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9" r:id="rId3"/>
    <p:sldId id="257" r:id="rId4"/>
    <p:sldId id="258" r:id="rId5"/>
    <p:sldId id="260" r:id="rId6"/>
    <p:sldId id="268"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4503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532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435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151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4671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6427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4786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2952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69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47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641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970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5585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369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178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411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707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5578666"/>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implilearn.com/10-algorithms-machine-learning-engineers-need-to-know-article" TargetMode="External"/><Relationship Id="rId2" Type="http://schemas.openxmlformats.org/officeDocument/2006/relationships/hyperlink" Target="https://www.kaggle.com/datasets/ifeanyichukwunwobodo/employee-promotion-prediction" TargetMode="External"/><Relationship Id="rId1" Type="http://schemas.openxmlformats.org/officeDocument/2006/relationships/slideLayout" Target="../slideLayouts/slideLayout2.xml"/><Relationship Id="rId4" Type="http://schemas.openxmlformats.org/officeDocument/2006/relationships/hyperlink" Target="https://cdn.dataisgood.com/wp-content/uploads/2020/10/12225729/Employee-Promotion-Prediction.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vantagecircle.com/improve-employee-morale-in-workplace/" TargetMode="External"/><Relationship Id="rId2" Type="http://schemas.openxmlformats.org/officeDocument/2006/relationships/hyperlink" Target="https://blog.vantagecircle.com/employee-engagement/" TargetMode="External"/><Relationship Id="rId1" Type="http://schemas.openxmlformats.org/officeDocument/2006/relationships/slideLayout" Target="../slideLayouts/slideLayout2.xml"/><Relationship Id="rId4" Type="http://schemas.openxmlformats.org/officeDocument/2006/relationships/hyperlink" Target="https://blog.vantagecircle.com/employee-absenteeism-hr-gui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8E5D-A7C9-55BB-8E75-069748D7611C}"/>
              </a:ext>
            </a:extLst>
          </p:cNvPr>
          <p:cNvSpPr>
            <a:spLocks noGrp="1"/>
          </p:cNvSpPr>
          <p:nvPr>
            <p:ph type="ctrTitle"/>
          </p:nvPr>
        </p:nvSpPr>
        <p:spPr>
          <a:xfrm>
            <a:off x="1876424" y="721895"/>
            <a:ext cx="8791575" cy="878305"/>
          </a:xfrm>
        </p:spPr>
        <p:txBody>
          <a:bodyPr>
            <a:normAutofit/>
          </a:bodyPr>
          <a:lstStyle/>
          <a:p>
            <a:pPr algn="just"/>
            <a:r>
              <a:rPr lang="en-US" sz="4800" b="1" i="0" u="none" strike="noStrike" baseline="0" dirty="0">
                <a:solidFill>
                  <a:srgbClr val="000000"/>
                </a:solidFill>
                <a:latin typeface="Times New Roman" panose="02020603050405020304" pitchFamily="18" charset="0"/>
                <a:cs typeface="Times New Roman" panose="02020603050405020304" pitchFamily="18" charset="0"/>
              </a:rPr>
              <a:t>        </a:t>
            </a:r>
            <a:endParaRPr lang="en-IN" dirty="0"/>
          </a:p>
        </p:txBody>
      </p:sp>
      <p:sp>
        <p:nvSpPr>
          <p:cNvPr id="4" name="Title 1">
            <a:extLst>
              <a:ext uri="{FF2B5EF4-FFF2-40B4-BE49-F238E27FC236}">
                <a16:creationId xmlns:a16="http://schemas.microsoft.com/office/drawing/2014/main" id="{D3D7A3E2-1400-D651-FA85-17BCE5FB379B}"/>
              </a:ext>
            </a:extLst>
          </p:cNvPr>
          <p:cNvSpPr txBox="1">
            <a:spLocks/>
          </p:cNvSpPr>
          <p:nvPr/>
        </p:nvSpPr>
        <p:spPr>
          <a:xfrm>
            <a:off x="1683540" y="292238"/>
            <a:ext cx="8824913" cy="87830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br>
              <a:rPr lang="en-IN" dirty="0">
                <a:solidFill>
                  <a:srgbClr val="000000"/>
                </a:solidFill>
                <a:latin typeface="Times New Roman" panose="02020603050405020304" pitchFamily="18" charset="0"/>
                <a:cs typeface="Times New Roman" panose="02020603050405020304" pitchFamily="18" charset="0"/>
              </a:rPr>
            </a:br>
            <a:r>
              <a:rPr lang="en-US" sz="4400" b="1" dirty="0">
                <a:solidFill>
                  <a:srgbClr val="000000"/>
                </a:solidFill>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aiml</a:t>
            </a:r>
            <a:r>
              <a:rPr lang="en-US" sz="4400" b="1" dirty="0">
                <a:latin typeface="Times New Roman" panose="02020603050405020304" pitchFamily="18" charset="0"/>
                <a:cs typeface="Times New Roman" panose="02020603050405020304" pitchFamily="18" charset="0"/>
              </a:rPr>
              <a:t> internship</a:t>
            </a:r>
            <a:endParaRPr lang="en-IN" sz="4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46A02D-D501-3349-C01A-B07E5A6C0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737" y="1428358"/>
            <a:ext cx="716688" cy="672840"/>
          </a:xfrm>
          <a:prstGeom prst="rect">
            <a:avLst/>
          </a:prstGeom>
        </p:spPr>
      </p:pic>
      <p:sp>
        <p:nvSpPr>
          <p:cNvPr id="7" name="TextBox 6">
            <a:extLst>
              <a:ext uri="{FF2B5EF4-FFF2-40B4-BE49-F238E27FC236}">
                <a16:creationId xmlns:a16="http://schemas.microsoft.com/office/drawing/2014/main" id="{1B973AAE-35C4-C2CC-07A3-D74847C23921}"/>
              </a:ext>
            </a:extLst>
          </p:cNvPr>
          <p:cNvSpPr txBox="1"/>
          <p:nvPr/>
        </p:nvSpPr>
        <p:spPr>
          <a:xfrm flipV="1">
            <a:off x="4687272" y="4809388"/>
            <a:ext cx="1723153" cy="215347"/>
          </a:xfrm>
          <a:prstGeom prst="rect">
            <a:avLst/>
          </a:prstGeom>
          <a:noFill/>
        </p:spPr>
        <p:txBody>
          <a:bodyPr wrap="square" rtlCol="0">
            <a:spAutoFit/>
          </a:bodyP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3130EFC-1450-8A1D-95CA-5E91F4776590}"/>
              </a:ext>
            </a:extLst>
          </p:cNvPr>
          <p:cNvSpPr txBox="1"/>
          <p:nvPr/>
        </p:nvSpPr>
        <p:spPr>
          <a:xfrm>
            <a:off x="3657600" y="2497743"/>
            <a:ext cx="5367255" cy="369332"/>
          </a:xfrm>
          <a:prstGeom prst="rect">
            <a:avLst/>
          </a:prstGeom>
          <a:noFill/>
        </p:spPr>
        <p:txBody>
          <a:bodyPr wrap="square" rtlCol="0">
            <a:spAutoFit/>
          </a:bodyPr>
          <a:lstStyle/>
          <a:p>
            <a:r>
              <a:rPr lang="en-IN" sz="1800" b="0" i="0" u="none" strike="noStrike" baseline="0" dirty="0">
                <a:solidFill>
                  <a:schemeClr val="bg1"/>
                </a:solidFill>
                <a:latin typeface="Times New Roman" panose="02020603050405020304" pitchFamily="18" charset="0"/>
              </a:rPr>
              <a:t>  HENOTIC TECHNOLOGY PRIVATE LIMITED</a:t>
            </a:r>
            <a:endParaRPr lang="en-IN" dirty="0">
              <a:solidFill>
                <a:schemeClr val="bg1"/>
              </a:solidFill>
            </a:endParaRPr>
          </a:p>
        </p:txBody>
      </p:sp>
      <p:sp>
        <p:nvSpPr>
          <p:cNvPr id="9" name="TextBox 8">
            <a:extLst>
              <a:ext uri="{FF2B5EF4-FFF2-40B4-BE49-F238E27FC236}">
                <a16:creationId xmlns:a16="http://schemas.microsoft.com/office/drawing/2014/main" id="{F3D8488A-0945-8125-AFD4-B79D9866B948}"/>
              </a:ext>
            </a:extLst>
          </p:cNvPr>
          <p:cNvSpPr txBox="1"/>
          <p:nvPr/>
        </p:nvSpPr>
        <p:spPr>
          <a:xfrm>
            <a:off x="4233158" y="3117056"/>
            <a:ext cx="6445624" cy="369332"/>
          </a:xfrm>
          <a:prstGeom prst="rect">
            <a:avLst/>
          </a:prstGeom>
          <a:noFill/>
        </p:spPr>
        <p:txBody>
          <a:bodyPr wrap="square">
            <a:spAutoFit/>
          </a:bodyPr>
          <a:lstStyle/>
          <a:p>
            <a:pPr algn="l"/>
            <a:r>
              <a:rPr lang="en-IN" sz="1800" b="0" i="0" u="none" strike="noStrike" baseline="0" dirty="0">
                <a:solidFill>
                  <a:schemeClr val="bg1"/>
                </a:solidFill>
                <a:latin typeface="Times New Roman" panose="02020603050405020304" pitchFamily="18" charset="0"/>
              </a:rPr>
              <a:t>   7th July </a:t>
            </a:r>
            <a:r>
              <a:rPr lang="en-US" sz="1800" b="0" i="0" u="none" strike="noStrike" baseline="0" dirty="0">
                <a:solidFill>
                  <a:schemeClr val="bg1"/>
                </a:solidFill>
                <a:latin typeface="Times New Roman" panose="02020603050405020304" pitchFamily="18" charset="0"/>
              </a:rPr>
              <a:t>2022 to 06th September 2022</a:t>
            </a:r>
            <a:endParaRPr lang="en-IN" dirty="0">
              <a:solidFill>
                <a:schemeClr val="bg1"/>
              </a:solidFill>
            </a:endParaRPr>
          </a:p>
        </p:txBody>
      </p:sp>
      <p:sp>
        <p:nvSpPr>
          <p:cNvPr id="10" name="TextBox 9">
            <a:extLst>
              <a:ext uri="{FF2B5EF4-FFF2-40B4-BE49-F238E27FC236}">
                <a16:creationId xmlns:a16="http://schemas.microsoft.com/office/drawing/2014/main" id="{78978412-AAC2-606A-6B39-35214FE50ACA}"/>
              </a:ext>
            </a:extLst>
          </p:cNvPr>
          <p:cNvSpPr txBox="1"/>
          <p:nvPr/>
        </p:nvSpPr>
        <p:spPr>
          <a:xfrm>
            <a:off x="4456497" y="3936733"/>
            <a:ext cx="3282215" cy="1477328"/>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Presented by:</a:t>
            </a:r>
          </a:p>
          <a:p>
            <a:pPr algn="ctr"/>
            <a:r>
              <a:rPr lang="en-US" dirty="0">
                <a:solidFill>
                  <a:schemeClr val="bg1"/>
                </a:solidFill>
                <a:latin typeface="Times New Roman" panose="02020603050405020304" pitchFamily="18" charset="0"/>
                <a:cs typeface="Times New Roman" panose="02020603050405020304" pitchFamily="18" charset="0"/>
              </a:rPr>
              <a:t>Y. Sathwika </a:t>
            </a:r>
          </a:p>
          <a:p>
            <a:pPr algn="ctr"/>
            <a:r>
              <a:rPr lang="en-US" dirty="0">
                <a:solidFill>
                  <a:schemeClr val="bg1"/>
                </a:solidFill>
                <a:latin typeface="Times New Roman" panose="02020603050405020304" pitchFamily="18" charset="0"/>
                <a:cs typeface="Times New Roman" panose="02020603050405020304" pitchFamily="18" charset="0"/>
              </a:rPr>
              <a:t>¾ CSBS</a:t>
            </a:r>
          </a:p>
          <a:p>
            <a:pPr algn="ctr"/>
            <a:r>
              <a:rPr lang="en-US" dirty="0" err="1">
                <a:solidFill>
                  <a:schemeClr val="bg1"/>
                </a:solidFill>
                <a:latin typeface="Times New Roman" panose="02020603050405020304" pitchFamily="18" charset="0"/>
                <a:cs typeface="Times New Roman" panose="02020603050405020304" pitchFamily="18" charset="0"/>
              </a:rPr>
              <a:t>RegdNo</a:t>
            </a:r>
            <a:r>
              <a:rPr lang="en-US" dirty="0">
                <a:solidFill>
                  <a:schemeClr val="bg1"/>
                </a:solidFill>
                <a:latin typeface="Times New Roman" panose="02020603050405020304" pitchFamily="18" charset="0"/>
                <a:cs typeface="Times New Roman" panose="02020603050405020304" pitchFamily="18" charset="0"/>
              </a:rPr>
              <a:t>: 20B91A5764 </a:t>
            </a:r>
          </a:p>
          <a:p>
            <a:endParaRPr lang="en-IN" dirty="0"/>
          </a:p>
        </p:txBody>
      </p:sp>
      <p:sp>
        <p:nvSpPr>
          <p:cNvPr id="12" name="TextBox 11">
            <a:extLst>
              <a:ext uri="{FF2B5EF4-FFF2-40B4-BE49-F238E27FC236}">
                <a16:creationId xmlns:a16="http://schemas.microsoft.com/office/drawing/2014/main" id="{4CA2E728-F02C-0FAE-AC33-6CD319D2550E}"/>
              </a:ext>
            </a:extLst>
          </p:cNvPr>
          <p:cNvSpPr txBox="1"/>
          <p:nvPr/>
        </p:nvSpPr>
        <p:spPr>
          <a:xfrm>
            <a:off x="957713" y="5414061"/>
            <a:ext cx="10905424" cy="369332"/>
          </a:xfrm>
          <a:prstGeom prst="rect">
            <a:avLst/>
          </a:prstGeom>
          <a:noFill/>
        </p:spPr>
        <p:txBody>
          <a:bodyPr wrap="square" rtlCol="0">
            <a:spAutoFit/>
          </a:bodyPr>
          <a:lstStyle/>
          <a:p>
            <a:pPr algn="ctr"/>
            <a:r>
              <a:rPr lang="en-US" b="0" i="0" u="none" strike="noStrike" baseline="0" dirty="0">
                <a:solidFill>
                  <a:schemeClr val="bg1"/>
                </a:solidFill>
                <a:latin typeface="Times New Roman" panose="02020603050405020304" pitchFamily="18" charset="0"/>
                <a:cs typeface="Times New Roman" panose="02020603050405020304" pitchFamily="18" charset="0"/>
              </a:rPr>
              <a:t>DEPARTMENT OF INFORMATION  </a:t>
            </a:r>
            <a:r>
              <a:rPr lang="en-IN" b="0" i="0" u="none" strike="noStrike" baseline="0" dirty="0">
                <a:solidFill>
                  <a:schemeClr val="bg1"/>
                </a:solidFill>
                <a:latin typeface="Times New Roman" panose="02020603050405020304" pitchFamily="18" charset="0"/>
                <a:cs typeface="Times New Roman" panose="02020603050405020304" pitchFamily="18" charset="0"/>
              </a:rPr>
              <a:t>TECHNOLOGY</a:t>
            </a:r>
            <a:r>
              <a:rPr lang="en-US" b="0" i="0" u="none" strike="noStrike" baseline="0" dirty="0">
                <a:solidFill>
                  <a:schemeClr val="bg1"/>
                </a:solidFill>
                <a:latin typeface="Times New Roman" panose="02020603050405020304" pitchFamily="18" charset="0"/>
                <a:cs typeface="Times New Roman" panose="02020603050405020304" pitchFamily="18" charset="0"/>
              </a:rPr>
              <a:t>  ,SRKREC</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755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F594-D808-9DCB-422C-2917FED29E25}"/>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RECOMMENDATIONS AND CONCLUSIONS</a:t>
            </a:r>
            <a:br>
              <a:rPr lang="en-IN" sz="2800" b="1" kern="0" spc="25" dirty="0">
                <a:effectLst/>
                <a:latin typeface="Arial" panose="020B0604020202020204" pitchFamily="34" charset="0"/>
                <a:ea typeface="Times New Roman" panose="02020603050405020304" pitchFamily="18" charset="0"/>
                <a:cs typeface="HelveticaNeueLT Com 55 Roman"/>
              </a:rPr>
            </a:br>
            <a:endParaRPr lang="en-IN" sz="2800" dirty="0"/>
          </a:p>
        </p:txBody>
      </p:sp>
      <p:pic>
        <p:nvPicPr>
          <p:cNvPr id="4" name="Content Placeholder 3">
            <a:extLst>
              <a:ext uri="{FF2B5EF4-FFF2-40B4-BE49-F238E27FC236}">
                <a16:creationId xmlns:a16="http://schemas.microsoft.com/office/drawing/2014/main" id="{40A28844-49D3-CB5E-7F73-41B887D730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1264" y="2569294"/>
            <a:ext cx="8706297" cy="2902099"/>
          </a:xfrm>
          <a:prstGeom prst="rect">
            <a:avLst/>
          </a:prstGeom>
        </p:spPr>
      </p:pic>
      <p:sp>
        <p:nvSpPr>
          <p:cNvPr id="5" name="TextBox 4">
            <a:extLst>
              <a:ext uri="{FF2B5EF4-FFF2-40B4-BE49-F238E27FC236}">
                <a16:creationId xmlns:a16="http://schemas.microsoft.com/office/drawing/2014/main" id="{B1D2A29E-88BF-F87B-B36F-5CFE7F83D2D5}"/>
              </a:ext>
            </a:extLst>
          </p:cNvPr>
          <p:cNvSpPr txBox="1"/>
          <p:nvPr/>
        </p:nvSpPr>
        <p:spPr>
          <a:xfrm>
            <a:off x="1241659" y="1607419"/>
            <a:ext cx="9066998" cy="369332"/>
          </a:xfrm>
          <a:prstGeom prst="rect">
            <a:avLst/>
          </a:prstGeom>
          <a:noFill/>
        </p:spPr>
        <p:txBody>
          <a:bodyPr wrap="square" rtlCol="0">
            <a:spAutoFit/>
          </a:bodyPr>
          <a:lstStyle/>
          <a:p>
            <a:r>
              <a:rPr lang="en-GB" b="1" dirty="0">
                <a:solidFill>
                  <a:srgbClr val="000000"/>
                </a:solidFill>
                <a:latin typeface="Times New Roman" panose="02020603050405020304" pitchFamily="18" charset="0"/>
                <a:ea typeface="Times New Roman" panose="02020603050405020304" pitchFamily="18" charset="0"/>
              </a:rPr>
              <a:t>P</a:t>
            </a:r>
            <a:r>
              <a:rPr lang="en-GB" sz="1800" b="1" dirty="0">
                <a:solidFill>
                  <a:srgbClr val="000000"/>
                </a:solidFill>
                <a:effectLst/>
                <a:latin typeface="Times New Roman" panose="02020603050405020304" pitchFamily="18" charset="0"/>
                <a:ea typeface="Times New Roman" panose="02020603050405020304" pitchFamily="18" charset="0"/>
              </a:rPr>
              <a:t>ie chart for the columns where we have very few categories</a:t>
            </a:r>
            <a:endParaRPr lang="en-IN" dirty="0"/>
          </a:p>
        </p:txBody>
      </p:sp>
    </p:spTree>
    <p:extLst>
      <p:ext uri="{BB962C8B-B14F-4D97-AF65-F5344CB8AC3E}">
        <p14:creationId xmlns:p14="http://schemas.microsoft.com/office/powerpoint/2010/main" val="379148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4918-5201-9BFC-F137-BB4D6AFEC3BD}"/>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  RECOMMENDATIONS AND CONCLUSIONS</a:t>
            </a:r>
            <a:endParaRPr lang="en-IN" sz="2800" dirty="0"/>
          </a:p>
        </p:txBody>
      </p:sp>
      <p:sp>
        <p:nvSpPr>
          <p:cNvPr id="5" name="TextBox 4">
            <a:extLst>
              <a:ext uri="{FF2B5EF4-FFF2-40B4-BE49-F238E27FC236}">
                <a16:creationId xmlns:a16="http://schemas.microsoft.com/office/drawing/2014/main" id="{A71A8516-1177-D9E5-4D48-737F418EF273}"/>
              </a:ext>
            </a:extLst>
          </p:cNvPr>
          <p:cNvSpPr txBox="1"/>
          <p:nvPr/>
        </p:nvSpPr>
        <p:spPr>
          <a:xfrm>
            <a:off x="1347537" y="1905801"/>
            <a:ext cx="8816741" cy="769441"/>
          </a:xfrm>
          <a:prstGeom prst="rect">
            <a:avLst/>
          </a:prstGeom>
          <a:noFill/>
        </p:spPr>
        <p:txBody>
          <a:bodyPr wrap="square" rtlCol="0">
            <a:spAutoFit/>
          </a:bodyPr>
          <a:lstStyle/>
          <a:p>
            <a:r>
              <a:rPr lang="en-US" sz="2200" b="1" spc="25"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2200" b="1"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 relation of Departments and Promotion when they won awards</a:t>
            </a:r>
            <a:endParaRPr lang="en-IN" sz="2200" b="1" spc="25"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200" dirty="0"/>
          </a:p>
        </p:txBody>
      </p:sp>
      <p:pic>
        <p:nvPicPr>
          <p:cNvPr id="7" name="Picture 6">
            <a:extLst>
              <a:ext uri="{FF2B5EF4-FFF2-40B4-BE49-F238E27FC236}">
                <a16:creationId xmlns:a16="http://schemas.microsoft.com/office/drawing/2014/main" id="{B59B47A2-3CE4-CF42-0CE9-E4BECE943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346" y="2734745"/>
            <a:ext cx="6120130" cy="2813050"/>
          </a:xfrm>
          <a:prstGeom prst="rect">
            <a:avLst/>
          </a:prstGeom>
        </p:spPr>
      </p:pic>
    </p:spTree>
    <p:extLst>
      <p:ext uri="{BB962C8B-B14F-4D97-AF65-F5344CB8AC3E}">
        <p14:creationId xmlns:p14="http://schemas.microsoft.com/office/powerpoint/2010/main" val="3214698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8ED1E-4150-D85C-2328-244F9B7A72F4}"/>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4A0EBE19-0233-0AA3-06D1-990CCFD51EBD}"/>
              </a:ext>
            </a:extLst>
          </p:cNvPr>
          <p:cNvSpPr>
            <a:spLocks noGrp="1"/>
          </p:cNvSpPr>
          <p:nvPr>
            <p:ph idx="1"/>
          </p:nvPr>
        </p:nvSpPr>
        <p:spPr>
          <a:xfrm>
            <a:off x="1141412" y="1838425"/>
            <a:ext cx="9905999" cy="3952776"/>
          </a:xfrm>
        </p:spPr>
        <p:txBody>
          <a:bodyPr/>
          <a:lstStyle/>
          <a:p>
            <a:pPr lvl="0" algn="just">
              <a:lnSpc>
                <a:spcPts val="1300"/>
              </a:lnSpc>
              <a:spcAft>
                <a:spcPts val="700"/>
              </a:spcAft>
              <a:buFont typeface="Wingdings" panose="05000000000000000000" pitchFamily="2" charset="2"/>
              <a:buChar char="ü"/>
            </a:pP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has taken from Kaggle and the link</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0" indent="-342900" algn="just">
              <a:lnSpc>
                <a:spcPts val="1300"/>
              </a:lnSpc>
              <a:spcAft>
                <a:spcPts val="700"/>
              </a:spcAft>
              <a:buFont typeface="Wingdings" panose="05000000000000000000" pitchFamily="2" charset="2"/>
              <a:buChar char="§"/>
            </a:pP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https://www.kaggle.com/datasets/ifeanyichukwunwobodo/employee-promotion-</a:t>
            </a:r>
          </a:p>
          <a:p>
            <a:pPr indent="0" algn="just">
              <a:lnSpc>
                <a:spcPts val="1300"/>
              </a:lnSpc>
              <a:spcAft>
                <a:spcPts val="700"/>
              </a:spcAft>
              <a:buNone/>
            </a:pPr>
            <a:r>
              <a:rPr lang="en-US" sz="220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prediction</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gn="just">
              <a:lnSpc>
                <a:spcPts val="1300"/>
              </a:lnSpc>
              <a:spcAft>
                <a:spcPts val="700"/>
              </a:spcAft>
              <a:buNone/>
            </a:pPr>
            <a:r>
              <a:rPr lang="en-GB"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ts val="1300"/>
              </a:lnSpc>
              <a:spcAft>
                <a:spcPts val="700"/>
              </a:spcAft>
              <a:buFont typeface="Wingdings" panose="05000000000000000000" pitchFamily="2" charset="2"/>
              <a:buChar char="ü"/>
            </a:pPr>
            <a:r>
              <a:rPr lang="en-GB" sz="220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Information gathered from</a:t>
            </a:r>
            <a:endParaRPr lang="en-IN" sz="2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ts val="1300"/>
              </a:lnSpc>
              <a:spcAft>
                <a:spcPts val="700"/>
              </a:spcAft>
              <a:buFont typeface="Wingdings" panose="05000000000000000000" pitchFamily="2" charset="2"/>
              <a:buChar char="§"/>
            </a:pPr>
            <a:r>
              <a:rPr lang="en-GB"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https://www.simplilearn.com/10-algorithms-machine-learning-engineers</a:t>
            </a:r>
          </a:p>
          <a:p>
            <a:pPr marL="0" lvl="0" indent="0" algn="just">
              <a:lnSpc>
                <a:spcPts val="1300"/>
              </a:lnSpc>
              <a:spcAft>
                <a:spcPts val="700"/>
              </a:spcAft>
              <a:buNone/>
            </a:pPr>
            <a:r>
              <a:rPr lang="en-GB" sz="22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need-to-know-article</a:t>
            </a:r>
            <a:endParaRPr lang="en-IN" sz="2200"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ts val="1300"/>
              </a:lnSpc>
              <a:spcAft>
                <a:spcPts val="700"/>
              </a:spcAft>
              <a:buFont typeface="Wingdings" panose="05000000000000000000" pitchFamily="2" charset="2"/>
              <a:buChar char="§"/>
            </a:pPr>
            <a:r>
              <a:rPr lang="en-GB"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20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https://cdn.dataisgood.com/wp-content/uploads/2020/10/12225729/Employee-</a:t>
            </a:r>
          </a:p>
          <a:p>
            <a:pPr marL="0" lvl="0" indent="0" algn="just">
              <a:lnSpc>
                <a:spcPts val="1300"/>
              </a:lnSpc>
              <a:spcAft>
                <a:spcPts val="700"/>
              </a:spcAft>
              <a:buNone/>
            </a:pPr>
            <a:r>
              <a:rPr lang="en-GB" sz="2200" u="sng"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a:t>
            </a:r>
            <a:r>
              <a:rPr lang="en-GB" sz="2200"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Promotion-Prediction.pdf</a:t>
            </a:r>
            <a:r>
              <a:rPr lang="en-GB"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8955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E242-1979-597C-803A-0C851A7FD338}"/>
              </a:ext>
            </a:extLst>
          </p:cNvPr>
          <p:cNvSpPr>
            <a:spLocks noGrp="1"/>
          </p:cNvSpPr>
          <p:nvPr>
            <p:ph type="title"/>
          </p:nvPr>
        </p:nvSpPr>
        <p:spPr>
          <a:xfrm>
            <a:off x="900782" y="2502568"/>
            <a:ext cx="9905998" cy="1665171"/>
          </a:xfrm>
        </p:spPr>
        <p:txBody>
          <a:bodyPr>
            <a:normAutofit/>
          </a:bodyPr>
          <a:lstStyle/>
          <a:p>
            <a:r>
              <a:rPr lang="en-IN" sz="7200" dirty="0">
                <a:solidFill>
                  <a:schemeClr val="bg1"/>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25928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8B97-2DB2-B455-B2D3-7F2D4028D5EB}"/>
              </a:ext>
            </a:extLst>
          </p:cNvPr>
          <p:cNvSpPr>
            <a:spLocks noGrp="1"/>
          </p:cNvSpPr>
          <p:nvPr>
            <p:ph type="title"/>
          </p:nvPr>
        </p:nvSpPr>
        <p:spPr>
          <a:xfrm>
            <a:off x="1141413" y="1645920"/>
            <a:ext cx="9905998" cy="1783080"/>
          </a:xfrm>
        </p:spPr>
        <p:txBody>
          <a:bodyPr/>
          <a:lstStyle/>
          <a:p>
            <a:pPr algn="just"/>
            <a:r>
              <a:rPr lang="en-IN" dirty="0">
                <a:latin typeface="Times New Roman" panose="02020603050405020304" pitchFamily="18" charset="0"/>
                <a:cs typeface="Times New Roman" panose="02020603050405020304" pitchFamily="18" charset="0"/>
              </a:rPr>
              <a:t>                         Data set name:</a:t>
            </a:r>
            <a:endParaRPr lang="en-IN" dirty="0"/>
          </a:p>
        </p:txBody>
      </p:sp>
      <p:sp>
        <p:nvSpPr>
          <p:cNvPr id="3" name="Content Placeholder 2">
            <a:extLst>
              <a:ext uri="{FF2B5EF4-FFF2-40B4-BE49-F238E27FC236}">
                <a16:creationId xmlns:a16="http://schemas.microsoft.com/office/drawing/2014/main" id="{CEA4FE9B-6292-0759-4B7C-FBF0119875B0}"/>
              </a:ext>
            </a:extLst>
          </p:cNvPr>
          <p:cNvSpPr>
            <a:spLocks noGrp="1"/>
          </p:cNvSpPr>
          <p:nvPr>
            <p:ph idx="1"/>
          </p:nvPr>
        </p:nvSpPr>
        <p:spPr>
          <a:xfrm>
            <a:off x="1141412" y="3282215"/>
            <a:ext cx="9905999" cy="2508986"/>
          </a:xfrm>
        </p:spPr>
        <p:txBody>
          <a:bodyPr>
            <a:normAutofit/>
          </a:bodyPr>
          <a:lstStyle/>
          <a:p>
            <a:pPr marL="0" indent="0">
              <a:buNone/>
            </a:pPr>
            <a:r>
              <a:rPr lang="en-IN" sz="4000" dirty="0">
                <a:solidFill>
                  <a:schemeClr val="bg1"/>
                </a:solidFill>
                <a:latin typeface="Times New Roman" panose="02020603050405020304" pitchFamily="18" charset="0"/>
                <a:cs typeface="Times New Roman" panose="02020603050405020304" pitchFamily="18" charset="0"/>
              </a:rPr>
              <a:t>EMPLOYEE PROMOTION PREDICTION</a:t>
            </a:r>
          </a:p>
        </p:txBody>
      </p:sp>
    </p:spTree>
    <p:extLst>
      <p:ext uri="{BB962C8B-B14F-4D97-AF65-F5344CB8AC3E}">
        <p14:creationId xmlns:p14="http://schemas.microsoft.com/office/powerpoint/2010/main" val="25659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D98D-1B12-EAAE-1904-7BB6589513DC}"/>
              </a:ext>
            </a:extLst>
          </p:cNvPr>
          <p:cNvSpPr>
            <a:spLocks noGrp="1"/>
          </p:cNvSpPr>
          <p:nvPr>
            <p:ph type="title"/>
          </p:nvPr>
        </p:nvSpPr>
        <p:spPr/>
        <p:txBody>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0AF970ED-AFE9-EB37-19A5-21F76A7EAA58}"/>
              </a:ext>
            </a:extLst>
          </p:cNvPr>
          <p:cNvSpPr>
            <a:spLocks noGrp="1"/>
          </p:cNvSpPr>
          <p:nvPr>
            <p:ph idx="1"/>
          </p:nvPr>
        </p:nvSpPr>
        <p:spPr/>
        <p:txBody>
          <a:bodyPr>
            <a:normAutofit fontScale="92500" lnSpcReduction="20000"/>
          </a:bodyPr>
          <a:lstStyle/>
          <a:p>
            <a:pPr>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INTRODUCTION ABOUT DATASET</a:t>
            </a:r>
          </a:p>
          <a:p>
            <a:pPr>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OBJECTIVE</a:t>
            </a:r>
          </a:p>
          <a:p>
            <a:pPr>
              <a:lnSpc>
                <a:spcPct val="150000"/>
              </a:lnSpc>
              <a:buFont typeface="Wingdings" panose="05000000000000000000" pitchFamily="2" charset="2"/>
              <a:buChar char="Ø"/>
            </a:pPr>
            <a:r>
              <a:rPr lang="en-US" sz="2400" i="0" u="none" strike="noStrike" baseline="0" dirty="0">
                <a:solidFill>
                  <a:schemeClr val="bg1"/>
                </a:solidFill>
                <a:latin typeface="Times New Roman" panose="02020603050405020304" pitchFamily="18" charset="0"/>
                <a:cs typeface="Times New Roman" panose="02020603050405020304" pitchFamily="18" charset="0"/>
              </a:rPr>
              <a:t>DATA SCIENCE PROJECT LIFE CYCLE </a:t>
            </a:r>
          </a:p>
          <a:p>
            <a:pPr>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RESULTS	</a:t>
            </a:r>
          </a:p>
          <a:p>
            <a:pPr>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RECOMMENDATIONS AND CONCLUSIONS</a:t>
            </a:r>
          </a:p>
          <a:p>
            <a:pPr>
              <a:lnSpc>
                <a:spcPct val="150000"/>
              </a:lnSpc>
              <a:buFont typeface="Wingdings" panose="05000000000000000000" pitchFamily="2" charset="2"/>
              <a:buChar char="Ø"/>
            </a:pPr>
            <a:r>
              <a:rPr lang="en-IN" sz="2400" dirty="0">
                <a:solidFill>
                  <a:schemeClr val="bg1"/>
                </a:solidFill>
                <a:latin typeface="Times New Roman" panose="02020603050405020304" pitchFamily="18" charset="0"/>
                <a:cs typeface="Times New Roman" panose="02020603050405020304" pitchFamily="18" charset="0"/>
              </a:rPr>
              <a:t>REFERENCES </a:t>
            </a:r>
            <a:r>
              <a:rPr lang="en-IN"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4081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8552-656C-D366-C4EB-F2E25759A8D9}"/>
              </a:ext>
            </a:extLst>
          </p:cNvPr>
          <p:cNvSpPr>
            <a:spLocks noGrp="1"/>
          </p:cNvSpPr>
          <p:nvPr>
            <p:ph type="title"/>
          </p:nvPr>
        </p:nvSpPr>
        <p:spPr>
          <a:xfrm>
            <a:off x="1141413" y="664143"/>
            <a:ext cx="9725510" cy="1434164"/>
          </a:xfrm>
        </p:spPr>
        <p:txBody>
          <a:bodyPr>
            <a:normAutofit/>
          </a:bodyPr>
          <a:lstStyle/>
          <a:p>
            <a:r>
              <a:rPr lang="en-IN" sz="2800" b="1" dirty="0">
                <a:latin typeface="Times New Roman" panose="02020603050405020304" pitchFamily="18" charset="0"/>
                <a:cs typeface="Times New Roman" panose="02020603050405020304" pitchFamily="18" charset="0"/>
              </a:rPr>
              <a:t>INTRODUCTION ABOUT DATASET</a:t>
            </a:r>
            <a:br>
              <a:rPr lang="en-IN" sz="2800" b="1" dirty="0">
                <a:latin typeface="Times New Roman" panose="02020603050405020304" pitchFamily="18" charset="0"/>
                <a:cs typeface="Times New Roman" panose="02020603050405020304" pitchFamily="18" charset="0"/>
              </a:rPr>
            </a:br>
            <a:endParaRPr lang="en-IN" sz="2800" b="1" dirty="0"/>
          </a:p>
        </p:txBody>
      </p:sp>
      <p:sp>
        <p:nvSpPr>
          <p:cNvPr id="3" name="Content Placeholder 2">
            <a:extLst>
              <a:ext uri="{FF2B5EF4-FFF2-40B4-BE49-F238E27FC236}">
                <a16:creationId xmlns:a16="http://schemas.microsoft.com/office/drawing/2014/main" id="{72449825-34F6-3431-AB93-CBB5AD60015F}"/>
              </a:ext>
            </a:extLst>
          </p:cNvPr>
          <p:cNvSpPr>
            <a:spLocks noGrp="1"/>
          </p:cNvSpPr>
          <p:nvPr>
            <p:ph idx="1"/>
          </p:nvPr>
        </p:nvSpPr>
        <p:spPr>
          <a:xfrm>
            <a:off x="1141412" y="1540042"/>
            <a:ext cx="9905999" cy="4653815"/>
          </a:xfrm>
        </p:spPr>
        <p:txBody>
          <a:bodyPr>
            <a:noAutofit/>
          </a:bodyPr>
          <a:lstStyle/>
          <a:p>
            <a:pPr>
              <a:buFont typeface="Wingdings" panose="05000000000000000000" pitchFamily="2" charset="2"/>
              <a:buChar char="ü"/>
            </a:pPr>
            <a:r>
              <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Employee Promotion means the ascension of an employee to higher ranks. It involves an increase in salary, position, responsibilities, status, and benefits.</a:t>
            </a:r>
            <a:r>
              <a:rPr lang="en-GB"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Employee Promotion plays a big role in Employee Satisfaction. It aids in </a:t>
            </a:r>
            <a:r>
              <a:rPr lang="en-GB" sz="22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employee engagement</a:t>
            </a:r>
            <a:r>
              <a:rPr lang="en-GB"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2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boosts morale</a:t>
            </a:r>
            <a:r>
              <a:rPr lang="en-GB"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2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reduces absenteeism</a:t>
            </a:r>
            <a:r>
              <a:rPr lang="en-GB"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ultimately in productivity.</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GB"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purpose of any performance review is to be sure employees know how they can develop their talents and energies and use them more effectively to contribute to the organization's success.</a:t>
            </a:r>
          </a:p>
          <a:p>
            <a:pPr>
              <a:buFont typeface="Wingdings" panose="05000000000000000000" pitchFamily="2" charset="2"/>
              <a:buChar char="ü"/>
            </a:pPr>
            <a:r>
              <a:rPr lang="en-GB" sz="2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split the dataset into two </a:t>
            </a:r>
            <a:r>
              <a:rPr lang="en-IN" sz="22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sets:</a:t>
            </a:r>
            <a:endParaRPr lang="en-US" sz="2200" b="0" i="0" dirty="0">
              <a:solidFill>
                <a:schemeClr val="bg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200" dirty="0">
                <a:solidFill>
                  <a:schemeClr val="bg1"/>
                </a:solidFill>
                <a:latin typeface="Times New Roman" panose="02020603050405020304" pitchFamily="18" charset="0"/>
                <a:cs typeface="Times New Roman" panose="02020603050405020304" pitchFamily="18" charset="0"/>
              </a:rPr>
              <a:t>Test  set contain 13 columns and 23000 rows approximately.</a:t>
            </a:r>
          </a:p>
          <a:p>
            <a:pPr>
              <a:buFont typeface="Wingdings" panose="05000000000000000000" pitchFamily="2" charset="2"/>
              <a:buChar char="ü"/>
            </a:pPr>
            <a:r>
              <a:rPr lang="en-IN" sz="2200">
                <a:solidFill>
                  <a:schemeClr val="bg1"/>
                </a:solidFill>
                <a:latin typeface="Times New Roman" panose="02020603050405020304" pitchFamily="18" charset="0"/>
                <a:cs typeface="Times New Roman" panose="02020603050405020304" pitchFamily="18" charset="0"/>
              </a:rPr>
              <a:t>Train set </a:t>
            </a:r>
            <a:r>
              <a:rPr lang="en-IN" sz="2200" dirty="0">
                <a:solidFill>
                  <a:schemeClr val="bg1"/>
                </a:solidFill>
                <a:latin typeface="Times New Roman" panose="02020603050405020304" pitchFamily="18" charset="0"/>
                <a:cs typeface="Times New Roman" panose="02020603050405020304" pitchFamily="18" charset="0"/>
              </a:rPr>
              <a:t>contain 14 columns and 54000 rows approximately </a:t>
            </a:r>
          </a:p>
        </p:txBody>
      </p:sp>
    </p:spTree>
    <p:extLst>
      <p:ext uri="{BB962C8B-B14F-4D97-AF65-F5344CB8AC3E}">
        <p14:creationId xmlns:p14="http://schemas.microsoft.com/office/powerpoint/2010/main" val="1170160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F33D-E432-4AFD-B048-72E610770DBA}"/>
              </a:ext>
            </a:extLst>
          </p:cNvPr>
          <p:cNvSpPr>
            <a:spLocks noGrp="1"/>
          </p:cNvSpPr>
          <p:nvPr>
            <p:ph type="title"/>
          </p:nvPr>
        </p:nvSpPr>
        <p:spPr/>
        <p:txBody>
          <a:bodyPr>
            <a:normAutofit/>
          </a:bodyPr>
          <a:lstStyle/>
          <a:p>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OBJECTIVE</a:t>
            </a:r>
            <a:r>
              <a:rPr lang="en-IN" sz="2800" dirty="0">
                <a:latin typeface="Times New Roman" panose="02020603050405020304" pitchFamily="18" charset="0"/>
                <a:cs typeface="Times New Roman" panose="02020603050405020304" pitchFamily="18" charset="0"/>
              </a:rPr>
              <a:t>	</a:t>
            </a:r>
            <a:endParaRPr lang="en-IN" sz="2800" dirty="0"/>
          </a:p>
        </p:txBody>
      </p:sp>
      <p:sp>
        <p:nvSpPr>
          <p:cNvPr id="3" name="Content Placeholder 2">
            <a:extLst>
              <a:ext uri="{FF2B5EF4-FFF2-40B4-BE49-F238E27FC236}">
                <a16:creationId xmlns:a16="http://schemas.microsoft.com/office/drawing/2014/main" id="{67F593C5-6AB3-35B9-A5AF-7FC620FA1F11}"/>
              </a:ext>
            </a:extLst>
          </p:cNvPr>
          <p:cNvSpPr>
            <a:spLocks noGrp="1"/>
          </p:cNvSpPr>
          <p:nvPr>
            <p:ph idx="1"/>
          </p:nvPr>
        </p:nvSpPr>
        <p:spPr/>
        <p:txBody>
          <a:bodyPr>
            <a:normAutofit fontScale="92500" lnSpcReduction="20000"/>
          </a:bodyPr>
          <a:lstStyle/>
          <a:p>
            <a:pPr algn="just" rtl="0" fontAlgn="base">
              <a:buFont typeface="Wingdings" panose="05000000000000000000" pitchFamily="2" charset="2"/>
              <a:buChar char="ü"/>
            </a:pPr>
            <a:r>
              <a:rPr lang="en-US" b="0" i="0" dirty="0">
                <a:solidFill>
                  <a:schemeClr val="bg1"/>
                </a:solidFill>
                <a:effectLst/>
                <a:latin typeface="Times New Roman" panose="02020603050405020304" pitchFamily="18" charset="0"/>
                <a:cs typeface="Times New Roman" panose="02020603050405020304" pitchFamily="18" charset="0"/>
              </a:rPr>
              <a:t>Explore and visualize the dataset.</a:t>
            </a:r>
          </a:p>
          <a:p>
            <a:pPr algn="just" rtl="0" fontAlgn="base">
              <a:buFont typeface="Wingdings" panose="05000000000000000000" pitchFamily="2" charset="2"/>
              <a:buChar char="ü"/>
            </a:pPr>
            <a:r>
              <a:rPr lang="en-US" b="0" i="0" dirty="0">
                <a:solidFill>
                  <a:schemeClr val="bg1"/>
                </a:solidFill>
                <a:effectLst/>
                <a:latin typeface="Times New Roman" panose="02020603050405020304" pitchFamily="18" charset="0"/>
                <a:cs typeface="Times New Roman" panose="02020603050405020304" pitchFamily="18" charset="0"/>
              </a:rPr>
              <a:t>Build a classification model to predict if the customer has a higher probability of getting a promotion</a:t>
            </a:r>
          </a:p>
          <a:p>
            <a:pPr algn="just" rtl="0" fontAlgn="base">
              <a:buFont typeface="Wingdings" panose="05000000000000000000" pitchFamily="2" charset="2"/>
              <a:buChar char="ü"/>
            </a:pPr>
            <a:r>
              <a:rPr lang="en-US" b="0" i="0" dirty="0">
                <a:solidFill>
                  <a:schemeClr val="bg1"/>
                </a:solidFill>
                <a:effectLst/>
                <a:latin typeface="Times New Roman" panose="02020603050405020304" pitchFamily="18" charset="0"/>
                <a:cs typeface="Times New Roman" panose="02020603050405020304" pitchFamily="18" charset="0"/>
              </a:rPr>
              <a:t>Optimize the model using appropriate techniques</a:t>
            </a:r>
          </a:p>
          <a:p>
            <a:pPr algn="just" rtl="0" fontAlgn="base">
              <a:buFont typeface="Wingdings" panose="05000000000000000000" pitchFamily="2" charset="2"/>
              <a:buChar char="ü"/>
            </a:pPr>
            <a:r>
              <a:rPr lang="en-US" b="0" i="0" dirty="0">
                <a:solidFill>
                  <a:schemeClr val="bg1"/>
                </a:solidFill>
                <a:effectLst/>
                <a:latin typeface="Times New Roman" panose="02020603050405020304" pitchFamily="18" charset="0"/>
                <a:cs typeface="Times New Roman" panose="02020603050405020304" pitchFamily="18" charset="0"/>
              </a:rPr>
              <a:t>Generate a set of insights and recommendations that will help the company</a:t>
            </a:r>
          </a:p>
          <a:p>
            <a:pPr algn="l">
              <a:buFont typeface="Wingdings" panose="05000000000000000000" pitchFamily="2" charset="2"/>
              <a:buChar char="ü"/>
            </a:pPr>
            <a:r>
              <a:rPr lang="en-US" i="0" dirty="0">
                <a:solidFill>
                  <a:schemeClr val="bg1"/>
                </a:solidFill>
                <a:effectLst/>
                <a:latin typeface="Times New Roman" panose="02020603050405020304" pitchFamily="18" charset="0"/>
                <a:cs typeface="Times New Roman" panose="02020603050405020304" pitchFamily="18" charset="0"/>
              </a:rPr>
              <a:t>Predicting whether an employee is promoted or not based on various factors</a:t>
            </a:r>
          </a:p>
          <a:p>
            <a:pPr algn="l">
              <a:buFont typeface="Wingdings" panose="05000000000000000000" pitchFamily="2" charset="2"/>
              <a:buChar char="ü"/>
            </a:pPr>
            <a:r>
              <a:rPr lang="en-US" b="0" i="0" dirty="0">
                <a:solidFill>
                  <a:schemeClr val="bg1"/>
                </a:solidFill>
                <a:effectLst/>
                <a:latin typeface="Times New Roman" panose="02020603050405020304" pitchFamily="18" charset="0"/>
                <a:cs typeface="Times New Roman" panose="02020603050405020304" pitchFamily="18" charset="0"/>
              </a:rPr>
              <a:t>The aim is to analyze the various factors that can contribute to the promotion of an employee. Based on the analysis, predict which employees will be promoted.</a:t>
            </a:r>
          </a:p>
          <a:p>
            <a:pPr>
              <a:buFont typeface="Wingdings" panose="05000000000000000000" pitchFamily="2" charset="2"/>
              <a:buChar char="ü"/>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048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3AA69-B650-110B-9BB7-04D12FEFD3D0}"/>
              </a:ext>
            </a:extLst>
          </p:cNvPr>
          <p:cNvSpPr txBox="1"/>
          <p:nvPr/>
        </p:nvSpPr>
        <p:spPr>
          <a:xfrm>
            <a:off x="5635591" y="2974206"/>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B7309EAD-E3F1-0ADF-2310-4890CCC1374D}"/>
              </a:ext>
            </a:extLst>
          </p:cNvPr>
          <p:cNvSpPr txBox="1"/>
          <p:nvPr/>
        </p:nvSpPr>
        <p:spPr>
          <a:xfrm>
            <a:off x="1135781" y="404261"/>
            <a:ext cx="9657348" cy="6401753"/>
          </a:xfrm>
          <a:prstGeom prst="rect">
            <a:avLst/>
          </a:prstGeom>
          <a:noFill/>
        </p:spPr>
        <p:txBody>
          <a:bodyPr wrap="square" rtlCol="0">
            <a:spAutoFit/>
          </a:bodyPr>
          <a:lstStyle/>
          <a:p>
            <a:pPr lvl="1" algn="just"/>
            <a:r>
              <a:rPr lang="en-US" sz="2400" b="0" i="0" dirty="0">
                <a:effectLst/>
                <a:latin typeface="Times New Roman" panose="02020603050405020304" pitchFamily="18" charset="0"/>
                <a:cs typeface="Times New Roman" panose="02020603050405020304" pitchFamily="18" charset="0"/>
              </a:rPr>
              <a:t>The following are various </a:t>
            </a:r>
            <a:r>
              <a:rPr lang="en-IN" sz="2400" dirty="0">
                <a:latin typeface="Times New Roman" panose="02020603050405020304" pitchFamily="18" charset="0"/>
                <a:cs typeface="Times New Roman" panose="02020603050405020304" pitchFamily="18" charset="0"/>
              </a:rPr>
              <a:t>Attributes</a:t>
            </a:r>
            <a:r>
              <a:rPr lang="en-US" sz="2400" dirty="0">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a:p>
            <a:pPr lvl="1"/>
            <a:endParaRPr lang="en-US" sz="2400" b="0" i="0" dirty="0">
              <a:effectLst/>
              <a:latin typeface="Times New Roman" panose="02020603050405020304" pitchFamily="18" charset="0"/>
              <a:cs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err="1">
                <a:solidFill>
                  <a:srgbClr val="000000"/>
                </a:solidFill>
                <a:effectLst/>
                <a:latin typeface="Times New Roman" panose="02020603050405020304" pitchFamily="18" charset="0"/>
                <a:ea typeface="Times New Roman" panose="02020603050405020304" pitchFamily="18" charset="0"/>
              </a:rPr>
              <a:t>employee_id</a:t>
            </a:r>
            <a:r>
              <a:rPr lang="en-IN" dirty="0">
                <a:solidFill>
                  <a:srgbClr val="000000"/>
                </a:solidFill>
                <a:effectLst/>
                <a:latin typeface="Times New Roman" panose="02020603050405020304" pitchFamily="18" charset="0"/>
                <a:ea typeface="Times New Roman" panose="02020603050405020304" pitchFamily="18" charset="0"/>
              </a:rPr>
              <a:t>: Unique ID for the employee</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department: Department of employee</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region: Region of employment (unordered)</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education: Education Level</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gender: Gender of Employee</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err="1">
                <a:solidFill>
                  <a:srgbClr val="000000"/>
                </a:solidFill>
                <a:effectLst/>
                <a:latin typeface="Times New Roman" panose="02020603050405020304" pitchFamily="18" charset="0"/>
                <a:ea typeface="Times New Roman" panose="02020603050405020304" pitchFamily="18" charset="0"/>
              </a:rPr>
              <a:t>recruitment_channel</a:t>
            </a:r>
            <a:r>
              <a:rPr lang="en-IN" dirty="0">
                <a:solidFill>
                  <a:srgbClr val="000000"/>
                </a:solidFill>
                <a:effectLst/>
                <a:latin typeface="Times New Roman" panose="02020603050405020304" pitchFamily="18" charset="0"/>
                <a:ea typeface="Times New Roman" panose="02020603050405020304" pitchFamily="18" charset="0"/>
              </a:rPr>
              <a:t>: Channel of recruitment for employee</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no_ of_ trainings: no of other trainings completed in the previous year on soft skills, technical skills, etc.</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age: Age of Employee</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previous_ year_ rating: Employee Rating for the previous year</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KPIs met(1 if &gt;80%)-total KPIs met in the tenure</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length_ of_ service: Length of service in years</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awards_ won: if awards won during the previous year then 1 else 0</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err="1">
                <a:solidFill>
                  <a:srgbClr val="000000"/>
                </a:solidFill>
                <a:effectLst/>
                <a:latin typeface="Times New Roman" panose="02020603050405020304" pitchFamily="18" charset="0"/>
                <a:ea typeface="Times New Roman" panose="02020603050405020304" pitchFamily="18" charset="0"/>
              </a:rPr>
              <a:t>avg</a:t>
            </a:r>
            <a:r>
              <a:rPr lang="en-IN" dirty="0">
                <a:solidFill>
                  <a:srgbClr val="000000"/>
                </a:solidFill>
                <a:effectLst/>
                <a:latin typeface="Times New Roman" panose="02020603050405020304" pitchFamily="18" charset="0"/>
                <a:ea typeface="Times New Roman" panose="02020603050405020304" pitchFamily="18" charset="0"/>
              </a:rPr>
              <a:t>_ training_ score: Average score in current training evaluations</a:t>
            </a:r>
            <a:endParaRPr lang="en-IN" dirty="0">
              <a:effectLst/>
              <a:latin typeface="Times New Roman" panose="02020603050405020304" pitchFamily="18" charset="0"/>
              <a:ea typeface="Times New Roman" panose="02020603050405020304" pitchFamily="18" charset="0"/>
            </a:endParaRPr>
          </a:p>
          <a:p>
            <a:pPr marL="342900" lvl="0" indent="-342900" algn="just" fontAlgn="base">
              <a:spcAft>
                <a:spcPts val="600"/>
              </a:spcAft>
              <a:buFont typeface="Wingdings" panose="05000000000000000000" pitchFamily="2" charset="2"/>
              <a:buChar char="q"/>
            </a:pPr>
            <a:r>
              <a:rPr lang="en-IN" dirty="0" err="1">
                <a:solidFill>
                  <a:srgbClr val="000000"/>
                </a:solidFill>
                <a:effectLst/>
                <a:latin typeface="Times New Roman" panose="02020603050405020304" pitchFamily="18" charset="0"/>
                <a:ea typeface="Times New Roman" panose="02020603050405020304" pitchFamily="18" charset="0"/>
              </a:rPr>
              <a:t>is_promoted</a:t>
            </a:r>
            <a:r>
              <a:rPr lang="en-IN" dirty="0">
                <a:solidFill>
                  <a:srgbClr val="000000"/>
                </a:solidFill>
                <a:effectLst/>
                <a:latin typeface="Times New Roman" panose="02020603050405020304" pitchFamily="18" charset="0"/>
                <a:ea typeface="Times New Roman" panose="02020603050405020304" pitchFamily="18" charset="0"/>
              </a:rPr>
              <a:t>: (Target) Recommended for promotion</a:t>
            </a:r>
            <a:endParaRPr lang="en-IN" dirty="0">
              <a:effectLst/>
              <a:latin typeface="Times New Roman" panose="02020603050405020304" pitchFamily="18" charset="0"/>
              <a:ea typeface="Times New Roman" panose="02020603050405020304" pitchFamily="18" charset="0"/>
            </a:endParaRPr>
          </a:p>
          <a:p>
            <a:pPr lvl="1"/>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91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42DA-C0E5-F6DD-97FB-A0D35BE0558B}"/>
              </a:ext>
            </a:extLst>
          </p:cNvPr>
          <p:cNvSpPr>
            <a:spLocks noGrp="1"/>
          </p:cNvSpPr>
          <p:nvPr>
            <p:ph type="title"/>
          </p:nvPr>
        </p:nvSpPr>
        <p:spPr>
          <a:xfrm>
            <a:off x="1141413" y="240633"/>
            <a:ext cx="9905998" cy="625642"/>
          </a:xfrm>
        </p:spPr>
        <p:txBody>
          <a:bodyPr>
            <a:normAutofit/>
          </a:bodyPr>
          <a:lstStyle/>
          <a:p>
            <a:r>
              <a:rPr lang="en-US" sz="2800" b="1" i="0" u="none" strike="noStrike" baseline="0" dirty="0">
                <a:latin typeface="Times New Roman" panose="02020603050405020304" pitchFamily="18" charset="0"/>
              </a:rPr>
              <a:t>Data Science Project Life Cycle </a:t>
            </a:r>
            <a:endParaRPr lang="en-IN" sz="2800" dirty="0"/>
          </a:p>
        </p:txBody>
      </p:sp>
      <p:sp>
        <p:nvSpPr>
          <p:cNvPr id="3" name="Content Placeholder 2">
            <a:extLst>
              <a:ext uri="{FF2B5EF4-FFF2-40B4-BE49-F238E27FC236}">
                <a16:creationId xmlns:a16="http://schemas.microsoft.com/office/drawing/2014/main" id="{B3439E9A-70E5-D050-E2E4-D21C5DA8D10F}"/>
              </a:ext>
            </a:extLst>
          </p:cNvPr>
          <p:cNvSpPr>
            <a:spLocks noGrp="1"/>
          </p:cNvSpPr>
          <p:nvPr>
            <p:ph idx="1"/>
          </p:nvPr>
        </p:nvSpPr>
        <p:spPr>
          <a:xfrm>
            <a:off x="1141412" y="866276"/>
            <a:ext cx="9905999" cy="4514248"/>
          </a:xfrm>
        </p:spPr>
        <p:txBody>
          <a:bodyPr>
            <a:noAutofit/>
          </a:bodyPr>
          <a:lstStyle/>
          <a:p>
            <a:pPr marL="342900" indent="-342900">
              <a:lnSpc>
                <a:spcPct val="150000"/>
              </a:lnSpc>
              <a:buFont typeface="+mj-lt"/>
              <a:buAutoNum type="arabicPeriod"/>
            </a:pPr>
            <a:r>
              <a:rPr lang="en-IN" sz="2200" b="1" i="0" u="none" strike="noStrike" baseline="0" dirty="0">
                <a:solidFill>
                  <a:srgbClr val="000000"/>
                </a:solidFill>
                <a:latin typeface="Times New Roman" panose="02020603050405020304" pitchFamily="18" charset="0"/>
              </a:rPr>
              <a:t>Data Pre-processing </a:t>
            </a:r>
            <a:endParaRPr lang="en-IN" sz="2200" b="0" i="0" u="none" strike="noStrike" baseline="0" dirty="0">
              <a:solidFill>
                <a:srgbClr val="000000"/>
              </a:solidFill>
              <a:latin typeface="Times New Roman" panose="02020603050405020304" pitchFamily="18" charset="0"/>
            </a:endParaRPr>
          </a:p>
          <a:p>
            <a:pPr marL="400050" indent="-400050">
              <a:lnSpc>
                <a:spcPct val="100000"/>
              </a:lnSpc>
              <a:buFont typeface="+mj-lt"/>
              <a:buAutoNum type="romanLcPeriod"/>
            </a:pPr>
            <a:r>
              <a:rPr lang="en-US" sz="2200" i="0" u="none" strike="noStrike" baseline="0" dirty="0">
                <a:solidFill>
                  <a:srgbClr val="000000"/>
                </a:solidFill>
                <a:latin typeface="Times New Roman" panose="02020603050405020304" pitchFamily="18" charset="0"/>
              </a:rPr>
              <a:t>Check the Duplicate and low variation data </a:t>
            </a:r>
          </a:p>
          <a:p>
            <a:pPr marL="400050" indent="-400050">
              <a:lnSpc>
                <a:spcPct val="150000"/>
              </a:lnSpc>
              <a:buFont typeface="+mj-lt"/>
              <a:buAutoNum type="romanLcPeriod"/>
            </a:pPr>
            <a:r>
              <a:rPr lang="en-US" sz="2200" i="0" u="none" strike="noStrike" baseline="0" dirty="0">
                <a:solidFill>
                  <a:srgbClr val="000000"/>
                </a:solidFill>
                <a:latin typeface="Times New Roman" panose="02020603050405020304" pitchFamily="18" charset="0"/>
              </a:rPr>
              <a:t>Identify and address the missing variables </a:t>
            </a:r>
          </a:p>
          <a:p>
            <a:pPr marL="400050" indent="-400050">
              <a:lnSpc>
                <a:spcPct val="150000"/>
              </a:lnSpc>
              <a:buFont typeface="+mj-lt"/>
              <a:buAutoNum type="romanLcPeriod"/>
            </a:pPr>
            <a:r>
              <a:rPr lang="en-US" sz="2200" i="0" u="none" strike="noStrike" baseline="0" dirty="0">
                <a:solidFill>
                  <a:srgbClr val="000000"/>
                </a:solidFill>
                <a:latin typeface="Times New Roman" panose="02020603050405020304" pitchFamily="18" charset="0"/>
              </a:rPr>
              <a:t>Handling of Outliers</a:t>
            </a:r>
          </a:p>
          <a:p>
            <a:pPr marL="400050" indent="-400050">
              <a:lnSpc>
                <a:spcPct val="150000"/>
              </a:lnSpc>
              <a:buFont typeface="+mj-lt"/>
              <a:buAutoNum type="romanLcPeriod"/>
            </a:pPr>
            <a:r>
              <a:rPr lang="en-US" sz="2200" i="0" u="none" strike="noStrike" baseline="0" dirty="0">
                <a:solidFill>
                  <a:srgbClr val="000000"/>
                </a:solidFill>
                <a:latin typeface="Times New Roman" panose="02020603050405020304" pitchFamily="18" charset="0"/>
              </a:rPr>
              <a:t>Categorical data and Encoding Techniques</a:t>
            </a:r>
          </a:p>
          <a:p>
            <a:pPr marL="400050" indent="-400050">
              <a:lnSpc>
                <a:spcPct val="150000"/>
              </a:lnSpc>
              <a:buFont typeface="+mj-lt"/>
              <a:buAutoNum type="romanLcPeriod"/>
            </a:pPr>
            <a:r>
              <a:rPr lang="en-IN" sz="2200" i="0" u="none" strike="noStrike" baseline="0" dirty="0">
                <a:solidFill>
                  <a:srgbClr val="000000"/>
                </a:solidFill>
                <a:latin typeface="Times New Roman" panose="02020603050405020304" pitchFamily="18" charset="0"/>
              </a:rPr>
              <a:t>Feature Scaling </a:t>
            </a:r>
          </a:p>
          <a:p>
            <a:pPr marL="342900" indent="-342900">
              <a:lnSpc>
                <a:spcPct val="150000"/>
              </a:lnSpc>
              <a:buAutoNum type="arabicPeriod" startAt="2"/>
            </a:pPr>
            <a:r>
              <a:rPr lang="en-US" sz="2200" b="1" i="0" u="none" strike="noStrike" baseline="0" dirty="0">
                <a:solidFill>
                  <a:srgbClr val="000000"/>
                </a:solidFill>
                <a:latin typeface="Times New Roman" panose="02020603050405020304" pitchFamily="18" charset="0"/>
              </a:rPr>
              <a:t>Selection of Dependent and Independent variable</a:t>
            </a:r>
          </a:p>
          <a:p>
            <a:pPr>
              <a:lnSpc>
                <a:spcPct val="150000"/>
              </a:lnSpc>
            </a:pPr>
            <a:r>
              <a:rPr lang="en-US" sz="2200" dirty="0">
                <a:solidFill>
                  <a:srgbClr val="000000"/>
                </a:solidFill>
                <a:latin typeface="Times New Roman" panose="02020603050405020304" pitchFamily="18" charset="0"/>
              </a:rPr>
              <a:t>In my dataset, target variable is </a:t>
            </a:r>
            <a:r>
              <a:rPr lang="en-US" sz="2200" b="1" u="sng" dirty="0" err="1">
                <a:solidFill>
                  <a:srgbClr val="000000"/>
                </a:solidFill>
                <a:latin typeface="Times New Roman" panose="02020603050405020304" pitchFamily="18" charset="0"/>
              </a:rPr>
              <a:t>is_promoted</a:t>
            </a:r>
            <a:endParaRPr lang="en-US" sz="2200" b="1" u="sng" dirty="0">
              <a:solidFill>
                <a:srgbClr val="000000"/>
              </a:solidFill>
              <a:latin typeface="Times New Roman" panose="02020603050405020304" pitchFamily="18" charset="0"/>
            </a:endParaRPr>
          </a:p>
          <a:p>
            <a:pPr marL="457200" indent="-457200">
              <a:lnSpc>
                <a:spcPct val="150000"/>
              </a:lnSpc>
              <a:buFont typeface="+mj-lt"/>
              <a:buAutoNum type="arabicPeriod" startAt="3"/>
            </a:pPr>
            <a:r>
              <a:rPr lang="en-US" sz="2200" b="1" dirty="0">
                <a:solidFill>
                  <a:srgbClr val="000000"/>
                </a:solidFill>
                <a:latin typeface="Times New Roman" panose="02020603050405020304" pitchFamily="18" charset="0"/>
              </a:rPr>
              <a:t>Training Models</a:t>
            </a:r>
            <a:r>
              <a:rPr lang="en-US" sz="2200" b="1" i="0" u="none" strike="noStrike" baseline="0" dirty="0">
                <a:solidFill>
                  <a:srgbClr val="000000"/>
                </a:solidFill>
                <a:latin typeface="Times New Roman" panose="02020603050405020304" pitchFamily="18" charset="0"/>
              </a:rPr>
              <a:t> </a:t>
            </a:r>
            <a:endParaRPr lang="en-IN" sz="2200" b="1" dirty="0">
              <a:latin typeface="Times New Roman" panose="02020603050405020304" pitchFamily="18" charset="0"/>
              <a:cs typeface="Times New Roman" panose="02020603050405020304" pitchFamily="18" charset="0"/>
            </a:endParaRPr>
          </a:p>
          <a:p>
            <a:pPr marL="0" indent="0">
              <a:buNone/>
            </a:pPr>
            <a:endParaRPr lang="en-IN" sz="2200" dirty="0"/>
          </a:p>
        </p:txBody>
      </p:sp>
    </p:spTree>
    <p:extLst>
      <p:ext uri="{BB962C8B-B14F-4D97-AF65-F5344CB8AC3E}">
        <p14:creationId xmlns:p14="http://schemas.microsoft.com/office/powerpoint/2010/main" val="145351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51AA-CE66-D819-AA05-1E0F52A67E1D}"/>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9FF4EBCC-D366-05C0-F27C-3E9672A8C584}"/>
              </a:ext>
            </a:extLst>
          </p:cNvPr>
          <p:cNvSpPr>
            <a:spLocks noGrp="1"/>
          </p:cNvSpPr>
          <p:nvPr>
            <p:ph idx="1"/>
          </p:nvPr>
        </p:nvSpPr>
        <p:spPr>
          <a:xfrm>
            <a:off x="1141412" y="1665171"/>
            <a:ext cx="9905999" cy="689560"/>
          </a:xfrm>
        </p:spPr>
        <p:txBody>
          <a:bodyPr>
            <a:normAutofit/>
          </a:bodyPr>
          <a:lstStyle/>
          <a:p>
            <a:r>
              <a:rPr lang="en-US" sz="2200" b="0" i="0" u="none" strike="noStrike" baseline="0" dirty="0">
                <a:solidFill>
                  <a:srgbClr val="000000"/>
                </a:solidFill>
                <a:latin typeface="Times New Roman" panose="02020603050405020304" pitchFamily="18" charset="0"/>
                <a:cs typeface="Times New Roman" panose="02020603050405020304" pitchFamily="18" charset="0"/>
              </a:rPr>
              <a:t>Based on the analysis , these are the results generated from different models </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BE9DA3-41C3-CF04-C0F3-C4518CBB6D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2922" y="2354731"/>
            <a:ext cx="8643486" cy="3709185"/>
          </a:xfrm>
          <a:prstGeom prst="rect">
            <a:avLst/>
          </a:prstGeom>
          <a:noFill/>
          <a:ln>
            <a:noFill/>
          </a:ln>
        </p:spPr>
      </p:pic>
    </p:spTree>
    <p:extLst>
      <p:ext uri="{BB962C8B-B14F-4D97-AF65-F5344CB8AC3E}">
        <p14:creationId xmlns:p14="http://schemas.microsoft.com/office/powerpoint/2010/main" val="289959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6E85-B1DD-AE84-DD80-C2644CD0ED92}"/>
              </a:ext>
            </a:extLst>
          </p:cNvPr>
          <p:cNvSpPr>
            <a:spLocks noGrp="1"/>
          </p:cNvSpPr>
          <p:nvPr>
            <p:ph type="title"/>
          </p:nvPr>
        </p:nvSpPr>
        <p:spPr>
          <a:xfrm>
            <a:off x="1141413" y="618518"/>
            <a:ext cx="9905998" cy="1373912"/>
          </a:xfrm>
        </p:spPr>
        <p:txBody>
          <a:bodyPr>
            <a:normAutofit/>
          </a:bodyPr>
          <a:lstStyle/>
          <a:p>
            <a:r>
              <a:rPr lang="en-IN" sz="28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6CB56235-51A1-F7D3-0EEF-A05EED862209}"/>
              </a:ext>
            </a:extLst>
          </p:cNvPr>
          <p:cNvSpPr>
            <a:spLocks noGrp="1"/>
          </p:cNvSpPr>
          <p:nvPr>
            <p:ph idx="1"/>
          </p:nvPr>
        </p:nvSpPr>
        <p:spPr>
          <a:xfrm>
            <a:off x="1141412" y="1722922"/>
            <a:ext cx="9905999" cy="4068279"/>
          </a:xfrm>
        </p:spPr>
        <p:txBody>
          <a:bodyPr>
            <a:normAutofit/>
          </a:bodyPr>
          <a:lstStyle/>
          <a:p>
            <a:pPr algn="just">
              <a:lnSpc>
                <a:spcPts val="1300"/>
              </a:lnSpc>
              <a:spcAft>
                <a:spcPts val="700"/>
              </a:spcAft>
            </a:pP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model results in the following order by considering the model accuracy, F1</a:t>
            </a:r>
          </a:p>
          <a:p>
            <a:pPr marL="0" indent="0" algn="just">
              <a:lnSpc>
                <a:spcPts val="1300"/>
              </a:lnSpc>
              <a:spcAft>
                <a:spcPts val="700"/>
              </a:spcAft>
              <a:buNone/>
            </a:pP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score and </a:t>
            </a:r>
            <a:r>
              <a:rPr lang="en-US" sz="22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RoC</a:t>
            </a: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AUC score.</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300"/>
              </a:lnSpc>
              <a:spcAft>
                <a:spcPts val="700"/>
              </a:spcAft>
              <a:buFont typeface="+mj-lt"/>
              <a:buAutoNum type="arabicParenR"/>
            </a:pPr>
            <a:r>
              <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LGBM Classifier</a:t>
            </a: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with Stratified and Random Sampling</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300"/>
              </a:lnSpc>
              <a:spcAft>
                <a:spcPts val="700"/>
              </a:spcAft>
              <a:buFont typeface="+mj-lt"/>
              <a:buAutoNum type="arabicParenR"/>
            </a:pPr>
            <a:r>
              <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a:t>
            </a: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with Stratified and Random Sampling</a:t>
            </a:r>
            <a:r>
              <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ts val="1300"/>
              </a:lnSpc>
              <a:spcAft>
                <a:spcPts val="700"/>
              </a:spcAft>
              <a:buFont typeface="+mj-lt"/>
              <a:buAutoNum type="arabicParenR"/>
            </a:pPr>
            <a:r>
              <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Regressor</a:t>
            </a: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with Simple Random Sampling</a:t>
            </a:r>
            <a:r>
              <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ts val="1300"/>
              </a:lnSpc>
              <a:spcAft>
                <a:spcPts val="700"/>
              </a:spcAft>
              <a:buNone/>
            </a:pPr>
            <a:endPar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ts val="1300"/>
              </a:lnSpc>
              <a:spcAft>
                <a:spcPts val="700"/>
              </a:spcAft>
            </a:pP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We recommend model – </a:t>
            </a:r>
            <a:r>
              <a:rPr lang="en-US" sz="2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LGBM Classifier</a:t>
            </a: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with Stratified  Sampling technique as a</a:t>
            </a:r>
          </a:p>
          <a:p>
            <a:pPr marL="0" indent="0" algn="just">
              <a:lnSpc>
                <a:spcPts val="1300"/>
              </a:lnSpc>
              <a:spcAft>
                <a:spcPts val="700"/>
              </a:spcAft>
              <a:buNone/>
            </a:pP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best fit for the give n BI claims dataset. We considered LGBM Classifier because it</a:t>
            </a:r>
          </a:p>
          <a:p>
            <a:pPr marL="0" indent="0" algn="just">
              <a:lnSpc>
                <a:spcPts val="1300"/>
              </a:lnSpc>
              <a:spcAft>
                <a:spcPts val="700"/>
              </a:spcAft>
              <a:buNone/>
            </a:pP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uses bootstrap aggregation which can reduce bias and variance in the data and can</a:t>
            </a:r>
          </a:p>
          <a:p>
            <a:pPr marL="0" indent="0" algn="just">
              <a:lnSpc>
                <a:spcPts val="1300"/>
              </a:lnSpc>
              <a:spcAft>
                <a:spcPts val="700"/>
              </a:spcAft>
              <a:buNone/>
            </a:pPr>
            <a:r>
              <a:rPr lang="en-US"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leads to good predictions with employee promotion prediction database.</a:t>
            </a: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ts val="1300"/>
              </a:lnSpc>
              <a:spcAft>
                <a:spcPts val="700"/>
              </a:spcAft>
              <a:buNone/>
            </a:pPr>
            <a:endParaRPr lang="en-IN" sz="2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547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213</TotalTime>
  <Words>669</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Tw Cen MT</vt:lpstr>
      <vt:lpstr>Wingdings</vt:lpstr>
      <vt:lpstr>Circuit</vt:lpstr>
      <vt:lpstr>        </vt:lpstr>
      <vt:lpstr>                         Data set name:</vt:lpstr>
      <vt:lpstr> Contents:</vt:lpstr>
      <vt:lpstr>INTRODUCTION ABOUT DATASET </vt:lpstr>
      <vt:lpstr> OBJECTIVE </vt:lpstr>
      <vt:lpstr>PowerPoint Presentation</vt:lpstr>
      <vt:lpstr>Data Science Project Life Cycle </vt:lpstr>
      <vt:lpstr>RESULTS</vt:lpstr>
      <vt:lpstr>RESULTS</vt:lpstr>
      <vt:lpstr>RECOMMENDATIONS AND CONCLUSIONS </vt:lpstr>
      <vt:lpstr>  RECOMMENDATIONS AND CONCLUSIONS</vt:lpstr>
      <vt:lpstr>References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Sathwika yekula</dc:creator>
  <cp:lastModifiedBy>Sathwika yekula</cp:lastModifiedBy>
  <cp:revision>9</cp:revision>
  <dcterms:created xsi:type="dcterms:W3CDTF">2022-12-12T11:09:35Z</dcterms:created>
  <dcterms:modified xsi:type="dcterms:W3CDTF">2023-06-19T04:46:51Z</dcterms:modified>
</cp:coreProperties>
</file>