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2192000" cy="6858000"/>
  <p:notesSz cx="6858000" cy="9144000"/>
  <p:defaultTextStyle>
    <a:defPPr lvl="0">
      <a:defRPr lang="en-GB"/>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pPr/>
              <a:t>17/07/2025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17/07/2025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17/07/2025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17/07/2025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pPr/>
              <a:t>17/07/2025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pPr/>
              <a:t>17/07/2025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pPr/>
              <a:t>17/07/2025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pPr/>
              <a:t>17/07/2025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pPr/>
              <a:t>17/07/2025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17/07/2025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17/07/2025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pPr/>
              <a:t>17/07/2025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athwika0408/Fake-News-Detection.git" TargetMode="External"/><Relationship Id="rId2" Type="http://schemas.openxmlformats.org/officeDocument/2006/relationships/hyperlink" Target="https://www.kaggle.com/c/fake-news/dat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xmlns="" id="{91DC6ABD-215C-4EA8-A483-CEF5B99AB3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PROJECT</a:t>
            </a:r>
            <a:r>
              <a:rPr lang="en-US" sz="2000" b="1"/>
              <a:t/>
            </a:r>
            <a:br>
              <a:rPr lang="en-US" sz="2000" b="1"/>
            </a:br>
            <a:r>
              <a:rPr lang="en-US" sz="5100" b="1"/>
              <a:t/>
            </a:r>
            <a:br>
              <a:rPr lang="en-US" sz="5100" b="1"/>
            </a:br>
            <a:r>
              <a:rPr lang="en-US" sz="5100" b="1" cap="all" dirty="0">
                <a:latin typeface="Aptos"/>
              </a:rPr>
              <a:t>PROJECT TITLE</a:t>
            </a:r>
            <a:endParaRPr lang="en-US" sz="5100" dirty="0">
              <a:latin typeface="Aptos"/>
            </a:endParaRPr>
          </a:p>
          <a:p>
            <a:pPr algn="l"/>
            <a:endParaRPr lang="en-US" sz="5100" b="1" kern="1200"/>
          </a:p>
        </p:txBody>
      </p:sp>
      <p:sp>
        <p:nvSpPr>
          <p:cNvPr id="3" name="Subtitle 2"/>
          <p:cNvSpPr>
            <a:spLocks noGrp="1"/>
          </p:cNvSpPr>
          <p:nvPr>
            <p:ph type="subTitle" idx="1"/>
          </p:nvPr>
        </p:nvSpPr>
        <p:spPr>
          <a:xfrm>
            <a:off x="599609" y="4200379"/>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a:t>
            </a:r>
            <a:r>
              <a:rPr lang="en-US" sz="1600" b="1" cap="all" dirty="0" smtClean="0"/>
              <a:t>: </a:t>
            </a:r>
            <a:r>
              <a:rPr lang="en-US" sz="1600" dirty="0" err="1" smtClean="0"/>
              <a:t>Sathwika</a:t>
            </a:r>
            <a:r>
              <a:rPr lang="en-US" sz="1600" dirty="0" smtClean="0"/>
              <a:t> </a:t>
            </a:r>
            <a:r>
              <a:rPr lang="en-US" sz="1600" dirty="0" err="1" smtClean="0"/>
              <a:t>Mateti</a:t>
            </a:r>
            <a:endParaRPr lang="en-US" sz="1600" b="1" cap="all" dirty="0"/>
          </a:p>
          <a:p>
            <a:pPr algn="l">
              <a:spcAft>
                <a:spcPts val="600"/>
              </a:spcAft>
            </a:pPr>
            <a:r>
              <a:rPr lang="en-US" sz="1600" b="1" cap="all" dirty="0"/>
              <a:t>College Name</a:t>
            </a:r>
            <a:r>
              <a:rPr lang="en-US" sz="1600" b="1" cap="all" dirty="0" smtClean="0"/>
              <a:t>:</a:t>
            </a:r>
            <a:r>
              <a:rPr lang="en-US" sz="1600" cap="all" dirty="0" smtClean="0"/>
              <a:t> </a:t>
            </a:r>
            <a:r>
              <a:rPr lang="en-US" sz="1600" cap="all" dirty="0" err="1" smtClean="0"/>
              <a:t>kitsw</a:t>
            </a:r>
            <a:endParaRPr lang="en-US" sz="1600" b="1" cap="all" dirty="0"/>
          </a:p>
          <a:p>
            <a:pPr algn="l">
              <a:spcAft>
                <a:spcPts val="600"/>
              </a:spcAft>
            </a:pPr>
            <a:r>
              <a:rPr lang="en-US" sz="1600" b="1" cap="all" dirty="0"/>
              <a:t>Department</a:t>
            </a:r>
            <a:r>
              <a:rPr lang="en-US" sz="1600" b="1" cap="all" dirty="0" smtClean="0"/>
              <a:t>: </a:t>
            </a:r>
            <a:r>
              <a:rPr lang="en-US" sz="1600" cap="all" dirty="0" err="1" smtClean="0"/>
              <a:t>cse</a:t>
            </a:r>
            <a:endParaRPr lang="en-US" sz="1600" b="1" cap="all" dirty="0"/>
          </a:p>
          <a:p>
            <a:pPr algn="l">
              <a:spcAft>
                <a:spcPts val="600"/>
              </a:spcAft>
            </a:pPr>
            <a:r>
              <a:rPr lang="en-US" sz="1600" b="1" cap="all" dirty="0"/>
              <a:t>Email </a:t>
            </a:r>
            <a:r>
              <a:rPr lang="en-US" sz="1600" b="1" cap="all" dirty="0" smtClean="0"/>
              <a:t>ID</a:t>
            </a:r>
            <a:r>
              <a:rPr lang="en-US" sz="1600" b="1" cap="all" dirty="0" smtClean="0"/>
              <a:t>: </a:t>
            </a:r>
            <a:r>
              <a:rPr lang="en-US" sz="1600" dirty="0" smtClean="0"/>
              <a:t>b23cs198l@kitsw.ac.in</a:t>
            </a:r>
            <a:endParaRPr lang="en-US" sz="1600" b="1" cap="all" dirty="0"/>
          </a:p>
          <a:p>
            <a:pPr algn="l">
              <a:spcAft>
                <a:spcPts val="600"/>
              </a:spcAft>
            </a:pPr>
            <a:r>
              <a:rPr lang="en-US" sz="1600" b="1" cap="all" dirty="0"/>
              <a:t>AICTE Student </a:t>
            </a:r>
            <a:r>
              <a:rPr lang="en-US" sz="1600" b="1" cap="all" dirty="0" smtClean="0"/>
              <a:t>ID</a:t>
            </a:r>
            <a:r>
              <a:rPr lang="en-US" sz="1600" b="1" cap="all" dirty="0" smtClean="0"/>
              <a:t>: </a:t>
            </a:r>
            <a:r>
              <a:rPr lang="en-US" sz="1600" dirty="0" smtClean="0"/>
              <a:t>STU664394D1613FF1715705041</a:t>
            </a:r>
            <a:endParaRPr lang="en-US" sz="1600" dirty="0"/>
          </a:p>
        </p:txBody>
      </p:sp>
      <p:grpSp>
        <p:nvGrpSpPr>
          <p:cNvPr id="45" name="Group 44">
            <a:extLst>
              <a:ext uri="{FF2B5EF4-FFF2-40B4-BE49-F238E27FC236}">
                <a16:creationId xmlns:a16="http://schemas.microsoft.com/office/drawing/2014/main" xmlns="" id="{3AF6A671-C637-4547-85F4-51B6D18813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xmlns="" id="{C575CF26-3D3C-4C5A-A2B7-00432016EF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xmlns="" id="{99413ED5-9ED4-4772-BCE4-2BCAE6B12E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xmlns="" id="{04357C93-F0CB-4A1C-8F77-4E90637898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B4288F3F-AD4C-81EA-1336-D2C00EFCC479}"/>
              </a:ext>
            </a:extLst>
          </p:cNvPr>
          <p:cNvPicPr>
            <a:picLocks noChangeAspect="1"/>
          </p:cNvPicPr>
          <p:nvPr/>
        </p:nvPicPr>
        <p:blipFill>
          <a:blip r:embed="rId2"/>
          <a:stretch>
            <a:fillRect/>
          </a:stretch>
        </p:blipFill>
        <p:spPr>
          <a:xfrm>
            <a:off x="6172541" y="557360"/>
            <a:ext cx="4544891" cy="5632704"/>
          </a:xfrm>
          <a:prstGeom prst="rect">
            <a:avLst/>
          </a:prstGeom>
        </p:spPr>
      </p:pic>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nSpc>
                <a:spcPct val="100000"/>
              </a:lnSpc>
              <a:spcBef>
                <a:spcPct val="20000"/>
              </a:spcBef>
              <a:spcAft>
                <a:spcPts val="600"/>
              </a:spcAft>
              <a:buNone/>
            </a:pPr>
            <a:r>
              <a:rPr lang="en-US" sz="2400" dirty="0" smtClean="0">
                <a:latin typeface="Times New Roman" pitchFamily="18" charset="0"/>
                <a:cs typeface="Times New Roman" pitchFamily="18" charset="0"/>
              </a:rPr>
              <a:t>The fake news detection system can be enhanced by integrating deep learning models for better accuracy and handling complex language patterns. A real-time browser extension or mobile app can be developed for live news verification. Additionally, expanding the dataset with multilingual and global news articles can improve its effectiveness across diverse platforms and regions.</a:t>
            </a:r>
            <a:endParaRPr lang="en-GB"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400" dirty="0" err="1" smtClean="0">
                <a:latin typeface="Times New Roman" pitchFamily="18" charset="0"/>
                <a:cs typeface="Times New Roman" pitchFamily="18" charset="0"/>
              </a:rPr>
              <a:t>Kaggle</a:t>
            </a:r>
            <a:r>
              <a:rPr lang="en-US" sz="2400" dirty="0" smtClean="0">
                <a:latin typeface="Times New Roman" pitchFamily="18" charset="0"/>
                <a:cs typeface="Times New Roman" pitchFamily="18" charset="0"/>
              </a:rPr>
              <a:t> – Fake News Dataset</a:t>
            </a:r>
            <a:r>
              <a:rPr lang="en-US" sz="2400" dirty="0" smtClean="0">
                <a:latin typeface="Times New Roman" pitchFamily="18" charset="0"/>
                <a:cs typeface="Times New Roman" pitchFamily="18" charset="0"/>
              </a:rPr>
              <a:t>:</a:t>
            </a:r>
          </a:p>
          <a:p>
            <a:pPr marL="0" indent="0">
              <a:buNone/>
            </a:pPr>
            <a:r>
              <a:rPr lang="en-IN" sz="2200" dirty="0" smtClean="0">
                <a:latin typeface="Times New Roman" pitchFamily="18" charset="0"/>
                <a:cs typeface="Times New Roman" pitchFamily="18" charset="0"/>
                <a:hlinkClick r:id="rId2"/>
              </a:rPr>
              <a:t>https://</a:t>
            </a:r>
            <a:r>
              <a:rPr lang="en-IN" sz="2200" dirty="0" smtClean="0">
                <a:latin typeface="Times New Roman" pitchFamily="18" charset="0"/>
                <a:cs typeface="Times New Roman" pitchFamily="18" charset="0"/>
                <a:hlinkClick r:id="rId2"/>
              </a:rPr>
              <a:t>www.kaggle.com/c/fake-news/data</a:t>
            </a:r>
            <a:endParaRPr lang="en-IN" sz="2200" dirty="0" smtClean="0">
              <a:latin typeface="Times New Roman" pitchFamily="18" charset="0"/>
              <a:cs typeface="Times New Roman" pitchFamily="18" charset="0"/>
            </a:endParaRPr>
          </a:p>
          <a:p>
            <a:pPr marL="0" indent="0">
              <a:buNone/>
            </a:pPr>
            <a:r>
              <a:rPr lang="en-US" sz="2400" dirty="0" err="1" smtClean="0">
                <a:latin typeface="Times New Roman" pitchFamily="18" charset="0"/>
                <a:cs typeface="Times New Roman" pitchFamily="18" charset="0"/>
              </a:rPr>
              <a:t>GitHub</a:t>
            </a:r>
            <a:r>
              <a:rPr lang="en-US" sz="2400" dirty="0" smtClean="0">
                <a:latin typeface="Times New Roman" pitchFamily="18" charset="0"/>
                <a:cs typeface="Times New Roman" pitchFamily="18" charset="0"/>
              </a:rPr>
              <a:t> Link</a:t>
            </a:r>
            <a:r>
              <a:rPr lang="en-US" sz="2400" dirty="0" smtClean="0">
                <a:latin typeface="Times New Roman" pitchFamily="18" charset="0"/>
                <a:cs typeface="Times New Roman" pitchFamily="18" charset="0"/>
              </a:rPr>
              <a:t>:</a:t>
            </a:r>
          </a:p>
          <a:p>
            <a:pPr marL="0" indent="0">
              <a:buNone/>
            </a:pPr>
            <a:r>
              <a:rPr lang="en-IN" sz="2200" dirty="0" smtClean="0">
                <a:latin typeface="Times New Roman" pitchFamily="18" charset="0"/>
                <a:cs typeface="Times New Roman" pitchFamily="18" charset="0"/>
                <a:hlinkClick r:id="rId3"/>
              </a:rPr>
              <a:t>https://github.com/Sathwika0408/Fake-News-Detection.git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943CAA20-3569-4189-9E48-239A229A86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xmlns="" id="{DA542B6D-E775-4832-91DC-2D20F85781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400" dirty="0" smtClean="0"/>
              <a:t>Problem Statement </a:t>
            </a:r>
            <a:endParaRPr lang="en-US" sz="2400" dirty="0" smtClean="0"/>
          </a:p>
          <a:p>
            <a:pPr marL="305435" indent="-305435">
              <a:spcBef>
                <a:spcPct val="20000"/>
              </a:spcBef>
              <a:spcAft>
                <a:spcPts val="600"/>
              </a:spcAft>
            </a:pPr>
            <a:r>
              <a:rPr lang="en-US" sz="2400" dirty="0" smtClean="0"/>
              <a:t>Proposed </a:t>
            </a:r>
            <a:r>
              <a:rPr lang="en-US" sz="2400" dirty="0" smtClean="0"/>
              <a:t>System/Solution </a:t>
            </a:r>
            <a:endParaRPr lang="en-US" sz="2400" dirty="0" smtClean="0"/>
          </a:p>
          <a:p>
            <a:pPr marL="305435" indent="-305435">
              <a:spcBef>
                <a:spcPct val="20000"/>
              </a:spcBef>
              <a:spcAft>
                <a:spcPts val="600"/>
              </a:spcAft>
            </a:pPr>
            <a:r>
              <a:rPr lang="en-US" sz="2400" dirty="0" smtClean="0"/>
              <a:t>System </a:t>
            </a:r>
            <a:r>
              <a:rPr lang="en-US" sz="2400" dirty="0" smtClean="0"/>
              <a:t>Development Approach </a:t>
            </a:r>
            <a:endParaRPr lang="en-US" sz="2400" dirty="0" smtClean="0"/>
          </a:p>
          <a:p>
            <a:pPr marL="305435" indent="-305435">
              <a:spcBef>
                <a:spcPct val="20000"/>
              </a:spcBef>
              <a:spcAft>
                <a:spcPts val="600"/>
              </a:spcAft>
            </a:pPr>
            <a:r>
              <a:rPr lang="en-US" sz="2400" dirty="0" smtClean="0"/>
              <a:t>Algorithm </a:t>
            </a:r>
            <a:r>
              <a:rPr lang="en-US" sz="2400" dirty="0" smtClean="0"/>
              <a:t>&amp; Deployment </a:t>
            </a:r>
            <a:endParaRPr lang="en-US" sz="2400" dirty="0" smtClean="0"/>
          </a:p>
          <a:p>
            <a:pPr marL="305435" indent="-305435">
              <a:spcBef>
                <a:spcPct val="20000"/>
              </a:spcBef>
              <a:spcAft>
                <a:spcPts val="600"/>
              </a:spcAft>
            </a:pPr>
            <a:r>
              <a:rPr lang="en-US" sz="2400" dirty="0" smtClean="0"/>
              <a:t>Result </a:t>
            </a:r>
            <a:r>
              <a:rPr lang="en-US" sz="2400" dirty="0" smtClean="0"/>
              <a:t>(Output Image) </a:t>
            </a:r>
            <a:endParaRPr lang="en-US" sz="2400" dirty="0" smtClean="0"/>
          </a:p>
          <a:p>
            <a:pPr marL="305435" indent="-305435">
              <a:spcBef>
                <a:spcPct val="20000"/>
              </a:spcBef>
              <a:spcAft>
                <a:spcPts val="600"/>
              </a:spcAft>
            </a:pPr>
            <a:r>
              <a:rPr lang="en-US" sz="2400" dirty="0" smtClean="0"/>
              <a:t>Conclusion </a:t>
            </a:r>
          </a:p>
          <a:p>
            <a:pPr marL="305435" indent="-305435">
              <a:spcBef>
                <a:spcPct val="20000"/>
              </a:spcBef>
              <a:spcAft>
                <a:spcPts val="600"/>
              </a:spcAft>
            </a:pPr>
            <a:r>
              <a:rPr lang="en-US" sz="2400" dirty="0" smtClean="0"/>
              <a:t>Future </a:t>
            </a:r>
            <a:r>
              <a:rPr lang="en-US" sz="2400" dirty="0" smtClean="0"/>
              <a:t>Scope </a:t>
            </a:r>
            <a:endParaRPr lang="en-US" sz="2400" dirty="0" smtClean="0"/>
          </a:p>
          <a:p>
            <a:pPr marL="305435" indent="-305435">
              <a:spcBef>
                <a:spcPct val="20000"/>
              </a:spcBef>
              <a:spcAft>
                <a:spcPts val="600"/>
              </a:spcAft>
            </a:pPr>
            <a:r>
              <a:rPr lang="en-US" sz="2400" dirty="0" smtClean="0"/>
              <a:t>References</a:t>
            </a:r>
            <a:endParaRPr lang="en-GB" sz="2200" dirty="0">
              <a:latin typeface="Aptos" panose="020B0004020202020204"/>
              <a:cs typeface="Arial"/>
            </a:endParaRPr>
          </a:p>
        </p:txBody>
      </p:sp>
    </p:spTree>
    <p:extLst>
      <p:ext uri="{BB962C8B-B14F-4D97-AF65-F5344CB8AC3E}">
        <p14:creationId xmlns:p14="http://schemas.microsoft.com/office/powerpoint/2010/main" xmlns=""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smtClean="0">
                <a:latin typeface="Times New Roman" pitchFamily="18" charset="0"/>
                <a:cs typeface="Times New Roman" pitchFamily="18" charset="0"/>
              </a:rPr>
              <a:t>In today's digital age, the rapid spread of fake news on online platforms has become a major concern, influencing public opinion and causing misinformation. There is a growing need for an intelligent system that can automatically identify and classify news articles as real or fake</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This project aims to develop a Fake News Detection System using machine learning techniques that analyzes the content of a news article and predicts its authenticity. The goal is to support users and platforms in identifying unreliable news sources and promoting trustworthy information.</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None/>
            </a:pPr>
            <a:r>
              <a:rPr lang="en-US" sz="1800" dirty="0" smtClean="0"/>
              <a:t>	</a:t>
            </a:r>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proposed system is designed to detect fake news in real-time using machine learning and natural language processing techniques. It processes textual news data, transforms it into a machine-understandable format, and classifies it as real or fake using a trained classification model. The solution includes data collection from public datasets, text cleaning and </a:t>
            </a:r>
            <a:r>
              <a:rPr lang="en-US" sz="1800" dirty="0" err="1" smtClean="0">
                <a:latin typeface="Times New Roman" pitchFamily="18" charset="0"/>
                <a:cs typeface="Times New Roman" pitchFamily="18" charset="0"/>
              </a:rPr>
              <a:t>vectorization</a:t>
            </a:r>
            <a:r>
              <a:rPr lang="en-US" sz="1800" dirty="0" smtClean="0">
                <a:latin typeface="Times New Roman" pitchFamily="18" charset="0"/>
                <a:cs typeface="Times New Roman" pitchFamily="18" charset="0"/>
              </a:rPr>
              <a:t>, model training using </a:t>
            </a:r>
            <a:r>
              <a:rPr lang="en-US" sz="1800" dirty="0" err="1" smtClean="0">
                <a:latin typeface="Times New Roman" pitchFamily="18" charset="0"/>
                <a:cs typeface="Times New Roman" pitchFamily="18" charset="0"/>
              </a:rPr>
              <a:t>scikit</a:t>
            </a:r>
            <a:r>
              <a:rPr lang="en-US" sz="1800" dirty="0" smtClean="0">
                <a:latin typeface="Times New Roman" pitchFamily="18" charset="0"/>
                <a:cs typeface="Times New Roman" pitchFamily="18" charset="0"/>
              </a:rPr>
              <a:t>-learn, and provides an interactive interface for users to input news and receive instant predictions. </a:t>
            </a:r>
            <a:endParaRPr lang="en-US" sz="1800" dirty="0" smtClean="0">
              <a:latin typeface="Times New Roman" pitchFamily="18" charset="0"/>
              <a:cs typeface="Times New Roman" pitchFamily="18" charset="0"/>
            </a:endParaRPr>
          </a:p>
          <a:p>
            <a:pPr marL="305435" indent="-305435">
              <a:spcBef>
                <a:spcPct val="20000"/>
              </a:spcBef>
              <a:spcAft>
                <a:spcPts val="600"/>
              </a:spcAft>
              <a:buNone/>
            </a:pPr>
            <a:r>
              <a:rPr lang="en-US" sz="1800" b="1" dirty="0" smtClean="0">
                <a:latin typeface="Times New Roman" pitchFamily="18" charset="0"/>
                <a:cs typeface="Times New Roman" pitchFamily="18" charset="0"/>
              </a:rPr>
              <a:t>Data </a:t>
            </a:r>
            <a:r>
              <a:rPr lang="en-US" sz="1800" b="1" dirty="0" smtClean="0">
                <a:latin typeface="Times New Roman" pitchFamily="18" charset="0"/>
                <a:cs typeface="Times New Roman" pitchFamily="18" charset="0"/>
              </a:rPr>
              <a:t>Collection: </a:t>
            </a:r>
            <a:endParaRPr lang="en-US" sz="1800" b="1" dirty="0" smtClean="0">
              <a:latin typeface="Times New Roman" pitchFamily="18" charset="0"/>
              <a:cs typeface="Times New Roman" pitchFamily="18" charset="0"/>
            </a:endParaRPr>
          </a:p>
          <a:p>
            <a:pPr marL="305435" indent="-305435">
              <a:spcBef>
                <a:spcPct val="20000"/>
              </a:spcBef>
              <a:spcAft>
                <a:spcPts val="600"/>
              </a:spcAft>
              <a:buNone/>
            </a:pPr>
            <a:r>
              <a:rPr lang="en-US" sz="1800" dirty="0" smtClean="0">
                <a:latin typeface="Times New Roman" pitchFamily="18" charset="0"/>
                <a:cs typeface="Times New Roman" pitchFamily="18" charset="0"/>
              </a:rPr>
              <a:t>	The </a:t>
            </a:r>
            <a:r>
              <a:rPr lang="en-US" sz="1800" dirty="0" smtClean="0">
                <a:latin typeface="Times New Roman" pitchFamily="18" charset="0"/>
                <a:cs typeface="Times New Roman" pitchFamily="18" charset="0"/>
              </a:rPr>
              <a:t>dataset is collected from </a:t>
            </a:r>
            <a:r>
              <a:rPr lang="en-US" sz="1800" dirty="0" err="1" smtClean="0">
                <a:latin typeface="Times New Roman" pitchFamily="18" charset="0"/>
                <a:cs typeface="Times New Roman" pitchFamily="18" charset="0"/>
              </a:rPr>
              <a:t>Kaggle</a:t>
            </a:r>
            <a:r>
              <a:rPr lang="en-US" sz="1800" dirty="0" smtClean="0">
                <a:latin typeface="Times New Roman" pitchFamily="18" charset="0"/>
                <a:cs typeface="Times New Roman" pitchFamily="18" charset="0"/>
              </a:rPr>
              <a:t> or trusted sources containing real and fake news articles. Each entry contains a news title, text, and a label indicating whether the news is real or fake. Format: CSV file with thousands of records</a:t>
            </a:r>
            <a:r>
              <a:rPr lang="en-US" sz="1800" dirty="0" smtClean="0">
                <a:latin typeface="Times New Roman" pitchFamily="18" charset="0"/>
                <a:cs typeface="Times New Roman" pitchFamily="18" charset="0"/>
              </a:rPr>
              <a:t>.</a:t>
            </a:r>
          </a:p>
          <a:p>
            <a:pPr marL="305435" indent="-305435">
              <a:spcBef>
                <a:spcPct val="20000"/>
              </a:spcBef>
              <a:spcAft>
                <a:spcPts val="600"/>
              </a:spcAft>
              <a:buNone/>
            </a:pPr>
            <a:r>
              <a:rPr lang="en-US" sz="18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Data Preprocessing</a:t>
            </a:r>
            <a:r>
              <a:rPr lang="en-US" sz="1800" b="1" dirty="0" smtClean="0">
                <a:latin typeface="Times New Roman" pitchFamily="18" charset="0"/>
                <a:cs typeface="Times New Roman" pitchFamily="18" charset="0"/>
              </a:rPr>
              <a:t>:</a:t>
            </a:r>
          </a:p>
          <a:p>
            <a:pPr marL="305435" indent="-305435">
              <a:spcBef>
                <a:spcPct val="20000"/>
              </a:spcBef>
              <a:spcAft>
                <a:spcPts val="600"/>
              </a:spcAft>
              <a:buNone/>
            </a:pPr>
            <a:r>
              <a:rPr lang="en-US" sz="1800" dirty="0" smtClean="0">
                <a:latin typeface="Times New Roman" pitchFamily="18" charset="0"/>
                <a:cs typeface="Times New Roman" pitchFamily="18" charset="0"/>
              </a:rPr>
              <a:t> 	Cleaned </a:t>
            </a:r>
            <a:r>
              <a:rPr lang="en-US" sz="1800" dirty="0" smtClean="0">
                <a:latin typeface="Times New Roman" pitchFamily="18" charset="0"/>
                <a:cs typeface="Times New Roman" pitchFamily="18" charset="0"/>
              </a:rPr>
              <a:t>the news text by</a:t>
            </a:r>
            <a:r>
              <a:rPr lang="en-US" sz="1800" dirty="0" smtClean="0">
                <a:latin typeface="Times New Roman" pitchFamily="18" charset="0"/>
                <a:cs typeface="Times New Roman" pitchFamily="18" charset="0"/>
              </a:rPr>
              <a:t>:</a:t>
            </a:r>
          </a:p>
          <a:p>
            <a:pPr marL="305435" indent="-305435">
              <a:spcBef>
                <a:spcPct val="20000"/>
              </a:spcBef>
              <a:spcAft>
                <a:spcPts val="600"/>
              </a:spcAft>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Removing punctuation, numbers, and special characters. Converting text to lowercase. Removing </a:t>
            </a:r>
            <a:r>
              <a:rPr lang="en-US" sz="1800" dirty="0" err="1" smtClean="0">
                <a:latin typeface="Times New Roman" pitchFamily="18" charset="0"/>
                <a:cs typeface="Times New Roman" pitchFamily="18" charset="0"/>
              </a:rPr>
              <a:t>stopwords</a:t>
            </a:r>
            <a:r>
              <a:rPr lang="en-US" sz="1800" dirty="0" smtClean="0">
                <a:latin typeface="Times New Roman" pitchFamily="18" charset="0"/>
                <a:cs typeface="Times New Roman" pitchFamily="18" charset="0"/>
              </a:rPr>
              <a:t> (like the, is, on, etc.). Converted text into numerical form using </a:t>
            </a:r>
            <a:r>
              <a:rPr lang="en-US" sz="1800" dirty="0" err="1" smtClean="0">
                <a:latin typeface="Times New Roman" pitchFamily="18" charset="0"/>
                <a:cs typeface="Times New Roman" pitchFamily="18" charset="0"/>
              </a:rPr>
              <a:t>vectorization</a:t>
            </a:r>
            <a:r>
              <a:rPr lang="en-US" sz="1800" dirty="0" smtClean="0">
                <a:latin typeface="Times New Roman" pitchFamily="18" charset="0"/>
                <a:cs typeface="Times New Roman" pitchFamily="18" charset="0"/>
              </a:rPr>
              <a:t> techniques (like Bag-of-Words or TF-IDF).</a:t>
            </a: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smtClean="0">
                <a:latin typeface="Arial"/>
                <a:cs typeface="Arial"/>
              </a:rPr>
              <a:t>Contd..</a:t>
            </a:r>
            <a:endParaRPr lang="en-US" sz="5400" dirty="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FE07E8EE-7F26-D809-3523-C58876935A4E}"/>
              </a:ext>
            </a:extLst>
          </p:cNvPr>
          <p:cNvSpPr>
            <a:spLocks noGrp="1"/>
          </p:cNvSpPr>
          <p:nvPr>
            <p:ph idx="1"/>
          </p:nvPr>
        </p:nvSpPr>
        <p:spPr>
          <a:xfrm>
            <a:off x="838200" y="1929384"/>
            <a:ext cx="10515600" cy="4251960"/>
          </a:xfrm>
        </p:spPr>
        <p:txBody>
          <a:bodyPr vert="horz" lIns="91440" tIns="45720" rIns="91440" bIns="45720" rtlCol="0">
            <a:normAutofit fontScale="85000" lnSpcReduction="20000"/>
          </a:bodyPr>
          <a:lstStyle/>
          <a:p>
            <a:pPr marL="0" indent="0">
              <a:spcBef>
                <a:spcPct val="20000"/>
              </a:spcBef>
              <a:spcAft>
                <a:spcPts val="600"/>
              </a:spcAft>
              <a:buNone/>
            </a:pPr>
            <a:r>
              <a:rPr lang="en-US" sz="2400" b="1" dirty="0" smtClean="0">
                <a:latin typeface="Times New Roman" pitchFamily="18" charset="0"/>
                <a:cs typeface="Times New Roman" pitchFamily="18" charset="0"/>
              </a:rPr>
              <a:t>Machine Learning Algorithm</a:t>
            </a:r>
            <a:r>
              <a:rPr lang="en-US" sz="2400" b="1" dirty="0" smtClean="0">
                <a:latin typeface="Times New Roman" pitchFamily="18" charset="0"/>
                <a:cs typeface="Times New Roman" pitchFamily="18" charset="0"/>
              </a:rPr>
              <a:t>:</a:t>
            </a:r>
          </a:p>
          <a:p>
            <a:pPr marL="0" indent="0">
              <a:spcBef>
                <a:spcPct val="20000"/>
              </a:spcBef>
              <a:spcAft>
                <a:spcPts val="600"/>
              </a:spcAft>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 supervised learning approach is employed to train the model. The dataset is first divided into training and testing sets to ensure that the model can generalize well to unseen data. A classification algorithm is then used to learn patterns between the textual features and their associated labels, which indicate whether a news article is real or fake. Simple and efficient algorithms such as Logistic Regression or </a:t>
            </a:r>
            <a:r>
              <a:rPr lang="en-US" sz="2400" dirty="0" err="1" smtClean="0">
                <a:latin typeface="Times New Roman" pitchFamily="18" charset="0"/>
                <a:cs typeface="Times New Roman" pitchFamily="18" charset="0"/>
              </a:rPr>
              <a:t>PassiveAggressiveClassifier</a:t>
            </a:r>
            <a:r>
              <a:rPr lang="en-US" sz="2400" dirty="0" smtClean="0">
                <a:latin typeface="Times New Roman" pitchFamily="18" charset="0"/>
                <a:cs typeface="Times New Roman" pitchFamily="18" charset="0"/>
              </a:rPr>
              <a:t> are used due to their effectiveness in handling high-dimensional text data. The model's performance is assessed using standard evaluation metrics such as accuracy, precision, and recall to ensure reliable classification results</a:t>
            </a:r>
            <a:r>
              <a:rPr lang="en-US" sz="2400" dirty="0" smtClean="0">
                <a:latin typeface="Times New Roman" pitchFamily="18" charset="0"/>
                <a:cs typeface="Times New Roman" pitchFamily="18" charset="0"/>
              </a:rPr>
              <a:t>.</a:t>
            </a:r>
          </a:p>
          <a:p>
            <a:pPr marL="0" indent="0">
              <a:spcBef>
                <a:spcPct val="20000"/>
              </a:spcBef>
              <a:spcAft>
                <a:spcPts val="600"/>
              </a:spcAft>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Deployment: </a:t>
            </a:r>
            <a:endParaRPr lang="en-US" sz="2400" b="1" dirty="0" smtClean="0">
              <a:latin typeface="Times New Roman" pitchFamily="18" charset="0"/>
              <a:cs typeface="Times New Roman" pitchFamily="18" charset="0"/>
            </a:endParaRPr>
          </a:p>
          <a:p>
            <a:pPr marL="0" indent="0">
              <a:spcBef>
                <a:spcPct val="20000"/>
              </a:spcBef>
              <a:spcAft>
                <a:spcPts val="600"/>
              </a:spcAft>
              <a:buNone/>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trained model is saved using Pickle, making it reusable without retraining. A simple user interface can be created using </a:t>
            </a:r>
            <a:r>
              <a:rPr lang="en-US" sz="2400" dirty="0" err="1" smtClean="0">
                <a:latin typeface="Times New Roman" pitchFamily="18" charset="0"/>
                <a:cs typeface="Times New Roman" pitchFamily="18" charset="0"/>
              </a:rPr>
              <a:t>Tkinter</a:t>
            </a:r>
            <a:r>
              <a:rPr lang="en-US" sz="2400" dirty="0" smtClean="0">
                <a:latin typeface="Times New Roman" pitchFamily="18" charset="0"/>
                <a:cs typeface="Times New Roman" pitchFamily="18" charset="0"/>
              </a:rPr>
              <a:t> for desktop or </a:t>
            </a:r>
            <a:r>
              <a:rPr lang="en-US" sz="2400" dirty="0" err="1" smtClean="0">
                <a:latin typeface="Times New Roman" pitchFamily="18" charset="0"/>
                <a:cs typeface="Times New Roman" pitchFamily="18" charset="0"/>
              </a:rPr>
              <a:t>Streamlit</a:t>
            </a:r>
            <a:r>
              <a:rPr lang="en-US" sz="2400" dirty="0" smtClean="0">
                <a:latin typeface="Times New Roman" pitchFamily="18" charset="0"/>
                <a:cs typeface="Times New Roman" pitchFamily="18" charset="0"/>
              </a:rPr>
              <a:t>/Flask for web. Users can input a news article and instantly get a prediction of “Fake” or “Real</a:t>
            </a:r>
            <a:r>
              <a:rPr lang="en-US" sz="2400" dirty="0" smtClean="0">
                <a:latin typeface="Times New Roman" pitchFamily="18" charset="0"/>
                <a:cs typeface="Times New Roman" pitchFamily="18" charset="0"/>
              </a:rPr>
              <a:t>.”</a:t>
            </a:r>
          </a:p>
          <a:p>
            <a:pPr marL="0" indent="0">
              <a:spcBef>
                <a:spcPct val="20000"/>
              </a:spcBef>
              <a:spcAft>
                <a:spcPts val="600"/>
              </a:spcAft>
              <a:buNone/>
            </a:pP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Evaluation: </a:t>
            </a:r>
            <a:endParaRPr lang="en-US" sz="2400" b="1" dirty="0" smtClean="0">
              <a:latin typeface="Times New Roman" pitchFamily="18" charset="0"/>
              <a:cs typeface="Times New Roman" pitchFamily="18" charset="0"/>
            </a:endParaRPr>
          </a:p>
          <a:p>
            <a:pPr marL="0" indent="0">
              <a:spcBef>
                <a:spcPct val="20000"/>
              </a:spcBef>
              <a:spcAft>
                <a:spcPts val="600"/>
              </a:spcAft>
              <a:buNone/>
            </a:pP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model’s accuracy is tested on a separate dataset to measure its overall performance. A confusion matrix shows detailed results of correct and incorrect classifications. The system can be improved by adding more data, testing different models, or tuning parameter</a:t>
            </a:r>
            <a:endParaRPr lang="en-GB"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292D15-41B4-89C1-0EA3-03BC9FA16F97}"/>
              </a:ext>
            </a:extLst>
          </p:cNvPr>
          <p:cNvSpPr>
            <a:spLocks noGrp="1"/>
          </p:cNvSpPr>
          <p:nvPr>
            <p:ph type="title"/>
          </p:nvPr>
        </p:nvSpPr>
        <p:spPr>
          <a:xfrm>
            <a:off x="838200" y="365125"/>
            <a:ext cx="10515600" cy="1325563"/>
          </a:xfrm>
        </p:spPr>
        <p:txBody>
          <a:bodyPr>
            <a:normAutofit/>
          </a:bodyPr>
          <a:lstStyle/>
          <a:p>
            <a:r>
              <a:rPr lang="en-US" sz="5400" b="1" dirty="0" smtClean="0"/>
              <a:t>SYSTEM APPROACH</a:t>
            </a:r>
            <a:endParaRPr lang="en-US" sz="5400" b="1" dirty="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pPr>
            <a:r>
              <a:rPr lang="en-US" sz="2000" b="1" dirty="0" smtClean="0">
                <a:latin typeface="Times New Roman" pitchFamily="18" charset="0"/>
                <a:cs typeface="Times New Roman" pitchFamily="18" charset="0"/>
              </a:rPr>
              <a:t>Programming Language: </a:t>
            </a:r>
            <a:r>
              <a:rPr lang="en-US" sz="2000" dirty="0" smtClean="0">
                <a:latin typeface="Times New Roman" pitchFamily="18" charset="0"/>
                <a:cs typeface="Times New Roman" pitchFamily="18" charset="0"/>
              </a:rPr>
              <a:t>Python </a:t>
            </a:r>
            <a:endParaRPr lang="en-US" sz="2000" dirty="0" smtClean="0">
              <a:latin typeface="Times New Roman" pitchFamily="18" charset="0"/>
              <a:cs typeface="Times New Roman" pitchFamily="18" charset="0"/>
            </a:endParaRPr>
          </a:p>
          <a:p>
            <a:pPr marL="0" indent="0">
              <a:spcBef>
                <a:spcPct val="20000"/>
              </a:spcBef>
              <a:spcAft>
                <a:spcPts val="600"/>
              </a:spcAft>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Frameworks/Libraries: </a:t>
            </a:r>
            <a:r>
              <a:rPr lang="en-US" sz="2000" dirty="0" err="1" smtClean="0">
                <a:latin typeface="Times New Roman" pitchFamily="18" charset="0"/>
                <a:cs typeface="Times New Roman" pitchFamily="18" charset="0"/>
              </a:rPr>
              <a:t>scikit</a:t>
            </a:r>
            <a:r>
              <a:rPr lang="en-US" sz="2000" dirty="0" smtClean="0">
                <a:latin typeface="Times New Roman" pitchFamily="18" charset="0"/>
                <a:cs typeface="Times New Roman" pitchFamily="18" charset="0"/>
              </a:rPr>
              <a:t>-learn, Pandas, </a:t>
            </a:r>
            <a:r>
              <a:rPr lang="en-US" sz="2000" dirty="0" err="1" smtClean="0">
                <a:latin typeface="Times New Roman" pitchFamily="18" charset="0"/>
                <a:cs typeface="Times New Roman" pitchFamily="18" charset="0"/>
              </a:rPr>
              <a:t>NumPy</a:t>
            </a:r>
            <a:r>
              <a:rPr lang="en-US" sz="2000" dirty="0" smtClean="0">
                <a:latin typeface="Times New Roman" pitchFamily="18" charset="0"/>
                <a:cs typeface="Times New Roman" pitchFamily="18" charset="0"/>
              </a:rPr>
              <a:t>, Pickle, </a:t>
            </a:r>
            <a:r>
              <a:rPr lang="en-US" sz="2000" dirty="0" err="1" smtClean="0">
                <a:latin typeface="Times New Roman" pitchFamily="18" charset="0"/>
                <a:cs typeface="Times New Roman" pitchFamily="18" charset="0"/>
              </a:rPr>
              <a:t>Jupyter</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Notebook</a:t>
            </a:r>
          </a:p>
          <a:p>
            <a:pPr marL="0" indent="0">
              <a:spcBef>
                <a:spcPct val="20000"/>
              </a:spcBef>
              <a:spcAft>
                <a:spcPts val="600"/>
              </a:spcAft>
            </a:pPr>
            <a:r>
              <a:rPr lang="en-US" sz="2000" b="1" dirty="0" smtClean="0">
                <a:latin typeface="Times New Roman" pitchFamily="18" charset="0"/>
                <a:cs typeface="Times New Roman" pitchFamily="18" charset="0"/>
              </a:rPr>
              <a:t> Dataset: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Kaggle</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Fake News dataset (real and fake news articles in CSV format) </a:t>
            </a:r>
            <a:endParaRPr lang="en-US" sz="2000" dirty="0" smtClean="0">
              <a:latin typeface="Times New Roman" pitchFamily="18" charset="0"/>
              <a:cs typeface="Times New Roman" pitchFamily="18" charset="0"/>
            </a:endParaRPr>
          </a:p>
          <a:p>
            <a:pPr marL="0" indent="0">
              <a:spcBef>
                <a:spcPct val="20000"/>
              </a:spcBef>
              <a:spcAft>
                <a:spcPts val="600"/>
              </a:spcAft>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Model:</a:t>
            </a:r>
            <a:r>
              <a:rPr lang="en-US" sz="2000" dirty="0" smtClean="0">
                <a:latin typeface="Times New Roman" pitchFamily="18" charset="0"/>
                <a:cs typeface="Times New Roman" pitchFamily="18" charset="0"/>
              </a:rPr>
              <a:t> Supervised ML using </a:t>
            </a:r>
            <a:r>
              <a:rPr lang="en-US" sz="2000" dirty="0" err="1" smtClean="0">
                <a:latin typeface="Times New Roman" pitchFamily="18" charset="0"/>
                <a:cs typeface="Times New Roman" pitchFamily="18" charset="0"/>
              </a:rPr>
              <a:t>PassiveAggressiveClassifier</a:t>
            </a:r>
            <a:r>
              <a:rPr lang="en-US" sz="2000" dirty="0" smtClean="0">
                <a:latin typeface="Times New Roman" pitchFamily="18" charset="0"/>
                <a:cs typeface="Times New Roman" pitchFamily="18" charset="0"/>
              </a:rPr>
              <a:t> or Logistic Regression </a:t>
            </a:r>
            <a:endParaRPr lang="en-US" sz="2000" dirty="0" smtClean="0">
              <a:latin typeface="Times New Roman" pitchFamily="18" charset="0"/>
              <a:cs typeface="Times New Roman" pitchFamily="18" charset="0"/>
            </a:endParaRPr>
          </a:p>
          <a:p>
            <a:pPr marL="0" indent="0">
              <a:spcBef>
                <a:spcPct val="20000"/>
              </a:spcBef>
              <a:spcAft>
                <a:spcPts val="600"/>
              </a:spcAft>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System Requirements: </a:t>
            </a:r>
            <a:r>
              <a:rPr lang="en-US" sz="2000" dirty="0" smtClean="0">
                <a:latin typeface="Times New Roman" pitchFamily="18" charset="0"/>
                <a:cs typeface="Times New Roman" pitchFamily="18" charset="0"/>
              </a:rPr>
              <a:t>Basic PC/laptop, 4GB+ RAM, </a:t>
            </a:r>
            <a:r>
              <a:rPr lang="en-US" sz="2000" dirty="0" err="1" smtClean="0">
                <a:latin typeface="Times New Roman" pitchFamily="18" charset="0"/>
                <a:cs typeface="Times New Roman" pitchFamily="18" charset="0"/>
              </a:rPr>
              <a:t>Jupyter</a:t>
            </a:r>
            <a:r>
              <a:rPr lang="en-US" sz="2000" dirty="0" smtClean="0">
                <a:latin typeface="Times New Roman" pitchFamily="18" charset="0"/>
                <a:cs typeface="Times New Roman" pitchFamily="18" charset="0"/>
              </a:rPr>
              <a:t> Notebook environment</a:t>
            </a:r>
            <a:endParaRPr lang="en-GB"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50112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B5107410-DE3D-5F62-F9D7-11EAEA92F0BB}"/>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305435" indent="-305435">
              <a:spcBef>
                <a:spcPct val="20000"/>
              </a:spcBef>
              <a:spcAft>
                <a:spcPts val="600"/>
              </a:spcAft>
              <a:buNone/>
            </a:pPr>
            <a:r>
              <a:rPr lang="en-US" sz="1600" b="1" dirty="0" smtClean="0">
                <a:latin typeface="Times New Roman" pitchFamily="18" charset="0"/>
                <a:cs typeface="Times New Roman" pitchFamily="18" charset="0"/>
              </a:rPr>
              <a:t>Algorithm</a:t>
            </a:r>
            <a:r>
              <a:rPr lang="en-US" sz="1600" b="1" dirty="0" smtClean="0">
                <a:latin typeface="Times New Roman" pitchFamily="18" charset="0"/>
                <a:cs typeface="Times New Roman" pitchFamily="18" charset="0"/>
              </a:rPr>
              <a:t>:</a:t>
            </a:r>
          </a:p>
          <a:p>
            <a:pPr marL="305435" indent="-305435">
              <a:spcBef>
                <a:spcPct val="20000"/>
              </a:spcBef>
              <a:spcAft>
                <a:spcPts val="600"/>
              </a:spcAft>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Supervised machine learning classification using Logistic Regression or </a:t>
            </a:r>
            <a:r>
              <a:rPr lang="en-US" sz="1600" dirty="0" err="1" smtClean="0">
                <a:latin typeface="Times New Roman" pitchFamily="18" charset="0"/>
                <a:cs typeface="Times New Roman" pitchFamily="18" charset="0"/>
              </a:rPr>
              <a:t>PassiveAggressiveClassifier.Text</a:t>
            </a:r>
            <a:r>
              <a:rPr lang="en-US" sz="1600" dirty="0" smtClean="0">
                <a:latin typeface="Times New Roman" pitchFamily="18" charset="0"/>
                <a:cs typeface="Times New Roman" pitchFamily="18" charset="0"/>
              </a:rPr>
              <a:t> is converted into feature vectors using TF-IDF. </a:t>
            </a:r>
            <a:endParaRPr lang="en-US" sz="1600" dirty="0" smtClean="0">
              <a:latin typeface="Times New Roman" pitchFamily="18" charset="0"/>
              <a:cs typeface="Times New Roman" pitchFamily="18" charset="0"/>
            </a:endParaRPr>
          </a:p>
          <a:p>
            <a:pPr marL="762635" lvl="1" indent="-305435">
              <a:spcBef>
                <a:spcPct val="20000"/>
              </a:spcBef>
              <a:spcAft>
                <a:spcPts val="600"/>
              </a:spcAft>
              <a:buFont typeface="+mj-lt"/>
              <a:buAutoNum type="arabicPeriod"/>
            </a:pPr>
            <a:r>
              <a:rPr lang="en-US" sz="1200" dirty="0" smtClean="0">
                <a:latin typeface="Times New Roman" pitchFamily="18" charset="0"/>
                <a:cs typeface="Times New Roman" pitchFamily="18" charset="0"/>
              </a:rPr>
              <a:t>Step </a:t>
            </a:r>
            <a:r>
              <a:rPr lang="en-US" sz="1200" dirty="0" smtClean="0">
                <a:latin typeface="Times New Roman" pitchFamily="18" charset="0"/>
                <a:cs typeface="Times New Roman" pitchFamily="18" charset="0"/>
              </a:rPr>
              <a:t>1: Load dataset and required libraries </a:t>
            </a:r>
            <a:endParaRPr lang="en-US" sz="1200" dirty="0" smtClean="0">
              <a:latin typeface="Times New Roman" pitchFamily="18" charset="0"/>
              <a:cs typeface="Times New Roman" pitchFamily="18" charset="0"/>
            </a:endParaRPr>
          </a:p>
          <a:p>
            <a:pPr marL="762635" lvl="1" indent="-305435">
              <a:spcBef>
                <a:spcPct val="20000"/>
              </a:spcBef>
              <a:spcAft>
                <a:spcPts val="600"/>
              </a:spcAft>
              <a:buFont typeface="+mj-lt"/>
              <a:buAutoNum type="arabicPeriod"/>
            </a:pPr>
            <a:r>
              <a:rPr lang="en-US" sz="1200" dirty="0" smtClean="0">
                <a:latin typeface="Times New Roman" pitchFamily="18" charset="0"/>
                <a:cs typeface="Times New Roman" pitchFamily="18" charset="0"/>
              </a:rPr>
              <a:t>Step </a:t>
            </a:r>
            <a:r>
              <a:rPr lang="en-US" sz="1200" dirty="0" smtClean="0">
                <a:latin typeface="Times New Roman" pitchFamily="18" charset="0"/>
                <a:cs typeface="Times New Roman" pitchFamily="18" charset="0"/>
              </a:rPr>
              <a:t>2: Preprocess text data (cleaning, </a:t>
            </a:r>
            <a:r>
              <a:rPr lang="en-US" sz="1200" dirty="0" err="1" smtClean="0">
                <a:latin typeface="Times New Roman" pitchFamily="18" charset="0"/>
                <a:cs typeface="Times New Roman" pitchFamily="18" charset="0"/>
              </a:rPr>
              <a:t>stopword</a:t>
            </a:r>
            <a:r>
              <a:rPr lang="en-US" sz="1200" dirty="0" smtClean="0">
                <a:latin typeface="Times New Roman" pitchFamily="18" charset="0"/>
                <a:cs typeface="Times New Roman" pitchFamily="18" charset="0"/>
              </a:rPr>
              <a:t> removal</a:t>
            </a:r>
            <a:r>
              <a:rPr lang="en-US" sz="1200" dirty="0" smtClean="0">
                <a:latin typeface="Times New Roman" pitchFamily="18" charset="0"/>
                <a:cs typeface="Times New Roman" pitchFamily="18" charset="0"/>
              </a:rPr>
              <a:t>)</a:t>
            </a:r>
          </a:p>
          <a:p>
            <a:pPr marL="762635" lvl="1" indent="-305435">
              <a:spcBef>
                <a:spcPct val="20000"/>
              </a:spcBef>
              <a:spcAft>
                <a:spcPts val="600"/>
              </a:spcAft>
              <a:buFont typeface="+mj-lt"/>
              <a:buAutoNum type="arabicPeriod"/>
            </a:pPr>
            <a:r>
              <a:rPr lang="en-US"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Step 3: Convert text to features using </a:t>
            </a:r>
            <a:r>
              <a:rPr lang="en-US" sz="1200" dirty="0" smtClean="0">
                <a:latin typeface="Times New Roman" pitchFamily="18" charset="0"/>
                <a:cs typeface="Times New Roman" pitchFamily="18" charset="0"/>
              </a:rPr>
              <a:t>TF-IDF</a:t>
            </a:r>
          </a:p>
          <a:p>
            <a:pPr marL="762635" lvl="1" indent="-305435">
              <a:spcBef>
                <a:spcPct val="20000"/>
              </a:spcBef>
              <a:spcAft>
                <a:spcPts val="600"/>
              </a:spcAft>
              <a:buFont typeface="+mj-lt"/>
              <a:buAutoNum type="arabicPeriod"/>
            </a:pPr>
            <a:r>
              <a:rPr lang="en-US"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Step 4: Split data and train the classification model </a:t>
            </a:r>
            <a:endParaRPr lang="en-US" sz="1200" dirty="0" smtClean="0">
              <a:latin typeface="Times New Roman" pitchFamily="18" charset="0"/>
              <a:cs typeface="Times New Roman" pitchFamily="18" charset="0"/>
            </a:endParaRPr>
          </a:p>
          <a:p>
            <a:pPr marL="762635" lvl="1" indent="-305435">
              <a:spcBef>
                <a:spcPct val="20000"/>
              </a:spcBef>
              <a:spcAft>
                <a:spcPts val="600"/>
              </a:spcAft>
              <a:buFont typeface="+mj-lt"/>
              <a:buAutoNum type="arabicPeriod"/>
            </a:pPr>
            <a:r>
              <a:rPr lang="en-US" sz="1200" dirty="0" smtClean="0">
                <a:latin typeface="Times New Roman" pitchFamily="18" charset="0"/>
                <a:cs typeface="Times New Roman" pitchFamily="18" charset="0"/>
              </a:rPr>
              <a:t>Step </a:t>
            </a:r>
            <a:r>
              <a:rPr lang="en-US" sz="1200" dirty="0" smtClean="0">
                <a:latin typeface="Times New Roman" pitchFamily="18" charset="0"/>
                <a:cs typeface="Times New Roman" pitchFamily="18" charset="0"/>
              </a:rPr>
              <a:t>5: Evaluate and save the trained </a:t>
            </a:r>
            <a:r>
              <a:rPr lang="en-US" sz="1200" dirty="0" smtClean="0">
                <a:latin typeface="Times New Roman" pitchFamily="18" charset="0"/>
                <a:cs typeface="Times New Roman" pitchFamily="18" charset="0"/>
              </a:rPr>
              <a:t>model</a:t>
            </a:r>
          </a:p>
          <a:p>
            <a:pPr marL="762635" lvl="1" indent="-305435">
              <a:spcBef>
                <a:spcPct val="20000"/>
              </a:spcBef>
              <a:spcAft>
                <a:spcPts val="600"/>
              </a:spcAft>
              <a:buFont typeface="+mj-lt"/>
              <a:buAutoNum type="arabicPeriod"/>
            </a:pPr>
            <a:r>
              <a:rPr lang="en-US"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Step 6: Input news → Predict → Display Fake or Real </a:t>
            </a:r>
            <a:endParaRPr lang="en-US" sz="1200" dirty="0" smtClean="0">
              <a:latin typeface="Times New Roman" pitchFamily="18" charset="0"/>
              <a:cs typeface="Times New Roman" pitchFamily="18" charset="0"/>
            </a:endParaRPr>
          </a:p>
          <a:p>
            <a:pPr marL="305435" indent="-305435">
              <a:spcBef>
                <a:spcPct val="20000"/>
              </a:spcBef>
              <a:spcAft>
                <a:spcPts val="600"/>
              </a:spcAft>
              <a:buNone/>
            </a:pPr>
            <a:r>
              <a:rPr lang="en-US" sz="1600" b="1" dirty="0" smtClean="0">
                <a:latin typeface="Times New Roman" pitchFamily="18" charset="0"/>
                <a:cs typeface="Times New Roman" pitchFamily="18" charset="0"/>
              </a:rPr>
              <a:t>Training:</a:t>
            </a:r>
          </a:p>
          <a:p>
            <a:pPr marL="305435" indent="-305435">
              <a:spcBef>
                <a:spcPct val="20000"/>
              </a:spcBef>
              <a:spcAft>
                <a:spcPts val="600"/>
              </a:spcAft>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Trained on labeled news data (~20,000+ articles) split into training and testing sets. Model optimized for accuracy and precision using </a:t>
            </a:r>
            <a:r>
              <a:rPr lang="en-US" sz="1600" dirty="0" err="1" smtClean="0">
                <a:latin typeface="Times New Roman" pitchFamily="18" charset="0"/>
                <a:cs typeface="Times New Roman" pitchFamily="18" charset="0"/>
              </a:rPr>
              <a:t>scikit</a:t>
            </a:r>
            <a:r>
              <a:rPr lang="en-US" sz="1600" dirty="0" smtClean="0">
                <a:latin typeface="Times New Roman" pitchFamily="18" charset="0"/>
                <a:cs typeface="Times New Roman" pitchFamily="18" charset="0"/>
              </a:rPr>
              <a:t>-learn</a:t>
            </a:r>
            <a:r>
              <a:rPr lang="en-US" sz="1600" dirty="0" smtClean="0">
                <a:latin typeface="Times New Roman" pitchFamily="18" charset="0"/>
                <a:cs typeface="Times New Roman" pitchFamily="18" charset="0"/>
              </a:rPr>
              <a:t>.</a:t>
            </a:r>
          </a:p>
          <a:p>
            <a:pPr marL="305435" indent="-305435">
              <a:spcBef>
                <a:spcPct val="20000"/>
              </a:spcBef>
              <a:spcAft>
                <a:spcPts val="600"/>
              </a:spcAft>
              <a:buNone/>
            </a:pP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Deployment</a:t>
            </a:r>
            <a:r>
              <a:rPr lang="en-US" sz="1600" b="1" dirty="0" smtClean="0">
                <a:latin typeface="Times New Roman" pitchFamily="18" charset="0"/>
                <a:cs typeface="Times New Roman" pitchFamily="18" charset="0"/>
              </a:rPr>
              <a:t>:</a:t>
            </a:r>
          </a:p>
          <a:p>
            <a:pPr marL="305435" indent="-305435">
              <a:spcBef>
                <a:spcPct val="20000"/>
              </a:spcBef>
              <a:spcAft>
                <a:spcPts val="600"/>
              </a:spcAft>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User inputs news text through a simple interface. The model processes the input and predicts whether it is Fake or Real. Interface built using </a:t>
            </a:r>
            <a:r>
              <a:rPr lang="en-US" sz="1600" dirty="0" err="1" smtClean="0">
                <a:latin typeface="Times New Roman" pitchFamily="18" charset="0"/>
                <a:cs typeface="Times New Roman" pitchFamily="18" charset="0"/>
              </a:rPr>
              <a:t>Jupyter</a:t>
            </a:r>
            <a:r>
              <a:rPr lang="en-US" sz="1600" dirty="0" smtClean="0">
                <a:latin typeface="Times New Roman" pitchFamily="18" charset="0"/>
                <a:cs typeface="Times New Roman" pitchFamily="18" charset="0"/>
              </a:rPr>
              <a:t> Notebook or optionally a GUI via </a:t>
            </a:r>
            <a:r>
              <a:rPr lang="en-US" sz="1600" dirty="0" err="1" smtClean="0">
                <a:latin typeface="Times New Roman" pitchFamily="18" charset="0"/>
                <a:cs typeface="Times New Roman" pitchFamily="18" charset="0"/>
              </a:rPr>
              <a:t>Tkinter</a:t>
            </a:r>
            <a:r>
              <a:rPr lang="en-US" sz="1600" dirty="0" smtClean="0">
                <a:latin typeface="Times New Roman" pitchFamily="18" charset="0"/>
                <a:cs typeface="Times New Roman" pitchFamily="18" charset="0"/>
              </a:rPr>
              <a:t>/Flask.</a:t>
            </a:r>
            <a:endParaRPr lang="en-GB" sz="15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9908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000" dirty="0" smtClean="0">
                <a:latin typeface="Times New Roman" pitchFamily="18" charset="0"/>
                <a:cs typeface="Times New Roman" pitchFamily="18" charset="0"/>
              </a:rPr>
              <a:t>The fake news detection model achieved an accuracy of approximately 93% using the </a:t>
            </a:r>
            <a:r>
              <a:rPr lang="en-US" sz="2000" dirty="0" err="1" smtClean="0">
                <a:latin typeface="Times New Roman" pitchFamily="18" charset="0"/>
                <a:cs typeface="Times New Roman" pitchFamily="18" charset="0"/>
              </a:rPr>
              <a:t>PassiveAggressiveClassifier</a:t>
            </a:r>
            <a:r>
              <a:rPr lang="en-US" sz="2000" dirty="0" smtClean="0">
                <a:latin typeface="Times New Roman" pitchFamily="18" charset="0"/>
                <a:cs typeface="Times New Roman" pitchFamily="18" charset="0"/>
              </a:rPr>
              <a:t> with TF-IDF </a:t>
            </a:r>
            <a:r>
              <a:rPr lang="en-US" sz="2000" dirty="0" err="1" smtClean="0">
                <a:latin typeface="Times New Roman" pitchFamily="18" charset="0"/>
                <a:cs typeface="Times New Roman" pitchFamily="18" charset="0"/>
              </a:rPr>
              <a:t>vectorization</a:t>
            </a:r>
            <a:r>
              <a:rPr lang="en-US" sz="2000" dirty="0" smtClean="0">
                <a:latin typeface="Times New Roman" pitchFamily="18" charset="0"/>
                <a:cs typeface="Times New Roman" pitchFamily="18" charset="0"/>
              </a:rPr>
              <a:t>. The model was evaluated using a confusion matrix to verify its performance in distinguishing between real and fake news. Predictions were accurate and generated instantly. The system was successfully tested within the </a:t>
            </a:r>
            <a:r>
              <a:rPr lang="en-US" sz="2000" dirty="0" err="1" smtClean="0">
                <a:latin typeface="Times New Roman" pitchFamily="18" charset="0"/>
                <a:cs typeface="Times New Roman" pitchFamily="18" charset="0"/>
              </a:rPr>
              <a:t>Jupyter</a:t>
            </a:r>
            <a:r>
              <a:rPr lang="en-US" sz="2000" dirty="0" smtClean="0">
                <a:latin typeface="Times New Roman" pitchFamily="18" charset="0"/>
                <a:cs typeface="Times New Roman" pitchFamily="18" charset="0"/>
              </a:rPr>
              <a:t> Notebook environment</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p:txBody>
      </p:sp>
      <p:pic>
        <p:nvPicPr>
          <p:cNvPr id="1026" name="Picture 2" descr="C:\Users\Administrator.DELL-PC\Downloads\WhatsApp Image 2025-07-17 at 12.01.19 PM.jpeg"/>
          <p:cNvPicPr>
            <a:picLocks noChangeAspect="1" noChangeArrowheads="1"/>
          </p:cNvPicPr>
          <p:nvPr/>
        </p:nvPicPr>
        <p:blipFill>
          <a:blip r:embed="rId2"/>
          <a:srcRect/>
          <a:stretch>
            <a:fillRect/>
          </a:stretch>
        </p:blipFill>
        <p:spPr bwMode="auto">
          <a:xfrm>
            <a:off x="381000" y="3352800"/>
            <a:ext cx="5486400" cy="3276600"/>
          </a:xfrm>
          <a:prstGeom prst="rect">
            <a:avLst/>
          </a:prstGeom>
          <a:noFill/>
        </p:spPr>
      </p:pic>
      <p:pic>
        <p:nvPicPr>
          <p:cNvPr id="1027" name="Picture 3" descr="C:\Users\Administrator.DELL-PC\Downloads\WhatsApp Image 2025-07-17 at 12.01.19 PM (1).jpeg"/>
          <p:cNvPicPr>
            <a:picLocks noChangeAspect="1" noChangeArrowheads="1"/>
          </p:cNvPicPr>
          <p:nvPr/>
        </p:nvPicPr>
        <p:blipFill>
          <a:blip r:embed="rId3"/>
          <a:srcRect/>
          <a:stretch>
            <a:fillRect/>
          </a:stretch>
        </p:blipFill>
        <p:spPr bwMode="auto">
          <a:xfrm>
            <a:off x="6477000" y="3429000"/>
            <a:ext cx="5334000" cy="3200400"/>
          </a:xfrm>
          <a:prstGeom prst="rect">
            <a:avLst/>
          </a:prstGeom>
          <a:noFill/>
        </p:spPr>
      </p:pic>
    </p:spTree>
    <p:extLst>
      <p:ext uri="{BB962C8B-B14F-4D97-AF65-F5344CB8AC3E}">
        <p14:creationId xmlns:p14="http://schemas.microsoft.com/office/powerpoint/2010/main" xmlns="" val="5874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nSpc>
                <a:spcPct val="100000"/>
              </a:lnSpc>
              <a:buNone/>
            </a:pPr>
            <a:r>
              <a:rPr lang="en-US" sz="2400" dirty="0" smtClean="0">
                <a:latin typeface="Times New Roman" pitchFamily="18" charset="0"/>
                <a:cs typeface="Times New Roman" pitchFamily="18" charset="0"/>
              </a:rPr>
              <a:t>The Fake News Detection system successfully identifies whether a news article is real or fake using machine learning techniques. With efficient preprocessing and a simple classification model, the system delivers accurate and instant predictions. It can help reduce the spread of misinformation and can be further enhanced with a </a:t>
            </a:r>
            <a:r>
              <a:rPr lang="en-US" sz="2400" dirty="0" err="1" smtClean="0">
                <a:latin typeface="Times New Roman" pitchFamily="18" charset="0"/>
                <a:cs typeface="Times New Roman" pitchFamily="18" charset="0"/>
              </a:rPr>
              <a:t>userfriendly</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interface </a:t>
            </a:r>
            <a:r>
              <a:rPr lang="en-US" sz="2400" dirty="0" smtClean="0">
                <a:latin typeface="Times New Roman" pitchFamily="18" charset="0"/>
                <a:cs typeface="Times New Roman" pitchFamily="18" charset="0"/>
              </a:rPr>
              <a:t>and larger datasets.</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TotalTime>
  <Words>571</Words>
  <PresentationFormat>Custom</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  PROJECT TITLE </vt:lpstr>
      <vt:lpstr>OUTLINE</vt:lpstr>
      <vt:lpstr>Problem Statement</vt:lpstr>
      <vt:lpstr>Proposed Solution</vt:lpstr>
      <vt:lpstr>Contd..</vt:lpstr>
      <vt:lpstr>SYSTEM APPROACH</vt:lpstr>
      <vt:lpstr>Algorithm &amp; Deployment</vt:lpstr>
      <vt:lpstr>Result</vt:lpstr>
      <vt:lpstr>Conclusion</vt:lpstr>
      <vt:lpstr>Future scope</vt:lpstr>
      <vt:lpstr>References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Administrator</dc:creator>
  <cp:lastModifiedBy>Administrator</cp:lastModifiedBy>
  <cp:revision>6</cp:revision>
  <dcterms:modified xsi:type="dcterms:W3CDTF">2025-07-17T07:04:52Z</dcterms:modified>
</cp:coreProperties>
</file>