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8FC8C1-57F4-4059-BB35-4CA75CC7B5D0}" v="2" dt="2024-06-07T15:03:26.3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47" d="100"/>
          <a:sy n="47" d="100"/>
        </p:scale>
        <p:origin x="1046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F5243-264F-476A-BB20-F15437D8D26B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907BF-6B78-4720-95ED-7004B97F2B8F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1845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F5243-264F-476A-BB20-F15437D8D26B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907BF-6B78-4720-95ED-7004B97F2B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792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F5243-264F-476A-BB20-F15437D8D26B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907BF-6B78-4720-95ED-7004B97F2B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42848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F5243-264F-476A-BB20-F15437D8D26B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907BF-6B78-4720-95ED-7004B97F2B8F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941631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F5243-264F-476A-BB20-F15437D8D26B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907BF-6B78-4720-95ED-7004B97F2B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69544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F5243-264F-476A-BB20-F15437D8D26B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907BF-6B78-4720-95ED-7004B97F2B8F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807398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F5243-264F-476A-BB20-F15437D8D26B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907BF-6B78-4720-95ED-7004B97F2B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93770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F5243-264F-476A-BB20-F15437D8D26B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907BF-6B78-4720-95ED-7004B97F2B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18046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F5243-264F-476A-BB20-F15437D8D26B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907BF-6B78-4720-95ED-7004B97F2B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1792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F5243-264F-476A-BB20-F15437D8D26B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907BF-6B78-4720-95ED-7004B97F2B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7805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F5243-264F-476A-BB20-F15437D8D26B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907BF-6B78-4720-95ED-7004B97F2B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9257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F5243-264F-476A-BB20-F15437D8D26B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907BF-6B78-4720-95ED-7004B97F2B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4684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F5243-264F-476A-BB20-F15437D8D26B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907BF-6B78-4720-95ED-7004B97F2B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7883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F5243-264F-476A-BB20-F15437D8D26B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907BF-6B78-4720-95ED-7004B97F2B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5435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F5243-264F-476A-BB20-F15437D8D26B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907BF-6B78-4720-95ED-7004B97F2B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0736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F5243-264F-476A-BB20-F15437D8D26B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907BF-6B78-4720-95ED-7004B97F2B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4267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F5243-264F-476A-BB20-F15437D8D26B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907BF-6B78-4720-95ED-7004B97F2B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6399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CAF5243-264F-476A-BB20-F15437D8D26B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8C9907BF-6B78-4720-95ED-7004B97F2B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24816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D1409-8CCE-0C29-1C03-2CCBC385C0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2716" y="685799"/>
            <a:ext cx="11758863" cy="2971801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Century" panose="02040604050505020304" pitchFamily="18" charset="0"/>
                <a:ea typeface="Cascadia Code Light" panose="020B0609020000020004" pitchFamily="49" charset="0"/>
                <a:cs typeface="Dubai Light" panose="020B0303030403030204" pitchFamily="34" charset="-78"/>
              </a:rPr>
              <a:t>Random Password Generator</a:t>
            </a:r>
            <a:br>
              <a:rPr lang="en-US" sz="4800" dirty="0">
                <a:latin typeface="Century" panose="02040604050505020304" pitchFamily="18" charset="0"/>
                <a:ea typeface="Cascadia Code Light" panose="020B0609020000020004" pitchFamily="49" charset="0"/>
                <a:cs typeface="Dubai Light" panose="020B0303030403030204" pitchFamily="34" charset="-78"/>
              </a:rPr>
            </a:br>
            <a:endParaRPr lang="en-IN" sz="4800" dirty="0">
              <a:latin typeface="Century" panose="02040604050505020304" pitchFamily="18" charset="0"/>
              <a:ea typeface="Cascadia Code Light" panose="020B0609020000020004" pitchFamily="49" charset="0"/>
              <a:cs typeface="Dubai Light" panose="020B0303030403030204" pitchFamily="3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960371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14"/>
    </mc:Choice>
    <mc:Fallback xmlns="">
      <p:transition spd="slow" advTm="1514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BCB08-D6A6-5B08-59E0-BF29B615E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6463"/>
            <a:ext cx="12191999" cy="1880937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rgbClr val="000000"/>
                </a:solidFill>
                <a:latin typeface="Century" panose="02040604050505020304" pitchFamily="18" charset="0"/>
                <a:ea typeface="Optima" pitchFamily="34" charset="-122"/>
                <a:cs typeface="Optima" pitchFamily="34" charset="-120"/>
              </a:rPr>
              <a:t>Future Trends in Random Password Generation</a:t>
            </a:r>
            <a:br>
              <a:rPr lang="en-US" sz="3600" dirty="0">
                <a:latin typeface="Century" panose="02040604050505020304" pitchFamily="18" charset="0"/>
              </a:rPr>
            </a:br>
            <a:endParaRPr lang="en-IN" sz="3600" dirty="0">
              <a:latin typeface="Century" panose="020406040505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9B8566-9CD5-87EE-B9A8-B2E26DBD59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209798"/>
            <a:ext cx="10058400" cy="3784601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rgbClr val="000000"/>
                </a:solidFill>
                <a:latin typeface="Century" panose="02040604050505020304" pitchFamily="18" charset="0"/>
                <a:ea typeface="Optima" pitchFamily="34" charset="-122"/>
                <a:cs typeface="Optima" pitchFamily="34" charset="-120"/>
              </a:rPr>
              <a:t>Advancements in artificial intelligence may lead to more sophisticated password generation techniques.</a:t>
            </a:r>
            <a:endParaRPr lang="en-US" sz="2400" dirty="0">
              <a:latin typeface="Century" panose="02040604050505020304" pitchFamily="18" charset="0"/>
            </a:endParaRPr>
          </a:p>
          <a:p>
            <a:pPr>
              <a:buSzPct val="100000"/>
            </a:pPr>
            <a:endParaRPr lang="en-US" sz="2400" dirty="0">
              <a:latin typeface="Century" panose="02040604050505020304" pitchFamily="18" charset="0"/>
            </a:endParaRPr>
          </a:p>
          <a:p>
            <a:pPr>
              <a:buSzPct val="100000"/>
            </a:pPr>
            <a:r>
              <a:rPr lang="en-US" sz="2400" dirty="0">
                <a:solidFill>
                  <a:srgbClr val="000000"/>
                </a:solidFill>
                <a:latin typeface="Century" panose="02040604050505020304" pitchFamily="18" charset="0"/>
                <a:ea typeface="Optima" pitchFamily="34" charset="-122"/>
                <a:cs typeface="Optima" pitchFamily="34" charset="-120"/>
              </a:rPr>
              <a:t>Biometric authentication methods could complement or replace traditional password-based systems.</a:t>
            </a:r>
            <a:endParaRPr lang="en-US" sz="2400" dirty="0">
              <a:latin typeface="Century" panose="02040604050505020304" pitchFamily="18" charset="0"/>
            </a:endParaRPr>
          </a:p>
          <a:p>
            <a:pPr>
              <a:buSzPct val="100000"/>
            </a:pPr>
            <a:endParaRPr lang="en-US" sz="2400" dirty="0">
              <a:latin typeface="Century" panose="02040604050505020304" pitchFamily="18" charset="0"/>
            </a:endParaRPr>
          </a:p>
          <a:p>
            <a:pPr>
              <a:buSzPct val="100000"/>
            </a:pPr>
            <a:r>
              <a:rPr lang="en-US" sz="2400" dirty="0">
                <a:solidFill>
                  <a:srgbClr val="000000"/>
                </a:solidFill>
                <a:latin typeface="Century" panose="02040604050505020304" pitchFamily="18" charset="0"/>
                <a:ea typeface="Optima" pitchFamily="34" charset="-122"/>
                <a:cs typeface="Optima" pitchFamily="34" charset="-120"/>
              </a:rPr>
              <a:t>Continued focus on cybersecurity awareness and education to promote secure password practices</a:t>
            </a:r>
            <a:endParaRPr lang="en-IN" sz="2400" dirty="0">
              <a:latin typeface="Century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5696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36"/>
    </mc:Choice>
    <mc:Fallback xmlns="">
      <p:transition spd="slow" advTm="1736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B3FD9-BBB0-1E00-2353-F6B10FCC4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389" y="685800"/>
            <a:ext cx="10213223" cy="1371600"/>
          </a:xfrm>
        </p:spPr>
        <p:txBody>
          <a:bodyPr/>
          <a:lstStyle/>
          <a:p>
            <a:r>
              <a:rPr lang="en-US" sz="4000" b="1" dirty="0">
                <a:solidFill>
                  <a:srgbClr val="000000"/>
                </a:solidFill>
                <a:latin typeface="Century" panose="02040604050505020304" pitchFamily="18" charset="0"/>
                <a:ea typeface="Optima" pitchFamily="34" charset="-122"/>
                <a:cs typeface="Optima" pitchFamily="34" charset="-120"/>
              </a:rPr>
              <a:t>Conclusion</a:t>
            </a:r>
            <a:br>
              <a:rPr lang="en-US" sz="2400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201586-88B4-53FB-B80D-0609416E7B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716506"/>
            <a:ext cx="10058400" cy="4455694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rgbClr val="000000"/>
                </a:solidFill>
                <a:latin typeface="Century" panose="02040604050505020304" pitchFamily="18" charset="0"/>
                <a:ea typeface="Optima" pitchFamily="34" charset="-122"/>
                <a:cs typeface="Optima" pitchFamily="34" charset="-120"/>
              </a:rPr>
              <a:t>Random password generators play a crucial role in enhancing online security.</a:t>
            </a:r>
            <a:endParaRPr lang="en-US" sz="2400" dirty="0">
              <a:latin typeface="Century" panose="02040604050505020304" pitchFamily="18" charset="0"/>
            </a:endParaRPr>
          </a:p>
          <a:p>
            <a:pPr>
              <a:buSzPct val="100000"/>
            </a:pPr>
            <a:endParaRPr lang="en-US" sz="2400" dirty="0">
              <a:latin typeface="Century" panose="02040604050505020304" pitchFamily="18" charset="0"/>
            </a:endParaRPr>
          </a:p>
          <a:p>
            <a:pPr>
              <a:buSzPct val="100000"/>
            </a:pPr>
            <a:r>
              <a:rPr lang="en-US" sz="2400" dirty="0">
                <a:solidFill>
                  <a:srgbClr val="000000"/>
                </a:solidFill>
                <a:latin typeface="Century" panose="02040604050505020304" pitchFamily="18" charset="0"/>
                <a:ea typeface="Optima" pitchFamily="34" charset="-122"/>
                <a:cs typeface="Optima" pitchFamily="34" charset="-120"/>
              </a:rPr>
              <a:t>By using randomly generated passwords, individuals and organizations can better protect their sensitive information.</a:t>
            </a:r>
            <a:endParaRPr lang="en-US" sz="2400" dirty="0">
              <a:latin typeface="Century" panose="02040604050505020304" pitchFamily="18" charset="0"/>
            </a:endParaRPr>
          </a:p>
          <a:p>
            <a:pPr>
              <a:buSzPct val="100000"/>
            </a:pPr>
            <a:endParaRPr lang="en-US" sz="2400" dirty="0">
              <a:latin typeface="Century" panose="02040604050505020304" pitchFamily="18" charset="0"/>
            </a:endParaRPr>
          </a:p>
          <a:p>
            <a:pPr>
              <a:buSzPct val="100000"/>
            </a:pPr>
            <a:r>
              <a:rPr lang="en-US" sz="2400" dirty="0">
                <a:solidFill>
                  <a:srgbClr val="000000"/>
                </a:solidFill>
                <a:latin typeface="Century" panose="02040604050505020304" pitchFamily="18" charset="0"/>
                <a:ea typeface="Optima" pitchFamily="34" charset="-122"/>
                <a:cs typeface="Optima" pitchFamily="34" charset="-120"/>
              </a:rPr>
              <a:t>It is essential to adopt best practices and stay informed about evolving trends in password security to safeguard against cyber threats.</a:t>
            </a:r>
            <a:endParaRPr lang="en-US" sz="2400" dirty="0">
              <a:latin typeface="Century" panose="020406040505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73197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25"/>
    </mc:Choice>
    <mc:Fallback xmlns="">
      <p:transition spd="slow" advTm="2225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6B316-EA8F-842C-94CE-5DA401EC4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842" y="112295"/>
            <a:ext cx="11582399" cy="1491917"/>
          </a:xfrm>
        </p:spPr>
        <p:txBody>
          <a:bodyPr>
            <a:normAutofit fontScale="90000"/>
          </a:bodyPr>
          <a:lstStyle/>
          <a:p>
            <a:r>
              <a:rPr lang="en-US" sz="3200" b="1" dirty="0">
                <a:solidFill>
                  <a:srgbClr val="000000"/>
                </a:solidFill>
                <a:latin typeface="Century" panose="02040604050505020304" pitchFamily="18" charset="0"/>
                <a:ea typeface="Optima" pitchFamily="34" charset="-122"/>
                <a:cs typeface="Optima" pitchFamily="34" charset="-120"/>
              </a:rPr>
              <a:t>Introduction to Random Password Generator</a:t>
            </a:r>
            <a:br>
              <a:rPr lang="en-US" sz="3200" dirty="0">
                <a:latin typeface="Century" panose="02040604050505020304" pitchFamily="18" charset="0"/>
              </a:rPr>
            </a:br>
            <a:endParaRPr lang="en-IN" sz="3200" dirty="0">
              <a:latin typeface="Century" panose="020406040505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0C4CB-2DF5-CD19-B2B6-BF6B94DCB3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057400"/>
            <a:ext cx="9085430" cy="3936999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rgbClr val="000000"/>
                </a:solidFill>
                <a:latin typeface="Century" panose="02040604050505020304" pitchFamily="18" charset="0"/>
                <a:ea typeface="Optima" pitchFamily="34" charset="-122"/>
                <a:cs typeface="Optima" pitchFamily="34" charset="-120"/>
              </a:rPr>
              <a:t>A random password generator is a tool that creates unique and secure passwords.</a:t>
            </a:r>
            <a:endParaRPr lang="en-US" sz="2400" dirty="0">
              <a:latin typeface="Century" panose="02040604050505020304" pitchFamily="18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latin typeface="Century" panose="02040604050505020304" pitchFamily="18" charset="0"/>
            </a:endParaRPr>
          </a:p>
          <a:p>
            <a:pPr>
              <a:buSzPct val="100000"/>
            </a:pPr>
            <a:r>
              <a:rPr lang="en-US" sz="2400" dirty="0">
                <a:solidFill>
                  <a:srgbClr val="000000"/>
                </a:solidFill>
                <a:latin typeface="Century" panose="02040604050505020304" pitchFamily="18" charset="0"/>
                <a:ea typeface="Optima" pitchFamily="34" charset="-122"/>
                <a:cs typeface="Optima" pitchFamily="34" charset="-120"/>
              </a:rPr>
              <a:t>These passwords are generated using a combination of letters, numbers, and special characters.</a:t>
            </a:r>
            <a:endParaRPr lang="en-US" sz="2400" dirty="0">
              <a:latin typeface="Century" panose="02040604050505020304" pitchFamily="18" charset="0"/>
            </a:endParaRPr>
          </a:p>
          <a:p>
            <a:pPr>
              <a:buSzPct val="100000"/>
            </a:pPr>
            <a:endParaRPr lang="en-US" sz="2400" dirty="0">
              <a:latin typeface="Century" panose="02040604050505020304" pitchFamily="18" charset="0"/>
            </a:endParaRPr>
          </a:p>
          <a:p>
            <a:pPr>
              <a:buSzPct val="100000"/>
            </a:pPr>
            <a:r>
              <a:rPr lang="en-US" sz="2400" dirty="0">
                <a:solidFill>
                  <a:srgbClr val="000000"/>
                </a:solidFill>
                <a:latin typeface="Century" panose="02040604050505020304" pitchFamily="18" charset="0"/>
                <a:ea typeface="Optima" pitchFamily="34" charset="-122"/>
                <a:cs typeface="Optima" pitchFamily="34" charset="-120"/>
              </a:rPr>
              <a:t>The purpose of a random password generator is to enhance online security and protect sensitive information.</a:t>
            </a:r>
            <a:endParaRPr lang="en-US" sz="2400" dirty="0">
              <a:latin typeface="Century" panose="020406040505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14629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22"/>
    </mc:Choice>
    <mc:Fallback xmlns="">
      <p:transition spd="slow" advTm="1822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239B30-141A-07DA-25E7-B1684734CA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213" y="1106905"/>
            <a:ext cx="11010482" cy="4887495"/>
          </a:xfrm>
        </p:spPr>
        <p:txBody>
          <a:bodyPr>
            <a:normAutofit fontScale="92500" lnSpcReduction="20000"/>
          </a:bodyPr>
          <a:lstStyle/>
          <a:p>
            <a:r>
              <a:rPr lang="en-US" sz="4400" b="1" dirty="0">
                <a:solidFill>
                  <a:srgbClr val="000000"/>
                </a:solidFill>
                <a:latin typeface="Century" panose="02040604050505020304" pitchFamily="18" charset="0"/>
                <a:ea typeface="Optima" pitchFamily="34" charset="-122"/>
                <a:cs typeface="Optima" pitchFamily="34" charset="-120"/>
              </a:rPr>
              <a:t>Importance of Strong Passwords</a:t>
            </a:r>
            <a:endParaRPr lang="en-US" sz="4400" dirty="0">
              <a:latin typeface="Century" panose="02040604050505020304" pitchFamily="18" charset="0"/>
            </a:endParaRPr>
          </a:p>
          <a:p>
            <a:endParaRPr lang="en-US" sz="4400" dirty="0">
              <a:latin typeface="Century" panose="02040604050505020304" pitchFamily="18" charset="0"/>
            </a:endParaRPr>
          </a:p>
          <a:p>
            <a:pPr marL="457200" indent="-457200">
              <a:buSzPct val="100000"/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000000"/>
                </a:solidFill>
                <a:latin typeface="Century" panose="02040604050505020304" pitchFamily="18" charset="0"/>
                <a:ea typeface="Optima" pitchFamily="34" charset="-122"/>
                <a:cs typeface="Optima" pitchFamily="34" charset="-120"/>
              </a:rPr>
              <a:t>Strong passwords help prevent unauthorized access to accounts.</a:t>
            </a:r>
            <a:endParaRPr lang="en-US" sz="2600" dirty="0">
              <a:latin typeface="Century" panose="02040604050505020304" pitchFamily="18" charset="0"/>
            </a:endParaRPr>
          </a:p>
          <a:p>
            <a:pPr marL="457200" indent="-457200">
              <a:buSzPct val="100000"/>
              <a:buFont typeface="Arial" panose="020B0604020202020204" pitchFamily="34" charset="0"/>
              <a:buChar char="•"/>
            </a:pPr>
            <a:endParaRPr lang="en-US" sz="2600" dirty="0">
              <a:latin typeface="Century" panose="02040604050505020304" pitchFamily="18" charset="0"/>
            </a:endParaRPr>
          </a:p>
          <a:p>
            <a:pPr marL="457200" indent="-457200">
              <a:buSzPct val="100000"/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000000"/>
                </a:solidFill>
                <a:latin typeface="Century" panose="02040604050505020304" pitchFamily="18" charset="0"/>
                <a:ea typeface="Optima" pitchFamily="34" charset="-122"/>
                <a:cs typeface="Optima" pitchFamily="34" charset="-120"/>
              </a:rPr>
              <a:t>Randomly generated passwords are harder to crack compared to easily guessable passwords.</a:t>
            </a:r>
            <a:endParaRPr lang="en-US" sz="2600" dirty="0">
              <a:latin typeface="Century" panose="02040604050505020304" pitchFamily="18" charset="0"/>
            </a:endParaRPr>
          </a:p>
          <a:p>
            <a:pPr marL="457200" indent="-457200">
              <a:buSzPct val="100000"/>
              <a:buFont typeface="Arial" panose="020B0604020202020204" pitchFamily="34" charset="0"/>
              <a:buChar char="•"/>
            </a:pPr>
            <a:endParaRPr lang="en-US" sz="2600" dirty="0">
              <a:latin typeface="Century" panose="02040604050505020304" pitchFamily="18" charset="0"/>
            </a:endParaRPr>
          </a:p>
          <a:p>
            <a:pPr marL="457200" indent="-457200">
              <a:buSzPct val="100000"/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000000"/>
                </a:solidFill>
                <a:latin typeface="Century" panose="02040604050505020304" pitchFamily="18" charset="0"/>
                <a:ea typeface="Optima" pitchFamily="34" charset="-122"/>
                <a:cs typeface="Optima" pitchFamily="34" charset="-120"/>
              </a:rPr>
              <a:t>Using a random password generator ensures that each password is unique and difficult to predict</a:t>
            </a:r>
            <a:r>
              <a:rPr lang="en-US" sz="2800" dirty="0">
                <a:solidFill>
                  <a:srgbClr val="000000"/>
                </a:solidFill>
                <a:latin typeface="Century" panose="02040604050505020304" pitchFamily="18" charset="0"/>
                <a:ea typeface="Optima" pitchFamily="34" charset="-122"/>
                <a:cs typeface="Optima" pitchFamily="34" charset="-120"/>
              </a:rPr>
              <a:t>.</a:t>
            </a:r>
            <a:endParaRPr lang="en-US" sz="2800" dirty="0">
              <a:latin typeface="Century" panose="02040604050505020304" pitchFamily="18" charset="0"/>
            </a:endParaRPr>
          </a:p>
          <a:p>
            <a:r>
              <a:rPr lang="en-US" sz="2800" dirty="0">
                <a:latin typeface="Century" panose="02040604050505020304" pitchFamily="18" charset="0"/>
              </a:rPr>
              <a:t>.</a:t>
            </a:r>
            <a:endParaRPr lang="en-IN" sz="2800" dirty="0">
              <a:latin typeface="Century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6130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58"/>
    </mc:Choice>
    <mc:Fallback xmlns="">
      <p:transition spd="slow" advTm="2458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C0F99FF-2949-EBA1-D438-B2DA1B17C6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1" y="383459"/>
            <a:ext cx="11331325" cy="1002890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0000"/>
                </a:solidFill>
                <a:latin typeface="Century" panose="02040604050505020304" pitchFamily="18" charset="0"/>
                <a:ea typeface="Optima" pitchFamily="34" charset="-122"/>
                <a:cs typeface="Optima" pitchFamily="34" charset="-120"/>
              </a:rPr>
              <a:t>Benefits of Using a Random Password Generator</a:t>
            </a:r>
            <a:endParaRPr lang="en-US" sz="3200" dirty="0">
              <a:latin typeface="Century" panose="02040604050505020304" pitchFamily="18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1D6AAE-0A7A-48F0-C025-EA01C89880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1" y="1700463"/>
            <a:ext cx="8652293" cy="4090737"/>
          </a:xfrm>
        </p:spPr>
        <p:txBody>
          <a:bodyPr>
            <a:normAutofit lnSpcReduction="10000"/>
          </a:bodyPr>
          <a:lstStyle/>
          <a:p>
            <a:pPr marL="457200" indent="-457200">
              <a:buSzPct val="100000"/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Century" panose="02040604050505020304" pitchFamily="18" charset="0"/>
                <a:ea typeface="Optima" pitchFamily="34" charset="-122"/>
                <a:cs typeface="Optima" pitchFamily="34" charset="-120"/>
              </a:rPr>
              <a:t>Saves time and effort by automatically creating complex passwords.</a:t>
            </a:r>
            <a:endParaRPr lang="en-US" sz="2800" dirty="0">
              <a:latin typeface="Century" panose="02040604050505020304" pitchFamily="18" charset="0"/>
            </a:endParaRPr>
          </a:p>
          <a:p>
            <a:pPr marL="457200" indent="-457200">
              <a:buSzPct val="100000"/>
              <a:buFont typeface="Arial" panose="020B0604020202020204" pitchFamily="34" charset="0"/>
              <a:buChar char="•"/>
            </a:pPr>
            <a:endParaRPr lang="en-US" sz="2800" dirty="0">
              <a:latin typeface="Century" panose="02040604050505020304" pitchFamily="18" charset="0"/>
            </a:endParaRPr>
          </a:p>
          <a:p>
            <a:pPr marL="457200" indent="-457200">
              <a:buSzPct val="100000"/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Century" panose="02040604050505020304" pitchFamily="18" charset="0"/>
                <a:ea typeface="Optima" pitchFamily="34" charset="-122"/>
                <a:cs typeface="Optima" pitchFamily="34" charset="-120"/>
              </a:rPr>
              <a:t>Reduces the risk of password-related security breaches.</a:t>
            </a:r>
            <a:endParaRPr lang="en-US" sz="2800" dirty="0">
              <a:latin typeface="Century" panose="02040604050505020304" pitchFamily="18" charset="0"/>
            </a:endParaRPr>
          </a:p>
          <a:p>
            <a:pPr marL="457200" indent="-457200">
              <a:buSzPct val="100000"/>
              <a:buFont typeface="Arial" panose="020B0604020202020204" pitchFamily="34" charset="0"/>
              <a:buChar char="•"/>
            </a:pPr>
            <a:endParaRPr lang="en-US" sz="2800" dirty="0">
              <a:latin typeface="Century" panose="02040604050505020304" pitchFamily="18" charset="0"/>
            </a:endParaRPr>
          </a:p>
          <a:p>
            <a:pPr marL="457200" indent="-457200">
              <a:buSzPct val="100000"/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Century" panose="02040604050505020304" pitchFamily="18" charset="0"/>
                <a:ea typeface="Optima" pitchFamily="34" charset="-122"/>
                <a:cs typeface="Optima" pitchFamily="34" charset="-120"/>
              </a:rPr>
              <a:t>Increases overall security posture by promoting strong password practices.</a:t>
            </a:r>
            <a:endParaRPr lang="en-US" sz="2800" dirty="0">
              <a:latin typeface="Century" panose="02040604050505020304" pitchFamily="18" charset="0"/>
            </a:endParaRPr>
          </a:p>
          <a:p>
            <a:endParaRPr lang="en-US" sz="2800" dirty="0"/>
          </a:p>
          <a:p>
            <a:endParaRPr lang="en-US" sz="2800" dirty="0"/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506462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57"/>
    </mc:Choice>
    <mc:Fallback xmlns="">
      <p:transition spd="slow" advTm="2757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CC3711-3328-87EA-E3A7-0851250421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171074" y="489284"/>
            <a:ext cx="13250778" cy="1147012"/>
          </a:xfrm>
        </p:spPr>
        <p:txBody>
          <a:bodyPr>
            <a:noAutofit/>
          </a:bodyPr>
          <a:lstStyle/>
          <a:p>
            <a:pPr marL="2286000" lvl="5" indent="0">
              <a:buNone/>
            </a:pPr>
            <a:r>
              <a:rPr lang="en-US" sz="4000" b="1" dirty="0">
                <a:solidFill>
                  <a:srgbClr val="000000"/>
                </a:solidFill>
                <a:latin typeface="Century" panose="02040604050505020304" pitchFamily="18" charset="0"/>
                <a:ea typeface="Optima" pitchFamily="34" charset="-122"/>
                <a:cs typeface="Optima" pitchFamily="34" charset="-120"/>
              </a:rPr>
              <a:t>How Random Password Generators Work</a:t>
            </a:r>
            <a:endParaRPr lang="en-US" sz="4000" dirty="0">
              <a:latin typeface="Century" panose="02040604050505020304" pitchFamily="18" charset="0"/>
            </a:endParaRPr>
          </a:p>
          <a:p>
            <a:pPr marL="2286000" lvl="5" indent="0">
              <a:buNone/>
            </a:pPr>
            <a:endParaRPr lang="en-IN" sz="4000" dirty="0">
              <a:latin typeface="Century" panose="02040604050505020304" pitchFamily="18" charset="0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05665B0-2DCB-E8CC-A2DA-4B170F2217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18147" y="2209799"/>
            <a:ext cx="9924465" cy="4158917"/>
          </a:xfrm>
        </p:spPr>
        <p:txBody>
          <a:bodyPr>
            <a:normAutofit/>
          </a:bodyPr>
          <a:lstStyle/>
          <a:p>
            <a:pPr marL="342900" indent="-342900"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Century" panose="02040604050505020304" pitchFamily="18" charset="0"/>
                <a:ea typeface="Optima" pitchFamily="34" charset="-122"/>
                <a:cs typeface="Optima" pitchFamily="34" charset="-120"/>
              </a:rPr>
              <a:t>Random password generators use algorithms to create unpredictable sequences of characters.</a:t>
            </a:r>
            <a:endParaRPr lang="en-US" sz="2400" dirty="0">
              <a:latin typeface="Century" panose="02040604050505020304" pitchFamily="18" charset="0"/>
            </a:endParaRPr>
          </a:p>
          <a:p>
            <a:pPr marL="342900" indent="-342900">
              <a:buSzPct val="100000"/>
              <a:buFont typeface="Arial" panose="020B0604020202020204" pitchFamily="34" charset="0"/>
              <a:buChar char="•"/>
            </a:pPr>
            <a:endParaRPr lang="en-US" sz="2400" dirty="0">
              <a:latin typeface="Century" panose="02040604050505020304" pitchFamily="18" charset="0"/>
            </a:endParaRPr>
          </a:p>
          <a:p>
            <a:pPr marL="342900" indent="-342900"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Century" panose="02040604050505020304" pitchFamily="18" charset="0"/>
                <a:ea typeface="Optima" pitchFamily="34" charset="-122"/>
                <a:cs typeface="Optima" pitchFamily="34" charset="-120"/>
              </a:rPr>
              <a:t>Users can customize the length and complexity of the generated passwords.</a:t>
            </a:r>
            <a:endParaRPr lang="en-US" sz="2400" dirty="0">
              <a:latin typeface="Century" panose="02040604050505020304" pitchFamily="18" charset="0"/>
            </a:endParaRPr>
          </a:p>
          <a:p>
            <a:pPr marL="342900" indent="-342900">
              <a:buSzPct val="100000"/>
              <a:buFont typeface="Arial" panose="020B0604020202020204" pitchFamily="34" charset="0"/>
              <a:buChar char="•"/>
            </a:pPr>
            <a:endParaRPr lang="en-US" sz="2400" dirty="0">
              <a:latin typeface="Century" panose="02040604050505020304" pitchFamily="18" charset="0"/>
            </a:endParaRPr>
          </a:p>
          <a:p>
            <a:pPr marL="342900" indent="-342900"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Century" panose="02040604050505020304" pitchFamily="18" charset="0"/>
                <a:ea typeface="Optima" pitchFamily="34" charset="-122"/>
                <a:cs typeface="Optima" pitchFamily="34" charset="-120"/>
              </a:rPr>
              <a:t>The generated passwords are typically displayed as a mix of letters, numbers, and symbols</a:t>
            </a:r>
            <a:r>
              <a:rPr lang="en-US" sz="24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43003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82"/>
    </mc:Choice>
    <mc:Fallback xmlns="">
      <p:transition spd="slow" advTm="2382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5E354-D2FA-57D7-67BB-FE2F91E758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811" y="1411705"/>
            <a:ext cx="10052801" cy="5013157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latin typeface="Century" panose="02040604050505020304" pitchFamily="18" charset="0"/>
              </a:rPr>
              <a:t>   </a:t>
            </a:r>
            <a:r>
              <a:rPr lang="en-US" sz="2400" dirty="0">
                <a:solidFill>
                  <a:srgbClr val="000000"/>
                </a:solidFill>
                <a:latin typeface="Century" panose="02040604050505020304" pitchFamily="18" charset="0"/>
                <a:ea typeface="Optima" pitchFamily="34" charset="-122"/>
                <a:cs typeface="Optima" pitchFamily="34" charset="-120"/>
              </a:rPr>
              <a:t>It is recommended to use a combination of uppercase and     lowercase letters, numbers, and special characters.</a:t>
            </a:r>
            <a:endParaRPr lang="en-US" sz="2400" dirty="0">
              <a:latin typeface="Century" panose="02040604050505020304" pitchFamily="18" charset="0"/>
            </a:endParaRPr>
          </a:p>
          <a:p>
            <a:pPr>
              <a:buSzPct val="100000"/>
            </a:pPr>
            <a:endParaRPr lang="en-US" sz="2400" dirty="0">
              <a:latin typeface="Century" panose="02040604050505020304" pitchFamily="18" charset="0"/>
            </a:endParaRPr>
          </a:p>
          <a:p>
            <a:pPr>
              <a:buSzPct val="100000"/>
            </a:pPr>
            <a:r>
              <a:rPr lang="en-US" sz="2400" dirty="0">
                <a:solidFill>
                  <a:srgbClr val="000000"/>
                </a:solidFill>
                <a:latin typeface="Century" panose="02040604050505020304" pitchFamily="18" charset="0"/>
                <a:ea typeface="Optima" pitchFamily="34" charset="-122"/>
                <a:cs typeface="Optima" pitchFamily="34" charset="-120"/>
              </a:rPr>
              <a:t>Avoid using easily guessable information such as birthdays or names in passwords.</a:t>
            </a:r>
            <a:endParaRPr lang="en-US" sz="2400" dirty="0">
              <a:latin typeface="Century" panose="02040604050505020304" pitchFamily="18" charset="0"/>
            </a:endParaRPr>
          </a:p>
          <a:p>
            <a:pPr>
              <a:buSzPct val="100000"/>
            </a:pPr>
            <a:endParaRPr lang="en-US" sz="2400" dirty="0">
              <a:latin typeface="Century" panose="02040604050505020304" pitchFamily="18" charset="0"/>
            </a:endParaRPr>
          </a:p>
          <a:p>
            <a:pPr>
              <a:buSzPct val="100000"/>
            </a:pPr>
            <a:r>
              <a:rPr lang="en-US" sz="2400" dirty="0">
                <a:solidFill>
                  <a:srgbClr val="000000"/>
                </a:solidFill>
                <a:latin typeface="Century" panose="02040604050505020304" pitchFamily="18" charset="0"/>
                <a:ea typeface="Optima" pitchFamily="34" charset="-122"/>
                <a:cs typeface="Optima" pitchFamily="34" charset="-120"/>
              </a:rPr>
              <a:t>Regularly update passwords generated by a random password generator for added security</a:t>
            </a:r>
            <a:endParaRPr lang="en-IN" sz="2400" dirty="0">
              <a:latin typeface="Century" panose="02040604050505020304" pitchFamily="18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7F0A2F-F0B8-FB3D-AAAC-E33082CFA4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9811" y="433138"/>
            <a:ext cx="10052801" cy="1187116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000000"/>
                </a:solidFill>
                <a:latin typeface="Century" panose="02040604050505020304" pitchFamily="18" charset="0"/>
                <a:ea typeface="Optima" pitchFamily="34" charset="-122"/>
                <a:cs typeface="Optima" pitchFamily="34" charset="-120"/>
              </a:rPr>
              <a:t>Generating Secure Passwords</a:t>
            </a:r>
            <a:endParaRPr lang="en-US" sz="4000" dirty="0">
              <a:latin typeface="Century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6848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29"/>
    </mc:Choice>
    <mc:Fallback xmlns="">
      <p:transition spd="slow" advTm="2729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4638D-7666-D674-0E3A-CFCA8DA12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0"/>
            <a:ext cx="10058400" cy="1371600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0000"/>
                </a:solidFill>
                <a:latin typeface="Century" panose="02040604050505020304" pitchFamily="18" charset="0"/>
                <a:ea typeface="Optima" pitchFamily="34" charset="-122"/>
                <a:cs typeface="Optima" pitchFamily="34" charset="-120"/>
              </a:rPr>
              <a:t>Integrating Random Password Generators in Password Managers</a:t>
            </a:r>
            <a:br>
              <a:rPr lang="en-US" sz="3200" dirty="0">
                <a:latin typeface="Century" panose="02040604050505020304" pitchFamily="18" charset="0"/>
              </a:rPr>
            </a:br>
            <a:endParaRPr lang="en-IN" sz="3200" dirty="0">
              <a:latin typeface="Century" panose="020406040505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CA1767-CDA6-AC04-356D-409ECC844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925053"/>
            <a:ext cx="10058400" cy="4069347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rgbClr val="000000"/>
                </a:solidFill>
                <a:latin typeface="Century" panose="02040604050505020304" pitchFamily="18" charset="0"/>
                <a:ea typeface="Optima" pitchFamily="34" charset="-122"/>
                <a:cs typeface="Optima" pitchFamily="34" charset="-120"/>
              </a:rPr>
              <a:t>Password managers offer the convenience of storing and auto filling passwords generated by random password generators.</a:t>
            </a:r>
            <a:endParaRPr lang="en-US" sz="2400" dirty="0">
              <a:latin typeface="Century" panose="02040604050505020304" pitchFamily="18" charset="0"/>
            </a:endParaRPr>
          </a:p>
          <a:p>
            <a:pPr>
              <a:buSzPct val="100000"/>
            </a:pPr>
            <a:endParaRPr lang="en-US" sz="2400" dirty="0">
              <a:latin typeface="Century" panose="02040604050505020304" pitchFamily="18" charset="0"/>
            </a:endParaRPr>
          </a:p>
          <a:p>
            <a:pPr>
              <a:buSzPct val="100000"/>
            </a:pPr>
            <a:r>
              <a:rPr lang="en-US" sz="2400" dirty="0">
                <a:solidFill>
                  <a:srgbClr val="000000"/>
                </a:solidFill>
                <a:latin typeface="Century" panose="02040604050505020304" pitchFamily="18" charset="0"/>
                <a:ea typeface="Optima" pitchFamily="34" charset="-122"/>
                <a:cs typeface="Optima" pitchFamily="34" charset="-120"/>
              </a:rPr>
              <a:t>Users can access their passwords across multiple devices securely.</a:t>
            </a:r>
            <a:endParaRPr lang="en-US" sz="2400" dirty="0">
              <a:latin typeface="Century" panose="02040604050505020304" pitchFamily="18" charset="0"/>
            </a:endParaRPr>
          </a:p>
          <a:p>
            <a:pPr>
              <a:buSzPct val="100000"/>
            </a:pPr>
            <a:endParaRPr lang="en-US" sz="2400" dirty="0">
              <a:latin typeface="Century" panose="02040604050505020304" pitchFamily="18" charset="0"/>
            </a:endParaRPr>
          </a:p>
          <a:p>
            <a:pPr>
              <a:buSzPct val="100000"/>
            </a:pPr>
            <a:r>
              <a:rPr lang="en-US" sz="2400" dirty="0">
                <a:solidFill>
                  <a:srgbClr val="000000"/>
                </a:solidFill>
                <a:latin typeface="Century" panose="02040604050505020304" pitchFamily="18" charset="0"/>
                <a:ea typeface="Optima" pitchFamily="34" charset="-122"/>
                <a:cs typeface="Optima" pitchFamily="34" charset="-120"/>
              </a:rPr>
              <a:t>Password managers can also generate and suggest strong passwords for new accounts</a:t>
            </a:r>
            <a:endParaRPr lang="en-IN" sz="2400" dirty="0">
              <a:latin typeface="Century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2658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84"/>
    </mc:Choice>
    <mc:Fallback xmlns="">
      <p:transition spd="slow" advTm="3484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ABF84-2D44-BC61-5AF7-C802DE7BC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0"/>
            <a:ext cx="10058400" cy="1371600"/>
          </a:xfrm>
        </p:spPr>
        <p:txBody>
          <a:bodyPr/>
          <a:lstStyle/>
          <a:p>
            <a:r>
              <a:rPr lang="en-US" b="1" dirty="0">
                <a:solidFill>
                  <a:srgbClr val="000000"/>
                </a:solidFill>
                <a:latin typeface="Century" panose="02040604050505020304" pitchFamily="18" charset="0"/>
                <a:ea typeface="Optima" pitchFamily="34" charset="-122"/>
                <a:cs typeface="Optima" pitchFamily="34" charset="-120"/>
              </a:rPr>
              <a:t>Common Challenges with Random Password Generators</a:t>
            </a:r>
            <a:br>
              <a:rPr lang="en-US" sz="2400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935AF2-6E7B-09FC-FF44-403289AD29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209798"/>
            <a:ext cx="10058400" cy="3784601"/>
          </a:xfrm>
        </p:spPr>
        <p:txBody>
          <a:bodyPr/>
          <a:lstStyle/>
          <a:p>
            <a:pPr>
              <a:buSzPct val="100000"/>
            </a:pPr>
            <a:r>
              <a:rPr lang="en-US" sz="2400" dirty="0">
                <a:solidFill>
                  <a:srgbClr val="000000"/>
                </a:solidFill>
                <a:latin typeface="Century" panose="02040604050505020304" pitchFamily="18" charset="0"/>
                <a:ea typeface="Optima" pitchFamily="34" charset="-122"/>
                <a:cs typeface="Optima" pitchFamily="34" charset="-120"/>
              </a:rPr>
              <a:t>Users may forget or lose track of passwords generated by a random password generator.</a:t>
            </a:r>
            <a:endParaRPr lang="en-US" sz="2400" dirty="0">
              <a:latin typeface="Century" panose="02040604050505020304" pitchFamily="18" charset="0"/>
            </a:endParaRPr>
          </a:p>
          <a:p>
            <a:pPr>
              <a:buSzPct val="100000"/>
            </a:pPr>
            <a:endParaRPr lang="en-US" sz="2400" dirty="0">
              <a:latin typeface="Century" panose="02040604050505020304" pitchFamily="18" charset="0"/>
            </a:endParaRPr>
          </a:p>
          <a:p>
            <a:pPr>
              <a:buSzPct val="100000"/>
            </a:pPr>
            <a:r>
              <a:rPr lang="en-US" sz="2400" dirty="0">
                <a:solidFill>
                  <a:srgbClr val="000000"/>
                </a:solidFill>
                <a:latin typeface="Century" panose="02040604050505020304" pitchFamily="18" charset="0"/>
                <a:ea typeface="Optima" pitchFamily="34" charset="-122"/>
                <a:cs typeface="Optima" pitchFamily="34" charset="-120"/>
              </a:rPr>
              <a:t>Some websites have specific password requirements that may not align with the generated passwords.</a:t>
            </a:r>
            <a:endParaRPr lang="en-US" sz="2400" dirty="0">
              <a:latin typeface="Century" panose="02040604050505020304" pitchFamily="18" charset="0"/>
            </a:endParaRPr>
          </a:p>
          <a:p>
            <a:pPr>
              <a:buSzPct val="100000"/>
            </a:pPr>
            <a:endParaRPr lang="en-US" sz="2400" dirty="0">
              <a:latin typeface="Century" panose="02040604050505020304" pitchFamily="18" charset="0"/>
            </a:endParaRPr>
          </a:p>
          <a:p>
            <a:pPr>
              <a:buSzPct val="100000"/>
            </a:pPr>
            <a:r>
              <a:rPr lang="en-US" sz="2400" dirty="0">
                <a:solidFill>
                  <a:srgbClr val="000000"/>
                </a:solidFill>
                <a:latin typeface="Century" panose="02040604050505020304" pitchFamily="18" charset="0"/>
                <a:ea typeface="Optima" pitchFamily="34" charset="-122"/>
                <a:cs typeface="Optima" pitchFamily="34" charset="-120"/>
              </a:rPr>
              <a:t>It is important to securely store and manage generated passwords to prevent unauthorized access.</a:t>
            </a:r>
            <a:endParaRPr lang="en-US" sz="2400" dirty="0">
              <a:latin typeface="Century" panose="020406040505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1654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78"/>
    </mc:Choice>
    <mc:Fallback xmlns="">
      <p:transition spd="slow" advTm="3078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8DF23-9E90-0F80-4793-768CC2547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0"/>
            <a:ext cx="11507788" cy="1371600"/>
          </a:xfrm>
        </p:spPr>
        <p:txBody>
          <a:bodyPr/>
          <a:lstStyle/>
          <a:p>
            <a:r>
              <a:rPr lang="en-US" sz="2400" b="1" dirty="0">
                <a:solidFill>
                  <a:srgbClr val="000000"/>
                </a:solidFill>
                <a:latin typeface="Century" panose="02040604050505020304" pitchFamily="18" charset="0"/>
                <a:ea typeface="Optima" pitchFamily="34" charset="-122"/>
                <a:cs typeface="Optima" pitchFamily="34" charset="-120"/>
              </a:rPr>
              <a:t>Best Practices for Using Random Password Generators</a:t>
            </a:r>
            <a:br>
              <a:rPr lang="en-US" sz="2400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6FB575-AEB6-7E52-12F7-704568BDE4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209798"/>
            <a:ext cx="10058400" cy="3784601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rgbClr val="000000"/>
                </a:solidFill>
                <a:latin typeface="Century" panose="02040604050505020304" pitchFamily="18" charset="0"/>
                <a:ea typeface="Optima" pitchFamily="34" charset="-122"/>
                <a:cs typeface="Optima" pitchFamily="34" charset="-120"/>
              </a:rPr>
              <a:t>Regularly update passwords for sensitive accounts.</a:t>
            </a:r>
            <a:endParaRPr lang="en-US" sz="2400" dirty="0">
              <a:latin typeface="Century" panose="02040604050505020304" pitchFamily="18" charset="0"/>
            </a:endParaRPr>
          </a:p>
          <a:p>
            <a:pPr>
              <a:buSzPct val="100000"/>
            </a:pPr>
            <a:endParaRPr lang="en-US" sz="2400" dirty="0">
              <a:latin typeface="Century" panose="02040604050505020304" pitchFamily="18" charset="0"/>
            </a:endParaRPr>
          </a:p>
          <a:p>
            <a:pPr>
              <a:buSzPct val="100000"/>
            </a:pPr>
            <a:r>
              <a:rPr lang="en-US" sz="2400" dirty="0">
                <a:solidFill>
                  <a:srgbClr val="000000"/>
                </a:solidFill>
                <a:latin typeface="Century" panose="02040604050505020304" pitchFamily="18" charset="0"/>
                <a:ea typeface="Optima" pitchFamily="34" charset="-122"/>
                <a:cs typeface="Optima" pitchFamily="34" charset="-120"/>
              </a:rPr>
              <a:t>Use multi-factor authentication in addition to strong passwords for added security.</a:t>
            </a:r>
            <a:endParaRPr lang="en-US" sz="2400" dirty="0">
              <a:latin typeface="Century" panose="02040604050505020304" pitchFamily="18" charset="0"/>
            </a:endParaRPr>
          </a:p>
          <a:p>
            <a:pPr>
              <a:buSzPct val="100000"/>
            </a:pPr>
            <a:endParaRPr lang="en-US" sz="2400" dirty="0">
              <a:latin typeface="Century" panose="02040604050505020304" pitchFamily="18" charset="0"/>
            </a:endParaRPr>
          </a:p>
          <a:p>
            <a:pPr>
              <a:buSzPct val="100000"/>
            </a:pPr>
            <a:r>
              <a:rPr lang="en-US" sz="2400" dirty="0">
                <a:solidFill>
                  <a:srgbClr val="000000"/>
                </a:solidFill>
                <a:latin typeface="Century" panose="02040604050505020304" pitchFamily="18" charset="0"/>
                <a:ea typeface="Optima" pitchFamily="34" charset="-122"/>
                <a:cs typeface="Optima" pitchFamily="34" charset="-120"/>
              </a:rPr>
              <a:t>Avoid reusing passwords across multiple accounts to prevent a single point of failure</a:t>
            </a:r>
            <a:endParaRPr lang="en-IN" sz="2400" dirty="0">
              <a:latin typeface="Century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3129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81"/>
    </mc:Choice>
    <mc:Fallback xmlns="">
      <p:transition spd="slow" advTm="2381"/>
    </mc:Fallback>
  </mc:AlternateContent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83</TotalTime>
  <Words>463</Words>
  <Application>Microsoft Office PowerPoint</Application>
  <PresentationFormat>Widescreen</PresentationFormat>
  <Paragraphs>64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Century</vt:lpstr>
      <vt:lpstr>Century Gothic</vt:lpstr>
      <vt:lpstr>Optima</vt:lpstr>
      <vt:lpstr>Wingdings 3</vt:lpstr>
      <vt:lpstr>Slice</vt:lpstr>
      <vt:lpstr>Random Password Generator </vt:lpstr>
      <vt:lpstr>Introduction to Random Password Generator </vt:lpstr>
      <vt:lpstr>PowerPoint Presentation</vt:lpstr>
      <vt:lpstr>Benefits of Using a Random Password Generator</vt:lpstr>
      <vt:lpstr>PowerPoint Presentation</vt:lpstr>
      <vt:lpstr>PowerPoint Presentation</vt:lpstr>
      <vt:lpstr>Integrating Random Password Generators in Password Managers </vt:lpstr>
      <vt:lpstr>Common Challenges with Random Password Generators </vt:lpstr>
      <vt:lpstr>Best Practices for Using Random Password Generators </vt:lpstr>
      <vt:lpstr>Future Trends in Random Password Generation </vt:lpstr>
      <vt:lpstr>Conclusion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Random Password     Generator using Python</dc:title>
  <dc:creator>Sathwika Sweety</dc:creator>
  <cp:lastModifiedBy>Sathwika Sweety</cp:lastModifiedBy>
  <cp:revision>2</cp:revision>
  <dcterms:created xsi:type="dcterms:W3CDTF">2024-06-05T13:31:23Z</dcterms:created>
  <dcterms:modified xsi:type="dcterms:W3CDTF">2024-06-08T09:03:46Z</dcterms:modified>
</cp:coreProperties>
</file>