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01875-A6CB-4110-8212-5C54C5137BF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0A16-99ED-4987-8C43-CC703D45ED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Human-in-the-loop Feedback-based Math Agent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2" y="5000636"/>
            <a:ext cx="2914648" cy="6381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SATHWIKA MACHIDI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&amp; Output Guardrails Used for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smtClean="0"/>
              <a:t>To ensure secure and responsible interaction between users and the Math Agent, we implemented both </a:t>
            </a:r>
            <a:r>
              <a:rPr lang="en-US" sz="1800" b="1" dirty="0" smtClean="0"/>
              <a:t>input</a:t>
            </a:r>
            <a:r>
              <a:rPr lang="en-US" sz="1800" dirty="0" smtClean="0"/>
              <a:t> and </a:t>
            </a:r>
            <a:r>
              <a:rPr lang="en-US" sz="1800" b="1" dirty="0" smtClean="0"/>
              <a:t>output</a:t>
            </a:r>
            <a:r>
              <a:rPr lang="en-US" sz="1800" dirty="0" smtClean="0"/>
              <a:t> guardrails.</a:t>
            </a:r>
          </a:p>
          <a:p>
            <a:pPr algn="just"/>
            <a:r>
              <a:rPr lang="en-US" sz="1800" b="1" dirty="0" smtClean="0"/>
              <a:t>Input Guardrails</a:t>
            </a:r>
            <a:r>
              <a:rPr lang="en-US" sz="1800" dirty="0" smtClean="0"/>
              <a:t>:</a:t>
            </a:r>
          </a:p>
          <a:p>
            <a:pPr lvl="1" algn="just"/>
            <a:r>
              <a:rPr lang="en-US" sz="1800" dirty="0" smtClean="0"/>
              <a:t>Moderation filters (e.g., </a:t>
            </a:r>
            <a:r>
              <a:rPr lang="en-US" sz="1800" dirty="0" err="1" smtClean="0"/>
              <a:t>OpenAI</a:t>
            </a:r>
            <a:r>
              <a:rPr lang="en-US" sz="1800" dirty="0" smtClean="0"/>
              <a:t> Moderation API) are used to reject inappropriate, offensive, or irrelevant questions.</a:t>
            </a:r>
          </a:p>
          <a:p>
            <a:pPr lvl="1" algn="just"/>
            <a:r>
              <a:rPr lang="en-US" sz="1800" dirty="0" smtClean="0"/>
              <a:t>Structural checks ensure that the input resembles a valid math problem (e.g., equations, expressions, keywords like “solve”, “integrate”, etc.).</a:t>
            </a:r>
          </a:p>
          <a:p>
            <a:pPr algn="just"/>
            <a:r>
              <a:rPr lang="en-US" sz="1800" b="1" dirty="0" smtClean="0"/>
              <a:t>Output Guardrails</a:t>
            </a:r>
            <a:r>
              <a:rPr lang="en-US" sz="1800" dirty="0" smtClean="0"/>
              <a:t>:</a:t>
            </a:r>
          </a:p>
          <a:p>
            <a:pPr lvl="1" algn="just"/>
            <a:r>
              <a:rPr lang="en-US" sz="1800" dirty="0" smtClean="0"/>
              <a:t>The responses are checked using </a:t>
            </a:r>
            <a:r>
              <a:rPr lang="en-US" sz="1800" dirty="0" err="1" smtClean="0"/>
              <a:t>regex</a:t>
            </a:r>
            <a:r>
              <a:rPr lang="en-US" sz="1800" dirty="0" smtClean="0"/>
              <a:t>-based rules and semantic filters to ensure the system returns only mathematical content, not hallucinated or off-topic information.</a:t>
            </a:r>
          </a:p>
          <a:p>
            <a:pPr lvl="1" algn="just"/>
            <a:r>
              <a:rPr lang="en-US" sz="1800" dirty="0" smtClean="0"/>
              <a:t>Content is sanitized to remove links, personal data, or bias-prone outputs.</a:t>
            </a:r>
          </a:p>
          <a:p>
            <a:r>
              <a:rPr lang="en-US" sz="1800" b="1" dirty="0" smtClean="0"/>
              <a:t>Why this approach?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Guardrails help ensure safety, prevent hallucinations, and improve user trust, especially when math education is the focus.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Base – Dataset Details &amp; Example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built a </a:t>
            </a:r>
            <a:r>
              <a:rPr lang="en-US" b="1" dirty="0" err="1" smtClean="0"/>
              <a:t>VectorDB</a:t>
            </a:r>
            <a:r>
              <a:rPr lang="en-US" b="1" dirty="0" smtClean="0"/>
              <a:t>-based Knowledge Base</a:t>
            </a:r>
            <a:r>
              <a:rPr lang="en-US" dirty="0" smtClean="0"/>
              <a:t> using sentence-transformers to embed and store solved math questions and answers in </a:t>
            </a:r>
            <a:r>
              <a:rPr lang="en-US" b="1" dirty="0" err="1" smtClean="0"/>
              <a:t>Qdrant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Dataset 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Algebra: Equations, simplification</a:t>
            </a:r>
          </a:p>
          <a:p>
            <a:pPr lvl="1"/>
            <a:r>
              <a:rPr lang="en-US" dirty="0" smtClean="0"/>
              <a:t>Calculus: Derivatives, Integrals, Limits</a:t>
            </a:r>
          </a:p>
          <a:p>
            <a:pPr lvl="1"/>
            <a:r>
              <a:rPr lang="en-US" dirty="0" smtClean="0"/>
              <a:t>Basic Statistics: Mean, Mode, Variance</a:t>
            </a:r>
          </a:p>
          <a:p>
            <a:pPr lvl="1"/>
            <a:r>
              <a:rPr lang="en-US" dirty="0" smtClean="0"/>
              <a:t>Probability and Number Theory</a:t>
            </a:r>
          </a:p>
          <a:p>
            <a:r>
              <a:rPr lang="en-US" b="1" dirty="0" smtClean="0"/>
              <a:t>Workflow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 receiving a question, the agent performs a semantic similarity search in </a:t>
            </a:r>
            <a:r>
              <a:rPr lang="en-US" dirty="0" err="1" smtClean="0"/>
              <a:t>VectorDB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 match is found, the corresponding explanation and steps are retrieved and returned.</a:t>
            </a:r>
          </a:p>
          <a:p>
            <a:r>
              <a:rPr lang="en-US" b="1" dirty="0" smtClean="0"/>
              <a:t>Sample Questions from KB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Solve: x^2 - 5x + 6 = 0</a:t>
            </a:r>
          </a:p>
          <a:p>
            <a:pPr lvl="1"/>
            <a:r>
              <a:rPr lang="en-US" dirty="0" smtClean="0"/>
              <a:t>Evaluate: ∫ x^2 </a:t>
            </a:r>
            <a:r>
              <a:rPr lang="en-US" dirty="0" err="1" smtClean="0"/>
              <a:t>dx</a:t>
            </a:r>
            <a:r>
              <a:rPr lang="en-US" dirty="0" smtClean="0"/>
              <a:t> from 0 to 2</a:t>
            </a:r>
          </a:p>
          <a:p>
            <a:pPr lvl="1"/>
            <a:r>
              <a:rPr lang="en-US" dirty="0" smtClean="0"/>
              <a:t>Derivative of: f(x) = sin(x)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Human-in-the-loop Routing in </a:t>
            </a:r>
            <a:r>
              <a:rPr lang="en-US" dirty="0" err="1" smtClean="0"/>
              <a:t>Agentic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implemented an </a:t>
            </a:r>
            <a:r>
              <a:rPr lang="en-US" b="1" dirty="0" err="1" smtClean="0"/>
              <a:t>Agentic</a:t>
            </a:r>
            <a:r>
              <a:rPr lang="en-US" b="1" dirty="0" smtClean="0"/>
              <a:t> RAG</a:t>
            </a:r>
            <a:r>
              <a:rPr lang="en-US" dirty="0" smtClean="0"/>
              <a:t> pipeline using modular agents with task delegation.</a:t>
            </a:r>
          </a:p>
          <a:p>
            <a:r>
              <a:rPr lang="en-US" b="1" dirty="0" smtClean="0"/>
              <a:t>Main Agents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QueryAnalyzer</a:t>
            </a:r>
            <a:r>
              <a:rPr lang="en-US" dirty="0" smtClean="0"/>
              <a:t>: Understands user input and classifies difficulty.</a:t>
            </a:r>
          </a:p>
          <a:p>
            <a:pPr lvl="1"/>
            <a:r>
              <a:rPr lang="en-US" dirty="0" smtClean="0"/>
              <a:t>Retriever: Searches KB or web accordingly.</a:t>
            </a:r>
          </a:p>
          <a:p>
            <a:pPr lvl="1"/>
            <a:r>
              <a:rPr lang="en-US" dirty="0" err="1" smtClean="0"/>
              <a:t>MathSolver</a:t>
            </a:r>
            <a:r>
              <a:rPr lang="en-US" dirty="0" smtClean="0"/>
              <a:t>: Uses </a:t>
            </a:r>
            <a:r>
              <a:rPr lang="en-US" dirty="0" err="1" smtClean="0"/>
              <a:t>SymPy</a:t>
            </a:r>
            <a:r>
              <a:rPr lang="en-US" dirty="0" smtClean="0"/>
              <a:t> or language model for solving.</a:t>
            </a:r>
          </a:p>
          <a:p>
            <a:pPr lvl="1"/>
            <a:r>
              <a:rPr lang="en-US" dirty="0" err="1" smtClean="0"/>
              <a:t>FeedbackMonitor</a:t>
            </a:r>
            <a:r>
              <a:rPr lang="en-US" dirty="0" smtClean="0"/>
              <a:t>: Handles user feedback.</a:t>
            </a:r>
          </a:p>
          <a:p>
            <a:r>
              <a:rPr lang="en-US" b="1" dirty="0" smtClean="0"/>
              <a:t>Human-in-the-loop Integration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a user gives negative feedback or the confidence score is low, the query is rerouted:</a:t>
            </a:r>
          </a:p>
          <a:p>
            <a:pPr lvl="2"/>
            <a:r>
              <a:rPr lang="en-US" dirty="0" smtClean="0"/>
              <a:t>Option A: Another solving method (Web → Symbolic)</a:t>
            </a:r>
          </a:p>
          <a:p>
            <a:pPr lvl="2"/>
            <a:r>
              <a:rPr lang="en-US" dirty="0" smtClean="0"/>
              <a:t>Option B: Send to admin/human dashboard for review</a:t>
            </a:r>
          </a:p>
          <a:p>
            <a:pPr lvl="1"/>
            <a:r>
              <a:rPr lang="en-US" dirty="0" smtClean="0"/>
              <a:t>All decisions are logged with a traceable trail.</a:t>
            </a:r>
          </a:p>
          <a:p>
            <a:r>
              <a:rPr lang="en-US" b="1" dirty="0" smtClean="0"/>
              <a:t>Why this approach?</a:t>
            </a:r>
            <a:endParaRPr lang="en-US" dirty="0" smtClean="0"/>
          </a:p>
          <a:p>
            <a:pPr lvl="1"/>
            <a:r>
              <a:rPr lang="en-US" dirty="0" smtClean="0"/>
              <a:t>Ensures scalability while still allowing manual oversight when required. Also enables improvement based on feedback loops.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Search Capabilities &amp; Extraction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a question is </a:t>
            </a:r>
            <a:r>
              <a:rPr lang="en-US" b="1" dirty="0" smtClean="0"/>
              <a:t>not present in the Knowledge Base</a:t>
            </a:r>
            <a:r>
              <a:rPr lang="en-US" dirty="0" smtClean="0"/>
              <a:t>, a fallback mechanism triggers a </a:t>
            </a:r>
            <a:r>
              <a:rPr lang="en-US" b="1" dirty="0" smtClean="0"/>
              <a:t>Web Search</a:t>
            </a:r>
            <a:r>
              <a:rPr lang="en-US" dirty="0" smtClean="0"/>
              <a:t> using APIs like </a:t>
            </a:r>
            <a:r>
              <a:rPr lang="en-US" b="1" dirty="0" err="1" smtClean="0"/>
              <a:t>Tavily</a:t>
            </a:r>
            <a:r>
              <a:rPr lang="en-US" dirty="0" smtClean="0"/>
              <a:t> or </a:t>
            </a:r>
            <a:r>
              <a:rPr lang="en-US" b="1" dirty="0" err="1" smtClean="0"/>
              <a:t>Serper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Pipeline 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the query as-is or slightly rephrased to search online.</a:t>
            </a:r>
          </a:p>
          <a:p>
            <a:pPr lvl="1"/>
            <a:r>
              <a:rPr lang="en-US" dirty="0" smtClean="0"/>
              <a:t>Extract the page content using </a:t>
            </a:r>
            <a:r>
              <a:rPr lang="en-US" dirty="0" err="1" smtClean="0"/>
              <a:t>trafilatura</a:t>
            </a:r>
            <a:r>
              <a:rPr lang="en-US" dirty="0" smtClean="0"/>
              <a:t> to strip HTML, ads, and metadata.</a:t>
            </a:r>
          </a:p>
          <a:p>
            <a:pPr lvl="1"/>
            <a:r>
              <a:rPr lang="en-US" dirty="0" smtClean="0"/>
              <a:t>Apply NLP and heuristic filters to extract relevant math portions.</a:t>
            </a:r>
          </a:p>
          <a:p>
            <a:pPr lvl="1"/>
            <a:r>
              <a:rPr lang="en-US" dirty="0" smtClean="0"/>
              <a:t>Summarize using LLM (if the answer is long or complex).</a:t>
            </a:r>
          </a:p>
          <a:p>
            <a:r>
              <a:rPr lang="en-US" b="1" dirty="0" smtClean="0"/>
              <a:t>Why this strategy?</a:t>
            </a:r>
            <a:endParaRPr lang="en-US" dirty="0" smtClean="0"/>
          </a:p>
          <a:p>
            <a:pPr lvl="1"/>
            <a:r>
              <a:rPr lang="en-US" dirty="0" smtClean="0"/>
              <a:t>It allows the agent to handle long-tail queries or emerging math concepts not covered in KB.</a:t>
            </a:r>
          </a:p>
          <a:p>
            <a:r>
              <a:rPr lang="en-US" b="1" dirty="0" smtClean="0"/>
              <a:t>Sample Questions (Web Solved)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Solve ∫ x * </a:t>
            </a:r>
            <a:r>
              <a:rPr lang="en-US" dirty="0" err="1" smtClean="0"/>
              <a:t>ln</a:t>
            </a:r>
            <a:r>
              <a:rPr lang="en-US" dirty="0" smtClean="0"/>
              <a:t>(x) </a:t>
            </a:r>
            <a:r>
              <a:rPr lang="en-US" dirty="0" err="1" smtClean="0"/>
              <a:t>dx</a:t>
            </a:r>
            <a:endParaRPr lang="en-US" dirty="0" smtClean="0"/>
          </a:p>
          <a:p>
            <a:pPr lvl="1"/>
            <a:r>
              <a:rPr lang="en-US" dirty="0" smtClean="0"/>
              <a:t>What is the Laplace transform of t^2 * e^(-3t)?</a:t>
            </a:r>
          </a:p>
          <a:p>
            <a:pPr lvl="1"/>
            <a:r>
              <a:rPr lang="en-US" dirty="0" smtClean="0"/>
              <a:t>Find the limit: </a:t>
            </a:r>
            <a:r>
              <a:rPr lang="en-US" dirty="0" err="1" smtClean="0"/>
              <a:t>lim</a:t>
            </a:r>
            <a:r>
              <a:rPr lang="en-US" dirty="0" smtClean="0"/>
              <a:t> (x→0) (sin(x)/x)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[Bonus] JEE Bench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tested a few JEE-level questions on the system to simulate higher complexity problems.</a:t>
            </a:r>
          </a:p>
          <a:p>
            <a:r>
              <a:rPr lang="en-US" b="1" dirty="0" smtClean="0"/>
              <a:t>Questions Solved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Evaluate: ∫ (x^2 / √(1 - x^2)) </a:t>
            </a:r>
            <a:r>
              <a:rPr lang="en-US" dirty="0" err="1" smtClean="0"/>
              <a:t>dx</a:t>
            </a:r>
            <a:endParaRPr lang="en-US" dirty="0" smtClean="0"/>
          </a:p>
          <a:p>
            <a:pPr lvl="1"/>
            <a:r>
              <a:rPr lang="en-US" dirty="0" smtClean="0"/>
              <a:t>If A = [2 1; 1 2], find A^2 – 4A + 3I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 if y = sin(x^2)</a:t>
            </a:r>
          </a:p>
          <a:p>
            <a:r>
              <a:rPr lang="en-US" b="1" dirty="0" smtClean="0"/>
              <a:t>Performance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Accuracy: ~90% (on basic-to-moderate level questions)</a:t>
            </a:r>
          </a:p>
          <a:p>
            <a:pPr lvl="1"/>
            <a:r>
              <a:rPr lang="en-US" dirty="0" smtClean="0"/>
              <a:t>Average Solve Time: &lt; 5 seconds</a:t>
            </a:r>
          </a:p>
          <a:p>
            <a:pPr lvl="1"/>
            <a:r>
              <a:rPr lang="en-US" dirty="0" err="1" smtClean="0"/>
              <a:t>Agentic</a:t>
            </a:r>
            <a:r>
              <a:rPr lang="en-US" dirty="0" smtClean="0"/>
              <a:t> reasoning worked well with step-wise solutions</a:t>
            </a:r>
          </a:p>
          <a:p>
            <a:r>
              <a:rPr lang="en-US" b="1" dirty="0" smtClean="0"/>
              <a:t>Result</a:t>
            </a:r>
            <a:r>
              <a:rPr lang="en-US" dirty="0" smtClean="0"/>
              <a:t>: Shows the potential to extend this agent toward exam preparation and intelligent tutoring.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4428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627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Human-in-the-loop Feedback-based Math Agent</vt:lpstr>
      <vt:lpstr>Input &amp; Output Guardrails Used for Privacy</vt:lpstr>
      <vt:lpstr>Knowledge Base – Dataset Details &amp; Example Questions</vt:lpstr>
      <vt:lpstr>Human-in-the-loop Routing in Agentic Workflow</vt:lpstr>
      <vt:lpstr>Web Search Capabilities &amp; Extraction Strategy</vt:lpstr>
      <vt:lpstr>[Bonus] JEE Bench Results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Human-in-the-loop Feedback-based Math Agent</dc:title>
  <dc:creator>Hi</dc:creator>
  <cp:lastModifiedBy>Hi</cp:lastModifiedBy>
  <cp:revision>1</cp:revision>
  <dcterms:created xsi:type="dcterms:W3CDTF">2025-05-16T14:33:13Z</dcterms:created>
  <dcterms:modified xsi:type="dcterms:W3CDTF">2025-05-16T14:43:53Z</dcterms:modified>
</cp:coreProperties>
</file>