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72" r:id="rId8"/>
    <p:sldId id="273" r:id="rId9"/>
    <p:sldId id="262" r:id="rId10"/>
    <p:sldId id="274" r:id="rId11"/>
    <p:sldId id="275" r:id="rId12"/>
    <p:sldId id="276" r:id="rId13"/>
    <p:sldId id="277" r:id="rId14"/>
    <p:sldId id="278" r:id="rId15"/>
    <p:sldId id="27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0704" autoAdjust="0"/>
  </p:normalViewPr>
  <p:slideViewPr>
    <p:cSldViewPr snapToGrid="0">
      <p:cViewPr>
        <p:scale>
          <a:sx n="95" d="100"/>
          <a:sy n="95" d="100"/>
        </p:scale>
        <p:origin x="206" y="-48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Masters Research Project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933831"/>
          </a:xfrm>
        </p:spPr>
        <p:txBody>
          <a:bodyPr>
            <a:normAutofit/>
          </a:bodyPr>
          <a:lstStyle/>
          <a:p>
            <a:r>
              <a:rPr lang="en-US" dirty="0"/>
              <a:t>Prof Srikanth Mudigonda</a:t>
            </a:r>
          </a:p>
          <a:p>
            <a:r>
              <a:rPr lang="en-US" dirty="0"/>
              <a:t>Presented by Sathwik Nallamada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19EA-802F-B643-1043-B922401FB26E}"/>
              </a:ext>
            </a:extLst>
          </p:cNvPr>
          <p:cNvSpPr>
            <a:spLocks noGrp="1"/>
          </p:cNvSpPr>
          <p:nvPr>
            <p:ph type="title"/>
          </p:nvPr>
        </p:nvSpPr>
        <p:spPr>
          <a:xfrm>
            <a:off x="838199" y="163921"/>
            <a:ext cx="6854505" cy="960204"/>
          </a:xfrm>
        </p:spPr>
        <p:txBody>
          <a:bodyPr>
            <a:normAutofit/>
          </a:bodyPr>
          <a:lstStyle/>
          <a:p>
            <a:r>
              <a:rPr lang="en-US" dirty="0"/>
              <a:t>Results and Insights for Bayesian and Decision tree analysis    </a:t>
            </a:r>
          </a:p>
        </p:txBody>
      </p:sp>
      <p:sp>
        <p:nvSpPr>
          <p:cNvPr id="3" name="Text Placeholder 2">
            <a:extLst>
              <a:ext uri="{FF2B5EF4-FFF2-40B4-BE49-F238E27FC236}">
                <a16:creationId xmlns:a16="http://schemas.microsoft.com/office/drawing/2014/main" id="{42AEC986-C936-B84B-0ED0-B8E2449410AD}"/>
              </a:ext>
            </a:extLst>
          </p:cNvPr>
          <p:cNvSpPr>
            <a:spLocks noGrp="1"/>
          </p:cNvSpPr>
          <p:nvPr>
            <p:ph type="body" idx="1"/>
          </p:nvPr>
        </p:nvSpPr>
        <p:spPr>
          <a:xfrm>
            <a:off x="981512" y="1543574"/>
            <a:ext cx="7029974" cy="4295164"/>
          </a:xfrm>
        </p:spPr>
        <p:txBody>
          <a:bodyPr>
            <a:normAutofit/>
          </a:bodyPr>
          <a:lstStyle/>
          <a:p>
            <a:r>
              <a:rPr lang="en-US" sz="1200" b="1" dirty="0"/>
              <a:t>Results of Bayesian analysis:</a:t>
            </a:r>
          </a:p>
          <a:p>
            <a:r>
              <a:rPr lang="en-US" sz="1200" b="1" dirty="0"/>
              <a:t>Model-1</a:t>
            </a:r>
            <a:r>
              <a:rPr lang="en-US" sz="1200" dirty="0"/>
              <a:t>-</a:t>
            </a:r>
          </a:p>
          <a:p>
            <a:r>
              <a:rPr lang="en-US" sz="1200" dirty="0"/>
              <a:t>##        </a:t>
            </a:r>
            <a:r>
              <a:rPr lang="en-US" sz="1200" dirty="0" err="1"/>
              <a:t>mae</a:t>
            </a:r>
            <a:r>
              <a:rPr lang="en-US" sz="1200" dirty="0"/>
              <a:t> </a:t>
            </a:r>
            <a:r>
              <a:rPr lang="en-US" sz="1200" dirty="0" err="1"/>
              <a:t>mae_scaled</a:t>
            </a:r>
            <a:r>
              <a:rPr lang="en-US" sz="1200" dirty="0"/>
              <a:t> within_50 within_95</a:t>
            </a:r>
          </a:p>
          <a:p>
            <a:r>
              <a:rPr lang="en-US" sz="1200" dirty="0"/>
              <a:t>## 1 82.53469   1.057655 0.1925926         1</a:t>
            </a:r>
          </a:p>
          <a:p>
            <a:endParaRPr lang="en-US" sz="1200" b="1" dirty="0"/>
          </a:p>
          <a:p>
            <a:r>
              <a:rPr lang="en-US" sz="1200" b="1" dirty="0"/>
              <a:t>Model-2</a:t>
            </a:r>
            <a:r>
              <a:rPr lang="en-US" sz="1200" dirty="0"/>
              <a:t>-</a:t>
            </a:r>
          </a:p>
          <a:p>
            <a:r>
              <a:rPr lang="en-US" sz="1200" dirty="0"/>
              <a:t>##        </a:t>
            </a:r>
            <a:r>
              <a:rPr lang="en-US" sz="1200" dirty="0" err="1"/>
              <a:t>mae</a:t>
            </a:r>
            <a:r>
              <a:rPr lang="en-US" sz="1200" dirty="0"/>
              <a:t> </a:t>
            </a:r>
            <a:r>
              <a:rPr lang="en-US" sz="1200" dirty="0" err="1"/>
              <a:t>mae_scaled</a:t>
            </a:r>
            <a:r>
              <a:rPr lang="en-US" sz="1200" dirty="0"/>
              <a:t>  within_50 within_95</a:t>
            </a:r>
          </a:p>
          <a:p>
            <a:r>
              <a:rPr lang="en-US" sz="1200" dirty="0"/>
              <a:t>## 1 82.11212   1.276942 0.08888889  0.962963</a:t>
            </a:r>
          </a:p>
          <a:p>
            <a:endParaRPr lang="en-US" sz="1200" b="1" dirty="0"/>
          </a:p>
          <a:p>
            <a:r>
              <a:rPr lang="en-US" sz="1200" b="1" dirty="0"/>
              <a:t>Model-3</a:t>
            </a:r>
            <a:r>
              <a:rPr lang="en-US" sz="1200" dirty="0"/>
              <a:t>-</a:t>
            </a:r>
          </a:p>
          <a:p>
            <a:r>
              <a:rPr lang="en-US" sz="1200" dirty="0"/>
              <a:t>##        </a:t>
            </a:r>
            <a:r>
              <a:rPr lang="en-US" sz="1200" dirty="0" err="1"/>
              <a:t>mae</a:t>
            </a:r>
            <a:r>
              <a:rPr lang="en-US" sz="1200" dirty="0"/>
              <a:t> </a:t>
            </a:r>
            <a:r>
              <a:rPr lang="en-US" sz="1200" dirty="0" err="1"/>
              <a:t>mae_scaled</a:t>
            </a:r>
            <a:r>
              <a:rPr lang="en-US" sz="1200" dirty="0"/>
              <a:t> within_50 within_95</a:t>
            </a:r>
          </a:p>
          <a:p>
            <a:r>
              <a:rPr lang="en-US" sz="1200" dirty="0"/>
              <a:t>## 1 81.95622  0.9551879 0.2037037         1</a:t>
            </a:r>
          </a:p>
          <a:p>
            <a:endParaRPr lang="en-US" sz="1200" dirty="0"/>
          </a:p>
          <a:p>
            <a:endParaRPr lang="en-US" sz="1200" dirty="0"/>
          </a:p>
        </p:txBody>
      </p:sp>
      <p:sp>
        <p:nvSpPr>
          <p:cNvPr id="4" name="Date Placeholder 3">
            <a:extLst>
              <a:ext uri="{FF2B5EF4-FFF2-40B4-BE49-F238E27FC236}">
                <a16:creationId xmlns:a16="http://schemas.microsoft.com/office/drawing/2014/main" id="{5329BAC2-AA71-A38E-60F5-2ADD1AF0A3E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00A447-E1DE-F8B4-5DF7-023A7E1281C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61BFAA1-3A4F-1BBC-2DC0-E4582F7C8D35}"/>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8" name="Graphic 7" descr="Pie chart with solid fill">
            <a:extLst>
              <a:ext uri="{FF2B5EF4-FFF2-40B4-BE49-F238E27FC236}">
                <a16:creationId xmlns:a16="http://schemas.microsoft.com/office/drawing/2014/main" id="{21DA1F05-6EB6-561B-5122-74D74C6BC1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5322" y="209725"/>
            <a:ext cx="855677" cy="855677"/>
          </a:xfrm>
          <a:prstGeom prst="rect">
            <a:avLst/>
          </a:prstGeom>
        </p:spPr>
      </p:pic>
    </p:spTree>
    <p:extLst>
      <p:ext uri="{BB962C8B-B14F-4D97-AF65-F5344CB8AC3E}">
        <p14:creationId xmlns:p14="http://schemas.microsoft.com/office/powerpoint/2010/main" val="252604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1DB6-DA83-C027-DACF-D68C03F466B4}"/>
              </a:ext>
            </a:extLst>
          </p:cNvPr>
          <p:cNvSpPr>
            <a:spLocks noGrp="1"/>
          </p:cNvSpPr>
          <p:nvPr>
            <p:ph type="title"/>
          </p:nvPr>
        </p:nvSpPr>
        <p:spPr>
          <a:xfrm>
            <a:off x="368969" y="1029956"/>
            <a:ext cx="6513095" cy="437898"/>
          </a:xfrm>
        </p:spPr>
        <p:txBody>
          <a:bodyPr>
            <a:normAutofit fontScale="90000"/>
          </a:bodyPr>
          <a:lstStyle/>
          <a:p>
            <a:r>
              <a:rPr lang="en-US" dirty="0"/>
              <a:t>Results for Decision tree models</a:t>
            </a:r>
          </a:p>
        </p:txBody>
      </p:sp>
      <p:sp>
        <p:nvSpPr>
          <p:cNvPr id="3" name="Text Placeholder 2">
            <a:extLst>
              <a:ext uri="{FF2B5EF4-FFF2-40B4-BE49-F238E27FC236}">
                <a16:creationId xmlns:a16="http://schemas.microsoft.com/office/drawing/2014/main" id="{F3C6312F-0F03-6167-C010-0DACF88D60BE}"/>
              </a:ext>
            </a:extLst>
          </p:cNvPr>
          <p:cNvSpPr>
            <a:spLocks noGrp="1"/>
          </p:cNvSpPr>
          <p:nvPr>
            <p:ph type="body" idx="1"/>
          </p:nvPr>
        </p:nvSpPr>
        <p:spPr>
          <a:xfrm>
            <a:off x="545433" y="1756611"/>
            <a:ext cx="5919536" cy="3649578"/>
          </a:xfrm>
        </p:spPr>
        <p:txBody>
          <a:bodyPr/>
          <a:lstStyle/>
          <a:p>
            <a:endParaRPr lang="en-US" dirty="0"/>
          </a:p>
        </p:txBody>
      </p:sp>
      <p:sp>
        <p:nvSpPr>
          <p:cNvPr id="4" name="Date Placeholder 3">
            <a:extLst>
              <a:ext uri="{FF2B5EF4-FFF2-40B4-BE49-F238E27FC236}">
                <a16:creationId xmlns:a16="http://schemas.microsoft.com/office/drawing/2014/main" id="{A2697324-4523-EB99-A982-EF96821FE08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60F0890-65DE-8C48-D20C-44225E142DE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1062DA0-049C-DB1C-A5CC-022FA775A6C3}"/>
              </a:ext>
            </a:extLst>
          </p:cNvPr>
          <p:cNvSpPr>
            <a:spLocks noGrp="1"/>
          </p:cNvSpPr>
          <p:nvPr>
            <p:ph type="sldNum" sz="quarter" idx="12"/>
          </p:nvPr>
        </p:nvSpPr>
        <p:spPr/>
        <p:txBody>
          <a:bodyPr/>
          <a:lstStyle/>
          <a:p>
            <a:fld id="{A49DFD55-3C28-40EF-9E31-A92D2E4017FF}" type="slidenum">
              <a:rPr lang="en-US" smtClean="0"/>
              <a:pPr/>
              <a:t>11</a:t>
            </a:fld>
            <a:endParaRPr lang="en-US" dirty="0"/>
          </a:p>
        </p:txBody>
      </p:sp>
      <p:graphicFrame>
        <p:nvGraphicFramePr>
          <p:cNvPr id="10" name="Table 10">
            <a:extLst>
              <a:ext uri="{FF2B5EF4-FFF2-40B4-BE49-F238E27FC236}">
                <a16:creationId xmlns:a16="http://schemas.microsoft.com/office/drawing/2014/main" id="{54EF24F0-C3C5-F7E2-65B5-486C2EC91B68}"/>
              </a:ext>
            </a:extLst>
          </p:cNvPr>
          <p:cNvGraphicFramePr>
            <a:graphicFrameLocks noGrp="1"/>
          </p:cNvGraphicFramePr>
          <p:nvPr>
            <p:extLst>
              <p:ext uri="{D42A27DB-BD31-4B8C-83A1-F6EECF244321}">
                <p14:modId xmlns:p14="http://schemas.microsoft.com/office/powerpoint/2010/main" val="928688178"/>
              </p:ext>
            </p:extLst>
          </p:nvPr>
        </p:nvGraphicFramePr>
        <p:xfrm>
          <a:off x="731250" y="1684421"/>
          <a:ext cx="6513094" cy="4451911"/>
        </p:xfrm>
        <a:graphic>
          <a:graphicData uri="http://schemas.openxmlformats.org/drawingml/2006/table">
            <a:tbl>
              <a:tblPr firstRow="1" bandRow="1">
                <a:tableStyleId>{5940675A-B579-460E-94D1-54222C63F5DA}</a:tableStyleId>
              </a:tblPr>
              <a:tblGrid>
                <a:gridCol w="714818">
                  <a:extLst>
                    <a:ext uri="{9D8B030D-6E8A-4147-A177-3AD203B41FA5}">
                      <a16:colId xmlns:a16="http://schemas.microsoft.com/office/drawing/2014/main" val="2621537408"/>
                    </a:ext>
                  </a:extLst>
                </a:gridCol>
                <a:gridCol w="1456213">
                  <a:extLst>
                    <a:ext uri="{9D8B030D-6E8A-4147-A177-3AD203B41FA5}">
                      <a16:colId xmlns:a16="http://schemas.microsoft.com/office/drawing/2014/main" val="1687489011"/>
                    </a:ext>
                  </a:extLst>
                </a:gridCol>
                <a:gridCol w="1085516">
                  <a:extLst>
                    <a:ext uri="{9D8B030D-6E8A-4147-A177-3AD203B41FA5}">
                      <a16:colId xmlns:a16="http://schemas.microsoft.com/office/drawing/2014/main" val="1055814248"/>
                    </a:ext>
                  </a:extLst>
                </a:gridCol>
                <a:gridCol w="1085516">
                  <a:extLst>
                    <a:ext uri="{9D8B030D-6E8A-4147-A177-3AD203B41FA5}">
                      <a16:colId xmlns:a16="http://schemas.microsoft.com/office/drawing/2014/main" val="1198712465"/>
                    </a:ext>
                  </a:extLst>
                </a:gridCol>
                <a:gridCol w="1141418">
                  <a:extLst>
                    <a:ext uri="{9D8B030D-6E8A-4147-A177-3AD203B41FA5}">
                      <a16:colId xmlns:a16="http://schemas.microsoft.com/office/drawing/2014/main" val="3812209400"/>
                    </a:ext>
                  </a:extLst>
                </a:gridCol>
                <a:gridCol w="1029613">
                  <a:extLst>
                    <a:ext uri="{9D8B030D-6E8A-4147-A177-3AD203B41FA5}">
                      <a16:colId xmlns:a16="http://schemas.microsoft.com/office/drawing/2014/main" val="597973683"/>
                    </a:ext>
                  </a:extLst>
                </a:gridCol>
              </a:tblGrid>
              <a:tr h="802105">
                <a:tc>
                  <a:txBody>
                    <a:bodyPr/>
                    <a:lstStyle/>
                    <a:p>
                      <a:r>
                        <a:rPr lang="en-US" sz="1200" dirty="0"/>
                        <a:t>Sno.</a:t>
                      </a:r>
                    </a:p>
                  </a:txBody>
                  <a:tcPr/>
                </a:tc>
                <a:tc>
                  <a:txBody>
                    <a:bodyPr/>
                    <a:lstStyle/>
                    <a:p>
                      <a:r>
                        <a:rPr lang="en-US" sz="1200" dirty="0"/>
                        <a:t>Parameter</a:t>
                      </a:r>
                    </a:p>
                  </a:txBody>
                  <a:tcPr/>
                </a:tc>
                <a:tc>
                  <a:txBody>
                    <a:bodyPr/>
                    <a:lstStyle/>
                    <a:p>
                      <a:r>
                        <a:rPr lang="en-US" sz="1200" dirty="0"/>
                        <a:t>Bagged Tree</a:t>
                      </a:r>
                    </a:p>
                  </a:txBody>
                  <a:tcPr/>
                </a:tc>
                <a:tc>
                  <a:txBody>
                    <a:bodyPr/>
                    <a:lstStyle/>
                    <a:p>
                      <a:r>
                        <a:rPr lang="en-US" sz="1200" dirty="0"/>
                        <a:t>Random forest</a:t>
                      </a:r>
                    </a:p>
                  </a:txBody>
                  <a:tcPr/>
                </a:tc>
                <a:tc>
                  <a:txBody>
                    <a:bodyPr/>
                    <a:lstStyle/>
                    <a:p>
                      <a:r>
                        <a:rPr lang="en-US" sz="1200" dirty="0"/>
                        <a:t>Boosted tree</a:t>
                      </a:r>
                    </a:p>
                  </a:txBody>
                  <a:tcPr/>
                </a:tc>
                <a:tc>
                  <a:txBody>
                    <a:bodyPr/>
                    <a:lstStyle/>
                    <a:p>
                      <a:r>
                        <a:rPr lang="en-US" sz="1200" dirty="0"/>
                        <a:t>SVM Linear regression </a:t>
                      </a:r>
                    </a:p>
                  </a:txBody>
                  <a:tcPr/>
                </a:tc>
                <a:extLst>
                  <a:ext uri="{0D108BD9-81ED-4DB2-BD59-A6C34878D82A}">
                    <a16:rowId xmlns:a16="http://schemas.microsoft.com/office/drawing/2014/main" val="1859116666"/>
                  </a:ext>
                </a:extLst>
              </a:tr>
              <a:tr h="881322">
                <a:tc>
                  <a:txBody>
                    <a:bodyPr/>
                    <a:lstStyle/>
                    <a:p>
                      <a:r>
                        <a:rPr lang="en-US" sz="1200" dirty="0"/>
                        <a:t>1</a:t>
                      </a:r>
                    </a:p>
                  </a:txBody>
                  <a:tcPr/>
                </a:tc>
                <a:tc>
                  <a:txBody>
                    <a:bodyPr/>
                    <a:lstStyle/>
                    <a:p>
                      <a:r>
                        <a:rPr lang="en-US" sz="1200" b="0" i="0" kern="1200" dirty="0">
                          <a:solidFill>
                            <a:schemeClr val="tx1"/>
                          </a:solidFill>
                          <a:effectLst/>
                          <a:latin typeface="+mn-lt"/>
                          <a:ea typeface="+mn-ea"/>
                          <a:cs typeface="+mn-cs"/>
                        </a:rPr>
                        <a:t>ACCURACY</a:t>
                      </a:r>
                      <a:endParaRPr lang="en-US" sz="1200" dirty="0"/>
                    </a:p>
                  </a:txBody>
                  <a:tcPr/>
                </a:tc>
                <a:tc>
                  <a:txBody>
                    <a:bodyPr/>
                    <a:lstStyle/>
                    <a:p>
                      <a:r>
                        <a:rPr lang="en-US" sz="1200" b="0" i="0" kern="1200" dirty="0">
                          <a:solidFill>
                            <a:schemeClr val="tx1"/>
                          </a:solidFill>
                          <a:effectLst/>
                          <a:latin typeface="+mn-lt"/>
                          <a:ea typeface="+mn-ea"/>
                          <a:cs typeface="+mn-cs"/>
                        </a:rPr>
                        <a:t>0.3462</a:t>
                      </a:r>
                      <a:endParaRPr lang="en-US" sz="1200" dirty="0"/>
                    </a:p>
                  </a:txBody>
                  <a:tcPr/>
                </a:tc>
                <a:tc>
                  <a:txBody>
                    <a:bodyPr/>
                    <a:lstStyle/>
                    <a:p>
                      <a:r>
                        <a:rPr lang="en-US" sz="1200" b="0" i="0" kern="1200" dirty="0">
                          <a:solidFill>
                            <a:schemeClr val="tx1"/>
                          </a:solidFill>
                          <a:effectLst/>
                          <a:latin typeface="+mn-lt"/>
                          <a:ea typeface="+mn-ea"/>
                          <a:cs typeface="+mn-cs"/>
                        </a:rPr>
                        <a:t>0.4038</a:t>
                      </a:r>
                      <a:endParaRPr lang="en-US" sz="1200" dirty="0"/>
                    </a:p>
                  </a:txBody>
                  <a:tcPr/>
                </a:tc>
                <a:tc>
                  <a:txBody>
                    <a:bodyPr/>
                    <a:lstStyle/>
                    <a:p>
                      <a:r>
                        <a:rPr lang="en-US" sz="1200" b="0" i="0" kern="1200" dirty="0">
                          <a:solidFill>
                            <a:schemeClr val="tx1"/>
                          </a:solidFill>
                          <a:effectLst/>
                          <a:latin typeface="+mn-lt"/>
                          <a:ea typeface="+mn-ea"/>
                          <a:cs typeface="+mn-cs"/>
                        </a:rPr>
                        <a:t>0.4038</a:t>
                      </a:r>
                      <a:endParaRPr lang="en-US" sz="1200" dirty="0"/>
                    </a:p>
                  </a:txBody>
                  <a:tcPr/>
                </a:tc>
                <a:tc>
                  <a:txBody>
                    <a:bodyPr/>
                    <a:lstStyle/>
                    <a:p>
                      <a:r>
                        <a:rPr lang="en-US" sz="1200" b="0" i="0" kern="1200" dirty="0">
                          <a:solidFill>
                            <a:schemeClr val="tx1"/>
                          </a:solidFill>
                          <a:effectLst/>
                          <a:latin typeface="+mn-lt"/>
                          <a:ea typeface="+mn-ea"/>
                          <a:cs typeface="+mn-cs"/>
                        </a:rPr>
                        <a:t>0.5192</a:t>
                      </a:r>
                      <a:endParaRPr lang="en-US" sz="1200" dirty="0"/>
                    </a:p>
                  </a:txBody>
                  <a:tcPr/>
                </a:tc>
                <a:extLst>
                  <a:ext uri="{0D108BD9-81ED-4DB2-BD59-A6C34878D82A}">
                    <a16:rowId xmlns:a16="http://schemas.microsoft.com/office/drawing/2014/main" val="1214231328"/>
                  </a:ext>
                </a:extLst>
              </a:tr>
              <a:tr h="881322">
                <a:tc>
                  <a:txBody>
                    <a:bodyPr/>
                    <a:lstStyle/>
                    <a:p>
                      <a:r>
                        <a:rPr lang="en-US" sz="1200" dirty="0"/>
                        <a:t>2</a:t>
                      </a:r>
                    </a:p>
                  </a:txBody>
                  <a:tcPr/>
                </a:tc>
                <a:tc>
                  <a:txBody>
                    <a:bodyPr/>
                    <a:lstStyle/>
                    <a:p>
                      <a:r>
                        <a:rPr lang="en-US" sz="1200" b="0" i="0" kern="1200" dirty="0">
                          <a:solidFill>
                            <a:schemeClr val="tx1"/>
                          </a:solidFill>
                          <a:effectLst/>
                          <a:latin typeface="+mn-lt"/>
                          <a:ea typeface="+mn-ea"/>
                          <a:cs typeface="+mn-cs"/>
                        </a:rPr>
                        <a:t>NO INFORMATION RATE</a:t>
                      </a:r>
                      <a:endParaRPr lang="en-US" sz="1200" dirty="0"/>
                    </a:p>
                  </a:txBody>
                  <a:tcPr/>
                </a:tc>
                <a:tc>
                  <a:txBody>
                    <a:bodyPr/>
                    <a:lstStyle/>
                    <a:p>
                      <a:r>
                        <a:rPr lang="en-US" sz="1200" b="0" i="0" kern="1200" dirty="0">
                          <a:solidFill>
                            <a:schemeClr val="tx1"/>
                          </a:solidFill>
                          <a:effectLst/>
                          <a:latin typeface="+mn-lt"/>
                          <a:ea typeface="+mn-ea"/>
                          <a:cs typeface="+mn-cs"/>
                        </a:rPr>
                        <a:t>0.4808</a:t>
                      </a:r>
                      <a:endParaRPr lang="en-US" sz="1200" dirty="0"/>
                    </a:p>
                  </a:txBody>
                  <a:tcPr/>
                </a:tc>
                <a:tc>
                  <a:txBody>
                    <a:bodyPr/>
                    <a:lstStyle/>
                    <a:p>
                      <a:r>
                        <a:rPr lang="en-US" sz="1200" b="0" i="0" kern="1200" dirty="0">
                          <a:solidFill>
                            <a:schemeClr val="tx1"/>
                          </a:solidFill>
                          <a:effectLst/>
                          <a:latin typeface="+mn-lt"/>
                          <a:ea typeface="+mn-ea"/>
                          <a:cs typeface="+mn-cs"/>
                        </a:rPr>
                        <a:t>0.4038</a:t>
                      </a:r>
                      <a:endParaRPr lang="en-US" sz="1200" dirty="0"/>
                    </a:p>
                  </a:txBody>
                  <a:tcPr/>
                </a:tc>
                <a:tc>
                  <a:txBody>
                    <a:bodyPr/>
                    <a:lstStyle/>
                    <a:p>
                      <a:r>
                        <a:rPr lang="en-US" sz="1200" b="0" i="0" kern="1200" dirty="0">
                          <a:solidFill>
                            <a:schemeClr val="tx1"/>
                          </a:solidFill>
                          <a:effectLst/>
                          <a:latin typeface="+mn-lt"/>
                          <a:ea typeface="+mn-ea"/>
                          <a:cs typeface="+mn-cs"/>
                        </a:rPr>
                        <a:t>0.4808</a:t>
                      </a:r>
                      <a:endParaRPr lang="en-US" sz="1200" dirty="0"/>
                    </a:p>
                  </a:txBody>
                  <a:tcPr/>
                </a:tc>
                <a:tc>
                  <a:txBody>
                    <a:bodyPr/>
                    <a:lstStyle/>
                    <a:p>
                      <a:r>
                        <a:rPr lang="en-US" sz="1200" b="0" i="0" kern="1200" dirty="0">
                          <a:solidFill>
                            <a:schemeClr val="tx1"/>
                          </a:solidFill>
                          <a:effectLst/>
                          <a:latin typeface="+mn-lt"/>
                          <a:ea typeface="+mn-ea"/>
                          <a:cs typeface="+mn-cs"/>
                        </a:rPr>
                        <a:t>0.4808</a:t>
                      </a:r>
                      <a:endParaRPr lang="en-US" sz="1200" dirty="0"/>
                    </a:p>
                  </a:txBody>
                  <a:tcPr/>
                </a:tc>
                <a:extLst>
                  <a:ext uri="{0D108BD9-81ED-4DB2-BD59-A6C34878D82A}">
                    <a16:rowId xmlns:a16="http://schemas.microsoft.com/office/drawing/2014/main" val="1435897712"/>
                  </a:ext>
                </a:extLst>
              </a:tr>
              <a:tr h="881322">
                <a:tc>
                  <a:txBody>
                    <a:bodyPr/>
                    <a:lstStyle/>
                    <a:p>
                      <a:r>
                        <a:rPr lang="en-US" sz="1200" dirty="0"/>
                        <a:t>3</a:t>
                      </a:r>
                    </a:p>
                  </a:txBody>
                  <a:tcPr/>
                </a:tc>
                <a:tc>
                  <a:txBody>
                    <a:bodyPr/>
                    <a:lstStyle/>
                    <a:p>
                      <a:r>
                        <a:rPr lang="en-US" sz="1200" b="0" i="0" kern="1200" dirty="0">
                          <a:solidFill>
                            <a:schemeClr val="tx1"/>
                          </a:solidFill>
                          <a:effectLst/>
                          <a:latin typeface="+mn-lt"/>
                          <a:ea typeface="+mn-ea"/>
                          <a:cs typeface="+mn-cs"/>
                        </a:rPr>
                        <a:t>P VALUE</a:t>
                      </a:r>
                      <a:endParaRPr lang="en-US" sz="1200" dirty="0"/>
                    </a:p>
                  </a:txBody>
                  <a:tcPr/>
                </a:tc>
                <a:tc>
                  <a:txBody>
                    <a:bodyPr/>
                    <a:lstStyle/>
                    <a:p>
                      <a:r>
                        <a:rPr lang="en-US" sz="1200" b="0" i="0" kern="1200" dirty="0">
                          <a:solidFill>
                            <a:schemeClr val="tx1"/>
                          </a:solidFill>
                          <a:effectLst/>
                          <a:latin typeface="+mn-lt"/>
                          <a:ea typeface="+mn-ea"/>
                          <a:cs typeface="+mn-cs"/>
                        </a:rPr>
                        <a:t>0.9821</a:t>
                      </a:r>
                      <a:endParaRPr lang="en-US" sz="1200" dirty="0"/>
                    </a:p>
                  </a:txBody>
                  <a:tcPr/>
                </a:tc>
                <a:tc>
                  <a:txBody>
                    <a:bodyPr/>
                    <a:lstStyle/>
                    <a:p>
                      <a:r>
                        <a:rPr lang="en-US" sz="1200" b="0" i="0" kern="1200" dirty="0">
                          <a:solidFill>
                            <a:schemeClr val="tx1"/>
                          </a:solidFill>
                          <a:effectLst/>
                          <a:latin typeface="+mn-lt"/>
                          <a:ea typeface="+mn-ea"/>
                          <a:cs typeface="+mn-cs"/>
                        </a:rPr>
                        <a:t>0.8946</a:t>
                      </a:r>
                      <a:endParaRPr lang="en-US" sz="1200" dirty="0"/>
                    </a:p>
                  </a:txBody>
                  <a:tcPr/>
                </a:tc>
                <a:tc>
                  <a:txBody>
                    <a:bodyPr/>
                    <a:lstStyle/>
                    <a:p>
                      <a:r>
                        <a:rPr lang="en-US" sz="1200" b="0" i="0" kern="1200" dirty="0">
                          <a:solidFill>
                            <a:schemeClr val="tx1"/>
                          </a:solidFill>
                          <a:effectLst/>
                          <a:latin typeface="+mn-lt"/>
                          <a:ea typeface="+mn-ea"/>
                          <a:cs typeface="+mn-cs"/>
                        </a:rPr>
                        <a:t>0.8946</a:t>
                      </a:r>
                      <a:endParaRPr lang="en-US" sz="1200" dirty="0"/>
                    </a:p>
                  </a:txBody>
                  <a:tcPr/>
                </a:tc>
                <a:tc>
                  <a:txBody>
                    <a:bodyPr/>
                    <a:lstStyle/>
                    <a:p>
                      <a:r>
                        <a:rPr lang="en-US" sz="1200" b="0" i="0" kern="1200" dirty="0">
                          <a:solidFill>
                            <a:schemeClr val="tx1"/>
                          </a:solidFill>
                          <a:effectLst/>
                          <a:latin typeface="+mn-lt"/>
                          <a:ea typeface="+mn-ea"/>
                          <a:cs typeface="+mn-cs"/>
                        </a:rPr>
                        <a:t>0.3382</a:t>
                      </a:r>
                      <a:endParaRPr lang="en-US" sz="1200" dirty="0"/>
                    </a:p>
                  </a:txBody>
                  <a:tcPr/>
                </a:tc>
                <a:extLst>
                  <a:ext uri="{0D108BD9-81ED-4DB2-BD59-A6C34878D82A}">
                    <a16:rowId xmlns:a16="http://schemas.microsoft.com/office/drawing/2014/main" val="3713786319"/>
                  </a:ext>
                </a:extLst>
              </a:tr>
              <a:tr h="881322">
                <a:tc>
                  <a:txBody>
                    <a:bodyPr/>
                    <a:lstStyle/>
                    <a:p>
                      <a:r>
                        <a:rPr lang="en-US" sz="1200" dirty="0"/>
                        <a:t>4</a:t>
                      </a:r>
                    </a:p>
                  </a:txBody>
                  <a:tcPr/>
                </a:tc>
                <a:tc>
                  <a:txBody>
                    <a:bodyPr/>
                    <a:lstStyle/>
                    <a:p>
                      <a:r>
                        <a:rPr lang="en-US" sz="1200" b="0" i="0" kern="1200" dirty="0">
                          <a:solidFill>
                            <a:schemeClr val="tx1"/>
                          </a:solidFill>
                          <a:effectLst/>
                          <a:latin typeface="+mn-lt"/>
                          <a:ea typeface="+mn-ea"/>
                          <a:cs typeface="+mn-cs"/>
                        </a:rPr>
                        <a:t>SENSITIVITY</a:t>
                      </a:r>
                      <a:endParaRPr lang="en-US" sz="1200" dirty="0"/>
                    </a:p>
                  </a:txBody>
                  <a:tcPr/>
                </a:tc>
                <a:tc>
                  <a:txBody>
                    <a:bodyPr/>
                    <a:lstStyle/>
                    <a:p>
                      <a:pPr fontAlgn="t"/>
                      <a:br>
                        <a:rPr lang="en-US" sz="1200" dirty="0">
                          <a:effectLst/>
                        </a:rPr>
                      </a:br>
                      <a:r>
                        <a:rPr lang="en-US" sz="1200" dirty="0">
                          <a:effectLst/>
                        </a:rPr>
                        <a:t>TA-0.000</a:t>
                      </a:r>
                    </a:p>
                    <a:p>
                      <a:pPr fontAlgn="t"/>
                      <a:r>
                        <a:rPr lang="en-US" sz="1200" dirty="0">
                          <a:effectLst/>
                        </a:rPr>
                        <a:t>ATA-0.000</a:t>
                      </a:r>
                    </a:p>
                    <a:p>
                      <a:pPr fontAlgn="t"/>
                      <a:r>
                        <a:rPr lang="en-US" sz="1200" dirty="0">
                          <a:effectLst/>
                        </a:rPr>
                        <a:t>NAP-0.333</a:t>
                      </a:r>
                    </a:p>
                    <a:p>
                      <a:pPr fontAlgn="t"/>
                      <a:r>
                        <a:rPr lang="en-US" sz="1200" dirty="0">
                          <a:effectLst/>
                        </a:rPr>
                        <a:t>ASY-0.5200</a:t>
                      </a:r>
                    </a:p>
                  </a:txBody>
                  <a:tcPr marL="38100" marR="38100" marT="38100" marB="38100"/>
                </a:tc>
                <a:tc>
                  <a:txBody>
                    <a:bodyPr/>
                    <a:lstStyle/>
                    <a:p>
                      <a:r>
                        <a:rPr lang="en-US" sz="1200" b="0" i="0" kern="1200" dirty="0">
                          <a:solidFill>
                            <a:schemeClr val="tx1"/>
                          </a:solidFill>
                          <a:effectLst/>
                          <a:latin typeface="+mn-lt"/>
                          <a:ea typeface="+mn-ea"/>
                          <a:cs typeface="+mn-cs"/>
                        </a:rPr>
                        <a:t>TA-0.000</a:t>
                      </a:r>
                    </a:p>
                    <a:p>
                      <a:r>
                        <a:rPr lang="en-US" sz="1200" b="0" i="0" kern="1200" dirty="0">
                          <a:solidFill>
                            <a:schemeClr val="tx1"/>
                          </a:solidFill>
                          <a:effectLst/>
                          <a:latin typeface="+mn-lt"/>
                          <a:ea typeface="+mn-ea"/>
                          <a:cs typeface="+mn-cs"/>
                        </a:rPr>
                        <a:t>ATA-0.000</a:t>
                      </a:r>
                    </a:p>
                    <a:p>
                      <a:r>
                        <a:rPr lang="en-US" sz="1200" b="0" i="0" kern="1200" dirty="0">
                          <a:solidFill>
                            <a:schemeClr val="tx1"/>
                          </a:solidFill>
                          <a:effectLst/>
                          <a:latin typeface="+mn-lt"/>
                          <a:ea typeface="+mn-ea"/>
                          <a:cs typeface="+mn-cs"/>
                        </a:rPr>
                        <a:t>NAP-0.26667</a:t>
                      </a:r>
                    </a:p>
                    <a:p>
                      <a:r>
                        <a:rPr lang="en-US" sz="1200" b="0" i="0" kern="1200" dirty="0">
                          <a:solidFill>
                            <a:schemeClr val="tx1"/>
                          </a:solidFill>
                          <a:effectLst/>
                          <a:latin typeface="+mn-lt"/>
                          <a:ea typeface="+mn-ea"/>
                          <a:cs typeface="+mn-cs"/>
                        </a:rPr>
                        <a:t>ASY-0.6880</a:t>
                      </a:r>
                    </a:p>
                    <a:p>
                      <a:endParaRPr lang="en-US" sz="1200" dirty="0"/>
                    </a:p>
                  </a:txBody>
                  <a:tcPr/>
                </a:tc>
                <a:tc>
                  <a:txBody>
                    <a:bodyPr/>
                    <a:lstStyle/>
                    <a:p>
                      <a:pPr fontAlgn="t"/>
                      <a:r>
                        <a:rPr lang="en-US" sz="1200" dirty="0">
                          <a:effectLst/>
                        </a:rPr>
                        <a:t>TA-0.000</a:t>
                      </a:r>
                    </a:p>
                    <a:p>
                      <a:pPr fontAlgn="t"/>
                      <a:r>
                        <a:rPr lang="en-US" sz="1200" dirty="0">
                          <a:effectLst/>
                        </a:rPr>
                        <a:t>ATA-0.125</a:t>
                      </a:r>
                    </a:p>
                    <a:p>
                      <a:pPr fontAlgn="t"/>
                      <a:r>
                        <a:rPr lang="en-US" sz="1200" dirty="0">
                          <a:effectLst/>
                        </a:rPr>
                        <a:t>NAP-0.0266</a:t>
                      </a:r>
                    </a:p>
                    <a:p>
                      <a:pPr fontAlgn="t"/>
                      <a:r>
                        <a:rPr lang="en-US" sz="1200" dirty="0">
                          <a:effectLst/>
                        </a:rPr>
                        <a:t>ASY-0.6400</a:t>
                      </a:r>
                    </a:p>
                  </a:txBody>
                  <a:tcPr marL="38100" marR="38100" marT="38100" marB="38100"/>
                </a:tc>
                <a:tc>
                  <a:txBody>
                    <a:bodyPr/>
                    <a:lstStyle/>
                    <a:p>
                      <a:pPr fontAlgn="t"/>
                      <a:r>
                        <a:rPr lang="en-US" sz="1200" dirty="0">
                          <a:effectLst/>
                        </a:rPr>
                        <a:t>TA-0.000</a:t>
                      </a:r>
                    </a:p>
                    <a:p>
                      <a:pPr fontAlgn="t"/>
                      <a:r>
                        <a:rPr lang="en-US" sz="1200" dirty="0">
                          <a:effectLst/>
                        </a:rPr>
                        <a:t>ATA-0.000</a:t>
                      </a:r>
                    </a:p>
                    <a:p>
                      <a:pPr fontAlgn="t"/>
                      <a:r>
                        <a:rPr lang="en-US" sz="1200" dirty="0">
                          <a:effectLst/>
                        </a:rPr>
                        <a:t>NAP-0.5333</a:t>
                      </a:r>
                    </a:p>
                    <a:p>
                      <a:pPr fontAlgn="t"/>
                      <a:r>
                        <a:rPr lang="en-US" sz="1200" dirty="0">
                          <a:effectLst/>
                        </a:rPr>
                        <a:t>ASY-0.7600</a:t>
                      </a:r>
                    </a:p>
                  </a:txBody>
                  <a:tcPr marL="38100" marR="38100" marT="38100" marB="38100"/>
                </a:tc>
                <a:extLst>
                  <a:ext uri="{0D108BD9-81ED-4DB2-BD59-A6C34878D82A}">
                    <a16:rowId xmlns:a16="http://schemas.microsoft.com/office/drawing/2014/main" val="2847058467"/>
                  </a:ext>
                </a:extLst>
              </a:tr>
            </a:tbl>
          </a:graphicData>
        </a:graphic>
      </p:graphicFrame>
      <p:pic>
        <p:nvPicPr>
          <p:cNvPr id="12" name="Graphic 11" descr="Presentation with pie chart with solid fill">
            <a:extLst>
              <a:ext uri="{FF2B5EF4-FFF2-40B4-BE49-F238E27FC236}">
                <a16:creationId xmlns:a16="http://schemas.microsoft.com/office/drawing/2014/main" id="{5AE575F9-BB52-0943-E393-1B748A26A0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334505"/>
            <a:ext cx="914400" cy="914400"/>
          </a:xfrm>
          <a:prstGeom prst="rect">
            <a:avLst/>
          </a:prstGeom>
        </p:spPr>
      </p:pic>
    </p:spTree>
    <p:extLst>
      <p:ext uri="{BB962C8B-B14F-4D97-AF65-F5344CB8AC3E}">
        <p14:creationId xmlns:p14="http://schemas.microsoft.com/office/powerpoint/2010/main" val="81454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26E9-DDAF-30E6-D04C-3D311BDE59F8}"/>
              </a:ext>
            </a:extLst>
          </p:cNvPr>
          <p:cNvSpPr>
            <a:spLocks noGrp="1"/>
          </p:cNvSpPr>
          <p:nvPr>
            <p:ph type="title"/>
          </p:nvPr>
        </p:nvSpPr>
        <p:spPr>
          <a:xfrm>
            <a:off x="838200" y="853493"/>
            <a:ext cx="5111750" cy="818146"/>
          </a:xfrm>
        </p:spPr>
        <p:txBody>
          <a:bodyPr>
            <a:normAutofit fontScale="90000"/>
          </a:bodyPr>
          <a:lstStyle/>
          <a:p>
            <a:r>
              <a:rPr lang="en-US" dirty="0"/>
              <a:t>Future-works:</a:t>
            </a:r>
            <a:br>
              <a:rPr lang="en-US" dirty="0"/>
            </a:br>
            <a:endParaRPr lang="en-US" dirty="0"/>
          </a:p>
        </p:txBody>
      </p:sp>
      <p:sp>
        <p:nvSpPr>
          <p:cNvPr id="3" name="Text Placeholder 2">
            <a:extLst>
              <a:ext uri="{FF2B5EF4-FFF2-40B4-BE49-F238E27FC236}">
                <a16:creationId xmlns:a16="http://schemas.microsoft.com/office/drawing/2014/main" id="{62BF206D-CB63-1AD2-B6C7-B2BDE742D8E2}"/>
              </a:ext>
            </a:extLst>
          </p:cNvPr>
          <p:cNvSpPr>
            <a:spLocks noGrp="1"/>
          </p:cNvSpPr>
          <p:nvPr>
            <p:ph type="body" idx="1"/>
          </p:nvPr>
        </p:nvSpPr>
        <p:spPr>
          <a:xfrm>
            <a:off x="838200" y="1828799"/>
            <a:ext cx="6428874" cy="4175707"/>
          </a:xfrm>
        </p:spPr>
        <p:txBody>
          <a:bodyPr/>
          <a:lstStyle/>
          <a:p>
            <a:pPr marL="285750" indent="-285750">
              <a:lnSpc>
                <a:spcPct val="250000"/>
              </a:lnSpc>
              <a:buFont typeface="Arial" panose="020B0604020202020204" pitchFamily="34" charset="0"/>
              <a:buChar char="•"/>
            </a:pPr>
            <a:r>
              <a:rPr lang="en-US" dirty="0"/>
              <a:t>In the future, I will be testing various models for more accurate analysis using </a:t>
            </a:r>
            <a:r>
              <a:rPr lang="en-US" dirty="0" err="1"/>
              <a:t>Keras</a:t>
            </a:r>
            <a:r>
              <a:rPr lang="en-US" dirty="0"/>
              <a:t>, TensorFlow, and PyCharm Packages.</a:t>
            </a:r>
          </a:p>
          <a:p>
            <a:pPr marL="285750" indent="-285750">
              <a:lnSpc>
                <a:spcPct val="250000"/>
              </a:lnSpc>
              <a:buFont typeface="Arial" panose="020B0604020202020204" pitchFamily="34" charset="0"/>
              <a:buChar char="•"/>
            </a:pPr>
            <a:r>
              <a:rPr lang="en-US" dirty="0"/>
              <a:t>I will be implementing a visualization representation of the results for better understanding.</a:t>
            </a:r>
          </a:p>
          <a:p>
            <a:pPr marL="285750" indent="-285750">
              <a:lnSpc>
                <a:spcPct val="250000"/>
              </a:lnSpc>
              <a:buFont typeface="Arial" panose="020B0604020202020204" pitchFamily="34" charset="0"/>
              <a:buChar char="•"/>
            </a:pPr>
            <a:r>
              <a:rPr lang="en-US" dirty="0"/>
              <a:t>Parallelly I will be focusing on the detection of the type of heart disease and suggest a diagnosis based on the results generated. </a:t>
            </a:r>
          </a:p>
        </p:txBody>
      </p:sp>
      <p:sp>
        <p:nvSpPr>
          <p:cNvPr id="4" name="Date Placeholder 3">
            <a:extLst>
              <a:ext uri="{FF2B5EF4-FFF2-40B4-BE49-F238E27FC236}">
                <a16:creationId xmlns:a16="http://schemas.microsoft.com/office/drawing/2014/main" id="{B0B3A465-173B-7579-B210-D4B0036C2A2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BEF3380-4490-95BA-3C91-1CD85238958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1C970AF-3C9E-1FAB-1664-3D6AB8F48C4F}"/>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8" name="Graphic 7" descr="Future with solid fill">
            <a:extLst>
              <a:ext uri="{FF2B5EF4-FFF2-40B4-BE49-F238E27FC236}">
                <a16:creationId xmlns:a16="http://schemas.microsoft.com/office/drawing/2014/main" id="{03EDE6E8-45E1-11CD-4009-E1785E8E02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348166"/>
            <a:ext cx="914400" cy="914400"/>
          </a:xfrm>
          <a:prstGeom prst="rect">
            <a:avLst/>
          </a:prstGeom>
        </p:spPr>
      </p:pic>
    </p:spTree>
    <p:extLst>
      <p:ext uri="{BB962C8B-B14F-4D97-AF65-F5344CB8AC3E}">
        <p14:creationId xmlns:p14="http://schemas.microsoft.com/office/powerpoint/2010/main" val="758562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45719"/>
          </a:xfrm>
        </p:spPr>
        <p:txBody>
          <a:bodyPr>
            <a:normAutofit fontScale="25000" lnSpcReduction="20000"/>
          </a:bodyPr>
          <a:lstStyle/>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6"/>
            <a:ext cx="2895600" cy="538532"/>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828801"/>
            <a:ext cx="3819228" cy="3614738"/>
          </a:xfrm>
        </p:spPr>
        <p:txBody>
          <a:bodyPr>
            <a:normAutofit/>
          </a:bodyPr>
          <a:lstStyle/>
          <a:p>
            <a:pPr marL="285750" indent="-285750">
              <a:buFont typeface="Arial" panose="020B0604020202020204" pitchFamily="34" charset="0"/>
              <a:buChar char="•"/>
            </a:pPr>
            <a:r>
              <a:rPr lang="en-US" sz="1800" dirty="0"/>
              <a:t>Recap of MRP-1 and MRP -2</a:t>
            </a:r>
          </a:p>
          <a:p>
            <a:pPr marL="285750" indent="-285750">
              <a:buFont typeface="Arial" panose="020B0604020202020204" pitchFamily="34" charset="0"/>
              <a:buChar char="•"/>
            </a:pPr>
            <a:r>
              <a:rPr lang="en-US" sz="1800" dirty="0"/>
              <a:t>Walk Through for MRP -3(Weekly basis)</a:t>
            </a:r>
          </a:p>
          <a:p>
            <a:pPr marL="285750" indent="-285750">
              <a:buFont typeface="Arial" panose="020B0604020202020204" pitchFamily="34" charset="0"/>
              <a:buChar char="•"/>
            </a:pPr>
            <a:r>
              <a:rPr lang="en-US" sz="1800" dirty="0"/>
              <a:t>Implementation of the ideas </a:t>
            </a:r>
          </a:p>
          <a:p>
            <a:pPr marL="285750" indent="-285750">
              <a:buFont typeface="Arial" panose="020B0604020202020204" pitchFamily="34" charset="0"/>
              <a:buChar char="•"/>
            </a:pPr>
            <a:r>
              <a:rPr lang="en-US" sz="1800" dirty="0"/>
              <a:t>Developing insights based on the results </a:t>
            </a:r>
          </a:p>
          <a:p>
            <a:pPr marL="285750" indent="-285750">
              <a:buFont typeface="Arial" panose="020B0604020202020204" pitchFamily="34" charset="0"/>
              <a:buChar char="•"/>
            </a:pPr>
            <a:r>
              <a:rPr lang="en-US" sz="1800" dirty="0"/>
              <a:t>Conclusion and future works </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02908" y="299121"/>
            <a:ext cx="5570917" cy="559296"/>
          </a:xfrm>
        </p:spPr>
        <p:txBody>
          <a:bodyPr>
            <a:normAutofit/>
          </a:bodyPr>
          <a:lstStyle/>
          <a:p>
            <a:r>
              <a:rPr lang="en-US" sz="2800" dirty="0"/>
              <a:t>Recap of MRP-1 and MRP -2</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63020" y="1120233"/>
            <a:ext cx="7305106" cy="5055977"/>
          </a:xfrm>
        </p:spPr>
        <p:txBody>
          <a:bodyPr>
            <a:normAutofit/>
          </a:bodyPr>
          <a:lstStyle/>
          <a:p>
            <a:pPr>
              <a:lnSpc>
                <a:spcPct val="200000"/>
              </a:lnSpc>
            </a:pPr>
            <a:r>
              <a:rPr lang="en-US" dirty="0">
                <a:latin typeface="+mj-lt"/>
                <a:cs typeface="Times New Roman" panose="02020603050405020304" pitchFamily="18" charset="0"/>
              </a:rPr>
              <a:t>MRP-1(Insights)</a:t>
            </a:r>
          </a:p>
          <a:p>
            <a:pPr marL="342900" indent="-342900">
              <a:lnSpc>
                <a:spcPct val="200000"/>
              </a:lnSpc>
              <a:buFont typeface="Arial" panose="020B0604020202020204" pitchFamily="34" charset="0"/>
              <a:buChar char="•"/>
            </a:pPr>
            <a:r>
              <a:rPr lang="en-US" sz="1200" dirty="0">
                <a:latin typeface="+mj-lt"/>
                <a:cs typeface="Times New Roman" panose="02020603050405020304" pitchFamily="18" charset="0"/>
              </a:rPr>
              <a:t>By the end of MRP-1, I was able to finalize the dataset and jot down the main aim of the project. </a:t>
            </a:r>
          </a:p>
          <a:p>
            <a:pPr marL="342900" indent="-342900">
              <a:lnSpc>
                <a:spcPct val="200000"/>
              </a:lnSpc>
              <a:buFont typeface="Arial" panose="020B0604020202020204" pitchFamily="34" charset="0"/>
              <a:buChar char="•"/>
            </a:pPr>
            <a:r>
              <a:rPr lang="en-US" sz="1200" dirty="0">
                <a:latin typeface="+mj-lt"/>
                <a:cs typeface="Times New Roman" panose="02020603050405020304" pitchFamily="18" charset="0"/>
              </a:rPr>
              <a:t>I also addressed the questions that I intended to answer through analysis. After that, I wrote a detailed description of the proposed solution to address the research questions. </a:t>
            </a:r>
          </a:p>
          <a:p>
            <a:pPr marL="342900" indent="-342900">
              <a:lnSpc>
                <a:spcPct val="200000"/>
              </a:lnSpc>
              <a:buFont typeface="Arial" panose="020B0604020202020204" pitchFamily="34" charset="0"/>
              <a:buChar char="•"/>
            </a:pPr>
            <a:r>
              <a:rPr lang="en-US" sz="1200" dirty="0">
                <a:latin typeface="+mj-lt"/>
                <a:cs typeface="Times New Roman" panose="02020603050405020304" pitchFamily="18" charset="0"/>
              </a:rPr>
              <a:t>I made sure to cite the related work of my peers who are also connected with this research. </a:t>
            </a:r>
          </a:p>
          <a:p>
            <a:pPr marL="342900" indent="-342900">
              <a:lnSpc>
                <a:spcPct val="200000"/>
              </a:lnSpc>
              <a:buFont typeface="Arial" panose="020B0604020202020204" pitchFamily="34" charset="0"/>
              <a:buChar char="•"/>
            </a:pPr>
            <a:r>
              <a:rPr lang="en-US" sz="1200" dirty="0">
                <a:latin typeface="+mj-lt"/>
                <a:cs typeface="Times New Roman" panose="02020603050405020304" pitchFamily="18" charset="0"/>
              </a:rPr>
              <a:t>Additionally, I addressed the potential barriers or constraints that could lead to erroneous data collection. </a:t>
            </a:r>
          </a:p>
          <a:p>
            <a:pPr marL="342900" indent="-342900">
              <a:lnSpc>
                <a:spcPct val="200000"/>
              </a:lnSpc>
              <a:buFont typeface="Arial" panose="020B0604020202020204" pitchFamily="34" charset="0"/>
              <a:buChar char="•"/>
            </a:pPr>
            <a:r>
              <a:rPr lang="en-US" sz="1200" dirty="0">
                <a:latin typeface="+mj-lt"/>
                <a:cs typeface="Times New Roman" panose="02020603050405020304" pitchFamily="18" charset="0"/>
              </a:rPr>
              <a:t>To ensure accurate data collection, I also cited countermeasures to address the potential barriers that could affect the accuracy of the data.</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11" name="Graphic 10" descr="Heart organ with solid fill">
            <a:extLst>
              <a:ext uri="{FF2B5EF4-FFF2-40B4-BE49-F238E27FC236}">
                <a16:creationId xmlns:a16="http://schemas.microsoft.com/office/drawing/2014/main" id="{E43CB409-4DB3-FA6F-9E60-AF9279F1FF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8619" y="169873"/>
            <a:ext cx="950361" cy="950361"/>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82DA-AE0C-2746-E72C-15F1934E0E67}"/>
              </a:ext>
            </a:extLst>
          </p:cNvPr>
          <p:cNvSpPr>
            <a:spLocks noGrp="1"/>
          </p:cNvSpPr>
          <p:nvPr>
            <p:ph type="title"/>
          </p:nvPr>
        </p:nvSpPr>
        <p:spPr>
          <a:xfrm>
            <a:off x="838200" y="384015"/>
            <a:ext cx="1951653" cy="365126"/>
          </a:xfrm>
        </p:spPr>
        <p:txBody>
          <a:bodyPr>
            <a:normAutofit fontScale="90000"/>
          </a:bodyPr>
          <a:lstStyle/>
          <a:p>
            <a:r>
              <a:rPr lang="en-US" sz="1600" dirty="0"/>
              <a:t>MRP-2(Insights) </a:t>
            </a:r>
          </a:p>
        </p:txBody>
      </p:sp>
      <p:sp>
        <p:nvSpPr>
          <p:cNvPr id="3" name="Text Placeholder 2">
            <a:extLst>
              <a:ext uri="{FF2B5EF4-FFF2-40B4-BE49-F238E27FC236}">
                <a16:creationId xmlns:a16="http://schemas.microsoft.com/office/drawing/2014/main" id="{EAC003B4-8151-AED1-A268-DF2C9809F8D7}"/>
              </a:ext>
            </a:extLst>
          </p:cNvPr>
          <p:cNvSpPr>
            <a:spLocks noGrp="1"/>
          </p:cNvSpPr>
          <p:nvPr>
            <p:ph type="body" idx="1"/>
          </p:nvPr>
        </p:nvSpPr>
        <p:spPr>
          <a:xfrm>
            <a:off x="838200" y="989044"/>
            <a:ext cx="6747588" cy="5198691"/>
          </a:xfrm>
        </p:spPr>
        <p:txBody>
          <a:bodyPr>
            <a:noAutofit/>
          </a:bodyPr>
          <a:lstStyle/>
          <a:p>
            <a:pPr marL="285750" indent="-285750">
              <a:lnSpc>
                <a:spcPct val="200000"/>
              </a:lnSpc>
              <a:buFont typeface="Arial" panose="020B0604020202020204" pitchFamily="34" charset="0"/>
              <a:buChar char="•"/>
            </a:pPr>
            <a:r>
              <a:rPr lang="en-US" sz="1200" dirty="0"/>
              <a:t>As part of my project, MRP-2, I discussed several empirical studies that have taken a similar approach to address the issue at hand. </a:t>
            </a:r>
          </a:p>
          <a:p>
            <a:pPr marL="285750" indent="-285750">
              <a:lnSpc>
                <a:spcPct val="200000"/>
              </a:lnSpc>
              <a:buFont typeface="Arial" panose="020B0604020202020204" pitchFamily="34" charset="0"/>
              <a:buChar char="•"/>
            </a:pPr>
            <a:r>
              <a:rPr lang="en-US" sz="1200" dirty="0"/>
              <a:t>Additionally, I addressed the project design implementation phase, where I outlined the techniques and methodologies that I plan to use in the future to achieve the project's goals. </a:t>
            </a:r>
          </a:p>
          <a:p>
            <a:pPr marL="285750" indent="-285750">
              <a:lnSpc>
                <a:spcPct val="200000"/>
              </a:lnSpc>
              <a:buFont typeface="Arial" panose="020B0604020202020204" pitchFamily="34" charset="0"/>
              <a:buChar char="•"/>
            </a:pPr>
            <a:r>
              <a:rPr lang="en-US" sz="1200" dirty="0"/>
              <a:t>During the implementation phase mentioned in MRP-2, I conducted some initial analysis which involved finding correlations between the predictor variables of the dataset and cleaning the data. </a:t>
            </a:r>
          </a:p>
          <a:p>
            <a:pPr marL="285750" indent="-285750">
              <a:lnSpc>
                <a:spcPct val="200000"/>
              </a:lnSpc>
              <a:buFont typeface="Arial" panose="020B0604020202020204" pitchFamily="34" charset="0"/>
              <a:buChar char="•"/>
            </a:pPr>
            <a:r>
              <a:rPr lang="en-US" sz="1200" dirty="0"/>
              <a:t>To achieve this, I utilized functions such as summary and </a:t>
            </a:r>
            <a:r>
              <a:rPr lang="en-US" sz="1200" dirty="0" err="1"/>
              <a:t>GGpairs</a:t>
            </a:r>
            <a:r>
              <a:rPr lang="en-US" sz="1200" dirty="0"/>
              <a:t> to find the summary of the dataset and to determine the correlation. </a:t>
            </a:r>
          </a:p>
          <a:p>
            <a:pPr marL="285750" indent="-285750">
              <a:lnSpc>
                <a:spcPct val="200000"/>
              </a:lnSpc>
              <a:buFont typeface="Arial" panose="020B0604020202020204" pitchFamily="34" charset="0"/>
              <a:buChar char="•"/>
            </a:pPr>
            <a:r>
              <a:rPr lang="en-US" sz="1200" dirty="0"/>
              <a:t>Overall, I have provided a blueprint for future analysis, that will enable us to generate more in-depth insights into the data, and effectively address the problem at hand.</a:t>
            </a:r>
          </a:p>
        </p:txBody>
      </p:sp>
      <p:sp>
        <p:nvSpPr>
          <p:cNvPr id="4" name="Date Placeholder 3">
            <a:extLst>
              <a:ext uri="{FF2B5EF4-FFF2-40B4-BE49-F238E27FC236}">
                <a16:creationId xmlns:a16="http://schemas.microsoft.com/office/drawing/2014/main" id="{A7900D16-1DAE-6495-86FE-EEC926F0FD3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B70516C-BDFF-8B98-054B-0732CBD4A3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AEFBD-C963-7E05-0433-DCD3198E9213}"/>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4" name="Graphic 13" descr="Pandemic exponential curve bar graph with solid fill">
            <a:extLst>
              <a:ext uri="{FF2B5EF4-FFF2-40B4-BE49-F238E27FC236}">
                <a16:creationId xmlns:a16="http://schemas.microsoft.com/office/drawing/2014/main" id="{FB391DE0-9028-8FCF-EA04-CDE4409DE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7959" y="270169"/>
            <a:ext cx="957943" cy="957943"/>
          </a:xfrm>
          <a:prstGeom prst="rect">
            <a:avLst/>
          </a:prstGeom>
        </p:spPr>
      </p:pic>
    </p:spTree>
    <p:extLst>
      <p:ext uri="{BB962C8B-B14F-4D97-AF65-F5344CB8AC3E}">
        <p14:creationId xmlns:p14="http://schemas.microsoft.com/office/powerpoint/2010/main" val="377678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9E38-1348-EFBE-8126-26D6B6F38449}"/>
              </a:ext>
            </a:extLst>
          </p:cNvPr>
          <p:cNvSpPr>
            <a:spLocks noGrp="1"/>
          </p:cNvSpPr>
          <p:nvPr>
            <p:ph type="title"/>
          </p:nvPr>
        </p:nvSpPr>
        <p:spPr>
          <a:xfrm>
            <a:off x="381000" y="486846"/>
            <a:ext cx="5111750" cy="365125"/>
          </a:xfrm>
        </p:spPr>
        <p:txBody>
          <a:bodyPr>
            <a:normAutofit fontScale="90000"/>
          </a:bodyPr>
          <a:lstStyle/>
          <a:p>
            <a:r>
              <a:rPr lang="en-US" dirty="0"/>
              <a:t>Walk Through of MRP-III </a:t>
            </a:r>
          </a:p>
        </p:txBody>
      </p:sp>
      <p:sp>
        <p:nvSpPr>
          <p:cNvPr id="3" name="Text Placeholder 2">
            <a:extLst>
              <a:ext uri="{FF2B5EF4-FFF2-40B4-BE49-F238E27FC236}">
                <a16:creationId xmlns:a16="http://schemas.microsoft.com/office/drawing/2014/main" id="{87645EB8-FC7F-7FE4-F732-A4807502CF51}"/>
              </a:ext>
            </a:extLst>
          </p:cNvPr>
          <p:cNvSpPr>
            <a:spLocks noGrp="1"/>
          </p:cNvSpPr>
          <p:nvPr>
            <p:ph type="body" idx="1"/>
          </p:nvPr>
        </p:nvSpPr>
        <p:spPr>
          <a:xfrm>
            <a:off x="457199" y="923731"/>
            <a:ext cx="6899945" cy="5447423"/>
          </a:xfrm>
        </p:spPr>
        <p:txBody>
          <a:bodyPr>
            <a:normAutofit fontScale="92500" lnSpcReduction="20000"/>
          </a:bodyPr>
          <a:lstStyle/>
          <a:p>
            <a:pPr>
              <a:lnSpc>
                <a:spcPct val="200000"/>
              </a:lnSpc>
              <a:spcBef>
                <a:spcPts val="0"/>
              </a:spcBef>
              <a:spcAft>
                <a:spcPts val="0"/>
              </a:spcAft>
            </a:pPr>
            <a:r>
              <a:rPr lang="en-US" sz="1200" dirty="0">
                <a:solidFill>
                  <a:srgbClr val="0E101A"/>
                </a:solidFill>
                <a:effectLst/>
              </a:rPr>
              <a:t>As part of my final analysis for my MRP-III.I had prepared a plan where it deals with the initial analysis of the dataset to the final analysis of the dataset :</a:t>
            </a:r>
          </a:p>
          <a:p>
            <a:pPr>
              <a:lnSpc>
                <a:spcPct val="200000"/>
              </a:lnSpc>
              <a:spcBef>
                <a:spcPts val="0"/>
              </a:spcBef>
              <a:spcAft>
                <a:spcPts val="0"/>
              </a:spcAft>
            </a:pPr>
            <a:r>
              <a:rPr lang="en-US" sz="1200" b="1" dirty="0">
                <a:solidFill>
                  <a:srgbClr val="0E101A"/>
                </a:solidFill>
                <a:effectLst/>
              </a:rPr>
              <a:t>Week-1</a:t>
            </a:r>
            <a:r>
              <a:rPr lang="en-US" sz="1200" dirty="0">
                <a:solidFill>
                  <a:srgbClr val="0E101A"/>
                </a:solidFill>
                <a:effectLst/>
              </a:rPr>
              <a:t>-For week-1 I analyzed the dataset using different functions like summary function, str, and </a:t>
            </a:r>
            <a:r>
              <a:rPr lang="en-US" sz="1200" dirty="0" err="1">
                <a:solidFill>
                  <a:srgbClr val="0E101A"/>
                </a:solidFill>
                <a:effectLst/>
              </a:rPr>
              <a:t>ggpairs</a:t>
            </a:r>
            <a:r>
              <a:rPr lang="en-US" sz="1200" dirty="0">
                <a:solidFill>
                  <a:srgbClr val="0E101A"/>
                </a:solidFill>
                <a:effectLst/>
              </a:rPr>
              <a:t> to test the quality of the dataset.</a:t>
            </a:r>
          </a:p>
          <a:p>
            <a:pPr>
              <a:lnSpc>
                <a:spcPct val="200000"/>
              </a:lnSpc>
              <a:spcBef>
                <a:spcPts val="0"/>
              </a:spcBef>
              <a:spcAft>
                <a:spcPts val="0"/>
              </a:spcAft>
            </a:pPr>
            <a:r>
              <a:rPr lang="en-US" sz="1200" b="1" dirty="0">
                <a:solidFill>
                  <a:srgbClr val="0E101A"/>
                </a:solidFill>
                <a:effectLst/>
              </a:rPr>
              <a:t>Week-2</a:t>
            </a:r>
            <a:r>
              <a:rPr lang="en-US" sz="1200" dirty="0">
                <a:solidFill>
                  <a:srgbClr val="0E101A"/>
                </a:solidFill>
                <a:effectLst/>
              </a:rPr>
              <a:t>-For week-2 I categorized the variables as the predictor variables and the outcome variables.</a:t>
            </a:r>
          </a:p>
          <a:p>
            <a:pPr>
              <a:lnSpc>
                <a:spcPct val="200000"/>
              </a:lnSpc>
              <a:spcBef>
                <a:spcPts val="0"/>
              </a:spcBef>
              <a:spcAft>
                <a:spcPts val="0"/>
              </a:spcAft>
            </a:pPr>
            <a:r>
              <a:rPr lang="en-US" sz="1200" b="1" dirty="0">
                <a:solidFill>
                  <a:srgbClr val="0E101A"/>
                </a:solidFill>
                <a:effectLst/>
              </a:rPr>
              <a:t>Week-3</a:t>
            </a:r>
            <a:r>
              <a:rPr lang="en-US" sz="1200" dirty="0">
                <a:solidFill>
                  <a:srgbClr val="0E101A"/>
                </a:solidFill>
                <a:effectLst/>
              </a:rPr>
              <a:t>-In week-3 I mainly focused on model building.</a:t>
            </a:r>
          </a:p>
          <a:p>
            <a:pPr>
              <a:lnSpc>
                <a:spcPct val="200000"/>
              </a:lnSpc>
              <a:spcBef>
                <a:spcPts val="0"/>
              </a:spcBef>
              <a:spcAft>
                <a:spcPts val="0"/>
              </a:spcAft>
            </a:pPr>
            <a:r>
              <a:rPr lang="en-US" sz="1200" b="1" dirty="0">
                <a:solidFill>
                  <a:srgbClr val="0E101A"/>
                </a:solidFill>
                <a:effectLst/>
              </a:rPr>
              <a:t>Week-4</a:t>
            </a:r>
            <a:r>
              <a:rPr lang="en-US" sz="1200" dirty="0">
                <a:solidFill>
                  <a:srgbClr val="0E101A"/>
                </a:solidFill>
                <a:effectLst/>
              </a:rPr>
              <a:t>-I implemented the models based on the week-3 model building and I used Bayesian analysis to examine the models.</a:t>
            </a:r>
          </a:p>
          <a:p>
            <a:pPr>
              <a:lnSpc>
                <a:spcPct val="200000"/>
              </a:lnSpc>
              <a:spcBef>
                <a:spcPts val="0"/>
              </a:spcBef>
              <a:spcAft>
                <a:spcPts val="0"/>
              </a:spcAft>
            </a:pPr>
            <a:r>
              <a:rPr lang="en-US" sz="1200" b="1" dirty="0">
                <a:solidFill>
                  <a:srgbClr val="0E101A"/>
                </a:solidFill>
                <a:effectLst/>
              </a:rPr>
              <a:t>Week-5</a:t>
            </a:r>
            <a:r>
              <a:rPr lang="en-US" sz="1200" dirty="0">
                <a:solidFill>
                  <a:srgbClr val="0E101A"/>
                </a:solidFill>
                <a:effectLst/>
              </a:rPr>
              <a:t>-Coming to week 5 I provided the insights based on the previous week’s work and delivered conclusions.</a:t>
            </a:r>
          </a:p>
          <a:p>
            <a:pPr>
              <a:lnSpc>
                <a:spcPct val="200000"/>
              </a:lnSpc>
              <a:spcBef>
                <a:spcPts val="0"/>
              </a:spcBef>
              <a:spcAft>
                <a:spcPts val="0"/>
              </a:spcAft>
            </a:pPr>
            <a:r>
              <a:rPr lang="en-US" sz="1200" b="1" dirty="0">
                <a:solidFill>
                  <a:srgbClr val="0E101A"/>
                </a:solidFill>
                <a:effectLst/>
              </a:rPr>
              <a:t>Week-6</a:t>
            </a:r>
            <a:r>
              <a:rPr lang="en-US" sz="1200" dirty="0">
                <a:solidFill>
                  <a:srgbClr val="0E101A"/>
                </a:solidFill>
                <a:effectLst/>
              </a:rPr>
              <a:t>-For week-6 I continued deeper analysis based on the week -4 and 5 insights and provided the references for future analysis.</a:t>
            </a:r>
          </a:p>
          <a:p>
            <a:pPr>
              <a:lnSpc>
                <a:spcPct val="200000"/>
              </a:lnSpc>
              <a:spcBef>
                <a:spcPts val="0"/>
              </a:spcBef>
              <a:spcAft>
                <a:spcPts val="0"/>
              </a:spcAft>
            </a:pPr>
            <a:r>
              <a:rPr lang="en-US" sz="1200" b="1" dirty="0">
                <a:solidFill>
                  <a:srgbClr val="0E101A"/>
                </a:solidFill>
                <a:effectLst/>
              </a:rPr>
              <a:t>Week-7</a:t>
            </a:r>
            <a:r>
              <a:rPr lang="en-US" sz="1200" dirty="0">
                <a:solidFill>
                  <a:srgbClr val="0E101A"/>
                </a:solidFill>
                <a:effectLst/>
              </a:rPr>
              <a:t>-For week-7 I performed an analysis based on the decision tree models and SVM linear regression.</a:t>
            </a:r>
          </a:p>
          <a:p>
            <a:pPr>
              <a:lnSpc>
                <a:spcPct val="200000"/>
              </a:lnSpc>
              <a:spcBef>
                <a:spcPts val="0"/>
              </a:spcBef>
              <a:spcAft>
                <a:spcPts val="0"/>
              </a:spcAft>
            </a:pPr>
            <a:r>
              <a:rPr lang="en-US" sz="1200" b="1" dirty="0">
                <a:solidFill>
                  <a:srgbClr val="0E101A"/>
                </a:solidFill>
                <a:effectLst/>
              </a:rPr>
              <a:t>Week-8</a:t>
            </a:r>
            <a:r>
              <a:rPr lang="en-US" sz="1200" dirty="0">
                <a:solidFill>
                  <a:srgbClr val="0E101A"/>
                </a:solidFill>
                <a:effectLst/>
              </a:rPr>
              <a:t>-As part of my final part of the analysis, I will summarize the results from the previous analysis and provide conclusions and future works.</a:t>
            </a:r>
          </a:p>
        </p:txBody>
      </p:sp>
      <p:sp>
        <p:nvSpPr>
          <p:cNvPr id="4" name="Date Placeholder 3">
            <a:extLst>
              <a:ext uri="{FF2B5EF4-FFF2-40B4-BE49-F238E27FC236}">
                <a16:creationId xmlns:a16="http://schemas.microsoft.com/office/drawing/2014/main" id="{10F4B32E-02F3-ED60-0E9E-FD17203656A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F051E25-862D-C0EE-8A3D-4385834D4D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CA83CA-FB54-DADD-828D-DFAB05E5181E}"/>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8" name="Graphic 7" descr="Pandemic flattening curve line graph with solid fill">
            <a:extLst>
              <a:ext uri="{FF2B5EF4-FFF2-40B4-BE49-F238E27FC236}">
                <a16:creationId xmlns:a16="http://schemas.microsoft.com/office/drawing/2014/main" id="{0BCD6E72-4548-F2F7-9717-B97ECF03BF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321906"/>
            <a:ext cx="914400" cy="914400"/>
          </a:xfrm>
          <a:prstGeom prst="rect">
            <a:avLst/>
          </a:prstGeom>
        </p:spPr>
      </p:pic>
    </p:spTree>
    <p:extLst>
      <p:ext uri="{BB962C8B-B14F-4D97-AF65-F5344CB8AC3E}">
        <p14:creationId xmlns:p14="http://schemas.microsoft.com/office/powerpoint/2010/main" val="58153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686026" y="2148840"/>
            <a:ext cx="4484894" cy="2901332"/>
          </a:xfrm>
        </p:spPr>
        <p:txBody>
          <a:bodyPr/>
          <a:lstStyle/>
          <a:p>
            <a:r>
              <a:rPr lang="en-US" sz="3600" dirty="0"/>
              <a:t>Aim of the Project </a:t>
            </a:r>
            <a:br>
              <a:rPr lang="en-US" sz="3600" dirty="0"/>
            </a:br>
            <a:r>
              <a:rPr lang="en-US" sz="3600" dirty="0"/>
              <a:t>&amp;</a:t>
            </a:r>
            <a:br>
              <a:rPr lang="en-US" sz="3600" dirty="0"/>
            </a:br>
            <a:r>
              <a:rPr lang="en-US" sz="3600" dirty="0"/>
              <a:t>Implementation of the ideas </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endParaRPr lang="en-US" dirty="0"/>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0D2F-FBE3-5A98-C276-D2ABCF12579A}"/>
              </a:ext>
            </a:extLst>
          </p:cNvPr>
          <p:cNvSpPr>
            <a:spLocks noGrp="1"/>
          </p:cNvSpPr>
          <p:nvPr>
            <p:ph type="title"/>
          </p:nvPr>
        </p:nvSpPr>
        <p:spPr>
          <a:xfrm>
            <a:off x="838200" y="732072"/>
            <a:ext cx="5111750" cy="526277"/>
          </a:xfrm>
        </p:spPr>
        <p:txBody>
          <a:bodyPr>
            <a:normAutofit/>
          </a:bodyPr>
          <a:lstStyle/>
          <a:p>
            <a:r>
              <a:rPr lang="en-US" dirty="0"/>
              <a:t>Aim OF the project</a:t>
            </a:r>
          </a:p>
        </p:txBody>
      </p:sp>
      <p:sp>
        <p:nvSpPr>
          <p:cNvPr id="3" name="Text Placeholder 2">
            <a:extLst>
              <a:ext uri="{FF2B5EF4-FFF2-40B4-BE49-F238E27FC236}">
                <a16:creationId xmlns:a16="http://schemas.microsoft.com/office/drawing/2014/main" id="{39C1A0A5-2E25-28AE-7A4E-DAAAB5079B90}"/>
              </a:ext>
            </a:extLst>
          </p:cNvPr>
          <p:cNvSpPr>
            <a:spLocks noGrp="1"/>
          </p:cNvSpPr>
          <p:nvPr>
            <p:ph type="body" idx="1"/>
          </p:nvPr>
        </p:nvSpPr>
        <p:spPr>
          <a:xfrm>
            <a:off x="838200" y="1719743"/>
            <a:ext cx="6745448" cy="4144162"/>
          </a:xfrm>
        </p:spPr>
        <p:txBody>
          <a:bodyPr>
            <a:normAutofit lnSpcReduction="10000"/>
          </a:bodyPr>
          <a:lstStyle/>
          <a:p>
            <a:pPr>
              <a:lnSpc>
                <a:spcPct val="200000"/>
              </a:lnSpc>
            </a:pPr>
            <a:r>
              <a:rPr lang="en-US" sz="1100" dirty="0"/>
              <a:t>The Main aim of the project is to find the presence of the heart disease by using minimum number of parameters than can be measured by health tracking devices.</a:t>
            </a:r>
          </a:p>
          <a:p>
            <a:pPr>
              <a:lnSpc>
                <a:spcPct val="200000"/>
              </a:lnSpc>
            </a:pPr>
            <a:endParaRPr lang="en-US" sz="1100" dirty="0"/>
          </a:p>
          <a:p>
            <a:pPr>
              <a:lnSpc>
                <a:spcPct val="200000"/>
              </a:lnSpc>
            </a:pPr>
            <a:r>
              <a:rPr lang="en-US" sz="1100" dirty="0"/>
              <a:t>Based on the analysis conducted, it was found that using a minimum number of parameters measured by health tracking devices can provide useful insights into the presence of heart disease. The Bayesian analysis revealed that while MAX.HR alone is not enough to predict heart disease, it can still provide valuable information. </a:t>
            </a:r>
          </a:p>
          <a:p>
            <a:pPr>
              <a:lnSpc>
                <a:spcPct val="200000"/>
              </a:lnSpc>
            </a:pPr>
            <a:endParaRPr lang="en-US" sz="1100" dirty="0"/>
          </a:p>
          <a:p>
            <a:pPr>
              <a:lnSpc>
                <a:spcPct val="200000"/>
              </a:lnSpc>
            </a:pPr>
            <a:r>
              <a:rPr lang="en-US" sz="1100" dirty="0"/>
              <a:t>Further analysis using the decision tree method showed that chest pain type had the strongest correlation with MAX.HR in predicting heart disease presence. These findings can help in developing more accurate and efficient methods for detecting and preventing heart disease.</a:t>
            </a:r>
          </a:p>
          <a:p>
            <a:pPr>
              <a:lnSpc>
                <a:spcPct val="200000"/>
              </a:lnSpc>
            </a:pPr>
            <a:endParaRPr lang="en-US" sz="1100" dirty="0"/>
          </a:p>
          <a:p>
            <a:pPr>
              <a:lnSpc>
                <a:spcPct val="200000"/>
              </a:lnSpc>
            </a:pPr>
            <a:endParaRPr lang="en-US" sz="1100" dirty="0"/>
          </a:p>
          <a:p>
            <a:pPr>
              <a:lnSpc>
                <a:spcPct val="200000"/>
              </a:lnSpc>
            </a:pPr>
            <a:endParaRPr lang="en-US" sz="1100" dirty="0"/>
          </a:p>
          <a:p>
            <a:pPr>
              <a:lnSpc>
                <a:spcPct val="200000"/>
              </a:lnSpc>
            </a:pPr>
            <a:endParaRPr lang="en-US" sz="1100" dirty="0"/>
          </a:p>
          <a:p>
            <a:pPr>
              <a:lnSpc>
                <a:spcPct val="200000"/>
              </a:lnSpc>
            </a:pPr>
            <a:endParaRPr lang="en-US" sz="1100" dirty="0"/>
          </a:p>
        </p:txBody>
      </p:sp>
      <p:sp>
        <p:nvSpPr>
          <p:cNvPr id="4" name="Date Placeholder 3">
            <a:extLst>
              <a:ext uri="{FF2B5EF4-FFF2-40B4-BE49-F238E27FC236}">
                <a16:creationId xmlns:a16="http://schemas.microsoft.com/office/drawing/2014/main" id="{E336E2FB-C59A-9279-FEBD-02D6AB6E2A9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CD6F79C-B2B6-6707-EE59-DDAA3F96718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04FF1C1-C671-8EC8-2201-3A21F7F48404}"/>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Graphic 7" descr="Bar graph with downward trend with solid fill">
            <a:extLst>
              <a:ext uri="{FF2B5EF4-FFF2-40B4-BE49-F238E27FC236}">
                <a16:creationId xmlns:a16="http://schemas.microsoft.com/office/drawing/2014/main" id="{0495E97B-868D-A14B-779E-22042B7D88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97362" y="484243"/>
            <a:ext cx="837784" cy="837784"/>
          </a:xfrm>
          <a:prstGeom prst="rect">
            <a:avLst/>
          </a:prstGeom>
        </p:spPr>
      </p:pic>
    </p:spTree>
    <p:extLst>
      <p:ext uri="{BB962C8B-B14F-4D97-AF65-F5344CB8AC3E}">
        <p14:creationId xmlns:p14="http://schemas.microsoft.com/office/powerpoint/2010/main" val="201287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D7C-5EE2-827F-EEAF-434EB6545047}"/>
              </a:ext>
            </a:extLst>
          </p:cNvPr>
          <p:cNvSpPr>
            <a:spLocks noGrp="1"/>
          </p:cNvSpPr>
          <p:nvPr>
            <p:ph type="title"/>
          </p:nvPr>
        </p:nvSpPr>
        <p:spPr>
          <a:xfrm>
            <a:off x="539954" y="630383"/>
            <a:ext cx="5111750" cy="484332"/>
          </a:xfrm>
        </p:spPr>
        <p:txBody>
          <a:bodyPr/>
          <a:lstStyle/>
          <a:p>
            <a:r>
              <a:rPr lang="en-US" dirty="0"/>
              <a:t>Bayesian Analysis </a:t>
            </a:r>
          </a:p>
        </p:txBody>
      </p:sp>
      <p:sp>
        <p:nvSpPr>
          <p:cNvPr id="3" name="Text Placeholder 2">
            <a:extLst>
              <a:ext uri="{FF2B5EF4-FFF2-40B4-BE49-F238E27FC236}">
                <a16:creationId xmlns:a16="http://schemas.microsoft.com/office/drawing/2014/main" id="{92602214-94C2-513E-382E-798AA0E26A8A}"/>
              </a:ext>
            </a:extLst>
          </p:cNvPr>
          <p:cNvSpPr>
            <a:spLocks noGrp="1"/>
          </p:cNvSpPr>
          <p:nvPr>
            <p:ph type="body" idx="1"/>
          </p:nvPr>
        </p:nvSpPr>
        <p:spPr>
          <a:xfrm>
            <a:off x="620785" y="1392572"/>
            <a:ext cx="5853040" cy="4328720"/>
          </a:xfrm>
        </p:spPr>
        <p:txBody>
          <a:bodyPr>
            <a:normAutofit/>
          </a:bodyPr>
          <a:lstStyle/>
          <a:p>
            <a:pPr>
              <a:lnSpc>
                <a:spcPct val="200000"/>
              </a:lnSpc>
            </a:pPr>
            <a:r>
              <a:rPr lang="en-US" sz="1200" dirty="0"/>
              <a:t>To perform the Bayesian analysis, I used three different models with MAX.HR</a:t>
            </a:r>
          </a:p>
          <a:p>
            <a:pPr marL="342900" marR="0" lvl="0" indent="-342900">
              <a:lnSpc>
                <a:spcPct val="300000"/>
              </a:lnSpc>
              <a:spcBef>
                <a:spcPts val="0"/>
              </a:spcBef>
              <a:spcAft>
                <a:spcPts val="750"/>
              </a:spcAft>
              <a:buSzPts val="1000"/>
              <a:buFont typeface="Symbol" panose="05050102010706020507" pitchFamily="18" charset="2"/>
              <a:buChar char=""/>
              <a:tabLst>
                <a:tab pos="457200" algn="l"/>
              </a:tabLst>
            </a:pPr>
            <a:r>
              <a:rPr lang="en-US" sz="1200" b="1" dirty="0">
                <a:solidFill>
                  <a:srgbClr val="333333"/>
                </a:solidFill>
                <a:effectLst/>
                <a:ea typeface="Times New Roman" panose="02020603050405020304" pitchFamily="18" charset="0"/>
              </a:rPr>
              <a:t>MODEL-1</a:t>
            </a:r>
            <a:r>
              <a:rPr lang="en-US" sz="1200" dirty="0">
                <a:solidFill>
                  <a:srgbClr val="333333"/>
                </a:solidFill>
                <a:effectLst/>
                <a:ea typeface="Times New Roman" panose="02020603050405020304" pitchFamily="18" charset="0"/>
              </a:rPr>
              <a:t>-Beta (Max.HR ~</a:t>
            </a:r>
            <a:r>
              <a:rPr lang="en-US" sz="1200" dirty="0" err="1">
                <a:solidFill>
                  <a:srgbClr val="333333"/>
                </a:solidFill>
                <a:effectLst/>
                <a:ea typeface="Times New Roman" panose="02020603050405020304" pitchFamily="18" charset="0"/>
              </a:rPr>
              <a:t>all_predictor</a:t>
            </a:r>
            <a:r>
              <a:rPr lang="en-US" sz="1200" dirty="0">
                <a:solidFill>
                  <a:srgbClr val="333333"/>
                </a:solidFill>
                <a:effectLst/>
                <a:ea typeface="Times New Roman" panose="02020603050405020304" pitchFamily="18" charset="0"/>
              </a:rPr>
              <a:t> variables) </a:t>
            </a:r>
            <a:r>
              <a:rPr lang="en-US" sz="1200" dirty="0">
                <a:solidFill>
                  <a:srgbClr val="333333"/>
                </a:solidFill>
                <a:effectLst/>
                <a:ea typeface="Times New Roman" panose="02020603050405020304" pitchFamily="18" charset="0"/>
                <a:cs typeface="Cambria Math" panose="02040503050406030204" pitchFamily="18" charset="0"/>
              </a:rPr>
              <a:t>∼</a:t>
            </a:r>
            <a:r>
              <a:rPr lang="en-US" sz="1200" dirty="0">
                <a:solidFill>
                  <a:srgbClr val="333333"/>
                </a:solidFill>
                <a:effectLst/>
                <a:ea typeface="Times New Roman" panose="02020603050405020304" pitchFamily="18" charset="0"/>
              </a:rPr>
              <a:t> N(m0,s.d^2)</a:t>
            </a:r>
            <a:endParaRPr lang="en-US" sz="1200" dirty="0">
              <a:effectLst/>
              <a:ea typeface="Times New Roman" panose="02020603050405020304" pitchFamily="18" charset="0"/>
            </a:endParaRPr>
          </a:p>
          <a:p>
            <a:pPr marL="342900" marR="0" lvl="0" indent="-342900">
              <a:lnSpc>
                <a:spcPct val="300000"/>
              </a:lnSpc>
              <a:spcBef>
                <a:spcPts val="0"/>
              </a:spcBef>
              <a:spcAft>
                <a:spcPts val="750"/>
              </a:spcAft>
              <a:buSzPts val="1000"/>
              <a:buFont typeface="Symbol" panose="05050102010706020507" pitchFamily="18" charset="2"/>
              <a:buChar char=""/>
              <a:tabLst>
                <a:tab pos="457200" algn="l"/>
              </a:tabLst>
            </a:pPr>
            <a:r>
              <a:rPr lang="en-US" sz="1200" b="1" dirty="0">
                <a:solidFill>
                  <a:srgbClr val="333333"/>
                </a:solidFill>
                <a:effectLst/>
                <a:ea typeface="Times New Roman" panose="02020603050405020304" pitchFamily="18" charset="0"/>
              </a:rPr>
              <a:t>MODEL-2</a:t>
            </a:r>
            <a:r>
              <a:rPr lang="en-US" sz="1200" dirty="0">
                <a:solidFill>
                  <a:srgbClr val="333333"/>
                </a:solidFill>
                <a:effectLst/>
                <a:ea typeface="Times New Roman" panose="02020603050405020304" pitchFamily="18" charset="0"/>
              </a:rPr>
              <a:t>-Beta (Max.HR~Age+BP+FBS.over.120+Cholesterol+Sex) </a:t>
            </a:r>
            <a:r>
              <a:rPr lang="en-US" sz="1200" dirty="0">
                <a:solidFill>
                  <a:srgbClr val="333333"/>
                </a:solidFill>
                <a:effectLst/>
                <a:ea typeface="Times New Roman" panose="02020603050405020304" pitchFamily="18" charset="0"/>
                <a:cs typeface="Cambria Math" panose="02040503050406030204" pitchFamily="18" charset="0"/>
              </a:rPr>
              <a:t>∼</a:t>
            </a:r>
            <a:r>
              <a:rPr lang="en-US" sz="1200" dirty="0">
                <a:solidFill>
                  <a:srgbClr val="333333"/>
                </a:solidFill>
                <a:effectLst/>
                <a:ea typeface="Times New Roman" panose="02020603050405020304" pitchFamily="18" charset="0"/>
              </a:rPr>
              <a:t> N(m1, s.d^2)</a:t>
            </a:r>
            <a:endParaRPr lang="en-US" sz="1200" dirty="0">
              <a:effectLst/>
              <a:ea typeface="Times New Roman" panose="02020603050405020304" pitchFamily="18" charset="0"/>
            </a:endParaRPr>
          </a:p>
          <a:p>
            <a:pPr marL="342900" marR="0" lvl="0" indent="-342900">
              <a:lnSpc>
                <a:spcPct val="300000"/>
              </a:lnSpc>
              <a:spcBef>
                <a:spcPts val="0"/>
              </a:spcBef>
              <a:spcAft>
                <a:spcPts val="750"/>
              </a:spcAft>
              <a:buSzPts val="1000"/>
              <a:buFont typeface="Symbol" panose="05050102010706020507" pitchFamily="18" charset="2"/>
              <a:buChar char=""/>
              <a:tabLst>
                <a:tab pos="457200" algn="l"/>
              </a:tabLst>
            </a:pPr>
            <a:r>
              <a:rPr lang="en-US" sz="1200" b="1" dirty="0">
                <a:solidFill>
                  <a:srgbClr val="333333"/>
                </a:solidFill>
                <a:effectLst/>
                <a:ea typeface="Times New Roman" panose="02020603050405020304" pitchFamily="18" charset="0"/>
              </a:rPr>
              <a:t>MODEL-3</a:t>
            </a:r>
            <a:r>
              <a:rPr lang="en-US" sz="1200" dirty="0">
                <a:solidFill>
                  <a:srgbClr val="333333"/>
                </a:solidFill>
                <a:effectLst/>
                <a:ea typeface="Times New Roman" panose="02020603050405020304" pitchFamily="18" charset="0"/>
              </a:rPr>
              <a:t>-Beta (Max.HR~Chest.pain.type+FBS.over.120+Slope.of.ST+Number.of. </a:t>
            </a:r>
            <a:r>
              <a:rPr lang="en-US" sz="1200" dirty="0" err="1">
                <a:solidFill>
                  <a:srgbClr val="333333"/>
                </a:solidFill>
                <a:effectLst/>
                <a:ea typeface="Times New Roman" panose="02020603050405020304" pitchFamily="18" charset="0"/>
              </a:rPr>
              <a:t>vessels.fluro</a:t>
            </a:r>
            <a:r>
              <a:rPr lang="en-US" sz="1200" dirty="0">
                <a:solidFill>
                  <a:srgbClr val="333333"/>
                </a:solidFill>
                <a:effectLst/>
                <a:ea typeface="Times New Roman" panose="02020603050405020304" pitchFamily="18" charset="0"/>
              </a:rPr>
              <a:t>) </a:t>
            </a:r>
            <a:r>
              <a:rPr lang="en-US" sz="1200" dirty="0">
                <a:solidFill>
                  <a:srgbClr val="333333"/>
                </a:solidFill>
                <a:effectLst/>
                <a:ea typeface="Times New Roman" panose="02020603050405020304" pitchFamily="18" charset="0"/>
                <a:cs typeface="Cambria Math" panose="02040503050406030204" pitchFamily="18" charset="0"/>
              </a:rPr>
              <a:t>∼</a:t>
            </a:r>
            <a:r>
              <a:rPr lang="en-US" sz="1200" dirty="0">
                <a:solidFill>
                  <a:srgbClr val="333333"/>
                </a:solidFill>
                <a:effectLst/>
                <a:ea typeface="Times New Roman" panose="02020603050405020304" pitchFamily="18" charset="0"/>
              </a:rPr>
              <a:t> N(m3, s.d^2)</a:t>
            </a:r>
          </a:p>
          <a:p>
            <a:pPr marR="0" lvl="0">
              <a:lnSpc>
                <a:spcPct val="200000"/>
              </a:lnSpc>
              <a:spcBef>
                <a:spcPts val="0"/>
              </a:spcBef>
              <a:spcAft>
                <a:spcPts val="750"/>
              </a:spcAft>
              <a:buSzPts val="1000"/>
              <a:tabLst>
                <a:tab pos="457200" algn="l"/>
              </a:tabLst>
            </a:pPr>
            <a:endParaRPr lang="en-US" sz="1200" dirty="0">
              <a:effectLst/>
              <a:ea typeface="Times New Roman" panose="02020603050405020304" pitchFamily="18" charset="0"/>
            </a:endParaRPr>
          </a:p>
        </p:txBody>
      </p:sp>
      <p:sp>
        <p:nvSpPr>
          <p:cNvPr id="4" name="Date Placeholder 3">
            <a:extLst>
              <a:ext uri="{FF2B5EF4-FFF2-40B4-BE49-F238E27FC236}">
                <a16:creationId xmlns:a16="http://schemas.microsoft.com/office/drawing/2014/main" id="{0DE9FD98-DDDE-AB44-3932-560035CDB0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7F1E120-9883-69EC-3F5E-0F61C877BA1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F1ECAF1-41A8-8FEF-0D13-BDA5FE8ED1A2}"/>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Graphic 7" descr="Presentation with org chart with solid fill">
            <a:extLst>
              <a:ext uri="{FF2B5EF4-FFF2-40B4-BE49-F238E27FC236}">
                <a16:creationId xmlns:a16="http://schemas.microsoft.com/office/drawing/2014/main" id="{375C3B55-C648-1D8B-6E8E-809C1223DA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23134" y="415349"/>
            <a:ext cx="787866" cy="787866"/>
          </a:xfrm>
          <a:prstGeom prst="rect">
            <a:avLst/>
          </a:prstGeom>
        </p:spPr>
      </p:pic>
    </p:spTree>
    <p:extLst>
      <p:ext uri="{BB962C8B-B14F-4D97-AF65-F5344CB8AC3E}">
        <p14:creationId xmlns:p14="http://schemas.microsoft.com/office/powerpoint/2010/main" val="362947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4D45-FE70-23C8-5FA5-7FB6A70F2929}"/>
              </a:ext>
            </a:extLst>
          </p:cNvPr>
          <p:cNvSpPr>
            <a:spLocks noGrp="1"/>
          </p:cNvSpPr>
          <p:nvPr>
            <p:ph type="title"/>
          </p:nvPr>
        </p:nvSpPr>
        <p:spPr>
          <a:xfrm>
            <a:off x="838200" y="446940"/>
            <a:ext cx="5111750" cy="601778"/>
          </a:xfrm>
        </p:spPr>
        <p:txBody>
          <a:bodyPr>
            <a:normAutofit fontScale="90000"/>
          </a:bodyPr>
          <a:lstStyle/>
          <a:p>
            <a:r>
              <a:rPr lang="en-US" dirty="0"/>
              <a:t>Decision tree models And SVM linear regression </a:t>
            </a:r>
          </a:p>
        </p:txBody>
      </p:sp>
      <p:sp>
        <p:nvSpPr>
          <p:cNvPr id="3" name="Text Placeholder 2">
            <a:extLst>
              <a:ext uri="{FF2B5EF4-FFF2-40B4-BE49-F238E27FC236}">
                <a16:creationId xmlns:a16="http://schemas.microsoft.com/office/drawing/2014/main" id="{F51B3088-3046-AD19-0131-BE4569AD0764}"/>
              </a:ext>
            </a:extLst>
          </p:cNvPr>
          <p:cNvSpPr>
            <a:spLocks noGrp="1"/>
          </p:cNvSpPr>
          <p:nvPr>
            <p:ph type="body" idx="1"/>
          </p:nvPr>
        </p:nvSpPr>
        <p:spPr>
          <a:xfrm>
            <a:off x="939566" y="1484851"/>
            <a:ext cx="5914239" cy="4420999"/>
          </a:xfrm>
        </p:spPr>
        <p:txBody>
          <a:bodyPr/>
          <a:lstStyle/>
          <a:p>
            <a:pPr marL="285750" indent="-285750">
              <a:lnSpc>
                <a:spcPct val="150000"/>
              </a:lnSpc>
              <a:buFont typeface="Arial" panose="020B0604020202020204" pitchFamily="34" charset="0"/>
              <a:buChar char="•"/>
            </a:pPr>
            <a:r>
              <a:rPr lang="en-US" b="1" dirty="0"/>
              <a:t>Model 1</a:t>
            </a:r>
            <a:r>
              <a:rPr lang="en-US" dirty="0"/>
              <a:t>-Bagged Tree.(Bagged tree &lt;- train(</a:t>
            </a:r>
            <a:r>
              <a:rPr lang="en-US" dirty="0" err="1"/>
              <a:t>Chest.pain.type</a:t>
            </a:r>
            <a:r>
              <a:rPr lang="en-US" dirty="0"/>
              <a:t> ~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b="1" dirty="0"/>
              <a:t>Model 2</a:t>
            </a:r>
            <a:r>
              <a:rPr lang="en-US" dirty="0"/>
              <a:t> –Random Forest.(</a:t>
            </a:r>
            <a:r>
              <a:rPr lang="en-US" dirty="0" err="1"/>
              <a:t>RandomForest</a:t>
            </a:r>
            <a:r>
              <a:rPr lang="en-US" dirty="0"/>
              <a:t>&lt;- train(</a:t>
            </a:r>
            <a:r>
              <a:rPr lang="en-US" dirty="0" err="1"/>
              <a:t>Chest.pain.type</a:t>
            </a:r>
            <a:r>
              <a:rPr lang="en-US" dirty="0"/>
              <a:t> ~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b="1" dirty="0"/>
              <a:t>Model-3</a:t>
            </a:r>
            <a:r>
              <a:rPr lang="en-US" dirty="0"/>
              <a:t>-Boosted Tree Model(.(</a:t>
            </a:r>
            <a:r>
              <a:rPr lang="en-US" dirty="0" err="1"/>
              <a:t>Boostedtree</a:t>
            </a:r>
            <a:r>
              <a:rPr lang="en-US" dirty="0"/>
              <a:t> &lt;- train(</a:t>
            </a:r>
            <a:r>
              <a:rPr lang="en-US" dirty="0" err="1"/>
              <a:t>Chest.pain.type</a:t>
            </a:r>
            <a:r>
              <a:rPr lang="en-US" dirty="0"/>
              <a:t> ~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b="1" dirty="0"/>
              <a:t>Model -4</a:t>
            </a:r>
            <a:r>
              <a:rPr lang="en-US" dirty="0"/>
              <a:t> –SVM linear Regression. (</a:t>
            </a:r>
            <a:r>
              <a:rPr lang="en-US" dirty="0" err="1"/>
              <a:t>SVM_linear</a:t>
            </a:r>
            <a:r>
              <a:rPr lang="en-US" dirty="0"/>
              <a:t>&lt;- train(</a:t>
            </a:r>
            <a:r>
              <a:rPr lang="en-US" dirty="0" err="1"/>
              <a:t>Chest.pain.type</a:t>
            </a:r>
            <a:r>
              <a:rPr lang="en-US" dirty="0"/>
              <a:t> ~ .,)</a:t>
            </a:r>
          </a:p>
          <a:p>
            <a:endParaRPr lang="en-US" dirty="0"/>
          </a:p>
        </p:txBody>
      </p:sp>
      <p:sp>
        <p:nvSpPr>
          <p:cNvPr id="4" name="Date Placeholder 3">
            <a:extLst>
              <a:ext uri="{FF2B5EF4-FFF2-40B4-BE49-F238E27FC236}">
                <a16:creationId xmlns:a16="http://schemas.microsoft.com/office/drawing/2014/main" id="{740B8848-F406-F99F-461A-6D05712ECA1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48FE279-5D16-25ED-BED5-B4BF3EF5DDC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EB8A856-0A52-7C3E-0D71-1052670AC3BF}"/>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8" name="Graphic 7" descr="Hierarchy with solid fill">
            <a:extLst>
              <a:ext uri="{FF2B5EF4-FFF2-40B4-BE49-F238E27FC236}">
                <a16:creationId xmlns:a16="http://schemas.microsoft.com/office/drawing/2014/main" id="{2E9520A9-D635-8385-3149-38930E88D9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290629"/>
            <a:ext cx="914400" cy="914400"/>
          </a:xfrm>
          <a:prstGeom prst="rect">
            <a:avLst/>
          </a:prstGeom>
        </p:spPr>
      </p:pic>
    </p:spTree>
    <p:extLst>
      <p:ext uri="{BB962C8B-B14F-4D97-AF65-F5344CB8AC3E}">
        <p14:creationId xmlns:p14="http://schemas.microsoft.com/office/powerpoint/2010/main" val="150194634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{A01ABAFC-8064-4A4D-83F1-62D564ACB1B2}tf67328976_win32</Template>
  <TotalTime>8293</TotalTime>
  <Words>1066</Words>
  <Application>Microsoft Office PowerPoint</Application>
  <PresentationFormat>Widescreen</PresentationFormat>
  <Paragraphs>143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Symbol</vt:lpstr>
      <vt:lpstr>Tenorite</vt:lpstr>
      <vt:lpstr>Office Theme</vt:lpstr>
      <vt:lpstr>Masters Research Project </vt:lpstr>
      <vt:lpstr>Contents</vt:lpstr>
      <vt:lpstr>Recap of MRP-1 and MRP -2</vt:lpstr>
      <vt:lpstr>MRP-2(Insights) </vt:lpstr>
      <vt:lpstr>Walk Through of MRP-III </vt:lpstr>
      <vt:lpstr>Aim of the Project  &amp; Implementation of the ideas </vt:lpstr>
      <vt:lpstr>Aim OF the project</vt:lpstr>
      <vt:lpstr>Bayesian Analysis </vt:lpstr>
      <vt:lpstr>Decision tree models And SVM linear regression </vt:lpstr>
      <vt:lpstr>Results and Insights for Bayesian and Decision tree analysis    </vt:lpstr>
      <vt:lpstr>Results for Decision tree models</vt:lpstr>
      <vt:lpstr>Future-works: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Research Project </dc:title>
  <dc:creator>Sathwik Nallamada</dc:creator>
  <cp:lastModifiedBy>Sathwik Nallamada</cp:lastModifiedBy>
  <cp:revision>2</cp:revision>
  <dcterms:created xsi:type="dcterms:W3CDTF">2023-05-05T19:10:48Z</dcterms:created>
  <dcterms:modified xsi:type="dcterms:W3CDTF">2023-05-11T13:24:35Z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