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76" r:id="rId3"/>
    <p:sldId id="257" r:id="rId4"/>
    <p:sldId id="258" r:id="rId5"/>
    <p:sldId id="272" r:id="rId6"/>
    <p:sldId id="259" r:id="rId7"/>
    <p:sldId id="260" r:id="rId8"/>
    <p:sldId id="273" r:id="rId9"/>
    <p:sldId id="262" r:id="rId10"/>
    <p:sldId id="261" r:id="rId11"/>
    <p:sldId id="266" r:id="rId12"/>
    <p:sldId id="264" r:id="rId13"/>
    <p:sldId id="268" r:id="rId14"/>
    <p:sldId id="263" r:id="rId15"/>
    <p:sldId id="271" r:id="rId16"/>
    <p:sldId id="267" r:id="rId17"/>
    <p:sldId id="269" r:id="rId18"/>
    <p:sldId id="270" r:id="rId19"/>
    <p:sldId id="274" r:id="rId20"/>
    <p:sldId id="275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6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2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79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1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93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1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92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28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7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11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44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029D6-5D16-4D14-BC53-3F9894644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Arithmetic logic unit (ALU)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AA5FDF-E75F-485F-BA5C-CA75CA0CB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</a:t>
            </a:r>
            <a:r>
              <a:rPr lang="en-US" dirty="0" err="1"/>
              <a:t>Sathy</a:t>
            </a:r>
            <a:r>
              <a:rPr lang="en-US" dirty="0"/>
              <a:t> </a:t>
            </a:r>
            <a:r>
              <a:rPr lang="en-US" dirty="0" err="1"/>
              <a:t>Akter</a:t>
            </a:r>
            <a:endParaRPr lang="en-US" dirty="0"/>
          </a:p>
          <a:p>
            <a:r>
              <a:rPr lang="en-US" dirty="0"/>
              <a:t>ID: 18101077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3D17B38-276D-459E-AC18-F19651FDD7FE}"/>
              </a:ext>
            </a:extLst>
          </p:cNvPr>
          <p:cNvCxnSpPr/>
          <p:nvPr/>
        </p:nvCxnSpPr>
        <p:spPr>
          <a:xfrm>
            <a:off x="961534" y="3564467"/>
            <a:ext cx="880394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1631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7093E0-1AC8-4ED7-8842-AA329C79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2" y="248582"/>
            <a:ext cx="42862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C348F6-3C4E-40A7-BDA0-7F3B1AE0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66" y="248582"/>
            <a:ext cx="4305300" cy="1609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01E9725-5372-4426-ADE3-3D1598ED4937}"/>
              </a:ext>
            </a:extLst>
          </p:cNvPr>
          <p:cNvSpPr/>
          <p:nvPr/>
        </p:nvSpPr>
        <p:spPr>
          <a:xfrm>
            <a:off x="1734532" y="3429000"/>
            <a:ext cx="1819373" cy="12278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8B9E24A3-3934-4CA6-AFE3-8329F0A6B37F}"/>
              </a:ext>
            </a:extLst>
          </p:cNvPr>
          <p:cNvSpPr/>
          <p:nvPr/>
        </p:nvSpPr>
        <p:spPr>
          <a:xfrm>
            <a:off x="725862" y="3643459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0840164D-DDF6-40C1-A60C-7532D86E1F28}"/>
              </a:ext>
            </a:extLst>
          </p:cNvPr>
          <p:cNvSpPr/>
          <p:nvPr/>
        </p:nvSpPr>
        <p:spPr>
          <a:xfrm>
            <a:off x="725863" y="4042920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A4AB8FDA-A49B-431C-803C-5FA12671AAF5}"/>
              </a:ext>
            </a:extLst>
          </p:cNvPr>
          <p:cNvSpPr/>
          <p:nvPr/>
        </p:nvSpPr>
        <p:spPr>
          <a:xfrm>
            <a:off x="725864" y="4442381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3EABC5AE-31A2-4E19-8155-9570FD29DD46}"/>
              </a:ext>
            </a:extLst>
          </p:cNvPr>
          <p:cNvSpPr/>
          <p:nvPr/>
        </p:nvSpPr>
        <p:spPr>
          <a:xfrm>
            <a:off x="3553905" y="3852420"/>
            <a:ext cx="952107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578D7777-AE9E-48FC-BAF8-130F9D9E5C4A}"/>
              </a:ext>
            </a:extLst>
          </p:cNvPr>
          <p:cNvSpPr/>
          <p:nvPr/>
        </p:nvSpPr>
        <p:spPr>
          <a:xfrm flipV="1">
            <a:off x="3528770" y="4227921"/>
            <a:ext cx="2394409" cy="565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DA16E2C-62B7-4DC9-9BBF-4064629868DC}"/>
              </a:ext>
            </a:extLst>
          </p:cNvPr>
          <p:cNvSpPr/>
          <p:nvPr/>
        </p:nvSpPr>
        <p:spPr>
          <a:xfrm>
            <a:off x="6941273" y="3214540"/>
            <a:ext cx="1819373" cy="12278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8D860321-2DC9-45EC-A709-3EA460B98104}"/>
              </a:ext>
            </a:extLst>
          </p:cNvPr>
          <p:cNvSpPr/>
          <p:nvPr/>
        </p:nvSpPr>
        <p:spPr>
          <a:xfrm>
            <a:off x="5932603" y="3428999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D126BC31-1FA4-40CA-A7AC-A49583934F69}"/>
              </a:ext>
            </a:extLst>
          </p:cNvPr>
          <p:cNvSpPr/>
          <p:nvPr/>
        </p:nvSpPr>
        <p:spPr>
          <a:xfrm>
            <a:off x="5932604" y="3828460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B86DAC1C-91EF-448F-9A67-DDAEF3AC8795}"/>
              </a:ext>
            </a:extLst>
          </p:cNvPr>
          <p:cNvSpPr/>
          <p:nvPr/>
        </p:nvSpPr>
        <p:spPr>
          <a:xfrm>
            <a:off x="5932605" y="4227921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5FEEBD44-92D9-49B2-BE43-B775137C34F0}"/>
              </a:ext>
            </a:extLst>
          </p:cNvPr>
          <p:cNvSpPr/>
          <p:nvPr/>
        </p:nvSpPr>
        <p:spPr>
          <a:xfrm>
            <a:off x="8760646" y="3637960"/>
            <a:ext cx="952107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48365193-2081-47AA-B3FC-8A09B2F23994}"/>
              </a:ext>
            </a:extLst>
          </p:cNvPr>
          <p:cNvSpPr/>
          <p:nvPr/>
        </p:nvSpPr>
        <p:spPr>
          <a:xfrm>
            <a:off x="8760646" y="4050538"/>
            <a:ext cx="952107" cy="5656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4D37422-C639-4A36-A6ED-10CC943072EB}"/>
              </a:ext>
            </a:extLst>
          </p:cNvPr>
          <p:cNvSpPr txBox="1"/>
          <p:nvPr/>
        </p:nvSpPr>
        <p:spPr>
          <a:xfrm>
            <a:off x="204975" y="3504153"/>
            <a:ext cx="56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  <a:r>
              <a:rPr lang="en-US" sz="1200" b="1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AA1DFF8-8AFD-455A-BFD0-F8DFE6802E73}"/>
              </a:ext>
            </a:extLst>
          </p:cNvPr>
          <p:cNvSpPr txBox="1"/>
          <p:nvPr/>
        </p:nvSpPr>
        <p:spPr>
          <a:xfrm>
            <a:off x="136687" y="3834494"/>
            <a:ext cx="61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r>
              <a:rPr lang="en-US" sz="1200" b="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8CC2B8A-400A-4E2C-9029-5B94782CE14F}"/>
              </a:ext>
            </a:extLst>
          </p:cNvPr>
          <p:cNvSpPr txBox="1"/>
          <p:nvPr/>
        </p:nvSpPr>
        <p:spPr>
          <a:xfrm>
            <a:off x="97409" y="4177429"/>
            <a:ext cx="83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</a:t>
            </a:r>
            <a:r>
              <a:rPr lang="en-US" sz="1200" b="1" dirty="0" err="1"/>
              <a:t>in</a:t>
            </a:r>
            <a:endParaRPr lang="en-US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820FCBA-3BD3-40D7-8E9E-08BF5F62059F}"/>
              </a:ext>
            </a:extLst>
          </p:cNvPr>
          <p:cNvSpPr/>
          <p:nvPr/>
        </p:nvSpPr>
        <p:spPr>
          <a:xfrm>
            <a:off x="5804034" y="4147495"/>
            <a:ext cx="7393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C</a:t>
            </a:r>
            <a:r>
              <a:rPr lang="en-US" sz="1200" b="1" dirty="0" err="1"/>
              <a:t>in</a:t>
            </a:r>
            <a:endParaRPr lang="en-US" sz="1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E12D6AE-D580-4385-9434-46EC1C3DB560}"/>
              </a:ext>
            </a:extLst>
          </p:cNvPr>
          <p:cNvSpPr/>
          <p:nvPr/>
        </p:nvSpPr>
        <p:spPr>
          <a:xfrm>
            <a:off x="5556576" y="358569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r>
              <a:rPr lang="en-US" sz="11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05FF6B2-5479-412C-B366-38A0C107A66D}"/>
              </a:ext>
            </a:extLst>
          </p:cNvPr>
          <p:cNvSpPr/>
          <p:nvPr/>
        </p:nvSpPr>
        <p:spPr>
          <a:xfrm>
            <a:off x="5493336" y="3219501"/>
            <a:ext cx="5676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</a:t>
            </a:r>
            <a:r>
              <a:rPr lang="en-US" sz="1200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42190BF-39DE-4A24-A884-38915B530E0E}"/>
              </a:ext>
            </a:extLst>
          </p:cNvPr>
          <p:cNvSpPr txBox="1"/>
          <p:nvPr/>
        </p:nvSpPr>
        <p:spPr>
          <a:xfrm>
            <a:off x="3951839" y="3480060"/>
            <a:ext cx="85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</a:t>
            </a:r>
            <a:r>
              <a:rPr lang="en-US" sz="1100" b="1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BF3C80A-CC7C-4EB1-919C-6FC683132FAD}"/>
              </a:ext>
            </a:extLst>
          </p:cNvPr>
          <p:cNvSpPr/>
          <p:nvPr/>
        </p:nvSpPr>
        <p:spPr>
          <a:xfrm>
            <a:off x="9495938" y="3291487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Sum</a:t>
            </a:r>
            <a:r>
              <a:rPr lang="en-US" sz="11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589605B-0D1E-4029-9915-5EDD8065F7F0}"/>
              </a:ext>
            </a:extLst>
          </p:cNvPr>
          <p:cNvSpPr txBox="1"/>
          <p:nvPr/>
        </p:nvSpPr>
        <p:spPr>
          <a:xfrm>
            <a:off x="3793589" y="4223595"/>
            <a:ext cx="76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</a:t>
            </a:r>
            <a:r>
              <a:rPr lang="en-US" sz="1100" b="1" dirty="0" err="1"/>
              <a:t>out</a:t>
            </a:r>
            <a:endParaRPr lang="en-US" sz="11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CA613AF-16FA-4841-980D-5A2E73FCAAA2}"/>
              </a:ext>
            </a:extLst>
          </p:cNvPr>
          <p:cNvSpPr/>
          <p:nvPr/>
        </p:nvSpPr>
        <p:spPr>
          <a:xfrm>
            <a:off x="9712753" y="3898139"/>
            <a:ext cx="601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C</a:t>
            </a:r>
            <a:r>
              <a:rPr lang="en-US" sz="1100" b="1" dirty="0" err="1"/>
              <a:t>out</a:t>
            </a:r>
            <a:endParaRPr 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8B3B84-4A39-4EA4-AC1A-F7F99F3B3A36}"/>
              </a:ext>
            </a:extLst>
          </p:cNvPr>
          <p:cNvSpPr txBox="1"/>
          <p:nvPr/>
        </p:nvSpPr>
        <p:spPr>
          <a:xfrm>
            <a:off x="4270343" y="5324754"/>
            <a:ext cx="261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2 bit addition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D87175A-E64F-479D-9B63-B81E48C169A1}"/>
              </a:ext>
            </a:extLst>
          </p:cNvPr>
          <p:cNvSpPr txBox="1"/>
          <p:nvPr/>
        </p:nvSpPr>
        <p:spPr>
          <a:xfrm>
            <a:off x="1953216" y="3883085"/>
            <a:ext cx="199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Full-Adder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3C9CDEB-72B8-487F-AE15-5E0E210EBC6B}"/>
              </a:ext>
            </a:extLst>
          </p:cNvPr>
          <p:cNvSpPr/>
          <p:nvPr/>
        </p:nvSpPr>
        <p:spPr>
          <a:xfrm>
            <a:off x="7262121" y="3640927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Full-Adder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Rectangle 3"/>
          <p:cNvSpPr/>
          <p:nvPr/>
        </p:nvSpPr>
        <p:spPr>
          <a:xfrm>
            <a:off x="8760646" y="5509420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372270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FCC992-9E2D-47A4-8370-875D9B99A929}"/>
              </a:ext>
            </a:extLst>
          </p:cNvPr>
          <p:cNvSpPr txBox="1"/>
          <p:nvPr/>
        </p:nvSpPr>
        <p:spPr>
          <a:xfrm>
            <a:off x="3949831" y="3978111"/>
            <a:ext cx="6617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</a:t>
            </a:r>
            <a:r>
              <a:rPr lang="en-US" sz="3200" dirty="0" err="1"/>
              <a:t>C</a:t>
            </a:r>
            <a:r>
              <a:rPr lang="en-US" dirty="0" err="1"/>
              <a:t>in</a:t>
            </a:r>
            <a:r>
              <a:rPr lang="en-US" dirty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1  1  1  1    0  1   0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r>
              <a:rPr lang="en-US" sz="3200" dirty="0"/>
              <a:t>A  = 1  1  0  1    1  0   1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(219)</a:t>
            </a:r>
          </a:p>
          <a:p>
            <a:r>
              <a:rPr lang="en-US" sz="3200" dirty="0"/>
              <a:t>+ B’ = 0  0  1  1    1  0   1  0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(198)</a:t>
            </a:r>
          </a:p>
          <a:p>
            <a:r>
              <a:rPr lang="en-US" sz="3200" dirty="0"/>
              <a:t>  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0  0  0  1    0  1   0  1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(21)</a:t>
            </a:r>
          </a:p>
          <a:p>
            <a:endParaRPr lang="en-US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6D52909-11D8-4BFF-BF68-AECE311D41AF}"/>
              </a:ext>
            </a:extLst>
          </p:cNvPr>
          <p:cNvCxnSpPr>
            <a:cxnSpLocks/>
          </p:cNvCxnSpPr>
          <p:nvPr/>
        </p:nvCxnSpPr>
        <p:spPr>
          <a:xfrm>
            <a:off x="3676453" y="5557133"/>
            <a:ext cx="7183225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952107" y="334738"/>
            <a:ext cx="39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Binary Subtraction: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A053CE-1161-4CDA-A8FF-328292F1981D}"/>
              </a:ext>
            </a:extLst>
          </p:cNvPr>
          <p:cNvSpPr/>
          <p:nvPr/>
        </p:nvSpPr>
        <p:spPr>
          <a:xfrm>
            <a:off x="1396232" y="1188954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 = 1  1  0  1    1  0   1  1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(219)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DE04CD-862C-4358-B6CD-38BF4275D701}"/>
              </a:ext>
            </a:extLst>
          </p:cNvPr>
          <p:cNvSpPr/>
          <p:nvPr/>
        </p:nvSpPr>
        <p:spPr>
          <a:xfrm>
            <a:off x="1314023" y="1956559"/>
            <a:ext cx="51700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  = 1  1  0  0    0  1   1  0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(198)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B  = 0  0  1  1    1  0   0  1      [1's complement]</a:t>
            </a:r>
          </a:p>
          <a:p>
            <a:r>
              <a:rPr lang="en-US" dirty="0"/>
              <a:t>                                   + 1</a:t>
            </a:r>
          </a:p>
          <a:p>
            <a:r>
              <a:rPr lang="en-US" dirty="0"/>
              <a:t>B’=   0  0  1  1    1  0   1  0      [2's complement]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FBCD461-4736-467A-AC93-5CC5603E8F18}"/>
              </a:ext>
            </a:extLst>
          </p:cNvPr>
          <p:cNvCxnSpPr>
            <a:cxnSpLocks/>
          </p:cNvCxnSpPr>
          <p:nvPr/>
        </p:nvCxnSpPr>
        <p:spPr>
          <a:xfrm>
            <a:off x="1066545" y="3065315"/>
            <a:ext cx="370209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8F277930-B38D-46B4-946F-11BC15304A15}"/>
              </a:ext>
            </a:extLst>
          </p:cNvPr>
          <p:cNvSpPr/>
          <p:nvPr/>
        </p:nvSpPr>
        <p:spPr>
          <a:xfrm rot="19621829">
            <a:off x="8687683" y="3830403"/>
            <a:ext cx="1621410" cy="10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43BBBF-105E-4145-99A8-2ECF600B2F0E}"/>
              </a:ext>
            </a:extLst>
          </p:cNvPr>
          <p:cNvSpPr txBox="1"/>
          <p:nvPr/>
        </p:nvSpPr>
        <p:spPr>
          <a:xfrm>
            <a:off x="10163921" y="3044288"/>
            <a:ext cx="96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Add operation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8331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3E7A175-7668-4856-B3CB-16CE4853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81" y="96688"/>
            <a:ext cx="5079840" cy="5950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D5AEFB-B8B2-45D6-8842-A1D2BA636956}"/>
              </a:ext>
            </a:extLst>
          </p:cNvPr>
          <p:cNvSpPr txBox="1"/>
          <p:nvPr/>
        </p:nvSpPr>
        <p:spPr>
          <a:xfrm>
            <a:off x="703747" y="395926"/>
            <a:ext cx="373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ALU Truth Table: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" name="Rectangle 4"/>
          <p:cNvSpPr/>
          <p:nvPr/>
        </p:nvSpPr>
        <p:spPr>
          <a:xfrm>
            <a:off x="8807199" y="5581338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37609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B09F8B-D37D-4274-B271-2AFCAB87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66" y="29459"/>
            <a:ext cx="6144776" cy="6799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601939-8F58-41AA-A799-EAED7D1E2E65}"/>
              </a:ext>
            </a:extLst>
          </p:cNvPr>
          <p:cNvSpPr txBox="1"/>
          <p:nvPr/>
        </p:nvSpPr>
        <p:spPr>
          <a:xfrm>
            <a:off x="405352" y="593889"/>
            <a:ext cx="5421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Arduino Input, Output Pin number: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3548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1CEB55-8CD5-4FF7-BD1C-FFB784B7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33" y="1207192"/>
            <a:ext cx="7474334" cy="4896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F92386-F73E-46E3-A2C9-D7DD9257C5B8}"/>
              </a:ext>
            </a:extLst>
          </p:cNvPr>
          <p:cNvSpPr txBox="1"/>
          <p:nvPr/>
        </p:nvSpPr>
        <p:spPr>
          <a:xfrm>
            <a:off x="791852" y="407693"/>
            <a:ext cx="60614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alibri"/>
              </a:rPr>
              <a:t>Circuit implementation using Proteus: 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99B66C6-6AC7-44FA-8E0A-0E8F8A6EC548}"/>
              </a:ext>
            </a:extLst>
          </p:cNvPr>
          <p:cNvCxnSpPr>
            <a:cxnSpLocks/>
          </p:cNvCxnSpPr>
          <p:nvPr/>
        </p:nvCxnSpPr>
        <p:spPr>
          <a:xfrm>
            <a:off x="331510" y="873584"/>
            <a:ext cx="618398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6341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FBAE0F-EB7E-4964-9F51-9E4213D896D0}"/>
              </a:ext>
            </a:extLst>
          </p:cNvPr>
          <p:cNvSpPr txBox="1"/>
          <p:nvPr/>
        </p:nvSpPr>
        <p:spPr>
          <a:xfrm>
            <a:off x="3459638" y="2130459"/>
            <a:ext cx="6061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Functions I made for make 2 bit ALU.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2296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A62E4E0-9DB3-45E8-9792-6E579235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61" y="0"/>
            <a:ext cx="3227942" cy="663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E89F6C-30B5-488D-A7E9-709D82C0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20" y="-40548"/>
            <a:ext cx="2777253" cy="6733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9AD94A-A821-44B9-B758-0FB337F5A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257" y="456358"/>
            <a:ext cx="3451622" cy="3230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5854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AAB49B-3E5B-45BE-AC30-03E0F4D1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98" y="-41106"/>
            <a:ext cx="2839177" cy="6940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2F4773-9546-49AE-A354-F215672A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69" y="0"/>
            <a:ext cx="3812507" cy="6523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6055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0ED556-AA32-4FF2-8590-E92E378B5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26" y="669303"/>
            <a:ext cx="3812506" cy="373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BEF54F-E575-48D4-9282-21B428D4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00" y="1011510"/>
            <a:ext cx="5569886" cy="3046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08627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952107" y="334738"/>
            <a:ext cx="39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200" dirty="0"/>
              <a:t>Increment(A+1)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1233459" y="1495323"/>
            <a:ext cx="48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Let’s assume A=10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(2)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1233459" y="2017055"/>
            <a:ext cx="4803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/>
              <a:t>And B=1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bn-BD" sz="2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bn-BD" sz="2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bn-BD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bn-BD" sz="2000" dirty="0"/>
              <a:t>Or we can represent it as B=01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bn-BD" sz="2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1233459" y="3951363"/>
            <a:ext cx="296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/>
              <a:t>Calling Fulladder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28" y="3822101"/>
            <a:ext cx="658634" cy="658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1812" y="2186332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n-BD" b="1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(A)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650" y="2540275"/>
            <a:ext cx="119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n-BD" b="1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(B)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49197" y="2900168"/>
            <a:ext cx="19460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49197" y="2958739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0  1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96862" y="2724941"/>
            <a:ext cx="3247292" cy="10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6302689" y="3421991"/>
            <a:ext cx="540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Okay I am done, here is your result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548" y="3260983"/>
            <a:ext cx="969945" cy="76292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867545" y="4023904"/>
            <a:ext cx="4549624" cy="1110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91043" y="4950042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0  1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22213" y="5635842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248646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431" y="679936"/>
            <a:ext cx="4232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431" y="1688123"/>
            <a:ext cx="75027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is ALU?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Introducing to Arithmetic Unit and Logical Unit.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does occur Binary Addition.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does occur Binary Subtraction.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 Diagram for ALU.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Describing about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8705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952107" y="334738"/>
            <a:ext cx="39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Decrement</a:t>
            </a:r>
            <a:r>
              <a:rPr lang="bn-BD" sz="3200" dirty="0"/>
              <a:t>(A</a:t>
            </a:r>
            <a:r>
              <a:rPr lang="en-US" sz="3200" dirty="0"/>
              <a:t>-</a:t>
            </a:r>
            <a:r>
              <a:rPr lang="bn-BD" sz="3200" dirty="0"/>
              <a:t>1)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1233459" y="1495323"/>
            <a:ext cx="48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/>
              <a:t>Let’s assume A=</a:t>
            </a:r>
            <a:r>
              <a:rPr lang="en-US" dirty="0"/>
              <a:t>10</a:t>
            </a:r>
            <a:r>
              <a:rPr lang="bn-BD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1233459" y="2017055"/>
            <a:ext cx="4393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/>
              <a:t>And B=1</a:t>
            </a:r>
            <a:r>
              <a:rPr lang="bn-BD" sz="2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bn-BD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bn-BD" sz="2000" dirty="0"/>
              <a:t>Or we can represent it as B=01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/>
              <a:t>After 1’s complement </a:t>
            </a:r>
            <a:r>
              <a:rPr lang="bn-BD" sz="2000" dirty="0"/>
              <a:t>B</a:t>
            </a:r>
            <a:r>
              <a:rPr lang="en-US" sz="2000" dirty="0"/>
              <a:t>’</a:t>
            </a:r>
            <a:r>
              <a:rPr lang="bn-BD" sz="2000" dirty="0"/>
              <a:t>=</a:t>
            </a:r>
            <a:r>
              <a:rPr lang="en-US" sz="2000" dirty="0"/>
              <a:t>10</a:t>
            </a:r>
            <a:br>
              <a:rPr lang="en-US" sz="2000" dirty="0"/>
            </a:br>
            <a:r>
              <a:rPr lang="en-US" sz="2000" dirty="0"/>
              <a:t>After 2’s complement </a:t>
            </a:r>
            <a:r>
              <a:rPr lang="bn-BD" sz="2000" dirty="0"/>
              <a:t>B</a:t>
            </a:r>
            <a:r>
              <a:rPr lang="en-US" sz="2000" dirty="0"/>
              <a:t>’’</a:t>
            </a:r>
            <a:r>
              <a:rPr lang="bn-BD" sz="2000" dirty="0"/>
              <a:t>=</a:t>
            </a:r>
            <a:r>
              <a:rPr lang="en-US" sz="2000" dirty="0"/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1233459" y="3951363"/>
            <a:ext cx="296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/>
              <a:t>Calling Fulladder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28" y="3822101"/>
            <a:ext cx="658634" cy="658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1812" y="2186332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1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650" y="2540275"/>
            <a:ext cx="119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n-BD" b="1" dirty="0">
                <a:latin typeface="Times New Roman" pitchFamily="18" charset="0"/>
              </a:rPr>
              <a:t>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49197" y="2900168"/>
            <a:ext cx="19460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36767" y="2940516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1  0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196862" y="2724941"/>
            <a:ext cx="3247292" cy="109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892CBD0-6EAB-4C9F-AB02-CBA7CC8E64D5}"/>
              </a:ext>
            </a:extLst>
          </p:cNvPr>
          <p:cNvSpPr txBox="1"/>
          <p:nvPr/>
        </p:nvSpPr>
        <p:spPr>
          <a:xfrm>
            <a:off x="6302689" y="3421991"/>
            <a:ext cx="540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Okay I am done, here is your result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548" y="3260983"/>
            <a:ext cx="969945" cy="76292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3867545" y="4023904"/>
            <a:ext cx="4549624" cy="1110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91043" y="4950042"/>
            <a:ext cx="1360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</a:rPr>
              <a:t>1  0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18045" y="5612396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229402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5D3A47-2EA9-40EE-B8B8-EB62EC7B4DE8}"/>
              </a:ext>
            </a:extLst>
          </p:cNvPr>
          <p:cNvSpPr txBox="1"/>
          <p:nvPr/>
        </p:nvSpPr>
        <p:spPr>
          <a:xfrm>
            <a:off x="4204354" y="4637987"/>
            <a:ext cx="366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2F124C3-5062-4156-9B27-C3A3F0B6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52" y="445271"/>
            <a:ext cx="5272896" cy="3985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4062" y="5376651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3568" y="588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2812" y="6243170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YouTube </a:t>
            </a:r>
            <a:r>
              <a:rPr lang="en-US" dirty="0"/>
              <a:t>Link: https://youtu.be/BpUZlvESnmw</a:t>
            </a:r>
          </a:p>
        </p:txBody>
      </p:sp>
    </p:spTree>
    <p:extLst>
      <p:ext uri="{BB962C8B-B14F-4D97-AF65-F5344CB8AC3E}">
        <p14:creationId xmlns:p14="http://schemas.microsoft.com/office/powerpoint/2010/main" val="260948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0B53FA-8923-46C9-80D2-27F1FE627545}"/>
              </a:ext>
            </a:extLst>
          </p:cNvPr>
          <p:cNvSpPr txBox="1"/>
          <p:nvPr/>
        </p:nvSpPr>
        <p:spPr>
          <a:xfrm>
            <a:off x="1102937" y="1762812"/>
            <a:ext cx="842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computing, an arithmetic logic unit is a combinational digital circuit that performs arithmetic and bitwise operations on integer binary numbers. This is in contrast to a floating-point unit, which operates on floating point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597E80-ECCB-4965-8A01-F4D92EDA2DC3}"/>
              </a:ext>
            </a:extLst>
          </p:cNvPr>
          <p:cNvSpPr txBox="1"/>
          <p:nvPr/>
        </p:nvSpPr>
        <p:spPr>
          <a:xfrm>
            <a:off x="961534" y="1121790"/>
            <a:ext cx="564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Definition of ALU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1A9E7EA5-F7C4-4973-A5B5-B1B38DA162E6}"/>
              </a:ext>
            </a:extLst>
          </p:cNvPr>
          <p:cNvCxnSpPr>
            <a:cxnSpLocks/>
          </p:cNvCxnSpPr>
          <p:nvPr/>
        </p:nvCxnSpPr>
        <p:spPr>
          <a:xfrm flipV="1">
            <a:off x="961534" y="1640264"/>
            <a:ext cx="4053526" cy="4746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9AF43C8-717D-4E2A-8B18-22FD9527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31" y="2760432"/>
            <a:ext cx="4411607" cy="2433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BE0B62-DC05-4F24-A054-5863E33DC734}"/>
              </a:ext>
            </a:extLst>
          </p:cNvPr>
          <p:cNvSpPr txBox="1"/>
          <p:nvPr/>
        </p:nvSpPr>
        <p:spPr>
          <a:xfrm>
            <a:off x="9180500" y="5231879"/>
            <a:ext cx="172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ALU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768" y="5518611"/>
            <a:ext cx="3208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Image Source: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9652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497C77-AD10-4E11-9F63-16A0CDFFF7A5}"/>
              </a:ext>
            </a:extLst>
          </p:cNvPr>
          <p:cNvSpPr txBox="1"/>
          <p:nvPr/>
        </p:nvSpPr>
        <p:spPr>
          <a:xfrm>
            <a:off x="1055802" y="970961"/>
            <a:ext cx="1050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basic use of ALU unit?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AA081F4-08B0-4BEF-978B-7BA4A274DD5D}"/>
              </a:ext>
            </a:extLst>
          </p:cNvPr>
          <p:cNvCxnSpPr>
            <a:cxnSpLocks/>
          </p:cNvCxnSpPr>
          <p:nvPr/>
        </p:nvCxnSpPr>
        <p:spPr>
          <a:xfrm>
            <a:off x="961534" y="1645010"/>
            <a:ext cx="618398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C5C330-C224-4EEF-830D-D573BFAB7010}"/>
              </a:ext>
            </a:extLst>
          </p:cNvPr>
          <p:cNvSpPr txBox="1"/>
          <p:nvPr/>
        </p:nvSpPr>
        <p:spPr>
          <a:xfrm>
            <a:off x="1709394" y="2227876"/>
            <a:ext cx="893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arithmetic logic unit</a:t>
            </a:r>
            <a:r>
              <a:rPr lang="en-US" dirty="0"/>
              <a:t> (</a:t>
            </a:r>
            <a:r>
              <a:rPr lang="en-US" b="1" dirty="0"/>
              <a:t>ALU</a:t>
            </a:r>
            <a:r>
              <a:rPr lang="en-US" dirty="0"/>
              <a:t>), a memory </a:t>
            </a:r>
            <a:r>
              <a:rPr lang="en-US" b="1" dirty="0"/>
              <a:t>unit</a:t>
            </a:r>
            <a:r>
              <a:rPr lang="en-US" dirty="0"/>
              <a:t>, and input/output (I/O) controllers. The </a:t>
            </a:r>
            <a:r>
              <a:rPr lang="en-US" b="1" dirty="0"/>
              <a:t>ALU</a:t>
            </a:r>
            <a:r>
              <a:rPr lang="en-US" dirty="0"/>
              <a:t> performs </a:t>
            </a:r>
            <a:r>
              <a:rPr lang="en-US" b="1" dirty="0"/>
              <a:t>simple</a:t>
            </a:r>
            <a:r>
              <a:rPr lang="en-US" dirty="0"/>
              <a:t> addition, subtraction, multiplication, division, and logic operations, such as OR and </a:t>
            </a:r>
            <a:r>
              <a:rPr lang="en-US" dirty="0" err="1"/>
              <a:t>AND</a:t>
            </a:r>
            <a:r>
              <a:rPr lang="en-US" dirty="0"/>
              <a:t>. The memory stores the program's instructions and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227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1" y="1116595"/>
            <a:ext cx="307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ALU</a:t>
            </a:r>
            <a:r>
              <a:rPr lang="en-US" b="1" dirty="0">
                <a:latin typeface="Times New Roman" pitchFamily="18" charset="0"/>
              </a:rPr>
              <a:t>(Arithmetic Logic Unit)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95245" y="2019272"/>
            <a:ext cx="65180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95245" y="201927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513276" y="201927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46383" y="2593704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AU(Arithmetic Unint)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2014" y="2593704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LU(Logical Unint)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72659" y="3355703"/>
            <a:ext cx="4149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72659" y="3355703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10904" y="335570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91153" y="3355703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75184" y="3355703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10046" y="3355702"/>
            <a:ext cx="4149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10046" y="335570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248291" y="3355701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28540" y="335570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712571" y="335570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044" y="3953582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A+B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1538" y="3953582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A-B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569" y="3953582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A+1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1289" y="3921316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A-1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0431" y="3824629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AND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88925" y="3848077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72956" y="3836354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NOT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02816" y="3848079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b="1" dirty="0">
                <a:latin typeface="Times New Roman" pitchFamily="18" charset="0"/>
              </a:rPr>
              <a:t>XOR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43246" y="1485927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12827" y="2933669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524998" y="2933672"/>
            <a:ext cx="0" cy="4220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88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80BED5-F11D-4804-AA7D-DD23BDF03F4C}"/>
              </a:ext>
            </a:extLst>
          </p:cNvPr>
          <p:cNvSpPr txBox="1"/>
          <p:nvPr/>
        </p:nvSpPr>
        <p:spPr>
          <a:xfrm>
            <a:off x="2974157" y="2318994"/>
            <a:ext cx="834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make 2 bit </a:t>
            </a:r>
            <a:r>
              <a:rPr lang="en-US" sz="2800" b="1" dirty="0"/>
              <a:t>ALU </a:t>
            </a:r>
            <a:r>
              <a:rPr lang="en-US" sz="2800" dirty="0"/>
              <a:t>with Arduino.</a:t>
            </a:r>
            <a:endParaRPr lang="en-US" sz="28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39CE5DA-B970-4EC2-989D-B4E91386531A}"/>
              </a:ext>
            </a:extLst>
          </p:cNvPr>
          <p:cNvCxnSpPr>
            <a:cxnSpLocks/>
          </p:cNvCxnSpPr>
          <p:nvPr/>
        </p:nvCxnSpPr>
        <p:spPr>
          <a:xfrm>
            <a:off x="961534" y="1645010"/>
            <a:ext cx="618398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164D0DF-EE7C-4935-B483-A8162580ADFD}"/>
              </a:ext>
            </a:extLst>
          </p:cNvPr>
          <p:cNvCxnSpPr>
            <a:cxnSpLocks/>
          </p:cNvCxnSpPr>
          <p:nvPr/>
        </p:nvCxnSpPr>
        <p:spPr>
          <a:xfrm>
            <a:off x="5355996" y="3626210"/>
            <a:ext cx="618398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54806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A24BB4-AB11-49FE-ABB6-941A7E0D49C5}"/>
              </a:ext>
            </a:extLst>
          </p:cNvPr>
          <p:cNvSpPr txBox="1"/>
          <p:nvPr/>
        </p:nvSpPr>
        <p:spPr>
          <a:xfrm>
            <a:off x="1074656" y="754144"/>
            <a:ext cx="547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ADD: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9BADBC-8ECF-47C7-BFAA-CD0D1873CA80}"/>
              </a:ext>
            </a:extLst>
          </p:cNvPr>
          <p:cNvSpPr txBox="1"/>
          <p:nvPr/>
        </p:nvSpPr>
        <p:spPr>
          <a:xfrm>
            <a:off x="3384223" y="2158738"/>
            <a:ext cx="6617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</a:t>
            </a:r>
            <a:r>
              <a:rPr lang="en-US" sz="3200" dirty="0" err="1"/>
              <a:t>C</a:t>
            </a:r>
            <a:r>
              <a:rPr lang="en-US" dirty="0" err="1"/>
              <a:t>in</a:t>
            </a:r>
            <a:r>
              <a:rPr lang="en-US" dirty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1  0  1  1    1  1   0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r>
              <a:rPr lang="en-US" sz="3200" dirty="0"/>
              <a:t>A  = 1  1  0  1    1  0   1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(219)</a:t>
            </a:r>
          </a:p>
          <a:p>
            <a:r>
              <a:rPr lang="en-US" sz="3200" dirty="0"/>
              <a:t>+ B  = 1  1  0  0    0  1   1  0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(198)</a:t>
            </a:r>
          </a:p>
          <a:p>
            <a:r>
              <a:rPr lang="en-US" sz="3200" dirty="0"/>
              <a:t>  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1  0  1  0    0   0   0  1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(417)</a:t>
            </a:r>
          </a:p>
          <a:p>
            <a:endParaRPr lang="en-US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F87BD5D-8F7C-4BF6-B846-AB2EEAC43B8E}"/>
              </a:ext>
            </a:extLst>
          </p:cNvPr>
          <p:cNvCxnSpPr>
            <a:cxnSpLocks/>
          </p:cNvCxnSpPr>
          <p:nvPr/>
        </p:nvCxnSpPr>
        <p:spPr>
          <a:xfrm>
            <a:off x="3110845" y="3737760"/>
            <a:ext cx="7183225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15722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A24BB4-AB11-49FE-ABB6-941A7E0D49C5}"/>
              </a:ext>
            </a:extLst>
          </p:cNvPr>
          <p:cNvSpPr txBox="1"/>
          <p:nvPr/>
        </p:nvSpPr>
        <p:spPr>
          <a:xfrm>
            <a:off x="1074656" y="754144"/>
            <a:ext cx="547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ADD: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9BADBC-8ECF-47C7-BFAA-CD0D1873CA80}"/>
              </a:ext>
            </a:extLst>
          </p:cNvPr>
          <p:cNvSpPr txBox="1"/>
          <p:nvPr/>
        </p:nvSpPr>
        <p:spPr>
          <a:xfrm>
            <a:off x="3384223" y="2158738"/>
            <a:ext cx="6617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</a:t>
            </a:r>
            <a:r>
              <a:rPr lang="en-US" sz="3200" dirty="0" err="1"/>
              <a:t>C</a:t>
            </a:r>
            <a:r>
              <a:rPr lang="en-US" dirty="0" err="1"/>
              <a:t>in</a:t>
            </a:r>
            <a:r>
              <a:rPr lang="en-US" dirty="0"/>
              <a:t>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00"/>
                </a:solidFill>
              </a:rPr>
              <a:t>1  0  1  1    1  1   0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</a:t>
            </a:r>
            <a:r>
              <a:rPr lang="en-US" sz="3200" dirty="0"/>
              <a:t>A  = 1  1  0  1    1  0   1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(219)</a:t>
            </a:r>
          </a:p>
          <a:p>
            <a:r>
              <a:rPr lang="en-US" sz="3200" dirty="0"/>
              <a:t>+ B  = 1  1  0  0    0  1   1  0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(198)</a:t>
            </a:r>
          </a:p>
          <a:p>
            <a:r>
              <a:rPr lang="en-US" sz="3200" dirty="0"/>
              <a:t>  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 1  0  1  0    0   0   0  1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(417)</a:t>
            </a:r>
          </a:p>
          <a:p>
            <a:endParaRPr lang="en-US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F87BD5D-8F7C-4BF6-B846-AB2EEAC43B8E}"/>
              </a:ext>
            </a:extLst>
          </p:cNvPr>
          <p:cNvCxnSpPr>
            <a:cxnSpLocks/>
          </p:cNvCxnSpPr>
          <p:nvPr/>
        </p:nvCxnSpPr>
        <p:spPr>
          <a:xfrm>
            <a:off x="3110845" y="3737760"/>
            <a:ext cx="7183225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34E408B7-596D-4A65-8531-08EEF6829298}"/>
              </a:ext>
            </a:extLst>
          </p:cNvPr>
          <p:cNvSpPr/>
          <p:nvPr/>
        </p:nvSpPr>
        <p:spPr>
          <a:xfrm rot="19621829">
            <a:off x="8182166" y="1925904"/>
            <a:ext cx="1621410" cy="10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BB6B94-09E8-4337-B751-E16B3B909E38}"/>
              </a:ext>
            </a:extLst>
          </p:cNvPr>
          <p:cNvSpPr txBox="1"/>
          <p:nvPr/>
        </p:nvSpPr>
        <p:spPr>
          <a:xfrm>
            <a:off x="9658404" y="1139789"/>
            <a:ext cx="96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0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Add operation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75534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1858E9-401F-48EB-BFAF-B593178D658B}"/>
              </a:ext>
            </a:extLst>
          </p:cNvPr>
          <p:cNvSpPr txBox="1"/>
          <p:nvPr/>
        </p:nvSpPr>
        <p:spPr>
          <a:xfrm>
            <a:off x="1093509" y="895546"/>
            <a:ext cx="1050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Binary addition bit combination: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B2FA6-3798-48FC-9D5D-1298D956F57C}"/>
              </a:ext>
            </a:extLst>
          </p:cNvPr>
          <p:cNvSpPr txBox="1"/>
          <p:nvPr/>
        </p:nvSpPr>
        <p:spPr>
          <a:xfrm>
            <a:off x="3516138" y="1935163"/>
            <a:ext cx="1131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2.  0                                 </a:t>
            </a:r>
            <a:br>
              <a:rPr lang="en-US" sz="2400" dirty="0"/>
            </a:br>
            <a:r>
              <a:rPr lang="en-US" sz="2400" dirty="0"/>
              <a:t>     0</a:t>
            </a:r>
            <a:br>
              <a:rPr lang="en-US" sz="2400" dirty="0"/>
            </a:br>
            <a:r>
              <a:rPr lang="en-US" sz="2400" dirty="0"/>
              <a:t>     1</a:t>
            </a:r>
          </a:p>
          <a:p>
            <a:r>
              <a:rPr lang="en-US" sz="2400" dirty="0"/>
              <a:t> 0  1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78781DD-2E34-414E-AA4F-CB03916442E4}"/>
              </a:ext>
            </a:extLst>
          </p:cNvPr>
          <p:cNvCxnSpPr/>
          <p:nvPr/>
        </p:nvCxnSpPr>
        <p:spPr>
          <a:xfrm>
            <a:off x="1116276" y="3035941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960990-0C7D-4054-A373-48114CC0FD4E}"/>
              </a:ext>
            </a:extLst>
          </p:cNvPr>
          <p:cNvSpPr txBox="1"/>
          <p:nvPr/>
        </p:nvSpPr>
        <p:spPr>
          <a:xfrm>
            <a:off x="1039080" y="1885378"/>
            <a:ext cx="1437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 0                                 </a:t>
            </a:r>
            <a:br>
              <a:rPr lang="en-US" sz="2400" dirty="0"/>
            </a:br>
            <a:r>
              <a:rPr lang="en-US" sz="2400" dirty="0"/>
              <a:t> 0</a:t>
            </a:r>
            <a:br>
              <a:rPr lang="en-US" sz="2400" dirty="0"/>
            </a:br>
            <a:r>
              <a:rPr lang="en-US" sz="2400" dirty="0"/>
              <a:t> 0</a:t>
            </a:r>
          </a:p>
          <a:p>
            <a:r>
              <a:rPr lang="en-US" sz="2400" dirty="0"/>
              <a:t> 0  0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746EF08-C781-4A79-887D-FC45218F407B}"/>
              </a:ext>
            </a:extLst>
          </p:cNvPr>
          <p:cNvCxnSpPr/>
          <p:nvPr/>
        </p:nvCxnSpPr>
        <p:spPr>
          <a:xfrm>
            <a:off x="3533422" y="3035941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8DB72C-FE34-4010-935E-26BE513C5A25}"/>
              </a:ext>
            </a:extLst>
          </p:cNvPr>
          <p:cNvSpPr txBox="1"/>
          <p:nvPr/>
        </p:nvSpPr>
        <p:spPr>
          <a:xfrm>
            <a:off x="6397525" y="1913724"/>
            <a:ext cx="1131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3.  0                                 </a:t>
            </a:r>
            <a:br>
              <a:rPr lang="en-US" sz="2400" dirty="0"/>
            </a:br>
            <a:r>
              <a:rPr lang="en-US" sz="2400" dirty="0"/>
              <a:t>     1</a:t>
            </a:r>
            <a:br>
              <a:rPr lang="en-US" sz="2400" dirty="0"/>
            </a:br>
            <a:r>
              <a:rPr lang="en-US" sz="2400" dirty="0"/>
              <a:t>     1</a:t>
            </a:r>
          </a:p>
          <a:p>
            <a:r>
              <a:rPr lang="en-US" sz="2400" dirty="0"/>
              <a:t>  1 0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F07C54-D901-41AF-B58B-792E2C473417}"/>
              </a:ext>
            </a:extLst>
          </p:cNvPr>
          <p:cNvCxnSpPr/>
          <p:nvPr/>
        </p:nvCxnSpPr>
        <p:spPr>
          <a:xfrm>
            <a:off x="6512052" y="3014502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E3EA98C-F849-47FB-ACB5-C1510C08A563}"/>
              </a:ext>
            </a:extLst>
          </p:cNvPr>
          <p:cNvSpPr txBox="1"/>
          <p:nvPr/>
        </p:nvSpPr>
        <p:spPr>
          <a:xfrm>
            <a:off x="9604944" y="1959220"/>
            <a:ext cx="1131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4.  1                                 </a:t>
            </a:r>
            <a:br>
              <a:rPr lang="en-US" sz="2400" dirty="0"/>
            </a:br>
            <a:r>
              <a:rPr lang="en-US" sz="2400" dirty="0"/>
              <a:t>     1</a:t>
            </a:r>
            <a:br>
              <a:rPr lang="en-US" sz="2400" dirty="0"/>
            </a:br>
            <a:r>
              <a:rPr lang="en-US" sz="2400" dirty="0"/>
              <a:t>     1</a:t>
            </a:r>
          </a:p>
          <a:p>
            <a:r>
              <a:rPr lang="en-US" sz="2400" dirty="0"/>
              <a:t>  1 1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F757859-52DB-494F-ACBA-D658C839F668}"/>
              </a:ext>
            </a:extLst>
          </p:cNvPr>
          <p:cNvCxnSpPr/>
          <p:nvPr/>
        </p:nvCxnSpPr>
        <p:spPr>
          <a:xfrm>
            <a:off x="9604944" y="3059998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4329AFF-7083-4916-98B5-269A298BE973}"/>
              </a:ext>
            </a:extLst>
          </p:cNvPr>
          <p:cNvSpPr txBox="1"/>
          <p:nvPr/>
        </p:nvSpPr>
        <p:spPr>
          <a:xfrm>
            <a:off x="473681" y="3801015"/>
            <a:ext cx="122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1BF7837C-02C5-406A-81FE-F32CDFEF8798}"/>
              </a:ext>
            </a:extLst>
          </p:cNvPr>
          <p:cNvSpPr/>
          <p:nvPr/>
        </p:nvSpPr>
        <p:spPr>
          <a:xfrm rot="12869402">
            <a:off x="1008576" y="3524782"/>
            <a:ext cx="45719" cy="296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A159CDE-CC77-40F0-90B8-FC8D337026FC}"/>
              </a:ext>
            </a:extLst>
          </p:cNvPr>
          <p:cNvSpPr/>
          <p:nvPr/>
        </p:nvSpPr>
        <p:spPr>
          <a:xfrm>
            <a:off x="2748289" y="3877855"/>
            <a:ext cx="838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62FC0-5FE1-42B2-821A-92E902A62458}"/>
              </a:ext>
            </a:extLst>
          </p:cNvPr>
          <p:cNvSpPr/>
          <p:nvPr/>
        </p:nvSpPr>
        <p:spPr>
          <a:xfrm>
            <a:off x="6017057" y="3831496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7BBC8E5-5958-4CF0-B1F7-3320ABE0DC39}"/>
              </a:ext>
            </a:extLst>
          </p:cNvPr>
          <p:cNvSpPr/>
          <p:nvPr/>
        </p:nvSpPr>
        <p:spPr>
          <a:xfrm>
            <a:off x="9040031" y="3882980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Carry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D3FAAA19-A478-4308-98AF-0772EF1D85E1}"/>
              </a:ext>
            </a:extLst>
          </p:cNvPr>
          <p:cNvSpPr/>
          <p:nvPr/>
        </p:nvSpPr>
        <p:spPr>
          <a:xfrm rot="12664979" flipH="1">
            <a:off x="3493279" y="3527672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xmlns="" id="{7B9086DB-B903-4730-9DCA-D8C6BA9E495A}"/>
              </a:ext>
            </a:extLst>
          </p:cNvPr>
          <p:cNvSpPr/>
          <p:nvPr/>
        </p:nvSpPr>
        <p:spPr>
          <a:xfrm rot="12611781">
            <a:off x="6583428" y="3492012"/>
            <a:ext cx="45719" cy="296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6D9652A3-3AC4-4F58-9C9D-4211C66B1E3E}"/>
              </a:ext>
            </a:extLst>
          </p:cNvPr>
          <p:cNvSpPr/>
          <p:nvPr/>
        </p:nvSpPr>
        <p:spPr>
          <a:xfrm rot="12424096">
            <a:off x="9720033" y="3548838"/>
            <a:ext cx="45719" cy="296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666C87-A6F6-44AB-8B30-6F892B36254D}"/>
              </a:ext>
            </a:extLst>
          </p:cNvPr>
          <p:cNvSpPr txBox="1"/>
          <p:nvPr/>
        </p:nvSpPr>
        <p:spPr>
          <a:xfrm>
            <a:off x="2390468" y="1940394"/>
            <a:ext cx="61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8AD0896-B597-485C-8354-65C6582D7607}"/>
              </a:ext>
            </a:extLst>
          </p:cNvPr>
          <p:cNvSpPr/>
          <p:nvPr/>
        </p:nvSpPr>
        <p:spPr>
          <a:xfrm>
            <a:off x="4960929" y="1973322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144AC5A-C427-4C31-9136-D1D00ECF5E5E}"/>
              </a:ext>
            </a:extLst>
          </p:cNvPr>
          <p:cNvSpPr/>
          <p:nvPr/>
        </p:nvSpPr>
        <p:spPr>
          <a:xfrm>
            <a:off x="7940115" y="1956749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16DE1B5-F87A-4645-A094-7810CFAE641F}"/>
              </a:ext>
            </a:extLst>
          </p:cNvPr>
          <p:cNvSpPr/>
          <p:nvPr/>
        </p:nvSpPr>
        <p:spPr>
          <a:xfrm>
            <a:off x="11264457" y="1925433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62BF60A-9CEE-463C-ACCD-944AE2FEDBB3}"/>
              </a:ext>
            </a:extLst>
          </p:cNvPr>
          <p:cNvSpPr txBox="1"/>
          <p:nvPr/>
        </p:nvSpPr>
        <p:spPr>
          <a:xfrm>
            <a:off x="1325382" y="3807857"/>
            <a:ext cx="159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58518D0-6F15-4A5E-AA73-142BEA01AE1A}"/>
              </a:ext>
            </a:extLst>
          </p:cNvPr>
          <p:cNvSpPr/>
          <p:nvPr/>
        </p:nvSpPr>
        <p:spPr>
          <a:xfrm>
            <a:off x="3796983" y="3941566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A4343E3-A605-4764-9419-46D21802D3BB}"/>
              </a:ext>
            </a:extLst>
          </p:cNvPr>
          <p:cNvSpPr/>
          <p:nvPr/>
        </p:nvSpPr>
        <p:spPr>
          <a:xfrm>
            <a:off x="6902698" y="3852716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BC69B1C-CB5C-4781-A6C9-C1232ED06AD8}"/>
              </a:ext>
            </a:extLst>
          </p:cNvPr>
          <p:cNvSpPr/>
          <p:nvPr/>
        </p:nvSpPr>
        <p:spPr>
          <a:xfrm>
            <a:off x="10088035" y="3882980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xmlns="" id="{84958883-C02C-4259-B51D-453DB511821A}"/>
              </a:ext>
            </a:extLst>
          </p:cNvPr>
          <p:cNvSpPr/>
          <p:nvPr/>
        </p:nvSpPr>
        <p:spPr>
          <a:xfrm rot="9776165" flipH="1">
            <a:off x="10280386" y="3566987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xmlns="" id="{71F6C6A8-C877-41EA-9E38-29843DB9EAA7}"/>
              </a:ext>
            </a:extLst>
          </p:cNvPr>
          <p:cNvSpPr/>
          <p:nvPr/>
        </p:nvSpPr>
        <p:spPr>
          <a:xfrm rot="10194992" flipH="1">
            <a:off x="1637429" y="3540701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xmlns="" id="{BD683EC5-1E59-4871-87A1-CF5C1AD971F0}"/>
              </a:ext>
            </a:extLst>
          </p:cNvPr>
          <p:cNvSpPr/>
          <p:nvPr/>
        </p:nvSpPr>
        <p:spPr>
          <a:xfrm rot="9593309" flipH="1">
            <a:off x="7068725" y="3476634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xmlns="" id="{B569ABF9-8CF0-4E1A-AC51-BAB4788C49A8}"/>
              </a:ext>
            </a:extLst>
          </p:cNvPr>
          <p:cNvSpPr/>
          <p:nvPr/>
        </p:nvSpPr>
        <p:spPr>
          <a:xfrm rot="10237602" flipH="1">
            <a:off x="4119263" y="3584527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xmlns="" id="{4B00891A-BF7B-4833-B78E-63C4A0569508}"/>
              </a:ext>
            </a:extLst>
          </p:cNvPr>
          <p:cNvSpPr/>
          <p:nvPr/>
        </p:nvSpPr>
        <p:spPr>
          <a:xfrm rot="5400000" flipH="1">
            <a:off x="2206838" y="1983235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xmlns="" id="{F8E59632-D162-4769-A54A-A0369DED56B5}"/>
              </a:ext>
            </a:extLst>
          </p:cNvPr>
          <p:cNvSpPr/>
          <p:nvPr/>
        </p:nvSpPr>
        <p:spPr>
          <a:xfrm rot="5400000" flipH="1">
            <a:off x="4759908" y="1990116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xmlns="" id="{62457200-E530-4C8F-AA22-36E558EAB446}"/>
              </a:ext>
            </a:extLst>
          </p:cNvPr>
          <p:cNvSpPr/>
          <p:nvPr/>
        </p:nvSpPr>
        <p:spPr>
          <a:xfrm rot="5400000" flipH="1">
            <a:off x="7797739" y="1990116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xmlns="" id="{149D5B62-D9D5-48DF-9585-3897170E1D62}"/>
              </a:ext>
            </a:extLst>
          </p:cNvPr>
          <p:cNvSpPr/>
          <p:nvPr/>
        </p:nvSpPr>
        <p:spPr>
          <a:xfrm rot="5400000" flipH="1">
            <a:off x="11094075" y="1944396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xmlns="" id="{3DA77349-0FA5-405E-A318-C058F5381EFC}"/>
              </a:ext>
            </a:extLst>
          </p:cNvPr>
          <p:cNvSpPr/>
          <p:nvPr/>
        </p:nvSpPr>
        <p:spPr>
          <a:xfrm rot="5400000" flipH="1">
            <a:off x="2206838" y="227531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8638509F-EB54-40F4-A132-E617D804D193}"/>
              </a:ext>
            </a:extLst>
          </p:cNvPr>
          <p:cNvSpPr/>
          <p:nvPr/>
        </p:nvSpPr>
        <p:spPr>
          <a:xfrm rot="5400000" flipH="1">
            <a:off x="2198874" y="268614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xmlns="" id="{93E06C62-DA13-4A2F-986D-E269453DC897}"/>
              </a:ext>
            </a:extLst>
          </p:cNvPr>
          <p:cNvSpPr/>
          <p:nvPr/>
        </p:nvSpPr>
        <p:spPr>
          <a:xfrm rot="5400000" flipH="1">
            <a:off x="4744010" y="232169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xmlns="" id="{AF202789-1ED6-403B-A1E5-B9B06D5C8FED}"/>
              </a:ext>
            </a:extLst>
          </p:cNvPr>
          <p:cNvSpPr/>
          <p:nvPr/>
        </p:nvSpPr>
        <p:spPr>
          <a:xfrm rot="5400000" flipH="1">
            <a:off x="4744010" y="270900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xmlns="" id="{E2F4DCC5-D661-46BF-9274-FBD68A8113F9}"/>
              </a:ext>
            </a:extLst>
          </p:cNvPr>
          <p:cNvSpPr/>
          <p:nvPr/>
        </p:nvSpPr>
        <p:spPr>
          <a:xfrm rot="5400000" flipH="1">
            <a:off x="7816807" y="2305200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xmlns="" id="{76FECD42-ACAE-46D3-86E0-B71AF4046309}"/>
              </a:ext>
            </a:extLst>
          </p:cNvPr>
          <p:cNvSpPr/>
          <p:nvPr/>
        </p:nvSpPr>
        <p:spPr>
          <a:xfrm rot="5400000" flipH="1">
            <a:off x="7823192" y="2652406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xmlns="" id="{932FC957-66F4-4CBD-BC4A-DD250EF365CF}"/>
              </a:ext>
            </a:extLst>
          </p:cNvPr>
          <p:cNvSpPr/>
          <p:nvPr/>
        </p:nvSpPr>
        <p:spPr>
          <a:xfrm rot="5400000" flipH="1">
            <a:off x="11109479" y="2396355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xmlns="" id="{3D2EAAAF-52E7-4553-B588-91B67DDE5912}"/>
              </a:ext>
            </a:extLst>
          </p:cNvPr>
          <p:cNvSpPr/>
          <p:nvPr/>
        </p:nvSpPr>
        <p:spPr>
          <a:xfrm rot="5400000" flipH="1">
            <a:off x="11130060" y="2754719"/>
            <a:ext cx="45719" cy="33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1580C5-87E5-496E-8175-3A956737A1CE}"/>
              </a:ext>
            </a:extLst>
          </p:cNvPr>
          <p:cNvSpPr txBox="1"/>
          <p:nvPr/>
        </p:nvSpPr>
        <p:spPr>
          <a:xfrm>
            <a:off x="2465261" y="2255581"/>
            <a:ext cx="917218" cy="36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AA9BA2D-47CE-46A1-A9B5-A909BA4AF6C1}"/>
              </a:ext>
            </a:extLst>
          </p:cNvPr>
          <p:cNvSpPr/>
          <p:nvPr/>
        </p:nvSpPr>
        <p:spPr>
          <a:xfrm>
            <a:off x="5022909" y="2294765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C1849EA-53ED-41B4-8332-BF1D2D4A965F}"/>
              </a:ext>
            </a:extLst>
          </p:cNvPr>
          <p:cNvSpPr/>
          <p:nvPr/>
        </p:nvSpPr>
        <p:spPr>
          <a:xfrm>
            <a:off x="8019698" y="226640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6895C8D-0D87-49C6-9B7F-AC4D6663B305}"/>
              </a:ext>
            </a:extLst>
          </p:cNvPr>
          <p:cNvSpPr/>
          <p:nvPr/>
        </p:nvSpPr>
        <p:spPr>
          <a:xfrm>
            <a:off x="11366247" y="235756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E1EDDF8-45B6-4F79-AA6D-21E064826E15}"/>
              </a:ext>
            </a:extLst>
          </p:cNvPr>
          <p:cNvSpPr txBox="1"/>
          <p:nvPr/>
        </p:nvSpPr>
        <p:spPr>
          <a:xfrm>
            <a:off x="2464292" y="264147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5FE0186-AA72-4943-9FD6-7F184E16E308}"/>
              </a:ext>
            </a:extLst>
          </p:cNvPr>
          <p:cNvSpPr/>
          <p:nvPr/>
        </p:nvSpPr>
        <p:spPr>
          <a:xfrm>
            <a:off x="5004936" y="267020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F50D24E-245F-4A54-AF2F-0D280599B866}"/>
              </a:ext>
            </a:extLst>
          </p:cNvPr>
          <p:cNvSpPr/>
          <p:nvPr/>
        </p:nvSpPr>
        <p:spPr>
          <a:xfrm>
            <a:off x="8029059" y="2620846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001A9E18-9F45-4A27-BB42-49D8D48AD440}"/>
              </a:ext>
            </a:extLst>
          </p:cNvPr>
          <p:cNvSpPr/>
          <p:nvPr/>
        </p:nvSpPr>
        <p:spPr>
          <a:xfrm>
            <a:off x="11385483" y="2715927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54154" y="966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955909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406</TotalTime>
  <Words>440</Words>
  <Application>Microsoft Office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Vrinda</vt:lpstr>
      <vt:lpstr>Wingdings</vt:lpstr>
      <vt:lpstr>Gallery</vt:lpstr>
      <vt:lpstr>Arithmetic logic unit (ALU)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logic unit (ALU)</dc:title>
  <dc:creator>Asus</dc:creator>
  <cp:lastModifiedBy>ASUS</cp:lastModifiedBy>
  <cp:revision>33</cp:revision>
  <dcterms:created xsi:type="dcterms:W3CDTF">2021-02-07T11:10:12Z</dcterms:created>
  <dcterms:modified xsi:type="dcterms:W3CDTF">2022-10-23T20:14:29Z</dcterms:modified>
</cp:coreProperties>
</file>