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3"/>
    <p:sldMasterId id="2147483892" r:id="rId4"/>
  </p:sldMasterIdLst>
  <p:notesMasterIdLst>
    <p:notesMasterId r:id="rId25"/>
  </p:notesMasterIdLst>
  <p:sldIdLst>
    <p:sldId id="273" r:id="rId5"/>
    <p:sldId id="257" r:id="rId6"/>
    <p:sldId id="276" r:id="rId7"/>
    <p:sldId id="266" r:id="rId8"/>
    <p:sldId id="277" r:id="rId9"/>
    <p:sldId id="260" r:id="rId10"/>
    <p:sldId id="267" r:id="rId11"/>
    <p:sldId id="278" r:id="rId12"/>
    <p:sldId id="270" r:id="rId13"/>
    <p:sldId id="263" r:id="rId14"/>
    <p:sldId id="279" r:id="rId15"/>
    <p:sldId id="265" r:id="rId16"/>
    <p:sldId id="269" r:id="rId17"/>
    <p:sldId id="271" r:id="rId18"/>
    <p:sldId id="284" r:id="rId19"/>
    <p:sldId id="272" r:id="rId20"/>
    <p:sldId id="285" r:id="rId21"/>
    <p:sldId id="274" r:id="rId22"/>
    <p:sldId id="280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ACF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92" autoAdjust="0"/>
  </p:normalViewPr>
  <p:slideViewPr>
    <p:cSldViewPr>
      <p:cViewPr varScale="1">
        <p:scale>
          <a:sx n="64" d="100"/>
          <a:sy n="64" d="100"/>
        </p:scale>
        <p:origin x="156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904AD-7C86-4C39-AE01-8216B63B2CE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5B09B-AC31-4465-BD0A-112C4ED3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1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5B09B-AC31-4465-BD0A-112C4ED37D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78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5B09B-AC31-4465-BD0A-112C4ED37D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81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3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91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278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3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4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8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1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66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86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0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458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0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248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52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14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72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722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16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054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356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204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734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550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527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971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787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3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4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0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8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8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0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52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05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Forecast on Civilian Unemployment Rate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US" sz="3100" b="1" dirty="0"/>
              <a:t>Group 3 team Members</a:t>
            </a:r>
            <a:r>
              <a:rPr lang="en-US" dirty="0"/>
              <a:t>:</a:t>
            </a:r>
          </a:p>
          <a:p>
            <a:pPr algn="r"/>
            <a:r>
              <a:rPr lang="en-US" dirty="0"/>
              <a:t>Ajinkyaraje Ghorpade </a:t>
            </a:r>
          </a:p>
          <a:p>
            <a:pPr algn="r"/>
            <a:r>
              <a:rPr lang="en-US" dirty="0"/>
              <a:t>Darshit Gandhi</a:t>
            </a:r>
          </a:p>
          <a:p>
            <a:pPr algn="r"/>
            <a:r>
              <a:rPr lang="en-US" dirty="0"/>
              <a:t>Mengqi Luo</a:t>
            </a:r>
          </a:p>
          <a:p>
            <a:pPr algn="r"/>
            <a:r>
              <a:rPr lang="en-US" dirty="0"/>
              <a:t>Sandeep Ramesh</a:t>
            </a:r>
          </a:p>
          <a:p>
            <a:pPr algn="r"/>
            <a:r>
              <a:rPr lang="en-US" dirty="0"/>
              <a:t>Sathya Narayanan</a:t>
            </a:r>
          </a:p>
          <a:p>
            <a:pPr algn="r"/>
            <a:r>
              <a:rPr lang="en-US" dirty="0"/>
              <a:t>Sneha Naik</a:t>
            </a:r>
          </a:p>
          <a:p>
            <a:pPr algn="r"/>
            <a:r>
              <a:rPr lang="en-US" dirty="0"/>
              <a:t>Zhe Sun</a:t>
            </a:r>
          </a:p>
        </p:txBody>
      </p:sp>
    </p:spTree>
    <p:extLst>
      <p:ext uri="{BB962C8B-B14F-4D97-AF65-F5344CB8AC3E}">
        <p14:creationId xmlns:p14="http://schemas.microsoft.com/office/powerpoint/2010/main" val="761860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337" y="374900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Plot of the Differenced Data</a:t>
            </a:r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232084"/>
            <a:ext cx="7993352" cy="2595985"/>
          </a:xfrm>
          <a:prstGeom prst="rect">
            <a:avLst/>
          </a:prstGeom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3815853"/>
            <a:ext cx="7993352" cy="28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9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38412"/>
          </a:xfrm>
        </p:spPr>
        <p:txBody>
          <a:bodyPr/>
          <a:lstStyle/>
          <a:p>
            <a:r>
              <a:rPr lang="en-US" sz="3800" dirty="0"/>
              <a:t>ACF of the Series for 60 lags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35001" y="1443835"/>
            <a:ext cx="6446589" cy="447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0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337" y="374900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PACF of the Series 60 lags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60126" y="1291130"/>
            <a:ext cx="6566315" cy="51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61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48965" y="374900"/>
            <a:ext cx="7055380" cy="1400530"/>
          </a:xfrm>
        </p:spPr>
        <p:txBody>
          <a:bodyPr/>
          <a:lstStyle/>
          <a:p>
            <a:r>
              <a:rPr lang="en-US" sz="3200" dirty="0"/>
              <a:t>Interpretation of Correlograms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07" y="1568134"/>
            <a:ext cx="4188646" cy="3747917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429651" y="994849"/>
            <a:ext cx="1221640" cy="573285"/>
          </a:xfrm>
          <a:ln>
            <a:noFill/>
          </a:ln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PACF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060" y="1568134"/>
            <a:ext cx="4485817" cy="3747918"/>
          </a:xfr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605" y="996788"/>
            <a:ext cx="916230" cy="571346"/>
          </a:xfrm>
          <a:ln>
            <a:noFill/>
          </a:ln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ACF</a:t>
            </a:r>
          </a:p>
        </p:txBody>
      </p:sp>
    </p:spTree>
    <p:extLst>
      <p:ext uri="{BB962C8B-B14F-4D97-AF65-F5344CB8AC3E}">
        <p14:creationId xmlns:p14="http://schemas.microsoft.com/office/powerpoint/2010/main" val="1456758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0703166"/>
              </p:ext>
            </p:extLst>
          </p:nvPr>
        </p:nvGraphicFramePr>
        <p:xfrm>
          <a:off x="1006293" y="2360065"/>
          <a:ext cx="7177134" cy="237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2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552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552">
                <a:tc>
                  <a:txBody>
                    <a:bodyPr/>
                    <a:lstStyle/>
                    <a:p>
                      <a:r>
                        <a:rPr lang="en-US" b="1" dirty="0"/>
                        <a:t>SARIMA(1,1,1)(1,0,1)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552">
                <a:tc>
                  <a:txBody>
                    <a:bodyPr/>
                    <a:lstStyle/>
                    <a:p>
                      <a:r>
                        <a:rPr lang="en-US" dirty="0"/>
                        <a:t>SARIMA(1,1,1)(2,0,1)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552">
                <a:tc>
                  <a:txBody>
                    <a:bodyPr/>
                    <a:lstStyle/>
                    <a:p>
                      <a:r>
                        <a:rPr lang="en-US" dirty="0"/>
                        <a:t>SARIMA(2,1,1)(1,0,1)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552">
                <a:tc>
                  <a:txBody>
                    <a:bodyPr/>
                    <a:lstStyle/>
                    <a:p>
                      <a:r>
                        <a:rPr lang="en-US" dirty="0"/>
                        <a:t>SARIMA(2,1,2)(1,0,1)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584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7"/>
            <a:ext cx="7294095" cy="1296527"/>
          </a:xfrm>
        </p:spPr>
        <p:txBody>
          <a:bodyPr/>
          <a:lstStyle/>
          <a:p>
            <a:r>
              <a:rPr lang="en-US" dirty="0"/>
              <a:t>Residual Diagnostic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Purpose :</a:t>
            </a:r>
          </a:p>
          <a:p>
            <a:r>
              <a:rPr lang="en-US" dirty="0"/>
              <a:t>Evaluation of selected model and its assumptions.</a:t>
            </a:r>
          </a:p>
          <a:p>
            <a:r>
              <a:rPr lang="en-US" dirty="0"/>
              <a:t>Influence of the residuals on the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Residuals are crucial in model selection to infer :</a:t>
            </a:r>
          </a:p>
          <a:p>
            <a:r>
              <a:rPr lang="en-US" dirty="0"/>
              <a:t>Non-linearity</a:t>
            </a:r>
          </a:p>
          <a:p>
            <a:r>
              <a:rPr lang="en-US" dirty="0"/>
              <a:t>Non-constant variance</a:t>
            </a:r>
          </a:p>
          <a:p>
            <a:r>
              <a:rPr lang="en-US" dirty="0"/>
              <a:t>Independence</a:t>
            </a:r>
          </a:p>
          <a:p>
            <a:r>
              <a:rPr lang="en-US" dirty="0"/>
              <a:t>Outliers</a:t>
            </a:r>
          </a:p>
          <a:p>
            <a:r>
              <a:rPr lang="en-US" dirty="0"/>
              <a:t>Normal Distribution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69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599505" cy="1400530"/>
          </a:xfrm>
        </p:spPr>
        <p:txBody>
          <a:bodyPr/>
          <a:lstStyle/>
          <a:p>
            <a:r>
              <a:rPr lang="en-US" dirty="0"/>
              <a:t>Residual Diagnostic Check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8" y="1749245"/>
            <a:ext cx="4455368" cy="4119850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82820" y="1853248"/>
            <a:ext cx="3703320" cy="3723835"/>
          </a:xfrm>
        </p:spPr>
        <p:txBody>
          <a:bodyPr/>
          <a:lstStyle/>
          <a:p>
            <a:r>
              <a:rPr lang="en-US" dirty="0"/>
              <a:t>Residuals all below 95% confidence interval</a:t>
            </a:r>
          </a:p>
          <a:p>
            <a:r>
              <a:rPr lang="en-US" dirty="0"/>
              <a:t>There are no useful information in the residuals that we could have used in the model.</a:t>
            </a:r>
          </a:p>
        </p:txBody>
      </p:sp>
    </p:spTree>
    <p:extLst>
      <p:ext uri="{BB962C8B-B14F-4D97-AF65-F5344CB8AC3E}">
        <p14:creationId xmlns:p14="http://schemas.microsoft.com/office/powerpoint/2010/main" val="1009898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599505" cy="1400530"/>
          </a:xfrm>
        </p:spPr>
        <p:txBody>
          <a:bodyPr/>
          <a:lstStyle/>
          <a:p>
            <a:r>
              <a:rPr lang="en-US" dirty="0"/>
              <a:t>Residual Diagnostic Check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7714630" cy="4422524"/>
          </a:xfrm>
        </p:spPr>
        <p:txBody>
          <a:bodyPr/>
          <a:lstStyle/>
          <a:p>
            <a:r>
              <a:rPr lang="en-US" sz="2000" dirty="0"/>
              <a:t>From our plot, we saw that our selected model has basically captured the patterns in our data quite effectively.</a:t>
            </a:r>
          </a:p>
          <a:p>
            <a:r>
              <a:rPr lang="en-US" sz="2000" dirty="0"/>
              <a:t>There is no significant spike in our ACF plot.</a:t>
            </a:r>
          </a:p>
          <a:p>
            <a:r>
              <a:rPr lang="en-US" sz="2000" dirty="0"/>
              <a:t>In conclusion, we can say that there is no more information remaining in our residuals to be further exploited in order to get better model to in turn get better forecasts.</a:t>
            </a:r>
            <a:endParaRPr lang="en-IN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85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0115" y="1853248"/>
            <a:ext cx="3298115" cy="42002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Chi-squared critical value is 50.892</a:t>
            </a:r>
          </a:p>
          <a:p>
            <a:r>
              <a:rPr lang="en-US" dirty="0"/>
              <a:t>Chi-squared critical value &gt; Chi-squared test statistic value</a:t>
            </a:r>
          </a:p>
          <a:p>
            <a:r>
              <a:rPr lang="en-US" dirty="0"/>
              <a:t>So for 1% test size and 30 degrees of freedom, we fail to reject H0 that first 30 autocorrelation coefficients of the residuals are jointly equal to zero.</a:t>
            </a:r>
          </a:p>
          <a:p>
            <a:r>
              <a:rPr lang="en-US" dirty="0"/>
              <a:t>We can say that we don’t have enough evidence to prove Ha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27700" y="2665475"/>
            <a:ext cx="3298113" cy="3590864"/>
          </a:xfrm>
        </p:spPr>
        <p:txBody>
          <a:bodyPr>
            <a:normAutofit/>
          </a:bodyPr>
          <a:lstStyle/>
          <a:p>
            <a:r>
              <a:rPr lang="en-US" dirty="0"/>
              <a:t>H0 = first 30 autocorrelation coefficients of the residuals are jointly equal to zero.</a:t>
            </a:r>
          </a:p>
          <a:p>
            <a:r>
              <a:rPr lang="en-US" dirty="0"/>
              <a:t>Ha =       H0</a:t>
            </a:r>
          </a:p>
          <a:p>
            <a:r>
              <a:rPr lang="en-US" dirty="0"/>
              <a:t>The associated p-value is 0.1618 which tells that </a:t>
            </a:r>
            <a:r>
              <a:rPr lang="en-US" b="1" dirty="0"/>
              <a:t>16.18%</a:t>
            </a:r>
            <a:r>
              <a:rPr lang="en-US" dirty="0"/>
              <a:t> of all χ² (30) random variables exceed the value </a:t>
            </a:r>
            <a:r>
              <a:rPr lang="en-US" b="1" dirty="0"/>
              <a:t>37.545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96514" y="1152983"/>
            <a:ext cx="3981450" cy="1359788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/>
          </p:cNvCxnSpPr>
          <p:nvPr/>
        </p:nvCxnSpPr>
        <p:spPr>
          <a:xfrm>
            <a:off x="1806841" y="4191287"/>
            <a:ext cx="0" cy="152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1806841" y="4191287"/>
            <a:ext cx="305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40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&amp; Conclusions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59785" y="1540267"/>
            <a:ext cx="3298112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Holdout period</a:t>
            </a:r>
          </a:p>
        </p:txBody>
      </p:sp>
      <p:sp>
        <p:nvSpPr>
          <p:cNvPr id="9" name="Text Placeholder 20"/>
          <p:cNvSpPr txBox="1">
            <a:spLocks/>
          </p:cNvSpPr>
          <p:nvPr/>
        </p:nvSpPr>
        <p:spPr>
          <a:xfrm>
            <a:off x="4968559" y="1460172"/>
            <a:ext cx="3298113" cy="576262"/>
          </a:xfrm>
          <a:prstGeom prst="rect">
            <a:avLst/>
          </a:prstGeom>
        </p:spPr>
        <p:txBody>
          <a:bodyPr/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SARIMA(1,1,1)(1,0,1)</a:t>
            </a:r>
          </a:p>
          <a:p>
            <a:endParaRPr lang="en-US" dirty="0"/>
          </a:p>
        </p:txBody>
      </p:sp>
      <p:pic>
        <p:nvPicPr>
          <p:cNvPr id="10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6" y="2219272"/>
            <a:ext cx="3737379" cy="17266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82819" y="5225949"/>
            <a:ext cx="23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Forecasted Value</a:t>
            </a:r>
          </a:p>
          <a:p>
            <a:r>
              <a:rPr lang="en-US" dirty="0"/>
              <a:t>Actual data point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52749" y="36378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846" y="2219273"/>
            <a:ext cx="4811537" cy="1854261"/>
          </a:xfrm>
          <a:prstGeom prst="rect">
            <a:avLst/>
          </a:prstGeom>
        </p:spPr>
      </p:pic>
      <p:pic>
        <p:nvPicPr>
          <p:cNvPr id="16" name="Content Placeholder 10"/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20" y="4209163"/>
            <a:ext cx="4019167" cy="2191671"/>
          </a:xfrm>
          <a:prstGeom prst="rect">
            <a:avLst/>
          </a:prstGeom>
        </p:spPr>
      </p:pic>
      <p:sp>
        <p:nvSpPr>
          <p:cNvPr id="20" name="Rounded Rectangle 17"/>
          <p:cNvSpPr/>
          <p:nvPr/>
        </p:nvSpPr>
        <p:spPr>
          <a:xfrm>
            <a:off x="4574182" y="5593332"/>
            <a:ext cx="458115" cy="152705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15"/>
          <p:cNvSpPr/>
          <p:nvPr/>
        </p:nvSpPr>
        <p:spPr>
          <a:xfrm>
            <a:off x="4574182" y="5304999"/>
            <a:ext cx="458115" cy="152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5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Unemployment rate represents the number of unemployed as a percentage of the labor force.</a:t>
            </a:r>
          </a:p>
          <a:p>
            <a:r>
              <a:rPr lang="en-US" dirty="0"/>
              <a:t>Time series of unemployment rate (u-3)</a:t>
            </a:r>
          </a:p>
          <a:p>
            <a:pPr lvl="1"/>
            <a:r>
              <a:rPr lang="en-US" dirty="0"/>
              <a:t>01/01/1948 –03/01/2017</a:t>
            </a:r>
          </a:p>
          <a:p>
            <a:pPr lvl="1"/>
            <a:r>
              <a:rPr lang="en-US" dirty="0"/>
              <a:t>Monthly recorded</a:t>
            </a:r>
          </a:p>
          <a:p>
            <a:pPr lvl="1"/>
            <a:r>
              <a:rPr lang="en-US" dirty="0"/>
              <a:t>Without seasonal adjustment</a:t>
            </a:r>
          </a:p>
          <a:p>
            <a:r>
              <a:rPr lang="en-US" dirty="0"/>
              <a:t>Source : US Bureau of Labor Statistics, Civilian Unemployment Rate[UNRATENSA], FRED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69" y="303840"/>
            <a:ext cx="7055380" cy="1400530"/>
          </a:xfrm>
        </p:spPr>
        <p:txBody>
          <a:bodyPr/>
          <a:lstStyle/>
          <a:p>
            <a:r>
              <a:rPr lang="en-US" dirty="0"/>
              <a:t>Forecast &amp; Conclusions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52749" y="36378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404460" y="2452937"/>
            <a:ext cx="3425469" cy="4195481"/>
          </a:xfrm>
        </p:spPr>
        <p:txBody>
          <a:bodyPr/>
          <a:lstStyle/>
          <a:p>
            <a:pPr lvl="1"/>
            <a:r>
              <a:rPr lang="en-US" dirty="0"/>
              <a:t>Inflation control</a:t>
            </a:r>
          </a:p>
          <a:p>
            <a:pPr lvl="1"/>
            <a:r>
              <a:rPr lang="en-US" dirty="0"/>
              <a:t>Housing market</a:t>
            </a:r>
          </a:p>
          <a:p>
            <a:pPr lvl="1"/>
            <a:r>
              <a:rPr lang="en-US" dirty="0"/>
              <a:t>Federal Reserve</a:t>
            </a:r>
          </a:p>
          <a:p>
            <a:pPr lvl="1"/>
            <a:r>
              <a:rPr lang="en-US" dirty="0"/>
              <a:t>Stability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9" y="1373437"/>
            <a:ext cx="6694106" cy="526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9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are we forecasting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important economic indicator</a:t>
            </a:r>
          </a:p>
          <a:p>
            <a:r>
              <a:rPr lang="en-US" dirty="0"/>
              <a:t>Affects the banks’ decisions to grant student loans </a:t>
            </a:r>
          </a:p>
          <a:p>
            <a:r>
              <a:rPr lang="en-US" dirty="0"/>
              <a:t>Cause and effect relationship with the housing market </a:t>
            </a:r>
          </a:p>
          <a:p>
            <a:r>
              <a:rPr lang="en-US" dirty="0"/>
              <a:t>Crucial decision making tool for business &amp; government</a:t>
            </a:r>
          </a:p>
          <a:p>
            <a:r>
              <a:rPr lang="en-US" dirty="0"/>
              <a:t>Common labor force planning metric</a:t>
            </a:r>
          </a:p>
        </p:txBody>
      </p:sp>
    </p:spTree>
    <p:extLst>
      <p:ext uri="{BB962C8B-B14F-4D97-AF65-F5344CB8AC3E}">
        <p14:creationId xmlns:p14="http://schemas.microsoft.com/office/powerpoint/2010/main" val="398937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73" y="1596540"/>
            <a:ext cx="6711654" cy="419548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Data and Holdout</a:t>
            </a:r>
          </a:p>
          <a:p>
            <a:r>
              <a:rPr lang="en-US" dirty="0"/>
              <a:t>Unit Root Test</a:t>
            </a:r>
          </a:p>
          <a:p>
            <a:r>
              <a:rPr lang="en-US" dirty="0"/>
              <a:t>ACF and PACF on Data</a:t>
            </a:r>
          </a:p>
          <a:p>
            <a:r>
              <a:rPr lang="en-US" dirty="0"/>
              <a:t>Forecast Models</a:t>
            </a:r>
          </a:p>
          <a:p>
            <a:r>
              <a:rPr lang="en-US" dirty="0"/>
              <a:t>Model Validation</a:t>
            </a:r>
          </a:p>
          <a:p>
            <a:r>
              <a:rPr lang="en-US" dirty="0"/>
              <a:t>Forecast &amp; 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6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Initial Plot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0" y="1300467"/>
            <a:ext cx="8398774" cy="548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1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337" y="374900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Plot of the restricted sample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60" y="1300429"/>
            <a:ext cx="8551479" cy="533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5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Root Test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observance of stochastic variations</a:t>
            </a:r>
          </a:p>
          <a:p>
            <a:r>
              <a:rPr lang="en-US" dirty="0"/>
              <a:t>Seasonality in every 12</a:t>
            </a:r>
            <a:r>
              <a:rPr lang="en-US" baseline="30000" dirty="0"/>
              <a:t>th</a:t>
            </a:r>
            <a:r>
              <a:rPr lang="en-US" dirty="0"/>
              <a:t> month</a:t>
            </a:r>
          </a:p>
          <a:p>
            <a:r>
              <a:rPr lang="en-US" dirty="0"/>
              <a:t>Differencing the data might be needed. This could be confirmed by performing a unit root test.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7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7390" y="222195"/>
            <a:ext cx="3934585" cy="736867"/>
          </a:xfrm>
        </p:spPr>
        <p:txBody>
          <a:bodyPr/>
          <a:lstStyle/>
          <a:p>
            <a:r>
              <a:rPr lang="en-US" dirty="0"/>
              <a:t>Unit Root Test</a:t>
            </a:r>
          </a:p>
        </p:txBody>
      </p:sp>
      <p:pic>
        <p:nvPicPr>
          <p:cNvPr id="9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7" y="1193273"/>
            <a:ext cx="4636607" cy="5504503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921" y="2207360"/>
            <a:ext cx="3937069" cy="173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9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Root Test After Differencing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844044"/>
            <a:ext cx="5318000" cy="4936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55" y="4039820"/>
            <a:ext cx="2047875" cy="2343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549" y="1853248"/>
            <a:ext cx="3452465" cy="127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71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Application xmlns="http://www.sap.com/cof/powerpoint/application">
  <Version>2</Version>
  <Revision>2.2.3.57389</Revision>
</Application>
</file>

<file path=customXml/item2.xml><?xml version="1.0" encoding="utf-8"?>
<Application xmlns="http://www.sap.com/cof/ao/powerpoint/application">
  <com.sap.ip.bi.pioneer>
    <Version>4</Version>
    <AAO_Revision>2.2.3.57389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Items/>
  </com.sap.ip.bi.pioneer>
</Application>
</file>

<file path=customXml/itemProps1.xml><?xml version="1.0" encoding="utf-8"?>
<ds:datastoreItem xmlns:ds="http://schemas.openxmlformats.org/officeDocument/2006/customXml" ds:itemID="{C6EFDC77-F0A3-44B5-9C00-7546523AD573}">
  <ds:schemaRefs>
    <ds:schemaRef ds:uri="http://www.sap.com/cof/powerpoint/application"/>
  </ds:schemaRefs>
</ds:datastoreItem>
</file>

<file path=customXml/itemProps2.xml><?xml version="1.0" encoding="utf-8"?>
<ds:datastoreItem xmlns:ds="http://schemas.openxmlformats.org/officeDocument/2006/customXml" ds:itemID="{82C431DF-757B-42D1-AC7E-F91F43F65A46}">
  <ds:schemaRefs>
    <ds:schemaRef ds:uri="http://www.sap.com/cof/ao/powerpoint/applic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1959</TotalTime>
  <Words>488</Words>
  <Application>Microsoft Office PowerPoint</Application>
  <PresentationFormat>On-screen Show (4:3)</PresentationFormat>
  <Paragraphs>101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</vt:lpstr>
      <vt:lpstr>1_Ion</vt:lpstr>
      <vt:lpstr>Forecast on Civilian Unemployment Rate </vt:lpstr>
      <vt:lpstr>Brief Data Overview</vt:lpstr>
      <vt:lpstr>Why are we forecasting ? </vt:lpstr>
      <vt:lpstr>Outline</vt:lpstr>
      <vt:lpstr>Initial Plot</vt:lpstr>
      <vt:lpstr>Plot of the restricted sample</vt:lpstr>
      <vt:lpstr>Unit Root Test Rationale</vt:lpstr>
      <vt:lpstr>Unit Root Test</vt:lpstr>
      <vt:lpstr>Unit Root Test After Differencing</vt:lpstr>
      <vt:lpstr>Plot of the Differenced Data</vt:lpstr>
      <vt:lpstr>ACF of the Series for 60 lags</vt:lpstr>
      <vt:lpstr>PACF of the Series 60 lags</vt:lpstr>
      <vt:lpstr>Interpretation of Correlograms </vt:lpstr>
      <vt:lpstr>Model Comparisons</vt:lpstr>
      <vt:lpstr>Residual Diagnostic Check</vt:lpstr>
      <vt:lpstr>Residual Diagnostic Check</vt:lpstr>
      <vt:lpstr>Residual Diagnostic Check</vt:lpstr>
      <vt:lpstr>Model Validation</vt:lpstr>
      <vt:lpstr>Forecast &amp; Conclusions</vt:lpstr>
      <vt:lpstr>Forecast &amp; Conclusions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sandeep ramesh</cp:lastModifiedBy>
  <cp:revision>138</cp:revision>
  <dcterms:created xsi:type="dcterms:W3CDTF">2013-08-21T19:17:07Z</dcterms:created>
  <dcterms:modified xsi:type="dcterms:W3CDTF">2017-05-03T22:46:51Z</dcterms:modified>
</cp:coreProperties>
</file>