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4"/>
  </p:sldMasterIdLst>
  <p:notesMasterIdLst>
    <p:notesMasterId r:id="rId15"/>
  </p:notesMasterIdLst>
  <p:sldIdLst>
    <p:sldId id="258"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ya%20Prakash\OneDrive\Desktop\IITM%20online\Diploma\BDM\BDM-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thya%20Prakash\OneDrive\Desktop\IITM%20online\Diploma\BDM\BDM-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thya%20Prakash\OneDrive\Desktop\IITM%20online\Diploma\BDM\BDM-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thya%20Prakash\OneDrive\Desktop\IITM%20online\Diploma\BDM\BDM-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thya%20Prakash\OneDrive\Desktop\IITM%20online\Diploma\BDM\BDM-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thya%20Prakash\OneDrive\Desktop\IITM%20online\Diploma\BDM\BDM-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[BDM-Project.xlsx]Sheet2!PivotTable2</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IN" sz="1400" b="0" i="0" u="none" strike="noStrike" kern="1200" spc="0" baseline="0" dirty="0">
                <a:solidFill>
                  <a:schemeClr val="tx1"/>
                </a:solidFill>
              </a:rPr>
              <a:t>Total Revenue by Custome</a:t>
            </a:r>
            <a:r>
              <a:rPr lang="en-IN" sz="1400" b="0" i="0" u="none" strike="noStrike" kern="1200" spc="0" baseline="0" dirty="0">
                <a:solidFill>
                  <a:sysClr val="windowText" lastClr="000000">
                    <a:lumMod val="65000"/>
                    <a:lumOff val="35000"/>
                  </a:sysClr>
                </a:solidFill>
              </a:rPr>
              <a:t>rs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c:f>
              <c:strCache>
                <c:ptCount val="1"/>
                <c:pt idx="0">
                  <c:v>Total</c:v>
                </c:pt>
              </c:strCache>
            </c:strRef>
          </c:tx>
          <c:spPr>
            <a:solidFill>
              <a:schemeClr val="accent1"/>
            </a:solidFill>
            <a:ln>
              <a:noFill/>
            </a:ln>
            <a:effectLst/>
          </c:spPr>
          <c:invertIfNegative val="0"/>
          <c:cat>
            <c:strRef>
              <c:f>Sheet2!$A$2:$A$22</c:f>
              <c:strCache>
                <c:ptCount val="20"/>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pt idx="15">
                  <c:v>CUSTOMER P</c:v>
                </c:pt>
                <c:pt idx="16">
                  <c:v>CUSTOMER Q</c:v>
                </c:pt>
                <c:pt idx="17">
                  <c:v>CUSTOMER S</c:v>
                </c:pt>
                <c:pt idx="18">
                  <c:v>CUSTOMER T</c:v>
                </c:pt>
                <c:pt idx="19">
                  <c:v>CUSTOMER U</c:v>
                </c:pt>
              </c:strCache>
            </c:strRef>
          </c:cat>
          <c:val>
            <c:numRef>
              <c:f>Sheet2!$B$2:$B$22</c:f>
              <c:numCache>
                <c:formatCode>General</c:formatCode>
                <c:ptCount val="20"/>
                <c:pt idx="0">
                  <c:v>519459</c:v>
                </c:pt>
                <c:pt idx="1">
                  <c:v>588104</c:v>
                </c:pt>
                <c:pt idx="2">
                  <c:v>526763</c:v>
                </c:pt>
                <c:pt idx="3">
                  <c:v>304261</c:v>
                </c:pt>
                <c:pt idx="4">
                  <c:v>476883</c:v>
                </c:pt>
                <c:pt idx="5">
                  <c:v>556593</c:v>
                </c:pt>
                <c:pt idx="6">
                  <c:v>563272</c:v>
                </c:pt>
                <c:pt idx="7">
                  <c:v>511227</c:v>
                </c:pt>
                <c:pt idx="8">
                  <c:v>354949</c:v>
                </c:pt>
                <c:pt idx="9">
                  <c:v>504061</c:v>
                </c:pt>
                <c:pt idx="10">
                  <c:v>544340</c:v>
                </c:pt>
                <c:pt idx="11">
                  <c:v>469430</c:v>
                </c:pt>
                <c:pt idx="12">
                  <c:v>507411</c:v>
                </c:pt>
                <c:pt idx="13">
                  <c:v>508691</c:v>
                </c:pt>
                <c:pt idx="14">
                  <c:v>259966</c:v>
                </c:pt>
                <c:pt idx="15">
                  <c:v>160671</c:v>
                </c:pt>
                <c:pt idx="16">
                  <c:v>87928</c:v>
                </c:pt>
                <c:pt idx="17">
                  <c:v>54873</c:v>
                </c:pt>
                <c:pt idx="18">
                  <c:v>44715</c:v>
                </c:pt>
                <c:pt idx="19">
                  <c:v>30196</c:v>
                </c:pt>
              </c:numCache>
            </c:numRef>
          </c:val>
          <c:extLst>
            <c:ext xmlns:c16="http://schemas.microsoft.com/office/drawing/2014/chart" uri="{C3380CC4-5D6E-409C-BE32-E72D297353CC}">
              <c16:uniqueId val="{00000000-BE34-4A00-975C-C88BB59B3C42}"/>
            </c:ext>
          </c:extLst>
        </c:ser>
        <c:dLbls>
          <c:showLegendKey val="0"/>
          <c:showVal val="0"/>
          <c:showCatName val="0"/>
          <c:showSerName val="0"/>
          <c:showPercent val="0"/>
          <c:showBubbleSize val="0"/>
        </c:dLbls>
        <c:gapWidth val="219"/>
        <c:overlap val="-27"/>
        <c:axId val="684387199"/>
        <c:axId val="684388639"/>
      </c:barChart>
      <c:catAx>
        <c:axId val="68438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88639"/>
        <c:crosses val="autoZero"/>
        <c:auto val="1"/>
        <c:lblAlgn val="ctr"/>
        <c:lblOffset val="100"/>
        <c:noMultiLvlLbl val="0"/>
      </c:catAx>
      <c:valAx>
        <c:axId val="684388639"/>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87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[BDM-Project.xlsx]Sheet1!PivotTable1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Revenue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Sheet1!$B$2:$B$14</c:f>
              <c:numCache>
                <c:formatCode>General</c:formatCode>
                <c:ptCount val="12"/>
                <c:pt idx="0">
                  <c:v>488821</c:v>
                </c:pt>
                <c:pt idx="1">
                  <c:v>686758</c:v>
                </c:pt>
                <c:pt idx="2">
                  <c:v>697309</c:v>
                </c:pt>
                <c:pt idx="3">
                  <c:v>610075</c:v>
                </c:pt>
                <c:pt idx="4">
                  <c:v>655427</c:v>
                </c:pt>
                <c:pt idx="5">
                  <c:v>687390</c:v>
                </c:pt>
                <c:pt idx="6">
                  <c:v>631984</c:v>
                </c:pt>
                <c:pt idx="7">
                  <c:v>635921</c:v>
                </c:pt>
                <c:pt idx="8">
                  <c:v>748759</c:v>
                </c:pt>
                <c:pt idx="9">
                  <c:v>661734</c:v>
                </c:pt>
                <c:pt idx="10">
                  <c:v>584712</c:v>
                </c:pt>
                <c:pt idx="11">
                  <c:v>484903</c:v>
                </c:pt>
              </c:numCache>
            </c:numRef>
          </c:val>
          <c:extLst>
            <c:ext xmlns:c16="http://schemas.microsoft.com/office/drawing/2014/chart" uri="{C3380CC4-5D6E-409C-BE32-E72D297353CC}">
              <c16:uniqueId val="{00000000-6861-4C3E-A6B4-A3348A2DEAC0}"/>
            </c:ext>
          </c:extLst>
        </c:ser>
        <c:dLbls>
          <c:showLegendKey val="0"/>
          <c:showVal val="0"/>
          <c:showCatName val="0"/>
          <c:showSerName val="0"/>
          <c:showPercent val="0"/>
          <c:showBubbleSize val="0"/>
        </c:dLbls>
        <c:gapWidth val="219"/>
        <c:axId val="684393439"/>
        <c:axId val="684385759"/>
      </c:barChart>
      <c:catAx>
        <c:axId val="684393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85759"/>
        <c:crosses val="autoZero"/>
        <c:auto val="1"/>
        <c:lblAlgn val="ctr"/>
        <c:lblOffset val="100"/>
        <c:noMultiLvlLbl val="0"/>
      </c:catAx>
      <c:valAx>
        <c:axId val="684385759"/>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0"/>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93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[BDM-Project.xlsx]Sheet3!PivotTable2</c:name>
    <c:fmtId val="4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Balance</a:t>
            </a:r>
            <a:r>
              <a:rPr lang="en-IN" baseline="0"/>
              <a:t> Due Proportion by Customers</a:t>
            </a:r>
            <a:endParaRPr lang="en-IN"/>
          </a:p>
        </c:rich>
      </c:tx>
      <c:layout>
        <c:manualLayout>
          <c:xMode val="edge"/>
          <c:yMode val="edge"/>
          <c:x val="0.14383260667979178"/>
          <c:y val="5.4112531056118955E-3"/>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Sheet3!$B$1</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FE2-4106-85BF-818FE8C02BB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FE2-4106-85BF-818FE8C02BB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FE2-4106-85BF-818FE8C02BB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FE2-4106-85BF-818FE8C02BB2}"/>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FE2-4106-85BF-818FE8C02BB2}"/>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FE2-4106-85BF-818FE8C02BB2}"/>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5FE2-4106-85BF-818FE8C02BB2}"/>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5FE2-4106-85BF-818FE8C02BB2}"/>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Sheet3!$A$2:$A$10</c:f>
              <c:strCache>
                <c:ptCount val="8"/>
                <c:pt idx="0">
                  <c:v>CUSTOMER B</c:v>
                </c:pt>
                <c:pt idx="1">
                  <c:v>CUSTOMER D</c:v>
                </c:pt>
                <c:pt idx="2">
                  <c:v>CUSTOMER F</c:v>
                </c:pt>
                <c:pt idx="3">
                  <c:v>CUSTOMER J</c:v>
                </c:pt>
                <c:pt idx="4">
                  <c:v>CUSTOMER K</c:v>
                </c:pt>
                <c:pt idx="5">
                  <c:v>CUSTOMER P</c:v>
                </c:pt>
                <c:pt idx="6">
                  <c:v>CUSTOMER Q</c:v>
                </c:pt>
                <c:pt idx="7">
                  <c:v>CUSTOMER S</c:v>
                </c:pt>
              </c:strCache>
            </c:strRef>
          </c:cat>
          <c:val>
            <c:numRef>
              <c:f>Sheet3!$B$2:$B$10</c:f>
              <c:numCache>
                <c:formatCode>General</c:formatCode>
                <c:ptCount val="8"/>
                <c:pt idx="0">
                  <c:v>35956.25</c:v>
                </c:pt>
                <c:pt idx="1">
                  <c:v>23484</c:v>
                </c:pt>
                <c:pt idx="2">
                  <c:v>70820.25</c:v>
                </c:pt>
                <c:pt idx="3">
                  <c:v>16658.75</c:v>
                </c:pt>
                <c:pt idx="4">
                  <c:v>11379.00513762005</c:v>
                </c:pt>
                <c:pt idx="5">
                  <c:v>9576.5999999999985</c:v>
                </c:pt>
                <c:pt idx="6">
                  <c:v>17585.599999999995</c:v>
                </c:pt>
                <c:pt idx="7">
                  <c:v>10974.599999999999</c:v>
                </c:pt>
              </c:numCache>
            </c:numRef>
          </c:val>
          <c:extLst>
            <c:ext xmlns:c16="http://schemas.microsoft.com/office/drawing/2014/chart" uri="{C3380CC4-5D6E-409C-BE32-E72D297353CC}">
              <c16:uniqueId val="{00000010-5FE2-4106-85BF-818FE8C02BB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[BDM-Project.xlsx]Sheet4!PivotTable3</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Payment Patterns of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935873308988084"/>
          <c:y val="0.12680351386787533"/>
          <c:w val="0.53493417322834647"/>
          <c:h val="0.57487664041994746"/>
        </c:manualLayout>
      </c:layout>
      <c:lineChart>
        <c:grouping val="stacked"/>
        <c:varyColors val="0"/>
        <c:ser>
          <c:idx val="0"/>
          <c:order val="0"/>
          <c:tx>
            <c:strRef>
              <c:f>Sheet4!$B$1</c:f>
              <c:strCache>
                <c:ptCount val="1"/>
                <c:pt idx="0">
                  <c:v>Sum of PAYMENT 2(60-90)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Sheet4!$A$2:$A$23</c:f>
              <c:multiLvlStrCache>
                <c:ptCount val="20"/>
                <c:lvl>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pt idx="15">
                    <c:v>CUSTOMER P</c:v>
                  </c:pt>
                  <c:pt idx="16">
                    <c:v>CUSTOMER Q</c:v>
                  </c:pt>
                  <c:pt idx="17">
                    <c:v>CUSTOMER S</c:v>
                  </c:pt>
                  <c:pt idx="18">
                    <c:v>CUSTOMER T</c:v>
                  </c:pt>
                  <c:pt idx="19">
                    <c:v>CUSTOMER U</c:v>
                  </c:pt>
                </c:lvl>
                <c:lvl>
                  <c:pt idx="0">
                    <c:v>(blank)</c:v>
                  </c:pt>
                </c:lvl>
              </c:multiLvlStrCache>
            </c:multiLvlStrRef>
          </c:cat>
          <c:val>
            <c:numRef>
              <c:f>Sheet4!$B$2:$B$23</c:f>
              <c:numCache>
                <c:formatCode>General</c:formatCode>
                <c:ptCount val="20"/>
                <c:pt idx="0">
                  <c:v>259729.5</c:v>
                </c:pt>
                <c:pt idx="1">
                  <c:v>147026</c:v>
                </c:pt>
                <c:pt idx="2">
                  <c:v>175587.2478966288</c:v>
                </c:pt>
                <c:pt idx="3">
                  <c:v>60852.200000000004</c:v>
                </c:pt>
                <c:pt idx="4">
                  <c:v>238441.5</c:v>
                </c:pt>
                <c:pt idx="5">
                  <c:v>186380.40000000002</c:v>
                </c:pt>
                <c:pt idx="6">
                  <c:v>281636</c:v>
                </c:pt>
                <c:pt idx="7">
                  <c:v>102245.40000000001</c:v>
                </c:pt>
                <c:pt idx="8">
                  <c:v>177474.5</c:v>
                </c:pt>
                <c:pt idx="9">
                  <c:v>126015.25</c:v>
                </c:pt>
                <c:pt idx="10">
                  <c:v>181446.66485219999</c:v>
                </c:pt>
                <c:pt idx="11">
                  <c:v>93886.000000000015</c:v>
                </c:pt>
                <c:pt idx="12">
                  <c:v>253705.5</c:v>
                </c:pt>
                <c:pt idx="13">
                  <c:v>139155</c:v>
                </c:pt>
                <c:pt idx="14">
                  <c:v>113391.5</c:v>
                </c:pt>
                <c:pt idx="15">
                  <c:v>37773.599999999999</c:v>
                </c:pt>
                <c:pt idx="16">
                  <c:v>17585.600000000002</c:v>
                </c:pt>
                <c:pt idx="17">
                  <c:v>10974.6</c:v>
                </c:pt>
                <c:pt idx="18">
                  <c:v>14904.999999850948</c:v>
                </c:pt>
                <c:pt idx="19">
                  <c:v>10065.33333323268</c:v>
                </c:pt>
              </c:numCache>
            </c:numRef>
          </c:val>
          <c:smooth val="0"/>
          <c:extLst>
            <c:ext xmlns:c16="http://schemas.microsoft.com/office/drawing/2014/chart" uri="{C3380CC4-5D6E-409C-BE32-E72D297353CC}">
              <c16:uniqueId val="{00000000-4C3F-4FD6-820B-628AB31C5609}"/>
            </c:ext>
          </c:extLst>
        </c:ser>
        <c:ser>
          <c:idx val="1"/>
          <c:order val="1"/>
          <c:tx>
            <c:strRef>
              <c:f>Sheet4!$C$1</c:f>
              <c:strCache>
                <c:ptCount val="1"/>
                <c:pt idx="0">
                  <c:v>Sum of PAYMENT 3(90-120)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Sheet4!$A$2:$A$23</c:f>
              <c:multiLvlStrCache>
                <c:ptCount val="20"/>
                <c:lvl>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pt idx="15">
                    <c:v>CUSTOMER P</c:v>
                  </c:pt>
                  <c:pt idx="16">
                    <c:v>CUSTOMER Q</c:v>
                  </c:pt>
                  <c:pt idx="17">
                    <c:v>CUSTOMER S</c:v>
                  </c:pt>
                  <c:pt idx="18">
                    <c:v>CUSTOMER T</c:v>
                  </c:pt>
                  <c:pt idx="19">
                    <c:v>CUSTOMER U</c:v>
                  </c:pt>
                </c:lvl>
                <c:lvl>
                  <c:pt idx="0">
                    <c:v>(blank)</c:v>
                  </c:pt>
                </c:lvl>
              </c:multiLvlStrCache>
            </c:multiLvlStrRef>
          </c:cat>
          <c:val>
            <c:numRef>
              <c:f>Sheet4!$C$2:$C$23</c:f>
              <c:numCache>
                <c:formatCode>General</c:formatCode>
                <c:ptCount val="20"/>
                <c:pt idx="0">
                  <c:v>155837.70000000001</c:v>
                </c:pt>
                <c:pt idx="1">
                  <c:v>147026</c:v>
                </c:pt>
                <c:pt idx="2">
                  <c:v>175587.2478966288</c:v>
                </c:pt>
                <c:pt idx="3">
                  <c:v>60852.200000000004</c:v>
                </c:pt>
                <c:pt idx="4">
                  <c:v>143064.9</c:v>
                </c:pt>
                <c:pt idx="5">
                  <c:v>186380.40000000002</c:v>
                </c:pt>
                <c:pt idx="6">
                  <c:v>281636</c:v>
                </c:pt>
                <c:pt idx="7">
                  <c:v>102245.40000000001</c:v>
                </c:pt>
                <c:pt idx="8">
                  <c:v>106484.69999999998</c:v>
                </c:pt>
                <c:pt idx="9">
                  <c:v>126015.25</c:v>
                </c:pt>
                <c:pt idx="10">
                  <c:v>181446.66485219999</c:v>
                </c:pt>
                <c:pt idx="11">
                  <c:v>93886.000000000015</c:v>
                </c:pt>
                <c:pt idx="12">
                  <c:v>152223.29999999999</c:v>
                </c:pt>
                <c:pt idx="13">
                  <c:v>139155</c:v>
                </c:pt>
                <c:pt idx="14">
                  <c:v>72081.5</c:v>
                </c:pt>
                <c:pt idx="15">
                  <c:v>28197</c:v>
                </c:pt>
                <c:pt idx="16">
                  <c:v>17585.600000000002</c:v>
                </c:pt>
                <c:pt idx="17">
                  <c:v>10974.6</c:v>
                </c:pt>
                <c:pt idx="18">
                  <c:v>14904.999999850948</c:v>
                </c:pt>
                <c:pt idx="19">
                  <c:v>10065.33333323268</c:v>
                </c:pt>
              </c:numCache>
            </c:numRef>
          </c:val>
          <c:smooth val="0"/>
          <c:extLst>
            <c:ext xmlns:c16="http://schemas.microsoft.com/office/drawing/2014/chart" uri="{C3380CC4-5D6E-409C-BE32-E72D297353CC}">
              <c16:uniqueId val="{00000001-4C3F-4FD6-820B-628AB31C5609}"/>
            </c:ext>
          </c:extLst>
        </c:ser>
        <c:ser>
          <c:idx val="2"/>
          <c:order val="2"/>
          <c:tx>
            <c:strRef>
              <c:f>Sheet4!$D$1</c:f>
              <c:strCache>
                <c:ptCount val="1"/>
                <c:pt idx="0">
                  <c:v>Sum of PAYMENT 4(120-150)</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multiLvlStrRef>
              <c:f>Sheet4!$A$2:$A$23</c:f>
              <c:multiLvlStrCache>
                <c:ptCount val="20"/>
                <c:lvl>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pt idx="15">
                    <c:v>CUSTOMER P</c:v>
                  </c:pt>
                  <c:pt idx="16">
                    <c:v>CUSTOMER Q</c:v>
                  </c:pt>
                  <c:pt idx="17">
                    <c:v>CUSTOMER S</c:v>
                  </c:pt>
                  <c:pt idx="18">
                    <c:v>CUSTOMER T</c:v>
                  </c:pt>
                  <c:pt idx="19">
                    <c:v>CUSTOMER U</c:v>
                  </c:pt>
                </c:lvl>
                <c:lvl>
                  <c:pt idx="0">
                    <c:v>(blank)</c:v>
                  </c:pt>
                </c:lvl>
              </c:multiLvlStrCache>
            </c:multiLvlStrRef>
          </c:cat>
          <c:val>
            <c:numRef>
              <c:f>Sheet4!$D$2:$D$23</c:f>
              <c:numCache>
                <c:formatCode>General</c:formatCode>
                <c:ptCount val="20"/>
                <c:pt idx="0">
                  <c:v>103891.80000000002</c:v>
                </c:pt>
                <c:pt idx="1">
                  <c:v>147026</c:v>
                </c:pt>
                <c:pt idx="2">
                  <c:v>175587.42433667881</c:v>
                </c:pt>
                <c:pt idx="3">
                  <c:v>60852.200000000004</c:v>
                </c:pt>
                <c:pt idx="4">
                  <c:v>95376.6</c:v>
                </c:pt>
                <c:pt idx="5">
                  <c:v>81838.950000000012</c:v>
                </c:pt>
                <c:pt idx="7">
                  <c:v>102245.40000000001</c:v>
                </c:pt>
                <c:pt idx="8">
                  <c:v>70989.8</c:v>
                </c:pt>
                <c:pt idx="9">
                  <c:v>126015.25</c:v>
                </c:pt>
                <c:pt idx="10">
                  <c:v>122501.33230030998</c:v>
                </c:pt>
                <c:pt idx="11">
                  <c:v>93886.000000000015</c:v>
                </c:pt>
                <c:pt idx="12">
                  <c:v>91665.400000000009</c:v>
                </c:pt>
                <c:pt idx="13">
                  <c:v>100444.75</c:v>
                </c:pt>
                <c:pt idx="14">
                  <c:v>18999.099999999999</c:v>
                </c:pt>
                <c:pt idx="15">
                  <c:v>34878.35</c:v>
                </c:pt>
                <c:pt idx="16">
                  <c:v>7653.8</c:v>
                </c:pt>
                <c:pt idx="17">
                  <c:v>10974.6</c:v>
                </c:pt>
              </c:numCache>
            </c:numRef>
          </c:val>
          <c:smooth val="0"/>
          <c:extLst>
            <c:ext xmlns:c16="http://schemas.microsoft.com/office/drawing/2014/chart" uri="{C3380CC4-5D6E-409C-BE32-E72D297353CC}">
              <c16:uniqueId val="{00000002-4C3F-4FD6-820B-628AB31C5609}"/>
            </c:ext>
          </c:extLst>
        </c:ser>
        <c:ser>
          <c:idx val="3"/>
          <c:order val="3"/>
          <c:tx>
            <c:strRef>
              <c:f>Sheet4!$E$1</c:f>
              <c:strCache>
                <c:ptCount val="1"/>
                <c:pt idx="0">
                  <c:v>Sum of PAYMENT 5(150-180)</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multiLvlStrRef>
              <c:f>Sheet4!$A$2:$A$23</c:f>
              <c:multiLvlStrCache>
                <c:ptCount val="20"/>
                <c:lvl>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pt idx="15">
                    <c:v>CUSTOMER P</c:v>
                  </c:pt>
                  <c:pt idx="16">
                    <c:v>CUSTOMER Q</c:v>
                  </c:pt>
                  <c:pt idx="17">
                    <c:v>CUSTOMER S</c:v>
                  </c:pt>
                  <c:pt idx="18">
                    <c:v>CUSTOMER T</c:v>
                  </c:pt>
                  <c:pt idx="19">
                    <c:v>CUSTOMER U</c:v>
                  </c:pt>
                </c:lvl>
                <c:lvl>
                  <c:pt idx="0">
                    <c:v>(blank)</c:v>
                  </c:pt>
                </c:lvl>
              </c:multiLvlStrCache>
            </c:multiLvlStrRef>
          </c:cat>
          <c:val>
            <c:numRef>
              <c:f>Sheet4!$E$2:$E$23</c:f>
              <c:numCache>
                <c:formatCode>General</c:formatCode>
                <c:ptCount val="20"/>
                <c:pt idx="1">
                  <c:v>82624.75</c:v>
                </c:pt>
                <c:pt idx="3">
                  <c:v>49110.200000000004</c:v>
                </c:pt>
                <c:pt idx="5">
                  <c:v>18571.75</c:v>
                </c:pt>
                <c:pt idx="7">
                  <c:v>102245.40000000001</c:v>
                </c:pt>
                <c:pt idx="9">
                  <c:v>97866</c:v>
                </c:pt>
                <c:pt idx="10">
                  <c:v>32997.666336689996</c:v>
                </c:pt>
                <c:pt idx="11">
                  <c:v>93886.000000000015</c:v>
                </c:pt>
                <c:pt idx="12">
                  <c:v>9816.8000000000011</c:v>
                </c:pt>
                <c:pt idx="13">
                  <c:v>104417.25</c:v>
                </c:pt>
                <c:pt idx="14">
                  <c:v>34852.1</c:v>
                </c:pt>
                <c:pt idx="15">
                  <c:v>21157.599999999999</c:v>
                </c:pt>
                <c:pt idx="16">
                  <c:v>9931.8000000000011</c:v>
                </c:pt>
                <c:pt idx="18">
                  <c:v>14904.999999999984</c:v>
                </c:pt>
                <c:pt idx="19">
                  <c:v>10065.333333333323</c:v>
                </c:pt>
              </c:numCache>
            </c:numRef>
          </c:val>
          <c:smooth val="0"/>
          <c:extLst>
            <c:ext xmlns:c16="http://schemas.microsoft.com/office/drawing/2014/chart" uri="{C3380CC4-5D6E-409C-BE32-E72D297353CC}">
              <c16:uniqueId val="{00000003-4C3F-4FD6-820B-628AB31C5609}"/>
            </c:ext>
          </c:extLst>
        </c:ser>
        <c:ser>
          <c:idx val="4"/>
          <c:order val="4"/>
          <c:tx>
            <c:strRef>
              <c:f>Sheet4!$F$1</c:f>
              <c:strCache>
                <c:ptCount val="1"/>
                <c:pt idx="0">
                  <c:v>Sum of PAYMENT 6(&gt;180)</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multiLvlStrRef>
              <c:f>Sheet4!$A$2:$A$23</c:f>
              <c:multiLvlStrCache>
                <c:ptCount val="20"/>
                <c:lvl>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pt idx="15">
                    <c:v>CUSTOMER P</c:v>
                  </c:pt>
                  <c:pt idx="16">
                    <c:v>CUSTOMER Q</c:v>
                  </c:pt>
                  <c:pt idx="17">
                    <c:v>CUSTOMER S</c:v>
                  </c:pt>
                  <c:pt idx="18">
                    <c:v>CUSTOMER T</c:v>
                  </c:pt>
                  <c:pt idx="19">
                    <c:v>CUSTOMER U</c:v>
                  </c:pt>
                </c:lvl>
                <c:lvl>
                  <c:pt idx="0">
                    <c:v>(blank)</c:v>
                  </c:pt>
                </c:lvl>
              </c:multiLvlStrCache>
            </c:multiLvlStrRef>
          </c:cat>
          <c:val>
            <c:numRef>
              <c:f>Sheet4!$F$2:$F$23</c:f>
              <c:numCache>
                <c:formatCode>General</c:formatCode>
                <c:ptCount val="20"/>
                <c:pt idx="1">
                  <c:v>28445</c:v>
                </c:pt>
                <c:pt idx="3">
                  <c:v>49110.200000000004</c:v>
                </c:pt>
                <c:pt idx="5">
                  <c:v>12601.25</c:v>
                </c:pt>
                <c:pt idx="7">
                  <c:v>102245.40000000001</c:v>
                </c:pt>
                <c:pt idx="9">
                  <c:v>11490.5</c:v>
                </c:pt>
                <c:pt idx="10">
                  <c:v>14568.666520979999</c:v>
                </c:pt>
                <c:pt idx="11">
                  <c:v>93886.000000000015</c:v>
                </c:pt>
                <c:pt idx="13">
                  <c:v>25519</c:v>
                </c:pt>
                <c:pt idx="14">
                  <c:v>20641.8</c:v>
                </c:pt>
                <c:pt idx="15">
                  <c:v>29087.85</c:v>
                </c:pt>
                <c:pt idx="16">
                  <c:v>17585.600000000002</c:v>
                </c:pt>
                <c:pt idx="17">
                  <c:v>10974.6</c:v>
                </c:pt>
              </c:numCache>
            </c:numRef>
          </c:val>
          <c:smooth val="0"/>
          <c:extLst>
            <c:ext xmlns:c16="http://schemas.microsoft.com/office/drawing/2014/chart" uri="{C3380CC4-5D6E-409C-BE32-E72D297353CC}">
              <c16:uniqueId val="{00000004-4C3F-4FD6-820B-628AB31C5609}"/>
            </c:ext>
          </c:extLst>
        </c:ser>
        <c:dLbls>
          <c:showLegendKey val="0"/>
          <c:showVal val="0"/>
          <c:showCatName val="0"/>
          <c:showSerName val="0"/>
          <c:showPercent val="0"/>
          <c:showBubbleSize val="0"/>
        </c:dLbls>
        <c:marker val="1"/>
        <c:smooth val="0"/>
        <c:axId val="352241183"/>
        <c:axId val="352239743"/>
      </c:lineChart>
      <c:catAx>
        <c:axId val="35224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239743"/>
        <c:crosses val="autoZero"/>
        <c:auto val="1"/>
        <c:lblAlgn val="ctr"/>
        <c:lblOffset val="100"/>
        <c:noMultiLvlLbl val="1"/>
      </c:catAx>
      <c:valAx>
        <c:axId val="352239743"/>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241183"/>
        <c:crosses val="autoZero"/>
        <c:crossBetween val="between"/>
      </c:valAx>
      <c:spPr>
        <a:noFill/>
        <a:ln>
          <a:noFill/>
        </a:ln>
        <a:effectLst/>
      </c:spPr>
    </c:plotArea>
    <c:legend>
      <c:legendPos val="r"/>
      <c:layout>
        <c:manualLayout>
          <c:xMode val="edge"/>
          <c:yMode val="edge"/>
          <c:x val="0.70099445868125154"/>
          <c:y val="0.18047509097935585"/>
          <c:w val="0.28358570563294971"/>
          <c:h val="0.513766100075800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[BDM-Project.xlsx]Sheet5!PivotTable4</c:name>
    <c:fmtId val="8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Proprtions</a:t>
            </a:r>
            <a:r>
              <a:rPr lang="en-IN" baseline="0"/>
              <a:t> Paid on Different Aging Buckets by Customers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Sheet5!$B$1</c:f>
              <c:strCache>
                <c:ptCount val="1"/>
                <c:pt idx="0">
                  <c:v>Sum of CURRENT</c:v>
                </c:pt>
              </c:strCache>
            </c:strRef>
          </c:tx>
          <c:spPr>
            <a:solidFill>
              <a:schemeClr val="accent1"/>
            </a:solidFill>
            <a:ln>
              <a:noFill/>
            </a:ln>
            <a:effectLst/>
          </c:spPr>
          <c:invertIfNegative val="0"/>
          <c:cat>
            <c:strRef>
              <c:f>Sheet5!$A$2:$A$17</c:f>
              <c:strCache>
                <c:ptCount val="15"/>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strCache>
            </c:strRef>
          </c:cat>
          <c:val>
            <c:numRef>
              <c:f>Sheet5!$B$2:$B$17</c:f>
              <c:numCache>
                <c:formatCode>General</c:formatCode>
                <c:ptCount val="15"/>
                <c:pt idx="0">
                  <c:v>259729.5</c:v>
                </c:pt>
                <c:pt idx="1">
                  <c:v>170742.5</c:v>
                </c:pt>
                <c:pt idx="2">
                  <c:v>526761.92012993642</c:v>
                </c:pt>
                <c:pt idx="3">
                  <c:v>60852.200000000004</c:v>
                </c:pt>
                <c:pt idx="4">
                  <c:v>238441.5</c:v>
                </c:pt>
                <c:pt idx="5">
                  <c:v>454599.75</c:v>
                </c:pt>
                <c:pt idx="6">
                  <c:v>281636</c:v>
                </c:pt>
                <c:pt idx="7">
                  <c:v>306736.20000000007</c:v>
                </c:pt>
                <c:pt idx="8">
                  <c:v>177474.5</c:v>
                </c:pt>
                <c:pt idx="9">
                  <c:v>378045.75</c:v>
                </c:pt>
                <c:pt idx="10">
                  <c:v>181446.66485219999</c:v>
                </c:pt>
                <c:pt idx="11">
                  <c:v>281658</c:v>
                </c:pt>
                <c:pt idx="12">
                  <c:v>229163.5</c:v>
                </c:pt>
                <c:pt idx="13">
                  <c:v>139732.5</c:v>
                </c:pt>
                <c:pt idx="14">
                  <c:v>215480.6</c:v>
                </c:pt>
              </c:numCache>
            </c:numRef>
          </c:val>
          <c:extLst>
            <c:ext xmlns:c16="http://schemas.microsoft.com/office/drawing/2014/chart" uri="{C3380CC4-5D6E-409C-BE32-E72D297353CC}">
              <c16:uniqueId val="{00000000-FD58-4F86-8FD4-E3C1F3451411}"/>
            </c:ext>
          </c:extLst>
        </c:ser>
        <c:ser>
          <c:idx val="1"/>
          <c:order val="1"/>
          <c:tx>
            <c:strRef>
              <c:f>Sheet5!$C$1</c:f>
              <c:strCache>
                <c:ptCount val="1"/>
                <c:pt idx="0">
                  <c:v>Sum of 60-90</c:v>
                </c:pt>
              </c:strCache>
            </c:strRef>
          </c:tx>
          <c:spPr>
            <a:solidFill>
              <a:schemeClr val="accent2"/>
            </a:solidFill>
            <a:ln>
              <a:noFill/>
            </a:ln>
            <a:effectLst/>
          </c:spPr>
          <c:invertIfNegative val="0"/>
          <c:cat>
            <c:strRef>
              <c:f>Sheet5!$A$2:$A$17</c:f>
              <c:strCache>
                <c:ptCount val="15"/>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strCache>
            </c:strRef>
          </c:cat>
          <c:val>
            <c:numRef>
              <c:f>Sheet5!$C$2:$C$17</c:f>
              <c:numCache>
                <c:formatCode>General</c:formatCode>
                <c:ptCount val="15"/>
                <c:pt idx="0">
                  <c:v>259729.5</c:v>
                </c:pt>
                <c:pt idx="1">
                  <c:v>381405.25</c:v>
                </c:pt>
                <c:pt idx="2">
                  <c:v>0</c:v>
                </c:pt>
                <c:pt idx="3">
                  <c:v>219924.80000000002</c:v>
                </c:pt>
                <c:pt idx="4">
                  <c:v>238441.5</c:v>
                </c:pt>
                <c:pt idx="5">
                  <c:v>0</c:v>
                </c:pt>
                <c:pt idx="6">
                  <c:v>281636</c:v>
                </c:pt>
                <c:pt idx="7">
                  <c:v>0</c:v>
                </c:pt>
                <c:pt idx="8">
                  <c:v>177474.5</c:v>
                </c:pt>
                <c:pt idx="9">
                  <c:v>0</c:v>
                </c:pt>
                <c:pt idx="10">
                  <c:v>351514.33001018001</c:v>
                </c:pt>
                <c:pt idx="11">
                  <c:v>0</c:v>
                </c:pt>
                <c:pt idx="12">
                  <c:v>226634.5</c:v>
                </c:pt>
                <c:pt idx="13">
                  <c:v>369536</c:v>
                </c:pt>
                <c:pt idx="14">
                  <c:v>21849.800000000003</c:v>
                </c:pt>
              </c:numCache>
            </c:numRef>
          </c:val>
          <c:extLst>
            <c:ext xmlns:c16="http://schemas.microsoft.com/office/drawing/2014/chart" uri="{C3380CC4-5D6E-409C-BE32-E72D297353CC}">
              <c16:uniqueId val="{00000001-FD58-4F86-8FD4-E3C1F3451411}"/>
            </c:ext>
          </c:extLst>
        </c:ser>
        <c:ser>
          <c:idx val="2"/>
          <c:order val="2"/>
          <c:tx>
            <c:strRef>
              <c:f>Sheet5!$D$1</c:f>
              <c:strCache>
                <c:ptCount val="1"/>
                <c:pt idx="0">
                  <c:v>Sum of 90-120</c:v>
                </c:pt>
              </c:strCache>
            </c:strRef>
          </c:tx>
          <c:spPr>
            <a:solidFill>
              <a:schemeClr val="accent3"/>
            </a:solidFill>
            <a:ln>
              <a:noFill/>
            </a:ln>
            <a:effectLst/>
          </c:spPr>
          <c:invertIfNegative val="0"/>
          <c:cat>
            <c:strRef>
              <c:f>Sheet5!$A$2:$A$17</c:f>
              <c:strCache>
                <c:ptCount val="15"/>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strCache>
            </c:strRef>
          </c:cat>
          <c:val>
            <c:numRef>
              <c:f>Sheet5!$D$2:$D$17</c:f>
              <c:numCache>
                <c:formatCode>General</c:formatCode>
                <c:ptCount val="15"/>
                <c:pt idx="0">
                  <c:v>103891.80000000002</c:v>
                </c:pt>
                <c:pt idx="1">
                  <c:v>246237.5</c:v>
                </c:pt>
                <c:pt idx="2">
                  <c:v>0</c:v>
                </c:pt>
                <c:pt idx="3">
                  <c:v>159072.60000000003</c:v>
                </c:pt>
                <c:pt idx="4">
                  <c:v>95376.6</c:v>
                </c:pt>
                <c:pt idx="5">
                  <c:v>0</c:v>
                </c:pt>
                <c:pt idx="6">
                  <c:v>0</c:v>
                </c:pt>
                <c:pt idx="7">
                  <c:v>0</c:v>
                </c:pt>
                <c:pt idx="8">
                  <c:v>70989.8</c:v>
                </c:pt>
                <c:pt idx="9">
                  <c:v>0</c:v>
                </c:pt>
                <c:pt idx="10">
                  <c:v>170067.66515797999</c:v>
                </c:pt>
                <c:pt idx="11">
                  <c:v>0</c:v>
                </c:pt>
                <c:pt idx="12">
                  <c:v>90653.8</c:v>
                </c:pt>
                <c:pt idx="13">
                  <c:v>230381</c:v>
                </c:pt>
                <c:pt idx="14">
                  <c:v>13110</c:v>
                </c:pt>
              </c:numCache>
            </c:numRef>
          </c:val>
          <c:extLst>
            <c:ext xmlns:c16="http://schemas.microsoft.com/office/drawing/2014/chart" uri="{C3380CC4-5D6E-409C-BE32-E72D297353CC}">
              <c16:uniqueId val="{00000002-FD58-4F86-8FD4-E3C1F3451411}"/>
            </c:ext>
          </c:extLst>
        </c:ser>
        <c:ser>
          <c:idx val="3"/>
          <c:order val="3"/>
          <c:tx>
            <c:strRef>
              <c:f>Sheet5!$E$1</c:f>
              <c:strCache>
                <c:ptCount val="1"/>
                <c:pt idx="0">
                  <c:v>Sum of &gt;120</c:v>
                </c:pt>
              </c:strCache>
            </c:strRef>
          </c:tx>
          <c:spPr>
            <a:solidFill>
              <a:schemeClr val="accent4"/>
            </a:solidFill>
            <a:ln>
              <a:noFill/>
            </a:ln>
            <a:effectLst/>
          </c:spPr>
          <c:invertIfNegative val="0"/>
          <c:cat>
            <c:strRef>
              <c:f>Sheet5!$A$2:$A$17</c:f>
              <c:strCache>
                <c:ptCount val="15"/>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strCache>
            </c:strRef>
          </c:cat>
          <c:val>
            <c:numRef>
              <c:f>Sheet5!$E$2:$E$17</c:f>
              <c:numCache>
                <c:formatCode>General</c:formatCode>
                <c:ptCount val="15"/>
                <c:pt idx="0">
                  <c:v>0</c:v>
                </c:pt>
                <c:pt idx="1">
                  <c:v>111069.75</c:v>
                </c:pt>
                <c:pt idx="2">
                  <c:v>0</c:v>
                </c:pt>
                <c:pt idx="3">
                  <c:v>98220.400000000009</c:v>
                </c:pt>
                <c:pt idx="4">
                  <c:v>0</c:v>
                </c:pt>
                <c:pt idx="5">
                  <c:v>31173</c:v>
                </c:pt>
                <c:pt idx="6">
                  <c:v>0</c:v>
                </c:pt>
                <c:pt idx="7">
                  <c:v>204490.80000000002</c:v>
                </c:pt>
                <c:pt idx="8">
                  <c:v>0</c:v>
                </c:pt>
                <c:pt idx="9">
                  <c:v>109356.5</c:v>
                </c:pt>
                <c:pt idx="10">
                  <c:v>47566.332857669993</c:v>
                </c:pt>
                <c:pt idx="11">
                  <c:v>187772.00000000003</c:v>
                </c:pt>
                <c:pt idx="12">
                  <c:v>9816.8000000000011</c:v>
                </c:pt>
                <c:pt idx="13">
                  <c:v>129936.25</c:v>
                </c:pt>
                <c:pt idx="14">
                  <c:v>55493.9</c:v>
                </c:pt>
              </c:numCache>
            </c:numRef>
          </c:val>
          <c:extLst>
            <c:ext xmlns:c16="http://schemas.microsoft.com/office/drawing/2014/chart" uri="{C3380CC4-5D6E-409C-BE32-E72D297353CC}">
              <c16:uniqueId val="{00000003-FD58-4F86-8FD4-E3C1F3451411}"/>
            </c:ext>
          </c:extLst>
        </c:ser>
        <c:ser>
          <c:idx val="4"/>
          <c:order val="4"/>
          <c:tx>
            <c:strRef>
              <c:f>Sheet5!$F$1</c:f>
              <c:strCache>
                <c:ptCount val="1"/>
                <c:pt idx="0">
                  <c:v>Sum of &gt;180</c:v>
                </c:pt>
              </c:strCache>
            </c:strRef>
          </c:tx>
          <c:spPr>
            <a:solidFill>
              <a:schemeClr val="accent5"/>
            </a:solidFill>
            <a:ln>
              <a:noFill/>
            </a:ln>
            <a:effectLst/>
          </c:spPr>
          <c:invertIfNegative val="0"/>
          <c:cat>
            <c:strRef>
              <c:f>Sheet5!$A$2:$A$17</c:f>
              <c:strCache>
                <c:ptCount val="15"/>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strCache>
            </c:strRef>
          </c:cat>
          <c:val>
            <c:numRef>
              <c:f>Sheet5!$F$2:$F$17</c:f>
              <c:numCache>
                <c:formatCode>General</c:formatCode>
                <c:ptCount val="15"/>
                <c:pt idx="0">
                  <c:v>0</c:v>
                </c:pt>
                <c:pt idx="1">
                  <c:v>28445</c:v>
                </c:pt>
                <c:pt idx="2">
                  <c:v>0</c:v>
                </c:pt>
                <c:pt idx="3">
                  <c:v>49110.200000000004</c:v>
                </c:pt>
                <c:pt idx="4">
                  <c:v>0</c:v>
                </c:pt>
                <c:pt idx="5">
                  <c:v>12601.25</c:v>
                </c:pt>
                <c:pt idx="6">
                  <c:v>0</c:v>
                </c:pt>
                <c:pt idx="7">
                  <c:v>102245.40000000001</c:v>
                </c:pt>
                <c:pt idx="8">
                  <c:v>0</c:v>
                </c:pt>
                <c:pt idx="9">
                  <c:v>11490.5</c:v>
                </c:pt>
                <c:pt idx="10">
                  <c:v>14568.666520979999</c:v>
                </c:pt>
                <c:pt idx="11">
                  <c:v>93886.000000000015</c:v>
                </c:pt>
                <c:pt idx="12">
                  <c:v>0</c:v>
                </c:pt>
                <c:pt idx="13">
                  <c:v>25519</c:v>
                </c:pt>
                <c:pt idx="14">
                  <c:v>20641.8</c:v>
                </c:pt>
              </c:numCache>
            </c:numRef>
          </c:val>
          <c:extLst>
            <c:ext xmlns:c16="http://schemas.microsoft.com/office/drawing/2014/chart" uri="{C3380CC4-5D6E-409C-BE32-E72D297353CC}">
              <c16:uniqueId val="{00000004-FD58-4F86-8FD4-E3C1F3451411}"/>
            </c:ext>
          </c:extLst>
        </c:ser>
        <c:dLbls>
          <c:showLegendKey val="0"/>
          <c:showVal val="0"/>
          <c:showCatName val="0"/>
          <c:showSerName val="0"/>
          <c:showPercent val="0"/>
          <c:showBubbleSize val="0"/>
        </c:dLbls>
        <c:gapWidth val="150"/>
        <c:overlap val="100"/>
        <c:axId val="684391999"/>
        <c:axId val="684398719"/>
      </c:barChart>
      <c:catAx>
        <c:axId val="684391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98719"/>
        <c:crosses val="autoZero"/>
        <c:auto val="1"/>
        <c:lblAlgn val="ctr"/>
        <c:lblOffset val="100"/>
        <c:noMultiLvlLbl val="0"/>
      </c:catAx>
      <c:valAx>
        <c:axId val="684398719"/>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391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[BDM-Project.xlsx]Sheet9!PivotTable9</c:name>
    <c:fmtId val="3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Total Beyond Terms(</a:t>
            </a:r>
            <a:r>
              <a:rPr lang="el-GR" baseline="0">
                <a:latin typeface="Times New Roman" panose="02020603050405020304" pitchFamily="18" charset="0"/>
                <a:cs typeface="Times New Roman" panose="02020603050405020304" pitchFamily="18" charset="0"/>
              </a:rPr>
              <a:t>σ</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Sheet9!$B$1</c:f>
              <c:strCache>
                <c:ptCount val="1"/>
                <c:pt idx="0">
                  <c:v>Total</c:v>
                </c:pt>
              </c:strCache>
            </c:strRef>
          </c:tx>
          <c:spPr>
            <a:solidFill>
              <a:schemeClr val="accent1"/>
            </a:solidFill>
            <a:ln>
              <a:noFill/>
            </a:ln>
            <a:effectLst/>
          </c:spPr>
          <c:invertIfNegative val="0"/>
          <c:cat>
            <c:strRef>
              <c:f>Sheet9!$A$2:$A$17</c:f>
              <c:strCache>
                <c:ptCount val="15"/>
                <c:pt idx="0">
                  <c:v>CUSTOMER A</c:v>
                </c:pt>
                <c:pt idx="1">
                  <c:v>CUSTOMER B</c:v>
                </c:pt>
                <c:pt idx="2">
                  <c:v>CUSTOMER C</c:v>
                </c:pt>
                <c:pt idx="3">
                  <c:v>CUSTOMER D</c:v>
                </c:pt>
                <c:pt idx="4">
                  <c:v>CUSTOMER E</c:v>
                </c:pt>
                <c:pt idx="5">
                  <c:v>CUSTOMER F</c:v>
                </c:pt>
                <c:pt idx="6">
                  <c:v>CUSTOMER G</c:v>
                </c:pt>
                <c:pt idx="7">
                  <c:v>CUSTOMER H</c:v>
                </c:pt>
                <c:pt idx="8">
                  <c:v>CUSTOMER I</c:v>
                </c:pt>
                <c:pt idx="9">
                  <c:v>CUSTOMER J</c:v>
                </c:pt>
                <c:pt idx="10">
                  <c:v>CUSTOMER K</c:v>
                </c:pt>
                <c:pt idx="11">
                  <c:v>CUSTOMER L</c:v>
                </c:pt>
                <c:pt idx="12">
                  <c:v>CUSTOMER M</c:v>
                </c:pt>
                <c:pt idx="13">
                  <c:v>CUSTOMER N</c:v>
                </c:pt>
                <c:pt idx="14">
                  <c:v>CUSTOMER O</c:v>
                </c:pt>
              </c:strCache>
            </c:strRef>
          </c:cat>
          <c:val>
            <c:numRef>
              <c:f>Sheet9!$B$2:$B$17</c:f>
              <c:numCache>
                <c:formatCode>0.00</c:formatCode>
                <c:ptCount val="15"/>
                <c:pt idx="0">
                  <c:v>9216.2534142010663</c:v>
                </c:pt>
                <c:pt idx="1">
                  <c:v>30136.773879460656</c:v>
                </c:pt>
                <c:pt idx="2">
                  <c:v>0</c:v>
                </c:pt>
                <c:pt idx="3">
                  <c:v>31598.1246158391</c:v>
                </c:pt>
                <c:pt idx="4">
                  <c:v>7940.8165239896462</c:v>
                </c:pt>
                <c:pt idx="5">
                  <c:v>8561.9106502276154</c:v>
                </c:pt>
                <c:pt idx="6">
                  <c:v>4770.0529315403828</c:v>
                </c:pt>
                <c:pt idx="7">
                  <c:v>2916.8126491085513</c:v>
                </c:pt>
                <c:pt idx="8">
                  <c:v>4814.9195726668204</c:v>
                </c:pt>
                <c:pt idx="9">
                  <c:v>6257.0320316182633</c:v>
                </c:pt>
                <c:pt idx="10">
                  <c:v>16948.046413269825</c:v>
                </c:pt>
                <c:pt idx="11">
                  <c:v>5828.2719711919626</c:v>
                </c:pt>
                <c:pt idx="12">
                  <c:v>6600.8583491983445</c:v>
                </c:pt>
                <c:pt idx="13">
                  <c:v>21985.200075878784</c:v>
                </c:pt>
                <c:pt idx="14">
                  <c:v>15753.171846505573</c:v>
                </c:pt>
              </c:numCache>
            </c:numRef>
          </c:val>
          <c:extLst>
            <c:ext xmlns:c16="http://schemas.microsoft.com/office/drawing/2014/chart" uri="{C3380CC4-5D6E-409C-BE32-E72D297353CC}">
              <c16:uniqueId val="{00000000-645B-473C-9D38-B8D425AC6238}"/>
            </c:ext>
          </c:extLst>
        </c:ser>
        <c:dLbls>
          <c:showLegendKey val="0"/>
          <c:showVal val="0"/>
          <c:showCatName val="0"/>
          <c:showSerName val="0"/>
          <c:showPercent val="0"/>
          <c:showBubbleSize val="0"/>
        </c:dLbls>
        <c:gapWidth val="219"/>
        <c:overlap val="-27"/>
        <c:axId val="2004471535"/>
        <c:axId val="2004468175"/>
      </c:barChart>
      <c:catAx>
        <c:axId val="20044715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468175"/>
        <c:crosses val="autoZero"/>
        <c:auto val="1"/>
        <c:lblAlgn val="ctr"/>
        <c:lblOffset val="100"/>
        <c:noMultiLvlLbl val="0"/>
      </c:catAx>
      <c:valAx>
        <c:axId val="2004468175"/>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4715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7/29/2023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80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45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999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402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233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0453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39901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6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409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23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1035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845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7/29/2023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7/29/2023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70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4774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83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7/29/2023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384308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983470" y="104963"/>
            <a:ext cx="8454145" cy="5285797"/>
          </a:xfrm>
        </p:spPr>
        <p:txBody>
          <a:bodyPr>
            <a:noAutofit/>
          </a:bodyPr>
          <a:lstStyle/>
          <a:p>
            <a:pPr algn="l"/>
            <a:r>
              <a:rPr lang="en-IN" sz="2600" b="1" u="sng" dirty="0">
                <a:effectLst/>
                <a:latin typeface="Trebuchet MS" panose="020B0603020202020204" pitchFamily="34" charset="0"/>
                <a:ea typeface="Times New Roman" panose="02020603050405020304" pitchFamily="18" charset="0"/>
              </a:rPr>
              <a:t>IMPROVING THE ACCOUNTS RECEIVABLES AGING OF A FOAM DEALER FOR THE FOOTWEAR INDUSTRY</a:t>
            </a:r>
            <a:br>
              <a:rPr lang="en-IN" sz="3200" b="1" u="sng" dirty="0">
                <a:solidFill>
                  <a:schemeClr val="bg1"/>
                </a:solidFill>
                <a:effectLst/>
                <a:latin typeface="Times New Roman" panose="02020603050405020304" pitchFamily="18" charset="0"/>
                <a:ea typeface="Times New Roman" panose="02020603050405020304" pitchFamily="18" charset="0"/>
              </a:rPr>
            </a:br>
            <a:br>
              <a:rPr lang="en-IN" sz="3200" b="1" u="sng" dirty="0">
                <a:solidFill>
                  <a:schemeClr val="bg1"/>
                </a:solidFill>
                <a:effectLst/>
                <a:latin typeface="Times New Roman" panose="02020603050405020304" pitchFamily="18" charset="0"/>
                <a:ea typeface="Times New Roman" panose="02020603050405020304" pitchFamily="18" charset="0"/>
              </a:rPr>
            </a:br>
            <a:br>
              <a:rPr lang="en-IN" sz="2400" b="1" u="sng" dirty="0">
                <a:solidFill>
                  <a:schemeClr val="bg1"/>
                </a:solidFill>
                <a:effectLst/>
                <a:latin typeface="Times New Roman" panose="02020603050405020304" pitchFamily="18" charset="0"/>
                <a:ea typeface="Times New Roman" panose="02020603050405020304" pitchFamily="18" charset="0"/>
              </a:rPr>
            </a:br>
            <a:br>
              <a:rPr lang="en-IN" sz="2400" b="1" u="sng" dirty="0">
                <a:solidFill>
                  <a:schemeClr val="bg1"/>
                </a:solidFill>
                <a:effectLst/>
                <a:latin typeface="Times New Roman" panose="02020603050405020304" pitchFamily="18" charset="0"/>
                <a:ea typeface="Times New Roman" panose="02020603050405020304" pitchFamily="18" charset="0"/>
              </a:rPr>
            </a:br>
            <a:br>
              <a:rPr lang="en-IN" sz="2400" b="1" u="sng" dirty="0">
                <a:solidFill>
                  <a:schemeClr val="bg1"/>
                </a:solidFill>
                <a:effectLst/>
                <a:latin typeface="Times New Roman" panose="02020603050405020304" pitchFamily="18" charset="0"/>
                <a:ea typeface="Times New Roman" panose="02020603050405020304" pitchFamily="18" charset="0"/>
              </a:rPr>
            </a:br>
            <a:br>
              <a:rPr lang="en-IN" sz="2400" b="1" u="sng" dirty="0">
                <a:solidFill>
                  <a:schemeClr val="bg1"/>
                </a:solidFill>
                <a:effectLst/>
                <a:latin typeface="Times New Roman" panose="02020603050405020304" pitchFamily="18" charset="0"/>
                <a:ea typeface="Times New Roman" panose="02020603050405020304" pitchFamily="18" charset="0"/>
              </a:rPr>
            </a:br>
            <a:br>
              <a:rPr lang="en-IN" sz="2400" b="1" u="sng" dirty="0">
                <a:solidFill>
                  <a:schemeClr val="bg1"/>
                </a:solidFill>
                <a:effectLst/>
                <a:latin typeface="Times New Roman" panose="02020603050405020304" pitchFamily="18" charset="0"/>
                <a:ea typeface="Times New Roman" panose="02020603050405020304" pitchFamily="18" charset="0"/>
              </a:rPr>
            </a:br>
            <a:br>
              <a:rPr lang="en-IN" sz="2400" b="1" u="sng" dirty="0">
                <a:solidFill>
                  <a:schemeClr val="bg1"/>
                </a:solidFill>
                <a:effectLst/>
                <a:latin typeface="Times New Roman" panose="02020603050405020304" pitchFamily="18" charset="0"/>
                <a:ea typeface="Times New Roman" panose="02020603050405020304" pitchFamily="18" charset="0"/>
              </a:rPr>
            </a:br>
            <a:br>
              <a:rPr lang="en-IN" sz="2400" b="1" u="sng" dirty="0">
                <a:solidFill>
                  <a:schemeClr val="bg1"/>
                </a:solidFill>
                <a:effectLst/>
                <a:latin typeface="Times New Roman" panose="02020603050405020304" pitchFamily="18" charset="0"/>
                <a:ea typeface="Times New Roman" panose="02020603050405020304" pitchFamily="18" charset="0"/>
              </a:rPr>
            </a:br>
            <a:br>
              <a:rPr lang="en-IN" sz="2400" b="1" u="sng" dirty="0">
                <a:solidFill>
                  <a:schemeClr val="bg1"/>
                </a:solidFill>
                <a:effectLst/>
                <a:latin typeface="Times New Roman" panose="02020603050405020304" pitchFamily="18" charset="0"/>
                <a:ea typeface="Times New Roman" panose="02020603050405020304" pitchFamily="18" charset="0"/>
              </a:rPr>
            </a:br>
            <a:br>
              <a:rPr lang="en-IN" sz="2400" dirty="0">
                <a:solidFill>
                  <a:schemeClr val="bg1"/>
                </a:solidFill>
                <a:effectLst/>
                <a:latin typeface="Arial" panose="020B0604020202020204" pitchFamily="34" charset="0"/>
                <a:ea typeface="Arial" panose="020B0604020202020204" pitchFamily="34" charset="0"/>
              </a:rPr>
            </a:br>
            <a:endParaRPr lang="en-US" sz="2400" dirty="0">
              <a:solidFill>
                <a:schemeClr val="bg1"/>
              </a:solidFill>
            </a:endParaRP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983471" y="5566929"/>
            <a:ext cx="6112077" cy="1186108"/>
          </a:xfrm>
        </p:spPr>
        <p:txBody>
          <a:bodyPr>
            <a:normAutofit/>
          </a:bodyPr>
          <a:lstStyle/>
          <a:p>
            <a:pPr algn="l"/>
            <a:r>
              <a:rPr lang="en-US" dirty="0"/>
              <a:t> Name-Sathya Prakash</a:t>
            </a:r>
          </a:p>
          <a:p>
            <a:pPr algn="l"/>
            <a:r>
              <a:rPr lang="en-US" dirty="0"/>
              <a:t> Roll number:- 21f10006001</a:t>
            </a:r>
            <a:endParaRPr lang="en-US" dirty="0">
              <a:solidFill>
                <a:srgbClr val="FFFFFF">
                  <a:alpha val="70000"/>
                </a:srgbClr>
              </a:solidFill>
            </a:endParaRPr>
          </a:p>
        </p:txBody>
      </p:sp>
      <p:pic>
        <p:nvPicPr>
          <p:cNvPr id="6" name="Picture 5">
            <a:extLst>
              <a:ext uri="{FF2B5EF4-FFF2-40B4-BE49-F238E27FC236}">
                <a16:creationId xmlns:a16="http://schemas.microsoft.com/office/drawing/2014/main" id="{93335072-DF60-9DB1-100B-D3396BAE6B2F}"/>
              </a:ext>
            </a:extLst>
          </p:cNvPr>
          <p:cNvPicPr>
            <a:picLocks noChangeAspect="1"/>
          </p:cNvPicPr>
          <p:nvPr/>
        </p:nvPicPr>
        <p:blipFill>
          <a:blip r:embed="rId2"/>
          <a:stretch>
            <a:fillRect/>
          </a:stretch>
        </p:blipFill>
        <p:spPr>
          <a:xfrm>
            <a:off x="983470" y="1919273"/>
            <a:ext cx="6112078" cy="3404375"/>
          </a:xfrm>
          <a:prstGeom prst="rect">
            <a:avLst/>
          </a:prstGeom>
        </p:spPr>
      </p:pic>
    </p:spTree>
    <p:extLst>
      <p:ext uri="{BB962C8B-B14F-4D97-AF65-F5344CB8AC3E}">
        <p14:creationId xmlns:p14="http://schemas.microsoft.com/office/powerpoint/2010/main" val="201568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91846-83F5-3446-A68F-F1C2735261BF}"/>
              </a:ext>
            </a:extLst>
          </p:cNvPr>
          <p:cNvSpPr>
            <a:spLocks noGrp="1"/>
          </p:cNvSpPr>
          <p:nvPr>
            <p:ph idx="1"/>
          </p:nvPr>
        </p:nvSpPr>
        <p:spPr>
          <a:xfrm>
            <a:off x="152400" y="238760"/>
            <a:ext cx="9540240" cy="6375400"/>
          </a:xfrm>
        </p:spPr>
        <p:txBody>
          <a:bodyPr>
            <a:noAutofit/>
          </a:bodyPr>
          <a:lstStyle/>
          <a:p>
            <a:pPr>
              <a:lnSpc>
                <a:spcPct val="200000"/>
              </a:lnSpc>
              <a:spcAft>
                <a:spcPts val="1000"/>
              </a:spcAft>
              <a:tabLst>
                <a:tab pos="2533650" algn="l"/>
              </a:tabLst>
            </a:pPr>
            <a:r>
              <a:rPr lang="en-IN" sz="1400" b="1" dirty="0">
                <a:effectLst/>
                <a:latin typeface="Trebuchet MS" panose="020B0603020202020204" pitchFamily="34" charset="0"/>
                <a:ea typeface="Times New Roman" panose="02020603050405020304" pitchFamily="18" charset="0"/>
                <a:cs typeface="Times New Roman" panose="02020603050405020304" pitchFamily="18" charset="0"/>
              </a:rPr>
              <a:t>5. Monitor and Track Progress:</a:t>
            </a:r>
            <a:r>
              <a:rPr lang="en-IN" sz="1400" dirty="0">
                <a:effectLst/>
                <a:latin typeface="Trebuchet MS" panose="020B0603020202020204" pitchFamily="34" charset="0"/>
                <a:ea typeface="Times New Roman" panose="02020603050405020304" pitchFamily="18" charset="0"/>
                <a:cs typeface="Times New Roman" panose="02020603050405020304" pitchFamily="18" charset="0"/>
              </a:rPr>
              <a:t> Continuously monitor AR aging metrics and track the progress of improvement initiatives. Identify any emerging issues and take proactive measures to address them promptly</a:t>
            </a:r>
          </a:p>
          <a:p>
            <a:pPr>
              <a:lnSpc>
                <a:spcPct val="200000"/>
              </a:lnSpc>
              <a:spcAft>
                <a:spcPts val="1000"/>
              </a:spcAft>
              <a:tabLst>
                <a:tab pos="2533650" algn="l"/>
              </a:tabLst>
            </a:pPr>
            <a:r>
              <a:rPr lang="en-IN" sz="1400" b="1" dirty="0">
                <a:effectLst/>
                <a:latin typeface="Trebuchet MS" panose="020B0603020202020204" pitchFamily="34" charset="0"/>
                <a:ea typeface="Times New Roman" panose="02020603050405020304" pitchFamily="18" charset="0"/>
                <a:cs typeface="Times New Roman" panose="02020603050405020304" pitchFamily="18" charset="0"/>
              </a:rPr>
              <a:t>6. Review and Adjust Strategies:</a:t>
            </a:r>
            <a:r>
              <a:rPr lang="en-IN" sz="1400" dirty="0">
                <a:effectLst/>
                <a:latin typeface="Trebuchet MS" panose="020B0603020202020204" pitchFamily="34" charset="0"/>
                <a:ea typeface="Times New Roman" panose="02020603050405020304" pitchFamily="18" charset="0"/>
                <a:cs typeface="Times New Roman" panose="02020603050405020304" pitchFamily="18" charset="0"/>
              </a:rPr>
              <a:t> Regularly review the effectiveness of implemented strategies and make necessary adjustments.</a:t>
            </a:r>
          </a:p>
          <a:p>
            <a:pPr marL="0" indent="0">
              <a:lnSpc>
                <a:spcPct val="200000"/>
              </a:lnSpc>
              <a:spcAft>
                <a:spcPts val="1000"/>
              </a:spcAft>
              <a:buNone/>
            </a:pPr>
            <a:r>
              <a:rPr lang="en-IN" sz="1400" dirty="0">
                <a:effectLst/>
                <a:latin typeface="Trebuchet MS" panose="020B0603020202020204" pitchFamily="34" charset="0"/>
                <a:ea typeface="Times New Roman" panose="02020603050405020304" pitchFamily="18" charset="0"/>
                <a:cs typeface="Times New Roman" panose="02020603050405020304" pitchFamily="18" charset="0"/>
              </a:rPr>
              <a:t>On looking at the potential solutions to handle our secondary problem, the competition, we can recommend the following:</a:t>
            </a:r>
          </a:p>
          <a:p>
            <a:pPr>
              <a:lnSpc>
                <a:spcPct val="200000"/>
              </a:lnSpc>
              <a:spcAft>
                <a:spcPts val="1000"/>
              </a:spcAft>
            </a:pPr>
            <a:r>
              <a:rPr lang="en-IN" sz="1400" b="1" dirty="0">
                <a:effectLst/>
                <a:latin typeface="Trebuchet MS" panose="020B0603020202020204" pitchFamily="34" charset="0"/>
                <a:ea typeface="Times New Roman" panose="02020603050405020304" pitchFamily="18" charset="0"/>
                <a:cs typeface="Times New Roman" panose="02020603050405020304" pitchFamily="18" charset="0"/>
              </a:rPr>
              <a:t>1. Understanding the competitors -</a:t>
            </a:r>
            <a:r>
              <a:rPr lang="en-IN" sz="1400" dirty="0">
                <a:effectLst/>
                <a:latin typeface="Trebuchet MS" panose="020B0603020202020204" pitchFamily="34" charset="0"/>
                <a:ea typeface="Times New Roman" panose="02020603050405020304" pitchFamily="18" charset="0"/>
                <a:cs typeface="Times New Roman" panose="02020603050405020304" pitchFamily="18" charset="0"/>
              </a:rPr>
              <a:t> As already mentioned before, a way of attracting new customers is by planning on giving better by offering, some value-added service or offering differentiated products from counterparts.</a:t>
            </a:r>
          </a:p>
          <a:p>
            <a:pPr>
              <a:lnSpc>
                <a:spcPct val="200000"/>
              </a:lnSpc>
              <a:spcAft>
                <a:spcPts val="1000"/>
              </a:spcAft>
            </a:pPr>
            <a:r>
              <a:rPr lang="en-IN" sz="1400" b="1" dirty="0">
                <a:effectLst/>
                <a:latin typeface="Trebuchet MS" panose="020B0603020202020204" pitchFamily="34" charset="0"/>
                <a:ea typeface="Times New Roman" panose="02020603050405020304" pitchFamily="18" charset="0"/>
                <a:cs typeface="Times New Roman" panose="02020603050405020304" pitchFamily="18" charset="0"/>
              </a:rPr>
              <a:t>2. Proactive measures to handle fellow competitors </a:t>
            </a:r>
            <a:r>
              <a:rPr lang="en-IN" sz="1400" dirty="0">
                <a:effectLst/>
                <a:latin typeface="Trebuchet MS" panose="020B0603020202020204" pitchFamily="34" charset="0"/>
                <a:ea typeface="Times New Roman" panose="02020603050405020304" pitchFamily="18" charset="0"/>
                <a:cs typeface="Times New Roman" panose="02020603050405020304" pitchFamily="18" charset="0"/>
              </a:rPr>
              <a:t>- Competitive intelligence assessment may identify some action that could be taken accordingly. By giving the ad-hoc customers the leverage of credit Sara International should look to gain their loyalties. Eventually, it may give the firm a competitive edge over other competitors.</a:t>
            </a:r>
          </a:p>
        </p:txBody>
      </p:sp>
    </p:spTree>
    <p:extLst>
      <p:ext uri="{BB962C8B-B14F-4D97-AF65-F5344CB8AC3E}">
        <p14:creationId xmlns:p14="http://schemas.microsoft.com/office/powerpoint/2010/main" val="59532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33DD-FE5B-D144-DA86-D410D06C81A5}"/>
              </a:ext>
            </a:extLst>
          </p:cNvPr>
          <p:cNvSpPr>
            <a:spLocks noGrp="1"/>
          </p:cNvSpPr>
          <p:nvPr>
            <p:ph type="title"/>
          </p:nvPr>
        </p:nvSpPr>
        <p:spPr>
          <a:xfrm>
            <a:off x="677334" y="212272"/>
            <a:ext cx="8596668" cy="979714"/>
          </a:xfrm>
        </p:spPr>
        <p:txBody>
          <a:bodyPr/>
          <a:lstStyle/>
          <a:p>
            <a:r>
              <a:rPr lang="en-IN" dirty="0"/>
              <a:t>Details of the  Organization</a:t>
            </a:r>
          </a:p>
        </p:txBody>
      </p:sp>
      <p:sp>
        <p:nvSpPr>
          <p:cNvPr id="3" name="Content Placeholder 2">
            <a:extLst>
              <a:ext uri="{FF2B5EF4-FFF2-40B4-BE49-F238E27FC236}">
                <a16:creationId xmlns:a16="http://schemas.microsoft.com/office/drawing/2014/main" id="{D4FD99EA-07C6-9EEB-B096-2F2FB30C0220}"/>
              </a:ext>
            </a:extLst>
          </p:cNvPr>
          <p:cNvSpPr>
            <a:spLocks noGrp="1"/>
          </p:cNvSpPr>
          <p:nvPr>
            <p:ph idx="1"/>
          </p:nvPr>
        </p:nvSpPr>
        <p:spPr>
          <a:xfrm>
            <a:off x="677333" y="1191986"/>
            <a:ext cx="8596667" cy="2955471"/>
          </a:xfrm>
        </p:spPr>
        <p:txBody>
          <a:bodyPr>
            <a:normAutofit/>
          </a:bodyPr>
          <a:lstStyle/>
          <a:p>
            <a:r>
              <a:rPr lang="en-IN" sz="1800" dirty="0">
                <a:solidFill>
                  <a:schemeClr val="tx1"/>
                </a:solidFill>
                <a:effectLst/>
                <a:latin typeface="Times New Roman" panose="02020603050405020304" pitchFamily="18" charset="0"/>
                <a:ea typeface="Times New Roman" panose="02020603050405020304" pitchFamily="18" charset="0"/>
              </a:rPr>
              <a:t>Sara Internationals is a foam dealer (a B2B type of business) for the footwear industry located in </a:t>
            </a:r>
            <a:r>
              <a:rPr lang="en-IN" sz="1800" dirty="0" err="1">
                <a:solidFill>
                  <a:schemeClr val="tx1"/>
                </a:solidFill>
                <a:effectLst/>
                <a:latin typeface="Times New Roman" panose="02020603050405020304" pitchFamily="18" charset="0"/>
                <a:ea typeface="Times New Roman" panose="02020603050405020304" pitchFamily="18" charset="0"/>
              </a:rPr>
              <a:t>Pallavaram</a:t>
            </a:r>
            <a:r>
              <a:rPr lang="en-IN" sz="1800" dirty="0">
                <a:solidFill>
                  <a:schemeClr val="tx1"/>
                </a:solidFill>
                <a:effectLst/>
                <a:latin typeface="Times New Roman" panose="02020603050405020304" pitchFamily="18" charset="0"/>
                <a:ea typeface="Times New Roman" panose="02020603050405020304" pitchFamily="18" charset="0"/>
              </a:rPr>
              <a:t>, Chennai, owned by Mr. Syed Nazeem and operates with five employees with an annual turnover of around Rs. 80 lakhs.</a:t>
            </a:r>
            <a:endParaRPr lang="en-IN" kern="0" dirty="0">
              <a:solidFill>
                <a:schemeClr val="tx1"/>
              </a:solidFill>
              <a:latin typeface="Times New Roman" panose="02020603050405020304" pitchFamily="18" charset="0"/>
              <a:ea typeface="Times New Roman" panose="02020603050405020304" pitchFamily="18" charset="0"/>
            </a:endParaRPr>
          </a:p>
          <a:p>
            <a:r>
              <a:rPr lang="en-IN" sz="1800" dirty="0">
                <a:solidFill>
                  <a:schemeClr val="tx1"/>
                </a:solidFill>
                <a:effectLst/>
                <a:latin typeface="Times New Roman" panose="02020603050405020304" pitchFamily="18" charset="0"/>
                <a:ea typeface="Arial" panose="020B0604020202020204" pitchFamily="34" charset="0"/>
              </a:rPr>
              <a:t>It is known to provide top service in the following categories: Foam Sheets, Polyurethane Foam Sheets, High-Density Polyurethane Foam Sheets, Phenolic Foam Sheets, Interlining, and Outer lining for the footwear industries. </a:t>
            </a:r>
          </a:p>
          <a:p>
            <a:r>
              <a:rPr lang="en-IN" dirty="0">
                <a:solidFill>
                  <a:schemeClr val="tx1"/>
                </a:solidFill>
                <a:latin typeface="Times New Roman" panose="02020603050405020304" pitchFamily="18" charset="0"/>
                <a:ea typeface="Arial" panose="020B0604020202020204" pitchFamily="34" charset="0"/>
              </a:rPr>
              <a:t>Basically they process the foam to alter the density and thickness by various compression techniques, according to the requirements of different customers across the footwear industry. </a:t>
            </a:r>
          </a:p>
          <a:p>
            <a:endParaRPr lang="en-IN" sz="1800" dirty="0">
              <a:solidFill>
                <a:schemeClr val="tx1"/>
              </a:solidFill>
              <a:effectLst/>
              <a:latin typeface="Arial" panose="020B0604020202020204" pitchFamily="34" charset="0"/>
              <a:ea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9AB52165-E52A-6FCE-E949-F5EB1AE90638}"/>
              </a:ext>
            </a:extLst>
          </p:cNvPr>
          <p:cNvPicPr>
            <a:picLocks noChangeAspect="1"/>
          </p:cNvPicPr>
          <p:nvPr/>
        </p:nvPicPr>
        <p:blipFill>
          <a:blip r:embed="rId2"/>
          <a:stretch>
            <a:fillRect/>
          </a:stretch>
        </p:blipFill>
        <p:spPr>
          <a:xfrm>
            <a:off x="677331" y="4275839"/>
            <a:ext cx="3256578" cy="2227277"/>
          </a:xfrm>
          <a:prstGeom prst="rect">
            <a:avLst/>
          </a:prstGeom>
        </p:spPr>
      </p:pic>
      <p:pic>
        <p:nvPicPr>
          <p:cNvPr id="7" name="Picture 6">
            <a:extLst>
              <a:ext uri="{FF2B5EF4-FFF2-40B4-BE49-F238E27FC236}">
                <a16:creationId xmlns:a16="http://schemas.microsoft.com/office/drawing/2014/main" id="{BC649DA4-4EEC-11F2-35D4-7C18EFBFC19E}"/>
              </a:ext>
            </a:extLst>
          </p:cNvPr>
          <p:cNvPicPr>
            <a:picLocks noChangeAspect="1"/>
          </p:cNvPicPr>
          <p:nvPr/>
        </p:nvPicPr>
        <p:blipFill>
          <a:blip r:embed="rId3"/>
          <a:stretch>
            <a:fillRect/>
          </a:stretch>
        </p:blipFill>
        <p:spPr>
          <a:xfrm rot="16200000">
            <a:off x="5490315" y="3334175"/>
            <a:ext cx="2227278" cy="4110604"/>
          </a:xfrm>
          <a:prstGeom prst="rect">
            <a:avLst/>
          </a:prstGeom>
        </p:spPr>
      </p:pic>
    </p:spTree>
    <p:extLst>
      <p:ext uri="{BB962C8B-B14F-4D97-AF65-F5344CB8AC3E}">
        <p14:creationId xmlns:p14="http://schemas.microsoft.com/office/powerpoint/2010/main" val="203611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B16AEB-88E3-3B8F-E31D-2138CF4F0C95}"/>
              </a:ext>
            </a:extLst>
          </p:cNvPr>
          <p:cNvSpPr txBox="1"/>
          <p:nvPr/>
        </p:nvSpPr>
        <p:spPr>
          <a:xfrm>
            <a:off x="832756" y="874345"/>
            <a:ext cx="8329519" cy="5355312"/>
          </a:xfrm>
          <a:prstGeom prst="rect">
            <a:avLst/>
          </a:prstGeom>
          <a:noFill/>
        </p:spPr>
        <p:txBody>
          <a:bodyPr wrap="square">
            <a:spAutoFit/>
          </a:bodyPr>
          <a:lstStyle/>
          <a:p>
            <a:endParaRPr lang="en-US" dirty="0"/>
          </a:p>
          <a:p>
            <a:pPr marL="342900" indent="-342900">
              <a:buAutoNum type="arabicPeriod"/>
            </a:pPr>
            <a:r>
              <a:rPr lang="en-US" dirty="0"/>
              <a:t>Account receivables aging: </a:t>
            </a:r>
          </a:p>
          <a:p>
            <a:pPr marL="800100" lvl="1" indent="-342900">
              <a:buFont typeface="Arial" panose="020B0604020202020204" pitchFamily="34" charset="0"/>
              <a:buChar char="•"/>
            </a:pPr>
            <a:r>
              <a:rPr lang="en-US" dirty="0"/>
              <a:t>The customer and the firm have terms on which the invoices had to be settled. But customers keep failing to pay the due within the terms, which must be collected with frequent follow-ups.</a:t>
            </a:r>
          </a:p>
          <a:p>
            <a:pPr lvl="1"/>
            <a:endParaRPr lang="en-US" dirty="0"/>
          </a:p>
          <a:p>
            <a:pPr marL="800100" lvl="1" indent="-342900">
              <a:buFont typeface="Arial" panose="020B0604020202020204" pitchFamily="34" charset="0"/>
              <a:buChar char="•"/>
            </a:pPr>
            <a:r>
              <a:rPr lang="en-US" dirty="0"/>
              <a:t> This in turn makes operations difficult for Mr. Nazeem as the accounts should be in float for the next round of operations, like buying raw materials, to keep the concern going and be cash flow positive.</a:t>
            </a:r>
          </a:p>
          <a:p>
            <a:endParaRPr lang="en-US" dirty="0"/>
          </a:p>
          <a:p>
            <a:endParaRPr lang="en-US" dirty="0"/>
          </a:p>
          <a:p>
            <a:pPr marL="342900" indent="-342900">
              <a:buAutoNum type="arabicPeriod" startAt="2"/>
            </a:pPr>
            <a:r>
              <a:rPr lang="en-US" dirty="0"/>
              <a:t>Competition: </a:t>
            </a:r>
          </a:p>
          <a:p>
            <a:pPr marL="742950" lvl="1" indent="-285750">
              <a:buFont typeface="Arial" panose="020B0604020202020204" pitchFamily="34" charset="0"/>
              <a:buChar char="•"/>
            </a:pPr>
            <a:r>
              <a:rPr lang="en-US" dirty="0"/>
              <a:t>This business involves serious competition, with approximately 12 competitors, where a customer could easily replace one supplier with another.</a:t>
            </a:r>
          </a:p>
          <a:p>
            <a:pPr lvl="1"/>
            <a:endParaRPr lang="en-US" dirty="0"/>
          </a:p>
          <a:p>
            <a:pPr marL="742950" lvl="1" indent="-285750">
              <a:buFont typeface="Arial" panose="020B0604020202020204" pitchFamily="34" charset="0"/>
              <a:buChar char="•"/>
            </a:pPr>
            <a:r>
              <a:rPr lang="en-US" dirty="0"/>
              <a:t>Competitors can directly affect a business and influence many business decisions, like pricing. It prevails to be a big task for this business to handle its competitors.</a:t>
            </a:r>
          </a:p>
        </p:txBody>
      </p:sp>
      <p:sp>
        <p:nvSpPr>
          <p:cNvPr id="7" name="TextBox 6">
            <a:extLst>
              <a:ext uri="{FF2B5EF4-FFF2-40B4-BE49-F238E27FC236}">
                <a16:creationId xmlns:a16="http://schemas.microsoft.com/office/drawing/2014/main" id="{A337105B-DA6C-DC70-E94A-EF9F717F2EF6}"/>
              </a:ext>
            </a:extLst>
          </p:cNvPr>
          <p:cNvSpPr txBox="1"/>
          <p:nvPr/>
        </p:nvSpPr>
        <p:spPr>
          <a:xfrm>
            <a:off x="1191986" y="174563"/>
            <a:ext cx="6106884" cy="646331"/>
          </a:xfrm>
          <a:prstGeom prst="rect">
            <a:avLst/>
          </a:prstGeom>
          <a:noFill/>
        </p:spPr>
        <p:txBody>
          <a:bodyPr wrap="square">
            <a:spAutoFit/>
          </a:bodyPr>
          <a:lstStyle/>
          <a:p>
            <a:r>
              <a:rPr lang="en-IN" sz="3600" dirty="0">
                <a:solidFill>
                  <a:schemeClr val="accent1"/>
                </a:solidFill>
              </a:rPr>
              <a:t>Problem Statement</a:t>
            </a:r>
          </a:p>
        </p:txBody>
      </p:sp>
    </p:spTree>
    <p:extLst>
      <p:ext uri="{BB962C8B-B14F-4D97-AF65-F5344CB8AC3E}">
        <p14:creationId xmlns:p14="http://schemas.microsoft.com/office/powerpoint/2010/main" val="334958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642F-1B63-CDC7-6DF1-CD53BA96241D}"/>
              </a:ext>
            </a:extLst>
          </p:cNvPr>
          <p:cNvSpPr>
            <a:spLocks noGrp="1"/>
          </p:cNvSpPr>
          <p:nvPr>
            <p:ph type="title"/>
          </p:nvPr>
        </p:nvSpPr>
        <p:spPr>
          <a:xfrm>
            <a:off x="601833" y="338252"/>
            <a:ext cx="8596668" cy="807270"/>
          </a:xfrm>
        </p:spPr>
        <p:txBody>
          <a:bodyPr/>
          <a:lstStyle/>
          <a:p>
            <a:r>
              <a:rPr lang="en-IN" dirty="0"/>
              <a:t>Analysis Methodology</a:t>
            </a:r>
          </a:p>
        </p:txBody>
      </p:sp>
      <p:sp>
        <p:nvSpPr>
          <p:cNvPr id="3" name="Content Placeholder 2">
            <a:extLst>
              <a:ext uri="{FF2B5EF4-FFF2-40B4-BE49-F238E27FC236}">
                <a16:creationId xmlns:a16="http://schemas.microsoft.com/office/drawing/2014/main" id="{395F1FC9-8331-0B10-4B86-A360EB6E62D0}"/>
              </a:ext>
            </a:extLst>
          </p:cNvPr>
          <p:cNvSpPr>
            <a:spLocks noGrp="1"/>
          </p:cNvSpPr>
          <p:nvPr>
            <p:ph idx="1"/>
          </p:nvPr>
        </p:nvSpPr>
        <p:spPr>
          <a:xfrm>
            <a:off x="601833" y="1145522"/>
            <a:ext cx="8596668" cy="2822472"/>
          </a:xfrm>
        </p:spPr>
        <p:txBody>
          <a:bodyPr>
            <a:normAutofit/>
          </a:bodyPr>
          <a:lstStyle/>
          <a:p>
            <a:r>
              <a:rPr lang="en-IN" sz="1800" dirty="0">
                <a:effectLst/>
                <a:latin typeface="Trebuchet MS" panose="020B0603020202020204" pitchFamily="34" charset="0"/>
                <a:ea typeface="Times New Roman" panose="02020603050405020304" pitchFamily="18" charset="0"/>
              </a:rPr>
              <a:t>It is an effective approach to take each customer's total revenue into account so that the overall impact of the customer on the organization is correctly understood. </a:t>
            </a:r>
            <a:endParaRPr lang="en-IN" sz="1800" dirty="0">
              <a:solidFill>
                <a:srgbClr val="000000"/>
              </a:solidFill>
              <a:effectLst/>
              <a:latin typeface="Trebuchet MS" panose="020B0603020202020204" pitchFamily="34" charset="0"/>
              <a:ea typeface="Times New Roman" panose="02020603050405020304" pitchFamily="18" charset="0"/>
            </a:endParaRPr>
          </a:p>
          <a:p>
            <a:r>
              <a:rPr lang="en-IN" dirty="0">
                <a:solidFill>
                  <a:schemeClr val="tx1"/>
                </a:solidFill>
                <a:latin typeface="Trebuchet MS" panose="020B0603020202020204" pitchFamily="34" charset="0"/>
                <a:ea typeface="Times New Roman" panose="02020603050405020304" pitchFamily="18" charset="0"/>
              </a:rPr>
              <a:t>A</a:t>
            </a:r>
            <a:r>
              <a:rPr lang="en-IN" sz="1800" dirty="0">
                <a:solidFill>
                  <a:schemeClr val="tx1"/>
                </a:solidFill>
                <a:effectLst/>
                <a:latin typeface="Trebuchet MS" panose="020B0603020202020204" pitchFamily="34" charset="0"/>
                <a:ea typeface="Times New Roman" panose="02020603050405020304" pitchFamily="18" charset="0"/>
              </a:rPr>
              <a:t> summarized A/R aging report that will have one total for each customer broken up by the age of the invoice, which will typically be grouped by: 60 to 90 days, 91 to 120 days, 121 to 150 days, 151 to 180 days, and over 180 days.</a:t>
            </a:r>
          </a:p>
          <a:p>
            <a:r>
              <a:rPr lang="en-IN" sz="1800" dirty="0">
                <a:solidFill>
                  <a:schemeClr val="tx1"/>
                </a:solidFill>
                <a:effectLst/>
                <a:latin typeface="Trebuchet MS" panose="020B0603020202020204" pitchFamily="34" charset="0"/>
                <a:ea typeface="Times New Roman" panose="02020603050405020304" pitchFamily="18" charset="0"/>
                <a:cs typeface="Times New Roman" panose="02020603050405020304" pitchFamily="18" charset="0"/>
              </a:rPr>
              <a:t>Along with aging buckets, common metrics like the average days’ sales outstanding (DSO), percentage of overdue AR, and collection effectiveness index (CEI) have been calculated based on the aging report data</a:t>
            </a:r>
          </a:p>
          <a:p>
            <a:endParaRPr lang="en-IN" dirty="0">
              <a:solidFill>
                <a:schemeClr val="tx1"/>
              </a:solidFill>
              <a:latin typeface="Trebuchet MS" panose="020B0603020202020204" pitchFamily="34" charset="0"/>
            </a:endParaRPr>
          </a:p>
        </p:txBody>
      </p:sp>
      <p:pic>
        <p:nvPicPr>
          <p:cNvPr id="4" name="Picture 3">
            <a:extLst>
              <a:ext uri="{FF2B5EF4-FFF2-40B4-BE49-F238E27FC236}">
                <a16:creationId xmlns:a16="http://schemas.microsoft.com/office/drawing/2014/main" id="{43D271B2-6E1A-B433-05B2-2803DDB6CFF8}"/>
              </a:ext>
            </a:extLst>
          </p:cNvPr>
          <p:cNvPicPr>
            <a:picLocks noChangeAspect="1"/>
          </p:cNvPicPr>
          <p:nvPr/>
        </p:nvPicPr>
        <p:blipFill>
          <a:blip r:embed="rId2"/>
          <a:stretch>
            <a:fillRect/>
          </a:stretch>
        </p:blipFill>
        <p:spPr>
          <a:xfrm>
            <a:off x="522914" y="4114865"/>
            <a:ext cx="5127777" cy="2604717"/>
          </a:xfrm>
          <a:prstGeom prst="rect">
            <a:avLst/>
          </a:prstGeom>
        </p:spPr>
      </p:pic>
      <p:pic>
        <p:nvPicPr>
          <p:cNvPr id="5" name="Picture 4">
            <a:extLst>
              <a:ext uri="{FF2B5EF4-FFF2-40B4-BE49-F238E27FC236}">
                <a16:creationId xmlns:a16="http://schemas.microsoft.com/office/drawing/2014/main" id="{3A24906B-FDD8-3F88-1199-74173B5C3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114864"/>
            <a:ext cx="5127777" cy="2604718"/>
          </a:xfrm>
          <a:prstGeom prst="rect">
            <a:avLst/>
          </a:prstGeom>
        </p:spPr>
      </p:pic>
    </p:spTree>
    <p:extLst>
      <p:ext uri="{BB962C8B-B14F-4D97-AF65-F5344CB8AC3E}">
        <p14:creationId xmlns:p14="http://schemas.microsoft.com/office/powerpoint/2010/main" val="237196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EE8412-3616-9890-28C5-3BA1509D6349}"/>
              </a:ext>
            </a:extLst>
          </p:cNvPr>
          <p:cNvSpPr txBox="1"/>
          <p:nvPr/>
        </p:nvSpPr>
        <p:spPr>
          <a:xfrm>
            <a:off x="1296099" y="285117"/>
            <a:ext cx="6098796" cy="646331"/>
          </a:xfrm>
          <a:prstGeom prst="rect">
            <a:avLst/>
          </a:prstGeom>
          <a:noFill/>
        </p:spPr>
        <p:txBody>
          <a:bodyPr wrap="square">
            <a:spAutoFit/>
          </a:bodyPr>
          <a:lstStyle/>
          <a:p>
            <a:r>
              <a:rPr lang="en-IN" sz="3600" dirty="0">
                <a:solidFill>
                  <a:schemeClr val="accent1"/>
                </a:solidFill>
              </a:rPr>
              <a:t>Key Insights</a:t>
            </a:r>
          </a:p>
        </p:txBody>
      </p:sp>
      <p:graphicFrame>
        <p:nvGraphicFramePr>
          <p:cNvPr id="6" name="Chart 5">
            <a:extLst>
              <a:ext uri="{FF2B5EF4-FFF2-40B4-BE49-F238E27FC236}">
                <a16:creationId xmlns:a16="http://schemas.microsoft.com/office/drawing/2014/main" id="{B8197CB6-826D-C61D-58BE-5DF0E36B8624}"/>
              </a:ext>
            </a:extLst>
          </p:cNvPr>
          <p:cNvGraphicFramePr/>
          <p:nvPr>
            <p:extLst>
              <p:ext uri="{D42A27DB-BD31-4B8C-83A1-F6EECF244321}">
                <p14:modId xmlns:p14="http://schemas.microsoft.com/office/powerpoint/2010/main" val="126123327"/>
              </p:ext>
            </p:extLst>
          </p:nvPr>
        </p:nvGraphicFramePr>
        <p:xfrm>
          <a:off x="699317" y="4034253"/>
          <a:ext cx="4689112" cy="26125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3786102-B83D-A950-AC37-6DF36E83F357}"/>
              </a:ext>
            </a:extLst>
          </p:cNvPr>
          <p:cNvGraphicFramePr/>
          <p:nvPr>
            <p:extLst>
              <p:ext uri="{D42A27DB-BD31-4B8C-83A1-F6EECF244321}">
                <p14:modId xmlns:p14="http://schemas.microsoft.com/office/powerpoint/2010/main" val="2634904479"/>
              </p:ext>
            </p:extLst>
          </p:nvPr>
        </p:nvGraphicFramePr>
        <p:xfrm>
          <a:off x="5388429" y="4108194"/>
          <a:ext cx="4092255" cy="253863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2D5D878B-4392-96DF-05CA-4FD192BE6599}"/>
              </a:ext>
            </a:extLst>
          </p:cNvPr>
          <p:cNvSpPr txBox="1"/>
          <p:nvPr/>
        </p:nvSpPr>
        <p:spPr>
          <a:xfrm>
            <a:off x="914399" y="915511"/>
            <a:ext cx="8213270" cy="2911503"/>
          </a:xfrm>
          <a:prstGeom prst="rect">
            <a:avLst/>
          </a:prstGeom>
          <a:noFill/>
        </p:spPr>
        <p:txBody>
          <a:bodyPr wrap="square">
            <a:spAutoFit/>
          </a:bodyPr>
          <a:lstStyle/>
          <a:p>
            <a:pPr marL="285750" indent="-285750">
              <a:lnSpc>
                <a:spcPct val="200000"/>
              </a:lnSpc>
              <a:spcAft>
                <a:spcPts val="1000"/>
              </a:spcAft>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W</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 can </a:t>
            </a:r>
            <a:r>
              <a:rPr lang="en-IN" dirty="0">
                <a:latin typeface="Times New Roman" panose="02020603050405020304" pitchFamily="18" charset="0"/>
                <a:ea typeface="Times New Roman" panose="02020603050405020304" pitchFamily="18" charset="0"/>
                <a:cs typeface="Times New Roman" panose="02020603050405020304" pitchFamily="18" charset="0"/>
              </a:rPr>
              <a:t>observ</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 a dip in revenue during the months of December and January, a decline in demand for the shoes, which in turn affects the revenue of the organization.</a:t>
            </a:r>
          </a:p>
          <a:p>
            <a:pPr marL="285750" indent="-285750">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We can say that the customers, B, F, G, H, and K,  with higher contributions to the organization’s revenue are regular customers who do business throughout the year.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55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1B6B11-95BB-8424-5F13-6F832AEB322C}"/>
              </a:ext>
            </a:extLst>
          </p:cNvPr>
          <p:cNvSpPr>
            <a:spLocks noGrp="1"/>
          </p:cNvSpPr>
          <p:nvPr>
            <p:ph idx="1"/>
          </p:nvPr>
        </p:nvSpPr>
        <p:spPr>
          <a:xfrm>
            <a:off x="677334" y="472442"/>
            <a:ext cx="8596668" cy="2872740"/>
          </a:xfrm>
        </p:spPr>
        <p:txBody>
          <a:bodyPr/>
          <a:lstStyle/>
          <a:p>
            <a:r>
              <a:rPr lang="en-IN" sz="1800" dirty="0">
                <a:effectLst/>
                <a:latin typeface="Trebuchet MS" panose="020B0603020202020204" pitchFamily="34" charset="0"/>
                <a:ea typeface="Times New Roman" panose="02020603050405020304" pitchFamily="18" charset="0"/>
              </a:rPr>
              <a:t>Our dataset has six payment windows each differing from 30-60 days. Different proportions of the total amount are paid at different payment windows. Customers with a higher number of </a:t>
            </a:r>
            <a:r>
              <a:rPr lang="en-IN" sz="1800" dirty="0" err="1">
                <a:effectLst/>
                <a:latin typeface="Trebuchet MS" panose="020B0603020202020204" pitchFamily="34" charset="0"/>
                <a:ea typeface="Times New Roman" panose="02020603050405020304" pitchFamily="18" charset="0"/>
              </a:rPr>
              <a:t>installments</a:t>
            </a:r>
            <a:r>
              <a:rPr lang="en-IN" sz="1800" dirty="0">
                <a:effectLst/>
                <a:latin typeface="Trebuchet MS" panose="020B0603020202020204" pitchFamily="34" charset="0"/>
                <a:ea typeface="Times New Roman" panose="02020603050405020304" pitchFamily="18" charset="0"/>
              </a:rPr>
              <a:t> must be noted.</a:t>
            </a:r>
          </a:p>
          <a:p>
            <a:r>
              <a:rPr lang="en-IN" sz="1800" dirty="0">
                <a:effectLst/>
                <a:latin typeface="Trebuchet MS" panose="020B0603020202020204" pitchFamily="34" charset="0"/>
                <a:ea typeface="Times New Roman" panose="02020603050405020304" pitchFamily="18" charset="0"/>
              </a:rPr>
              <a:t>Customers F, B, and D, are found to be frequent defaulters, as they contribute to high total amounts of outstanding, their payment patterns and the terms agreed upon should be negotiated and revised. </a:t>
            </a:r>
          </a:p>
          <a:p>
            <a:r>
              <a:rPr lang="en-IN" dirty="0">
                <a:latin typeface="Trebuchet MS" panose="020B0603020202020204" pitchFamily="34" charset="0"/>
              </a:rPr>
              <a:t>It is found that most of these slow-paying customers are associated with the organization for the long term, so certain adjustments are being made to maintain the relationship.</a:t>
            </a:r>
          </a:p>
        </p:txBody>
      </p:sp>
      <p:graphicFrame>
        <p:nvGraphicFramePr>
          <p:cNvPr id="5" name="Chart 4">
            <a:extLst>
              <a:ext uri="{FF2B5EF4-FFF2-40B4-BE49-F238E27FC236}">
                <a16:creationId xmlns:a16="http://schemas.microsoft.com/office/drawing/2014/main" id="{5E2FEA0D-0BE1-7CF2-7EC0-9616481E6CEA}"/>
              </a:ext>
            </a:extLst>
          </p:cNvPr>
          <p:cNvGraphicFramePr/>
          <p:nvPr>
            <p:extLst>
              <p:ext uri="{D42A27DB-BD31-4B8C-83A1-F6EECF244321}">
                <p14:modId xmlns:p14="http://schemas.microsoft.com/office/powerpoint/2010/main" val="2163389366"/>
              </p:ext>
            </p:extLst>
          </p:nvPr>
        </p:nvGraphicFramePr>
        <p:xfrm>
          <a:off x="382694" y="3764280"/>
          <a:ext cx="4107643" cy="26212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CC37169-0BCA-CE07-0EEB-91CD39CD1854}"/>
              </a:ext>
            </a:extLst>
          </p:cNvPr>
          <p:cNvGraphicFramePr/>
          <p:nvPr>
            <p:extLst>
              <p:ext uri="{D42A27DB-BD31-4B8C-83A1-F6EECF244321}">
                <p14:modId xmlns:p14="http://schemas.microsoft.com/office/powerpoint/2010/main" val="2516919243"/>
              </p:ext>
            </p:extLst>
          </p:nvPr>
        </p:nvGraphicFramePr>
        <p:xfrm>
          <a:off x="4636597" y="3604260"/>
          <a:ext cx="5426883" cy="28727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536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96A5D3CA-3678-30D1-20E5-12E673D2CE88}"/>
              </a:ext>
            </a:extLst>
          </p:cNvPr>
          <p:cNvGraphicFramePr/>
          <p:nvPr>
            <p:extLst>
              <p:ext uri="{D42A27DB-BD31-4B8C-83A1-F6EECF244321}">
                <p14:modId xmlns:p14="http://schemas.microsoft.com/office/powerpoint/2010/main" val="3584916488"/>
              </p:ext>
            </p:extLst>
          </p:nvPr>
        </p:nvGraphicFramePr>
        <p:xfrm>
          <a:off x="5448300" y="3429000"/>
          <a:ext cx="5731510" cy="287147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B9BABFB2-6FA4-A7BE-D92E-F32CDA277A14}"/>
              </a:ext>
            </a:extLst>
          </p:cNvPr>
          <p:cNvPicPr>
            <a:picLocks noChangeAspect="1"/>
          </p:cNvPicPr>
          <p:nvPr/>
        </p:nvPicPr>
        <p:blipFill>
          <a:blip r:embed="rId3"/>
          <a:stretch>
            <a:fillRect/>
          </a:stretch>
        </p:blipFill>
        <p:spPr>
          <a:xfrm>
            <a:off x="101600" y="3429000"/>
            <a:ext cx="5255260" cy="2895600"/>
          </a:xfrm>
          <a:prstGeom prst="rect">
            <a:avLst/>
          </a:prstGeom>
        </p:spPr>
      </p:pic>
      <p:sp>
        <p:nvSpPr>
          <p:cNvPr id="9" name="TextBox 8">
            <a:extLst>
              <a:ext uri="{FF2B5EF4-FFF2-40B4-BE49-F238E27FC236}">
                <a16:creationId xmlns:a16="http://schemas.microsoft.com/office/drawing/2014/main" id="{CC74FA64-123D-BBE6-1C0E-626EAE3F02F4}"/>
              </a:ext>
            </a:extLst>
          </p:cNvPr>
          <p:cNvSpPr txBox="1"/>
          <p:nvPr/>
        </p:nvSpPr>
        <p:spPr>
          <a:xfrm>
            <a:off x="957580" y="302736"/>
            <a:ext cx="8420100" cy="2862322"/>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rebuchet MS" panose="020B0603020202020204" pitchFamily="34" charset="0"/>
                <a:ea typeface="Times New Roman" panose="02020603050405020304" pitchFamily="18" charset="0"/>
              </a:rPr>
              <a:t> Customers B, H, K, M, L, J, and N have records of paying bills beyond 180 days (on an average of about 40,000 to 1,00,000 INR). And we can segment them into slow-paying customers as they also have a very less proportion of the amount in current payments.</a:t>
            </a:r>
          </a:p>
          <a:p>
            <a:pPr marL="285750" indent="-285750">
              <a:buFont typeface="Arial" panose="020B0604020202020204" pitchFamily="34" charset="0"/>
              <a:buChar char="•"/>
            </a:pPr>
            <a:endParaRPr lang="en-IN" sz="1800" dirty="0">
              <a:effectLst/>
              <a:latin typeface="Trebuchet MS" panose="020B0603020202020204" pitchFamily="34"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rebuchet MS" panose="020B0603020202020204" pitchFamily="34" charset="0"/>
                <a:ea typeface="Times New Roman" panose="02020603050405020304" pitchFamily="18" charset="0"/>
              </a:rPr>
              <a:t>We can observe that customers B, D, H, L, N, and K have poor payment patterns by paying 50-70% of their balance beyond the term, which affects the cash flow of the firm. From the heatmap, we can pinpoint the concentration of payments of different customers, which helps us to tailor customized measures to collect the A/R in accordance with each customer.</a:t>
            </a:r>
            <a:endParaRPr lang="en-IN" dirty="0">
              <a:latin typeface="Trebuchet MS" panose="020B0603020202020204" pitchFamily="34" charset="0"/>
            </a:endParaRPr>
          </a:p>
        </p:txBody>
      </p:sp>
    </p:spTree>
    <p:extLst>
      <p:ext uri="{BB962C8B-B14F-4D97-AF65-F5344CB8AC3E}">
        <p14:creationId xmlns:p14="http://schemas.microsoft.com/office/powerpoint/2010/main" val="356515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1AE3C7B-AD39-5793-103B-FAE280207840}"/>
              </a:ext>
            </a:extLst>
          </p:cNvPr>
          <p:cNvGraphicFramePr/>
          <p:nvPr>
            <p:extLst>
              <p:ext uri="{D42A27DB-BD31-4B8C-83A1-F6EECF244321}">
                <p14:modId xmlns:p14="http://schemas.microsoft.com/office/powerpoint/2010/main" val="3385575025"/>
              </p:ext>
            </p:extLst>
          </p:nvPr>
        </p:nvGraphicFramePr>
        <p:xfrm>
          <a:off x="2312034" y="3926840"/>
          <a:ext cx="550100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5082D21-90A6-58DB-3C8F-1472E20D0ABD}"/>
              </a:ext>
            </a:extLst>
          </p:cNvPr>
          <p:cNvSpPr txBox="1"/>
          <p:nvPr/>
        </p:nvSpPr>
        <p:spPr>
          <a:xfrm>
            <a:off x="162560" y="0"/>
            <a:ext cx="9428479" cy="4355038"/>
          </a:xfrm>
          <a:prstGeom prst="rect">
            <a:avLst/>
          </a:prstGeom>
          <a:noFill/>
        </p:spPr>
        <p:txBody>
          <a:bodyPr wrap="square">
            <a:spAutoFit/>
          </a:bodyPr>
          <a:lstStyle/>
          <a:p>
            <a:pPr marL="285750" indent="-285750">
              <a:lnSpc>
                <a:spcPct val="200000"/>
              </a:lnSpc>
              <a:spcAft>
                <a:spcPts val="1000"/>
              </a:spcAft>
              <a:buFont typeface="Arial" panose="020B0604020202020204" pitchFamily="34" charset="0"/>
              <a:buChar char="•"/>
            </a:pPr>
            <a:r>
              <a:rPr lang="en-IN" dirty="0">
                <a:effectLst/>
                <a:ea typeface="Times New Roman" panose="02020603050405020304" pitchFamily="18" charset="0"/>
                <a:cs typeface="Times New Roman" panose="02020603050405020304" pitchFamily="18" charset="0"/>
              </a:rPr>
              <a:t>Collection Efficiency Index = (Actual Collections / Total Outstanding AR Balances) * 100</a:t>
            </a:r>
          </a:p>
          <a:p>
            <a:pPr>
              <a:lnSpc>
                <a:spcPct val="200000"/>
              </a:lnSpc>
              <a:spcAft>
                <a:spcPts val="1000"/>
              </a:spcAft>
            </a:pPr>
            <a:r>
              <a:rPr lang="en-IN" dirty="0">
                <a:effectLst/>
                <a:ea typeface="Times New Roman" panose="02020603050405020304" pitchFamily="18" charset="0"/>
                <a:cs typeface="Times New Roman" panose="02020603050405020304" pitchFamily="18" charset="0"/>
              </a:rPr>
              <a:t>    	CEI of SI = (25,22,463/52,47,766) * 100 = 48.06%</a:t>
            </a:r>
          </a:p>
          <a:p>
            <a:pPr>
              <a:lnSpc>
                <a:spcPct val="200000"/>
              </a:lnSpc>
              <a:spcAft>
                <a:spcPts val="1000"/>
              </a:spcAft>
            </a:pPr>
            <a:r>
              <a:rPr lang="en-IN" dirty="0">
                <a:effectLst/>
                <a:ea typeface="Times New Roman" panose="02020603050405020304" pitchFamily="18" charset="0"/>
                <a:cs typeface="Times New Roman" panose="02020603050405020304" pitchFamily="18" charset="0"/>
              </a:rPr>
              <a:t>	(Total Outstanding = Balance Overdue + Total Beyond Terms)</a:t>
            </a:r>
          </a:p>
          <a:p>
            <a:r>
              <a:rPr lang="en-IN" dirty="0">
                <a:effectLst/>
                <a:ea typeface="Times New Roman" panose="02020603050405020304" pitchFamily="18" charset="0"/>
              </a:rPr>
              <a:t>	CEI helps to assess the effectiveness of the organization’s collections efforts. A 	higher percentage indicates a more efficient collection process.</a:t>
            </a:r>
          </a:p>
          <a:p>
            <a:endParaRPr lang="en-IN" dirty="0">
              <a:effectLst/>
              <a:ea typeface="Times New Roman" panose="02020603050405020304" pitchFamily="18" charset="0"/>
            </a:endParaRPr>
          </a:p>
          <a:p>
            <a:pPr marL="285750" indent="-285750">
              <a:buFont typeface="Arial" panose="020B0604020202020204" pitchFamily="34" charset="0"/>
              <a:buChar char="•"/>
            </a:pPr>
            <a:r>
              <a:rPr lang="en-IN" dirty="0">
                <a:ea typeface="Times New Roman" panose="02020603050405020304" pitchFamily="18" charset="0"/>
              </a:rPr>
              <a:t>C</a:t>
            </a:r>
            <a:r>
              <a:rPr lang="en-IN" sz="1800" dirty="0">
                <a:effectLst/>
                <a:ea typeface="Times New Roman" panose="02020603050405020304" pitchFamily="18" charset="0"/>
              </a:rPr>
              <a:t>ustomers B, D, K, N, and O have high deviations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effectLst/>
                <a:latin typeface="Trebuchet MS" panose="020B0603020202020204" pitchFamily="34" charset="0"/>
                <a:ea typeface="Times New Roman" panose="02020603050405020304" pitchFamily="18" charset="0"/>
              </a:rPr>
              <a:t>of about 30,000-50,000 INR, </a:t>
            </a:r>
            <a:r>
              <a:rPr lang="en-IN" sz="1800" dirty="0">
                <a:effectLst/>
                <a:ea typeface="Times New Roman" panose="02020603050405020304" pitchFamily="18" charset="0"/>
              </a:rPr>
              <a:t>in their payments. Identifying these warning signs allows for proactive measures to address the underlying issues and mitigate the risk of payment delays.</a:t>
            </a:r>
            <a:endParaRPr lang="en-IN" dirty="0"/>
          </a:p>
          <a:p>
            <a:endParaRPr lang="en-IN" dirty="0"/>
          </a:p>
          <a:p>
            <a:endParaRPr lang="en-IN" dirty="0"/>
          </a:p>
        </p:txBody>
      </p:sp>
    </p:spTree>
    <p:extLst>
      <p:ext uri="{BB962C8B-B14F-4D97-AF65-F5344CB8AC3E}">
        <p14:creationId xmlns:p14="http://schemas.microsoft.com/office/powerpoint/2010/main" val="16708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634026-9AD5-2013-C934-54266D6A8C52}"/>
              </a:ext>
            </a:extLst>
          </p:cNvPr>
          <p:cNvSpPr txBox="1"/>
          <p:nvPr/>
        </p:nvSpPr>
        <p:spPr>
          <a:xfrm>
            <a:off x="680720" y="1316614"/>
            <a:ext cx="8595360" cy="5278561"/>
          </a:xfrm>
          <a:prstGeom prst="rect">
            <a:avLst/>
          </a:prstGeom>
          <a:noFill/>
        </p:spPr>
        <p:txBody>
          <a:bodyPr wrap="square">
            <a:spAutoFit/>
          </a:bodyPr>
          <a:lstStyle/>
          <a:p>
            <a:pPr>
              <a:lnSpc>
                <a:spcPct val="200000"/>
              </a:lnSpc>
              <a:spcAft>
                <a:spcPts val="1000"/>
              </a:spcAft>
              <a:tabLst>
                <a:tab pos="2533650" algn="l"/>
              </a:tabLst>
            </a:pPr>
            <a:r>
              <a:rPr lang="en-IN" sz="1400" b="1" dirty="0">
                <a:effectLst/>
                <a:ea typeface="Times New Roman" panose="02020603050405020304" pitchFamily="18" charset="0"/>
                <a:cs typeface="Times New Roman" panose="02020603050405020304" pitchFamily="18" charset="0"/>
              </a:rPr>
              <a:t>1. Segmentation of Customers: </a:t>
            </a:r>
            <a:r>
              <a:rPr lang="en-IN" sz="1400" dirty="0">
                <a:effectLst/>
                <a:ea typeface="Times New Roman" panose="02020603050405020304" pitchFamily="18" charset="0"/>
                <a:cs typeface="Times New Roman" panose="02020603050405020304" pitchFamily="18" charset="0"/>
              </a:rPr>
              <a:t>Segment customers based on their payment </a:t>
            </a:r>
            <a:r>
              <a:rPr lang="en-IN" sz="1400" dirty="0" err="1">
                <a:effectLst/>
                <a:ea typeface="Times New Roman" panose="02020603050405020304" pitchFamily="18" charset="0"/>
                <a:cs typeface="Times New Roman" panose="02020603050405020304" pitchFamily="18" charset="0"/>
              </a:rPr>
              <a:t>behavior</a:t>
            </a:r>
            <a:r>
              <a:rPr lang="en-IN" sz="1400" dirty="0">
                <a:effectLst/>
                <a:ea typeface="Times New Roman" panose="02020603050405020304" pitchFamily="18" charset="0"/>
                <a:cs typeface="Times New Roman" panose="02020603050405020304" pitchFamily="18" charset="0"/>
              </a:rPr>
              <a:t> and financial stability. Prioritize high-value customers or those with significant overdue balances to tailor collection strategies.</a:t>
            </a:r>
          </a:p>
          <a:p>
            <a:pPr>
              <a:lnSpc>
                <a:spcPct val="200000"/>
              </a:lnSpc>
              <a:spcAft>
                <a:spcPts val="1000"/>
              </a:spcAft>
              <a:tabLst>
                <a:tab pos="2533650" algn="l"/>
              </a:tabLst>
            </a:pPr>
            <a:r>
              <a:rPr lang="en-IN" sz="1400" b="1" dirty="0">
                <a:effectLst/>
                <a:ea typeface="Times New Roman" panose="02020603050405020304" pitchFamily="18" charset="0"/>
                <a:cs typeface="Times New Roman" panose="02020603050405020304" pitchFamily="18" charset="0"/>
              </a:rPr>
              <a:t>2. Assess Credit and Collection Policies:</a:t>
            </a:r>
            <a:r>
              <a:rPr lang="en-IN" sz="1400" dirty="0">
                <a:effectLst/>
                <a:ea typeface="Times New Roman" panose="02020603050405020304" pitchFamily="18" charset="0"/>
                <a:cs typeface="Times New Roman" panose="02020603050405020304" pitchFamily="18" charset="0"/>
              </a:rPr>
              <a:t> Review credit and collection policies to ensure they align with the organization's goals. Evaluate the credit approval process, terms and conditions. </a:t>
            </a:r>
          </a:p>
          <a:p>
            <a:pPr>
              <a:lnSpc>
                <a:spcPct val="200000"/>
              </a:lnSpc>
              <a:spcAft>
                <a:spcPts val="1000"/>
              </a:spcAft>
              <a:tabLst>
                <a:tab pos="2533650" algn="l"/>
              </a:tabLst>
            </a:pPr>
            <a:r>
              <a:rPr lang="en-IN" sz="1400" b="1" dirty="0">
                <a:effectLst/>
                <a:ea typeface="Times New Roman" panose="02020603050405020304" pitchFamily="18" charset="0"/>
                <a:cs typeface="Times New Roman" panose="02020603050405020304" pitchFamily="18" charset="0"/>
              </a:rPr>
              <a:t>3. Effective Communication and Proactive Follow-up:</a:t>
            </a:r>
            <a:r>
              <a:rPr lang="en-IN" sz="1400" dirty="0">
                <a:effectLst/>
                <a:ea typeface="Times New Roman" panose="02020603050405020304" pitchFamily="18" charset="0"/>
                <a:cs typeface="Times New Roman" panose="02020603050405020304" pitchFamily="18" charset="0"/>
              </a:rPr>
              <a:t> Establish effective communication channels with customers to address overdue payments. Timely communication can help resolve payment issues and prevent further aging.</a:t>
            </a:r>
          </a:p>
          <a:p>
            <a:pPr>
              <a:lnSpc>
                <a:spcPct val="200000"/>
              </a:lnSpc>
              <a:spcAft>
                <a:spcPts val="1000"/>
              </a:spcAft>
              <a:tabLst>
                <a:tab pos="2533650" algn="l"/>
              </a:tabLst>
            </a:pPr>
            <a:r>
              <a:rPr lang="en-IN" sz="1400" b="1" dirty="0">
                <a:effectLst/>
                <a:latin typeface="Trebuchet MS" panose="020B0603020202020204" pitchFamily="34" charset="0"/>
                <a:ea typeface="Times New Roman" panose="02020603050405020304" pitchFamily="18" charset="0"/>
                <a:cs typeface="Times New Roman" panose="02020603050405020304" pitchFamily="18" charset="0"/>
              </a:rPr>
              <a:t>4. Implement AR Automation:</a:t>
            </a:r>
            <a:r>
              <a:rPr lang="en-IN" sz="1400" dirty="0">
                <a:effectLst/>
                <a:latin typeface="Trebuchet MS" panose="020B0603020202020204" pitchFamily="34" charset="0"/>
                <a:ea typeface="Times New Roman" panose="02020603050405020304" pitchFamily="18" charset="0"/>
                <a:cs typeface="Times New Roman" panose="02020603050405020304" pitchFamily="18" charset="0"/>
              </a:rPr>
              <a:t> Consider implementing AR automation solutions, such as electronic invoicing, online payment portals, or automated reminders. </a:t>
            </a:r>
          </a:p>
          <a:p>
            <a:pPr>
              <a:lnSpc>
                <a:spcPct val="200000"/>
              </a:lnSpc>
              <a:spcAft>
                <a:spcPts val="1000"/>
              </a:spcAft>
              <a:tabLst>
                <a:tab pos="2533650" algn="l"/>
              </a:tabLst>
            </a:pPr>
            <a:endParaRPr lang="en-IN" sz="1400" dirty="0">
              <a:effectLst/>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BDDEB03-68DD-50FA-C32E-BDDDDCAAFCEA}"/>
              </a:ext>
            </a:extLst>
          </p:cNvPr>
          <p:cNvSpPr txBox="1"/>
          <p:nvPr/>
        </p:nvSpPr>
        <p:spPr>
          <a:xfrm>
            <a:off x="1262380" y="470654"/>
            <a:ext cx="6101080" cy="646331"/>
          </a:xfrm>
          <a:prstGeom prst="rect">
            <a:avLst/>
          </a:prstGeom>
          <a:noFill/>
        </p:spPr>
        <p:txBody>
          <a:bodyPr wrap="square">
            <a:spAutoFit/>
          </a:bodyPr>
          <a:lstStyle/>
          <a:p>
            <a:r>
              <a:rPr lang="en-IN" sz="3600" dirty="0">
                <a:solidFill>
                  <a:schemeClr val="accent1"/>
                </a:solidFill>
              </a:rPr>
              <a:t>Recommendations</a:t>
            </a:r>
          </a:p>
        </p:txBody>
      </p:sp>
    </p:spTree>
    <p:extLst>
      <p:ext uri="{BB962C8B-B14F-4D97-AF65-F5344CB8AC3E}">
        <p14:creationId xmlns:p14="http://schemas.microsoft.com/office/powerpoint/2010/main" val="1770214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704</TotalTime>
  <Words>1137</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IMPROVING THE ACCOUNTS RECEIVABLES AGING OF A FOAM DEALER FOR THE FOOTWEAR INDUSTRY           </vt:lpstr>
      <vt:lpstr>Details of the  Organization</vt:lpstr>
      <vt:lpstr>PowerPoint Presentation</vt:lpstr>
      <vt:lpstr>Analysis Methodology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THE ACCOUNTS RECEIVABLES AGING OF A FOAM DEALER FOR THE FOOTWEAR INDUSTRY           </dc:title>
  <dc:creator>Sathya Prakash</dc:creator>
  <cp:lastModifiedBy>Sathya Prakash</cp:lastModifiedBy>
  <cp:revision>6</cp:revision>
  <dcterms:created xsi:type="dcterms:W3CDTF">2023-07-28T09:52:01Z</dcterms:created>
  <dcterms:modified xsi:type="dcterms:W3CDTF">2023-07-29T05:31:52Z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