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8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aan%20mudhavan%20sathy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 mudhavan sathya.xlsx]Sheet2!PivotTable2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Sheet2!$B$5:$B$18</c:f>
              <c:numCache>
                <c:formatCode>General</c:formatCode>
                <c:ptCount val="13"/>
                <c:pt idx="0">
                  <c:v>2</c:v>
                </c:pt>
                <c:pt idx="1">
                  <c:v>2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A-43B8-B6F6-B2D12B6FE4E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Sheet2!$C$5:$C$18</c:f>
              <c:numCache>
                <c:formatCode>General</c:formatCode>
                <c:ptCount val="13"/>
                <c:pt idx="0">
                  <c:v>4</c:v>
                </c:pt>
                <c:pt idx="1">
                  <c:v>7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  <c:pt idx="10">
                  <c:v>8</c:v>
                </c:pt>
                <c:pt idx="11">
                  <c:v>5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2A-43B8-B6F6-B2D12B6FE4E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Sheet2!$A$5:$A$18</c:f>
              <c:strCache>
                <c:ptCount val="13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</c:strCache>
            </c:strRef>
          </c:cat>
          <c:val>
            <c:numRef>
              <c:f>Sheet2!$D$5:$D$18</c:f>
              <c:numCache>
                <c:formatCode>General</c:formatCode>
                <c:ptCount val="13"/>
                <c:pt idx="0">
                  <c:v>2</c:v>
                </c:pt>
                <c:pt idx="4">
                  <c:v>1</c:v>
                </c:pt>
                <c:pt idx="5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1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2A-43B8-B6F6-B2D12B6FE4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95841664"/>
        <c:axId val="1295844576"/>
      </c:barChart>
      <c:catAx>
        <c:axId val="1295841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44576"/>
        <c:crosses val="autoZero"/>
        <c:auto val="1"/>
        <c:lblAlgn val="ctr"/>
        <c:lblOffset val="100"/>
        <c:noMultiLvlLbl val="0"/>
      </c:catAx>
      <c:valAx>
        <c:axId val="129584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5841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70573"/>
            <a:ext cx="11430382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</a:t>
            </a:r>
            <a:r>
              <a:rPr lang="en-US" sz="2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COMPENSATIONANALYSIS </a:t>
            </a: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EXCEL</a:t>
            </a:r>
            <a:b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</a:t>
            </a:r>
            <a:endParaRPr lang="en-IN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4000" y="2993597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SATHYA NARAYANA .B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</a:t>
            </a:r>
            <a:r>
              <a:rPr lang="en-US" sz="2400" dirty="0"/>
              <a:t>312214548/4C1C8694ED38145A0704890AB20A2B1E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CA</a:t>
            </a:r>
            <a:endParaRPr lang="en-US" sz="2400" dirty="0"/>
          </a:p>
          <a:p>
            <a:r>
              <a:rPr lang="en-US" sz="2400" dirty="0" smtClean="0"/>
              <a:t>COLLEGE : ST. THOMAS COLLEGE OF ART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9601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smtClean="0"/>
              <a:t>Data </a:t>
            </a:r>
            <a:r>
              <a:rPr lang="en-IN" b="1" dirty="0" err="1"/>
              <a:t>CollectionGather</a:t>
            </a:r>
            <a:r>
              <a:rPr lang="en-IN" b="1" dirty="0"/>
              <a:t> Relevant </a:t>
            </a:r>
            <a:r>
              <a:rPr lang="en-IN" b="1" dirty="0" smtClean="0"/>
              <a:t>Data</a:t>
            </a:r>
            <a:r>
              <a:rPr lang="en-IN" dirty="0" smtClean="0"/>
              <a:t>:</a:t>
            </a:r>
          </a:p>
          <a:p>
            <a:pPr marL="342900" indent="-342900">
              <a:buAutoNum type="arabicPeriod"/>
            </a:pPr>
            <a:endParaRPr lang="en-IN" dirty="0" smtClean="0"/>
          </a:p>
          <a:p>
            <a:r>
              <a:rPr lang="en-IN" b="1" dirty="0" smtClean="0"/>
              <a:t>Employee </a:t>
            </a:r>
            <a:r>
              <a:rPr lang="en-IN" b="1" dirty="0"/>
              <a:t>Data: </a:t>
            </a:r>
            <a:endParaRPr lang="en-IN" b="1" dirty="0" smtClean="0"/>
          </a:p>
          <a:p>
            <a:r>
              <a:rPr lang="en-IN" b="1" dirty="0" smtClean="0"/>
              <a:t> </a:t>
            </a:r>
            <a:r>
              <a:rPr lang="en-IN" dirty="0" smtClean="0"/>
              <a:t>Names</a:t>
            </a:r>
            <a:r>
              <a:rPr lang="en-IN" dirty="0"/>
              <a:t>, job titles, departments, levels, locations, </a:t>
            </a:r>
            <a:r>
              <a:rPr lang="en-IN" dirty="0" err="1"/>
              <a:t>etc.Compensation</a:t>
            </a:r>
            <a:r>
              <a:rPr lang="en-IN" dirty="0"/>
              <a:t> Data: Base salary, bonuses, stock options, benefits, </a:t>
            </a:r>
            <a:r>
              <a:rPr lang="en-IN" dirty="0" err="1"/>
              <a:t>etc.Benchmark</a:t>
            </a:r>
            <a:r>
              <a:rPr lang="en-IN" dirty="0"/>
              <a:t> Data: Industry salary data, geographic salary differentials, </a:t>
            </a:r>
            <a:r>
              <a:rPr lang="en-IN" dirty="0" err="1"/>
              <a:t>etc.Import</a:t>
            </a:r>
            <a:r>
              <a:rPr lang="en-IN" dirty="0"/>
              <a:t> Data into </a:t>
            </a:r>
            <a:r>
              <a:rPr lang="en-IN" dirty="0" err="1"/>
              <a:t>Excel:Use</a:t>
            </a:r>
            <a:r>
              <a:rPr lang="en-IN" dirty="0"/>
              <a:t> Excel’s import features to bring in data from various sources like CSV files, databases, or direct entry</a:t>
            </a:r>
            <a:r>
              <a:rPr lang="en-IN" dirty="0" smtClean="0"/>
              <a:t>.</a:t>
            </a:r>
          </a:p>
          <a:p>
            <a:pPr marL="342900" indent="-342900">
              <a:buAutoNum type="arabicPeriod"/>
            </a:pPr>
            <a:endParaRPr lang="en-IN" b="1" dirty="0" smtClean="0"/>
          </a:p>
          <a:p>
            <a:pPr marL="342900" indent="-342900">
              <a:buAutoNum type="arabicPeriod" startAt="2"/>
            </a:pPr>
            <a:r>
              <a:rPr lang="en-IN" b="1" dirty="0" smtClean="0"/>
              <a:t>Data </a:t>
            </a:r>
            <a:r>
              <a:rPr lang="en-IN" b="1" dirty="0" err="1"/>
              <a:t>OrganizationCreate</a:t>
            </a:r>
            <a:r>
              <a:rPr lang="en-IN" b="1" dirty="0"/>
              <a:t> a Clean Data </a:t>
            </a:r>
            <a:r>
              <a:rPr lang="en-IN" b="1" dirty="0" smtClean="0"/>
              <a:t>Structure:</a:t>
            </a:r>
          </a:p>
          <a:p>
            <a:pPr marL="342900" indent="-342900">
              <a:buAutoNum type="arabicPeriod" startAt="2"/>
            </a:pPr>
            <a:endParaRPr lang="en-IN" b="1" dirty="0" smtClean="0"/>
          </a:p>
          <a:p>
            <a:r>
              <a:rPr lang="en-IN" b="1" dirty="0" smtClean="0"/>
              <a:t>            Sheets: </a:t>
            </a:r>
            <a:r>
              <a:rPr lang="en-IN" dirty="0" smtClean="0"/>
              <a:t>Organize </a:t>
            </a:r>
            <a:r>
              <a:rPr lang="en-IN" dirty="0"/>
              <a:t>data into different sheets if necessary (e.g., Employee Data, Compensation Data, Benchmark Data).Tables: Use Excel Tables (Insert &gt; Table) to structure data, which makes it easier to manipulate and </a:t>
            </a:r>
            <a:r>
              <a:rPr lang="en-IN" dirty="0" err="1"/>
              <a:t>analyze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794165"/>
              </p:ext>
            </p:extLst>
          </p:nvPr>
        </p:nvGraphicFramePr>
        <p:xfrm>
          <a:off x="990600" y="184257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600200"/>
            <a:ext cx="8153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In conclusion, the salary and compensation analysis conducted through Excel data </a:t>
            </a:r>
            <a:r>
              <a:rPr lang="en-IN" dirty="0" err="1"/>
              <a:t>modeling</a:t>
            </a:r>
            <a:r>
              <a:rPr lang="en-IN" dirty="0"/>
              <a:t> reveals several critical insights. The analysis identifies significant disparities in compensation across different departments, with Sales and Marketing roles receiving notably higher salaries compared to Operations and Support positions.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36578" y="1803499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THROUGH EXCEL</a:t>
            </a:r>
          </a:p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3124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991475" y="93826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381000" y="1447800"/>
            <a:ext cx="876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"Our organization seeks to optimize its compensation structure to ensure equity, competitiveness, and budget alignment. However, our current salary data is scattered, and we lack a comprehensive understanding of our compensation landscape. We need to design an Excel data model that can:1. Consolidate and clean salary data from various sources2. </a:t>
            </a:r>
            <a:r>
              <a:rPr lang="en-IN" dirty="0" err="1"/>
              <a:t>Analyze</a:t>
            </a:r>
            <a:r>
              <a:rPr lang="en-IN" dirty="0"/>
              <a:t> salary ranges by role, department, location, and performance metrics3. Identify disparities, trends, and areas for improvement4. Develop a robust compensation framework that supports business objectives5. Enable data-driven decision-making for future salary planning and budgeting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7200" y="1857375"/>
            <a:ext cx="846772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Objective</a:t>
            </a:r>
            <a:r>
              <a:rPr lang="en-IN" dirty="0"/>
              <a:t>: To </a:t>
            </a:r>
            <a:r>
              <a:rPr lang="en-IN" dirty="0" err="1"/>
              <a:t>analyze</a:t>
            </a:r>
            <a:r>
              <a:rPr lang="en-IN" dirty="0"/>
              <a:t> and model salary and compensation data to identify trends, disparities, and areas for improvement in employee </a:t>
            </a:r>
            <a:r>
              <a:rPr lang="en-IN" dirty="0" err="1"/>
              <a:t>compensation.Scope</a:t>
            </a:r>
            <a:r>
              <a:rPr lang="en-IN" dirty="0"/>
              <a:t>:- Collect and clean salary and compensation data from various sources (e.g., HR systems, surveys, market research)- Design and build an Excel data model to store, manipulate, and </a:t>
            </a:r>
            <a:r>
              <a:rPr lang="en-IN" dirty="0" err="1"/>
              <a:t>analyze</a:t>
            </a:r>
            <a:r>
              <a:rPr lang="en-IN" dirty="0"/>
              <a:t> the data- Develop formulas, pivot tables, and charts to summarize and visualize key findings- Identify trends, disparities, and areas for improvement in employee compensation- Provide recommendations for adjustments to salary and compensation structures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2133600"/>
            <a:ext cx="7848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1.HR </a:t>
            </a:r>
            <a:r>
              <a:rPr lang="en-IN" dirty="0" smtClean="0"/>
              <a:t>Professional</a:t>
            </a:r>
          </a:p>
          <a:p>
            <a:r>
              <a:rPr lang="en-IN" dirty="0" smtClean="0"/>
              <a:t>2.Business </a:t>
            </a:r>
            <a:r>
              <a:rPr lang="en-IN" dirty="0"/>
              <a:t>Leaders </a:t>
            </a:r>
            <a:endParaRPr lang="en-IN" dirty="0" smtClean="0"/>
          </a:p>
          <a:p>
            <a:r>
              <a:rPr lang="en-IN" dirty="0" smtClean="0"/>
              <a:t>3.Compensation </a:t>
            </a:r>
            <a:r>
              <a:rPr lang="en-IN" dirty="0"/>
              <a:t>Committees </a:t>
            </a:r>
            <a:endParaRPr lang="en-IN" dirty="0" smtClean="0"/>
          </a:p>
          <a:p>
            <a:r>
              <a:rPr lang="en-IN" dirty="0" smtClean="0"/>
              <a:t>4.Recruiters </a:t>
            </a:r>
          </a:p>
          <a:p>
            <a:r>
              <a:rPr lang="en-IN" dirty="0" smtClean="0"/>
              <a:t>5.Finance </a:t>
            </a:r>
            <a:r>
              <a:rPr lang="en-IN" dirty="0"/>
              <a:t>Teams </a:t>
            </a:r>
            <a:endParaRPr lang="en-IN" dirty="0" smtClean="0"/>
          </a:p>
          <a:p>
            <a:r>
              <a:rPr lang="en-IN" dirty="0" smtClean="0"/>
              <a:t>6.Operations Managers</a:t>
            </a:r>
          </a:p>
          <a:p>
            <a:r>
              <a:rPr lang="en-IN" dirty="0" smtClean="0"/>
              <a:t>7.Union </a:t>
            </a:r>
            <a:r>
              <a:rPr lang="en-IN" dirty="0"/>
              <a:t>Representatives </a:t>
            </a:r>
            <a:endParaRPr lang="en-IN" dirty="0" smtClean="0"/>
          </a:p>
          <a:p>
            <a:r>
              <a:rPr lang="en-IN" dirty="0" smtClean="0"/>
              <a:t>8.Researchers </a:t>
            </a:r>
          </a:p>
          <a:p>
            <a:r>
              <a:rPr lang="en-IN" dirty="0" smtClean="0"/>
              <a:t>9.Consultants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876" y="42004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58196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Solution Overview- Title: </a:t>
            </a:r>
            <a:r>
              <a:rPr lang="en-GB" dirty="0"/>
              <a:t>Our Solution - Salary and Compensation Analysis using Excel Data </a:t>
            </a:r>
            <a:r>
              <a:rPr lang="en-GB" dirty="0" err="1"/>
              <a:t>Modeling</a:t>
            </a:r>
            <a:r>
              <a:rPr lang="en-GB" dirty="0"/>
              <a:t>- Bullet points:    - Comprehensive data model for salary and compensation analysis    - Automated data cleaning and </a:t>
            </a:r>
            <a:r>
              <a:rPr lang="en-GB" dirty="0" err="1"/>
              <a:t>preprocessing</a:t>
            </a:r>
            <a:r>
              <a:rPr lang="en-GB" dirty="0"/>
              <a:t>    - Advanced statistical analysis and visualization    - Customizable dashboards for easy reporting and </a:t>
            </a:r>
            <a:r>
              <a:rPr lang="en-GB" dirty="0" err="1"/>
              <a:t>analysisSlide</a:t>
            </a:r>
            <a:r>
              <a:rPr lang="en-GB" dirty="0"/>
              <a:t> </a:t>
            </a:r>
            <a:endParaRPr lang="en-GB" dirty="0" smtClean="0"/>
          </a:p>
          <a:p>
            <a:endParaRPr lang="en-GB" dirty="0"/>
          </a:p>
          <a:p>
            <a:endParaRPr lang="en-GB" b="1" dirty="0" smtClean="0"/>
          </a:p>
          <a:p>
            <a:r>
              <a:rPr lang="en-GB" b="1" dirty="0" smtClean="0"/>
              <a:t>4</a:t>
            </a:r>
            <a:r>
              <a:rPr lang="en-GB" b="1" dirty="0"/>
              <a:t>: Value Proposition- Title: </a:t>
            </a:r>
            <a:r>
              <a:rPr lang="en-GB" dirty="0"/>
              <a:t>Unlock the Power of Data-Driven Decision Making- Bullet points:    - Identify trends and disparities in salary and compensation    - Optimize salary and compensation structures    - Improve transparency and visibility    - Enhance reporting and analysis capabilities    - Support data-driven decision making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0681335" cy="4555093"/>
          </a:xfrm>
        </p:spPr>
        <p:txBody>
          <a:bodyPr/>
          <a:lstStyle/>
          <a:p>
            <a:r>
              <a:rPr lang="en-IN" dirty="0"/>
              <a:t>Dataset </a:t>
            </a:r>
            <a:r>
              <a:rPr lang="en-IN" dirty="0" smtClean="0"/>
              <a:t>Description  </a:t>
            </a:r>
            <a:br>
              <a:rPr lang="en-IN" dirty="0" smtClean="0"/>
            </a:b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 smtClean="0"/>
              <a:t>*KAAGLE-EMPLOYEE DATASET</a:t>
            </a:r>
            <a:br>
              <a:rPr lang="en-IN" sz="2000" dirty="0" smtClean="0"/>
            </a:br>
            <a:r>
              <a:rPr lang="en-IN" sz="2000" dirty="0" smtClean="0"/>
              <a:t>*26 FEATURE</a:t>
            </a:r>
            <a:br>
              <a:rPr lang="en-IN" sz="2000" dirty="0" smtClean="0"/>
            </a:br>
            <a:r>
              <a:rPr lang="en-IN" sz="2000" dirty="0" smtClean="0"/>
              <a:t>*9 FEATURE </a:t>
            </a:r>
            <a:br>
              <a:rPr lang="en-IN" sz="2000" dirty="0" smtClean="0"/>
            </a:br>
            <a:r>
              <a:rPr lang="en-IN" sz="2000" dirty="0" smtClean="0"/>
              <a:t>*EMP ID NUMERICAL</a:t>
            </a:r>
            <a:br>
              <a:rPr lang="en-IN" sz="2000" dirty="0" smtClean="0"/>
            </a:br>
            <a:r>
              <a:rPr lang="en-IN" sz="2000" dirty="0" smtClean="0"/>
              <a:t>*FN-TEXT</a:t>
            </a:r>
            <a:br>
              <a:rPr lang="en-IN" sz="2000" dirty="0" smtClean="0"/>
            </a:br>
            <a:r>
              <a:rPr lang="en-IN" sz="2000" dirty="0" smtClean="0"/>
              <a:t>*BUSINESS UNIT-TEXT </a:t>
            </a:r>
            <a:br>
              <a:rPr lang="en-IN" sz="2000" dirty="0" smtClean="0"/>
            </a:br>
            <a:r>
              <a:rPr lang="en-IN" sz="2000" dirty="0" smtClean="0"/>
              <a:t>*GENDER-MALE,FEMALE</a:t>
            </a:r>
            <a:br>
              <a:rPr lang="en-IN" sz="2000" dirty="0" smtClean="0"/>
            </a:br>
            <a:r>
              <a:rPr lang="en-IN" sz="2000" dirty="0" smtClean="0"/>
              <a:t>*PERFORMANCE SCORE-TEXT</a:t>
            </a:r>
            <a:br>
              <a:rPr lang="en-IN" sz="2000" dirty="0" smtClean="0"/>
            </a:br>
            <a:r>
              <a:rPr lang="en-IN" sz="2000" dirty="0"/>
              <a:t>*</a:t>
            </a:r>
            <a:r>
              <a:rPr lang="en-IN" sz="2000" dirty="0" smtClean="0"/>
              <a:t>RATING-NUMERICAL(5,4,3,2)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4370" y="11637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81200" y="243084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2538565"/>
            <a:ext cx="8099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*=IFS(28&gt;=5,"VERY HIGH",28&gt;=4,"HIGH" 28&gt;=3,"MED", TRUE, 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600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SALARY AND COMPENSATIONANALYSIS THROUGH EXCEL DATA MODELING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   *KAAGLE-EMPLOYEE DATASET *26 FEATURE *9 FEATURE  *EMP ID NUMERICAL *FN-TEXT *BUSINESS UNIT-TEXT  *GENDER-MALE,FEMALE *PERFORMANCE SCORE-TEXT *RATING-NUMERICAL(5,4,3,2)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21</cp:revision>
  <dcterms:created xsi:type="dcterms:W3CDTF">2024-03-29T15:07:22Z</dcterms:created>
  <dcterms:modified xsi:type="dcterms:W3CDTF">2024-08-30T10:16:24Z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