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8" d="100"/>
          <a:sy n="158" d="100"/>
        </p:scale>
        <p:origin x="264" y="15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28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29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30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3/31/2023</a:t>
            </a:fld>
            <a:endParaRPr lang="en-US"/>
          </a:p>
        </p:txBody>
      </p:sp>
      <p:sp>
        <p:nvSpPr>
          <p:cNvPr id="1048631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1048595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1048596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7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3/31/2023</a:t>
            </a:fld>
            <a:endParaRPr lang="en-US"/>
          </a:p>
        </p:txBody>
      </p:sp>
      <p:sp>
        <p:nvSpPr>
          <p:cNvPr id="1048598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104863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3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3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3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3/31/2023</a:t>
            </a:fld>
            <a:endParaRPr lang="en-US"/>
          </a:p>
        </p:txBody>
      </p:sp>
      <p:sp>
        <p:nvSpPr>
          <p:cNvPr id="104863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1048585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6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3/31/2023</a:t>
            </a:fld>
            <a:endParaRPr lang="en-US"/>
          </a:p>
        </p:txBody>
      </p:sp>
      <p:sp>
        <p:nvSpPr>
          <p:cNvPr id="1048587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bg object 16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4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25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3/31/2023</a:t>
            </a:fld>
            <a:endParaRPr lang="en-US"/>
          </a:p>
        </p:txBody>
      </p:sp>
      <p:sp>
        <p:nvSpPr>
          <p:cNvPr id="1048626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7" Type="http://schemas.openxmlformats.org/officeDocument/2006/relationships/image" Target="../media/image1.png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0" y="638555"/>
            <a:ext cx="4733925" cy="4030979"/>
          </a:xfrm>
          <a:custGeom>
            <a:avLst/>
            <a:gdLst/>
            <a:ahLst/>
            <a:cxnLst/>
            <a:rect l="l" t="t" r="r" b="b"/>
            <a:pathLst>
              <a:path w="4733925" h="4030979">
                <a:moveTo>
                  <a:pt x="4733544" y="0"/>
                </a:moveTo>
                <a:lnTo>
                  <a:pt x="0" y="0"/>
                </a:lnTo>
                <a:lnTo>
                  <a:pt x="0" y="4030979"/>
                </a:lnTo>
                <a:lnTo>
                  <a:pt x="4733544" y="4030979"/>
                </a:lnTo>
                <a:lnTo>
                  <a:pt x="4733544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0" y="819911"/>
            <a:ext cx="144780" cy="323215"/>
          </a:xfrm>
          <a:custGeom>
            <a:avLst/>
            <a:gdLst/>
            <a:ahLst/>
            <a:cxnLst/>
            <a:rect l="l" t="t" r="r" b="b"/>
            <a:pathLst>
              <a:path w="144780" h="323215">
                <a:moveTo>
                  <a:pt x="144780" y="0"/>
                </a:moveTo>
                <a:lnTo>
                  <a:pt x="0" y="0"/>
                </a:lnTo>
                <a:lnTo>
                  <a:pt x="0" y="323088"/>
                </a:lnTo>
                <a:lnTo>
                  <a:pt x="144780" y="323088"/>
                </a:lnTo>
                <a:lnTo>
                  <a:pt x="144780" y="0"/>
                </a:lnTo>
                <a:close/>
              </a:path>
            </a:pathLst>
          </a:custGeom>
          <a:solidFill>
            <a:srgbClr val="C78B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Holder 2"/>
          <p:cNvSpPr>
            <a:spLocks noGrp="1"/>
          </p:cNvSpPr>
          <p:nvPr>
            <p:ph type="title"/>
          </p:nvPr>
        </p:nvSpPr>
        <p:spPr>
          <a:xfrm>
            <a:off x="2092324" y="870915"/>
            <a:ext cx="4959350" cy="3003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1048580" name="Holder 3"/>
          <p:cNvSpPr>
            <a:spLocks noGrp="1"/>
          </p:cNvSpPr>
          <p:nvPr>
            <p:ph type="body" idx="1"/>
          </p:nvPr>
        </p:nvSpPr>
        <p:spPr>
          <a:xfrm>
            <a:off x="151587" y="1480566"/>
            <a:ext cx="8840825" cy="17259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1048581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2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3/31/2023</a:t>
            </a:fld>
            <a:endParaRPr lang="en-US"/>
          </a:p>
        </p:txBody>
      </p:sp>
      <p:sp>
        <p:nvSpPr>
          <p:cNvPr id="1048583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4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object 2"/>
          <p:cNvSpPr/>
          <p:nvPr/>
        </p:nvSpPr>
        <p:spPr>
          <a:xfrm>
            <a:off x="0" y="4571"/>
            <a:ext cx="9144000" cy="51343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9" name="object 3"/>
          <p:cNvSpPr/>
          <p:nvPr/>
        </p:nvSpPr>
        <p:spPr>
          <a:xfrm>
            <a:off x="345186" y="3257550"/>
            <a:ext cx="527050" cy="0"/>
          </a:xfrm>
          <a:custGeom>
            <a:avLst/>
            <a:gdLst/>
            <a:ahLst/>
            <a:cxnLst/>
            <a:rect l="l" t="t" r="r" b="b"/>
            <a:pathLst>
              <a:path w="527050">
                <a:moveTo>
                  <a:pt x="0" y="0"/>
                </a:moveTo>
                <a:lnTo>
                  <a:pt x="527037" y="0"/>
                </a:lnTo>
              </a:path>
            </a:pathLst>
          </a:custGeom>
          <a:ln w="28956">
            <a:solidFill>
              <a:srgbClr val="2136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0" name="object 4"/>
          <p:cNvSpPr txBox="1">
            <a:spLocks noGrp="1"/>
          </p:cNvSpPr>
          <p:nvPr>
            <p:ph type="title"/>
          </p:nvPr>
        </p:nvSpPr>
        <p:spPr>
          <a:xfrm>
            <a:off x="319836" y="1821256"/>
            <a:ext cx="3808095" cy="724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i="0" spc="-80" dirty="0">
                <a:solidFill>
                  <a:srgbClr val="213669"/>
                </a:solidFill>
                <a:latin typeface="Arial"/>
                <a:cs typeface="Arial"/>
              </a:rPr>
              <a:t>FOOD </a:t>
            </a:r>
            <a:r>
              <a:rPr sz="2400" b="0" i="0" spc="-60" dirty="0">
                <a:solidFill>
                  <a:srgbClr val="213669"/>
                </a:solidFill>
                <a:latin typeface="Arial"/>
                <a:cs typeface="Arial"/>
              </a:rPr>
              <a:t>DELIVERY</a:t>
            </a:r>
            <a:r>
              <a:rPr sz="2400" b="0" i="0" spc="-150" dirty="0">
                <a:solidFill>
                  <a:srgbClr val="213669"/>
                </a:solidFill>
                <a:latin typeface="Arial"/>
                <a:cs typeface="Arial"/>
              </a:rPr>
              <a:t> </a:t>
            </a:r>
            <a:r>
              <a:rPr sz="2400" b="0" i="0" spc="-35" dirty="0">
                <a:solidFill>
                  <a:srgbClr val="213669"/>
                </a:solidFill>
                <a:latin typeface="Arial"/>
                <a:cs typeface="Arial"/>
              </a:rPr>
              <a:t>WEBSITE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0" i="0" spc="35" dirty="0">
                <a:solidFill>
                  <a:srgbClr val="213669"/>
                </a:solidFill>
                <a:latin typeface="Arial"/>
                <a:cs typeface="Arial"/>
              </a:rPr>
              <a:t>AND</a:t>
            </a:r>
            <a:r>
              <a:rPr sz="2400" b="0" i="0" spc="-90" dirty="0">
                <a:solidFill>
                  <a:srgbClr val="213669"/>
                </a:solidFill>
                <a:latin typeface="Arial"/>
                <a:cs typeface="Arial"/>
              </a:rPr>
              <a:t> </a:t>
            </a:r>
            <a:r>
              <a:rPr sz="2400" b="0" i="0" spc="-5" dirty="0">
                <a:solidFill>
                  <a:srgbClr val="213669"/>
                </a:solidFill>
                <a:latin typeface="Arial"/>
                <a:cs typeface="Arial"/>
              </a:rPr>
              <a:t>APPLICATION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object 2"/>
          <p:cNvSpPr txBox="1">
            <a:spLocks noGrp="1"/>
          </p:cNvSpPr>
          <p:nvPr>
            <p:ph type="title"/>
          </p:nvPr>
        </p:nvSpPr>
        <p:spPr>
          <a:xfrm>
            <a:off x="221995" y="735279"/>
            <a:ext cx="256921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i="0" spc="-5" dirty="0">
                <a:latin typeface="Arial"/>
                <a:cs typeface="Arial"/>
              </a:rPr>
              <a:t>SOFTWARE</a:t>
            </a:r>
            <a:r>
              <a:rPr sz="1500" i="0" spc="-125" dirty="0">
                <a:latin typeface="Arial"/>
                <a:cs typeface="Arial"/>
              </a:rPr>
              <a:t> </a:t>
            </a:r>
            <a:r>
              <a:rPr sz="1500" i="0" dirty="0">
                <a:latin typeface="Arial"/>
                <a:cs typeface="Arial"/>
              </a:rPr>
              <a:t>REQUIREMENT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i="0" spc="10" dirty="0">
                <a:latin typeface="Arial"/>
                <a:cs typeface="Arial"/>
              </a:rPr>
              <a:t>SPECIFICATION(SRS)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48614" name="object 3"/>
          <p:cNvSpPr txBox="1"/>
          <p:nvPr/>
        </p:nvSpPr>
        <p:spPr>
          <a:xfrm>
            <a:off x="223520" y="1487550"/>
            <a:ext cx="4188460" cy="186055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2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3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Arial"/>
                <a:cs typeface="Arial"/>
              </a:rPr>
              <a:t>Model: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Arial"/>
              <a:cs typeface="Arial"/>
            </a:endParaRPr>
          </a:p>
          <a:p>
            <a:pPr marL="469900" indent="-317500">
              <a:lnSpc>
                <a:spcPct val="100000"/>
              </a:lnSpc>
              <a:buSzPct val="116666"/>
              <a:buChar char="▪"/>
              <a:tabLst>
                <a:tab pos="469265" algn="l"/>
                <a:tab pos="469900" algn="l"/>
              </a:tabLst>
            </a:pP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Present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"/>
              <a:buChar char="▪"/>
            </a:pPr>
            <a:endParaRPr sz="1250">
              <a:latin typeface="Arial"/>
              <a:cs typeface="Arial"/>
            </a:endParaRPr>
          </a:p>
          <a:p>
            <a:pPr marL="469900" indent="-317500">
              <a:lnSpc>
                <a:spcPct val="100000"/>
              </a:lnSpc>
              <a:buSzPct val="116666"/>
              <a:buChar char="▪"/>
              <a:tabLst>
                <a:tab pos="469265" algn="l"/>
                <a:tab pos="469900" algn="l"/>
              </a:tabLst>
            </a:pP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Describe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schema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how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FFFFFF"/>
                </a:solidFill>
                <a:latin typeface="Arial"/>
                <a:cs typeface="Arial"/>
              </a:rPr>
              <a:t>will</a:t>
            </a:r>
            <a:endParaRPr sz="1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stored</a:t>
            </a:r>
            <a:r>
              <a:rPr sz="1200" spc="-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and accessed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Arial"/>
              <a:cs typeface="Arial"/>
            </a:endParaRPr>
          </a:p>
          <a:p>
            <a:pPr marL="469900" marR="33020" indent="-317500">
              <a:lnSpc>
                <a:spcPct val="100000"/>
              </a:lnSpc>
              <a:spcBef>
                <a:spcPts val="5"/>
              </a:spcBef>
              <a:buSzPct val="116666"/>
              <a:buChar char="▪"/>
              <a:tabLst>
                <a:tab pos="469265" algn="l"/>
                <a:tab pos="469900" algn="l"/>
              </a:tabLst>
            </a:pP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Explain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how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FFFFFF"/>
                </a:solidFill>
                <a:latin typeface="Arial"/>
                <a:cs typeface="Arial"/>
              </a:rPr>
              <a:t>will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handle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privacy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security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object 2"/>
          <p:cNvSpPr txBox="1">
            <a:spLocks noGrp="1"/>
          </p:cNvSpPr>
          <p:nvPr>
            <p:ph type="title"/>
          </p:nvPr>
        </p:nvSpPr>
        <p:spPr>
          <a:xfrm>
            <a:off x="221995" y="735279"/>
            <a:ext cx="256921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i="0" spc="-5" dirty="0">
                <a:latin typeface="Arial"/>
                <a:cs typeface="Arial"/>
              </a:rPr>
              <a:t>SOFTWARE</a:t>
            </a:r>
            <a:r>
              <a:rPr sz="1500" i="0" spc="-125" dirty="0">
                <a:latin typeface="Arial"/>
                <a:cs typeface="Arial"/>
              </a:rPr>
              <a:t> </a:t>
            </a:r>
            <a:r>
              <a:rPr sz="1500" i="0" dirty="0">
                <a:latin typeface="Arial"/>
                <a:cs typeface="Arial"/>
              </a:rPr>
              <a:t>REQUIREMENT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i="0" spc="10" dirty="0">
                <a:latin typeface="Arial"/>
                <a:cs typeface="Arial"/>
              </a:rPr>
              <a:t>SPECIFICATION(SRS)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48616" name="object 3"/>
          <p:cNvSpPr txBox="1"/>
          <p:nvPr/>
        </p:nvSpPr>
        <p:spPr>
          <a:xfrm>
            <a:off x="151587" y="1480566"/>
            <a:ext cx="4097020" cy="16821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30" dirty="0">
                <a:solidFill>
                  <a:srgbClr val="FFFFFF"/>
                </a:solidFill>
                <a:latin typeface="Arial"/>
                <a:cs typeface="Arial"/>
              </a:rPr>
              <a:t>Development</a:t>
            </a:r>
            <a:r>
              <a:rPr sz="13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FFFFFF"/>
                </a:solidFill>
                <a:latin typeface="Arial"/>
                <a:cs typeface="Arial"/>
              </a:rPr>
              <a:t>Plan: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Arial"/>
              <a:cs typeface="Arial"/>
            </a:endParaRPr>
          </a:p>
          <a:p>
            <a:pPr marL="469900" indent="-317500">
              <a:lnSpc>
                <a:spcPct val="100000"/>
              </a:lnSpc>
              <a:spcBef>
                <a:spcPts val="5"/>
              </a:spcBef>
              <a:buSzPct val="116666"/>
              <a:buChar char="▪"/>
              <a:tabLst>
                <a:tab pos="469265" algn="l"/>
                <a:tab pos="469900" algn="l"/>
              </a:tabLst>
            </a:pP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Outline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development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process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methodology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"/>
              <a:buChar char="▪"/>
            </a:pPr>
            <a:endParaRPr sz="1250">
              <a:latin typeface="Arial"/>
              <a:cs typeface="Arial"/>
            </a:endParaRPr>
          </a:p>
          <a:p>
            <a:pPr marL="469900" marR="156845" indent="-317500">
              <a:lnSpc>
                <a:spcPct val="100000"/>
              </a:lnSpc>
              <a:buSzPct val="116666"/>
              <a:buChar char="▪"/>
              <a:tabLst>
                <a:tab pos="469265" algn="l"/>
                <a:tab pos="469900" algn="l"/>
              </a:tabLst>
            </a:pP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Identify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roles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responsibilities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team  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members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Arial"/>
              <a:buChar char="▪"/>
            </a:pPr>
            <a:endParaRPr sz="1250">
              <a:latin typeface="Arial"/>
              <a:cs typeface="Arial"/>
            </a:endParaRPr>
          </a:p>
          <a:p>
            <a:pPr marL="469900" indent="-317500">
              <a:lnSpc>
                <a:spcPct val="100000"/>
              </a:lnSpc>
              <a:buSzPct val="116666"/>
              <a:buChar char="▪"/>
              <a:tabLst>
                <a:tab pos="469265" algn="l"/>
                <a:tab pos="469900" algn="l"/>
              </a:tabLst>
            </a:pP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Provide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timeline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milestones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object 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n-GB" dirty="0"/>
          </a:p>
        </p:txBody>
      </p:sp>
      <p:sp>
        <p:nvSpPr>
          <p:cNvPr id="1048618" name="object 3"/>
          <p:cNvSpPr/>
          <p:nvPr/>
        </p:nvSpPr>
        <p:spPr>
          <a:xfrm>
            <a:off x="2240279" y="1408175"/>
            <a:ext cx="4811395" cy="76200"/>
          </a:xfrm>
          <a:custGeom>
            <a:avLst/>
            <a:gdLst/>
            <a:ahLst/>
            <a:cxnLst/>
            <a:rect l="l" t="t" r="r" b="b"/>
            <a:pathLst>
              <a:path w="4811395" h="76200">
                <a:moveTo>
                  <a:pt x="4811268" y="0"/>
                </a:moveTo>
                <a:lnTo>
                  <a:pt x="0" y="0"/>
                </a:lnTo>
                <a:lnTo>
                  <a:pt x="0" y="76200"/>
                </a:lnTo>
                <a:lnTo>
                  <a:pt x="4811268" y="76200"/>
                </a:lnTo>
                <a:lnTo>
                  <a:pt x="4811268" y="0"/>
                </a:lnTo>
                <a:close/>
              </a:path>
            </a:pathLst>
          </a:custGeom>
          <a:solidFill>
            <a:srgbClr val="EFC7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9" name="object 4"/>
          <p:cNvSpPr/>
          <p:nvPr/>
        </p:nvSpPr>
        <p:spPr>
          <a:xfrm>
            <a:off x="2692907" y="1784604"/>
            <a:ext cx="1181099" cy="1181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0" name="object 5"/>
          <p:cNvSpPr/>
          <p:nvPr/>
        </p:nvSpPr>
        <p:spPr>
          <a:xfrm>
            <a:off x="2232660" y="614172"/>
            <a:ext cx="4819015" cy="794385"/>
          </a:xfrm>
          <a:custGeom>
            <a:avLst/>
            <a:gdLst/>
            <a:ahLst/>
            <a:cxnLst/>
            <a:rect l="l" t="t" r="r" b="b"/>
            <a:pathLst>
              <a:path w="4819015" h="794385">
                <a:moveTo>
                  <a:pt x="4818888" y="0"/>
                </a:moveTo>
                <a:lnTo>
                  <a:pt x="0" y="0"/>
                </a:lnTo>
                <a:lnTo>
                  <a:pt x="0" y="794003"/>
                </a:lnTo>
                <a:lnTo>
                  <a:pt x="4818888" y="794003"/>
                </a:lnTo>
                <a:lnTo>
                  <a:pt x="4818888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1605" algn="ctr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Lorem</a:t>
            </a:r>
            <a:r>
              <a:rPr spc="-105" dirty="0"/>
              <a:t> </a:t>
            </a:r>
            <a:r>
              <a:rPr spc="-35" dirty="0"/>
              <a:t>ipsum</a:t>
            </a:r>
          </a:p>
        </p:txBody>
      </p:sp>
      <p:sp>
        <p:nvSpPr>
          <p:cNvPr id="1048622" name="object 7"/>
          <p:cNvSpPr txBox="1"/>
          <p:nvPr/>
        </p:nvSpPr>
        <p:spPr>
          <a:xfrm>
            <a:off x="4161410" y="2148474"/>
            <a:ext cx="2405503" cy="26199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indent="51435">
              <a:lnSpc>
                <a:spcPct val="80000"/>
              </a:lnSpc>
              <a:spcBef>
                <a:spcPts val="315"/>
              </a:spcBef>
            </a:pPr>
            <a:r>
              <a:rPr lang="en-GB" sz="900" dirty="0">
                <a:latin typeface="Arial"/>
                <a:cs typeface="Arial"/>
              </a:rPr>
              <a:t>https://github.com/Sathya202001131/NM-FSD-Food-Delivery-Web-and-App</a:t>
            </a:r>
            <a:endParaRPr sz="9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object 2"/>
          <p:cNvSpPr/>
          <p:nvPr/>
        </p:nvSpPr>
        <p:spPr>
          <a:xfrm>
            <a:off x="0" y="-1484"/>
            <a:ext cx="9144000" cy="51343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2" name="object 3"/>
          <p:cNvSpPr/>
          <p:nvPr/>
        </p:nvSpPr>
        <p:spPr>
          <a:xfrm>
            <a:off x="345186" y="3257550"/>
            <a:ext cx="527050" cy="0"/>
          </a:xfrm>
          <a:custGeom>
            <a:avLst/>
            <a:gdLst/>
            <a:ahLst/>
            <a:cxnLst/>
            <a:rect l="l" t="t" r="r" b="b"/>
            <a:pathLst>
              <a:path w="527050">
                <a:moveTo>
                  <a:pt x="0" y="0"/>
                </a:moveTo>
                <a:lnTo>
                  <a:pt x="527037" y="0"/>
                </a:lnTo>
              </a:path>
            </a:pathLst>
          </a:custGeom>
          <a:ln w="28956">
            <a:solidFill>
              <a:srgbClr val="2136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3" name="object 4"/>
          <p:cNvSpPr txBox="1">
            <a:spLocks noGrp="1"/>
          </p:cNvSpPr>
          <p:nvPr>
            <p:ph type="title"/>
          </p:nvPr>
        </p:nvSpPr>
        <p:spPr>
          <a:xfrm>
            <a:off x="0" y="1581150"/>
            <a:ext cx="4404661" cy="2590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TEAM MEMBERS</a:t>
            </a:r>
            <a:br>
              <a:rPr lang="en-IN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b="0" dirty="0">
                <a:solidFill>
                  <a:schemeClr val="accent6">
                    <a:lumMod val="75000"/>
                  </a:schemeClr>
                </a:solidFill>
              </a:rPr>
              <a:t>ATYASAMRAT ASHOK CHAKRAVARTHY</a:t>
            </a:r>
            <a:br>
              <a:rPr lang="en-US" b="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0" dirty="0">
                <a:solidFill>
                  <a:schemeClr val="accent6">
                    <a:lumMod val="75000"/>
                  </a:schemeClr>
                </a:solidFill>
              </a:rPr>
              <a:t>    SATHYANATHAN</a:t>
            </a:r>
            <a:br>
              <a:rPr lang="en-US" b="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0" dirty="0">
                <a:solidFill>
                  <a:schemeClr val="accent6">
                    <a:lumMod val="75000"/>
                  </a:schemeClr>
                </a:solidFill>
              </a:rPr>
              <a:t>    SRENAATH</a:t>
            </a:r>
            <a:br>
              <a:rPr lang="en-US" b="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0" dirty="0">
                <a:solidFill>
                  <a:schemeClr val="accent6">
                    <a:lumMod val="75000"/>
                  </a:schemeClr>
                </a:solidFill>
              </a:rPr>
              <a:t>     SIDDESH G K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br>
              <a:rPr lang="en-IN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br>
              <a:rPr lang="en-IN" sz="2400" dirty="0">
                <a:solidFill>
                  <a:schemeClr val="accent6">
                    <a:lumMod val="75000"/>
                  </a:schemeClr>
                </a:solidFill>
              </a:rPr>
            </a:br>
            <a:endParaRPr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object 2"/>
          <p:cNvSpPr txBox="1">
            <a:spLocks noGrp="1"/>
          </p:cNvSpPr>
          <p:nvPr>
            <p:ph type="title"/>
          </p:nvPr>
        </p:nvSpPr>
        <p:spPr>
          <a:xfrm>
            <a:off x="221995" y="735279"/>
            <a:ext cx="256921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i="0" spc="-5" dirty="0">
                <a:latin typeface="Arial"/>
                <a:cs typeface="Arial"/>
              </a:rPr>
              <a:t>SOFTWARE</a:t>
            </a:r>
            <a:r>
              <a:rPr sz="1500" i="0" spc="-125" dirty="0">
                <a:latin typeface="Arial"/>
                <a:cs typeface="Arial"/>
              </a:rPr>
              <a:t> </a:t>
            </a:r>
            <a:r>
              <a:rPr sz="1500" i="0" dirty="0">
                <a:latin typeface="Arial"/>
                <a:cs typeface="Arial"/>
              </a:rPr>
              <a:t>REQUIREMENT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i="0" spc="10" dirty="0">
                <a:latin typeface="Arial"/>
                <a:cs typeface="Arial"/>
              </a:rPr>
              <a:t>SPECIFICATION(SRS)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48600" name="object 3"/>
          <p:cNvSpPr txBox="1"/>
          <p:nvPr/>
        </p:nvSpPr>
        <p:spPr>
          <a:xfrm>
            <a:off x="223520" y="1324483"/>
            <a:ext cx="4336415" cy="25285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Char char="▪"/>
              <a:tabLst>
                <a:tab pos="299085" algn="l"/>
                <a:tab pos="299720" algn="l"/>
              </a:tabLst>
            </a:pPr>
            <a:r>
              <a:rPr sz="1300" spc="40" dirty="0">
                <a:solidFill>
                  <a:srgbClr val="FFFFFF"/>
                </a:solidFill>
                <a:latin typeface="Arial"/>
                <a:cs typeface="Arial"/>
              </a:rPr>
              <a:t>Introduction: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FFFF"/>
              </a:buClr>
              <a:buFont typeface="Arial"/>
              <a:buChar char="▪"/>
            </a:pPr>
            <a:endParaRPr sz="1350">
              <a:latin typeface="Arial"/>
              <a:cs typeface="Arial"/>
            </a:endParaRPr>
          </a:p>
          <a:p>
            <a:pPr marL="469900" marR="597535" lvl="1" indent="-317500">
              <a:lnSpc>
                <a:spcPct val="100000"/>
              </a:lnSpc>
              <a:spcBef>
                <a:spcPts val="5"/>
              </a:spcBef>
              <a:buSzPct val="116666"/>
              <a:buChar char="▪"/>
              <a:tabLst>
                <a:tab pos="469265" algn="l"/>
                <a:tab pos="469900" algn="l"/>
              </a:tabLst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purpose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SRS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outline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both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functional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non-functional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requirements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endParaRPr sz="1200">
              <a:latin typeface="Arial"/>
              <a:cs typeface="Arial"/>
            </a:endParaRPr>
          </a:p>
          <a:p>
            <a:pPr marL="469900" marR="410209" lvl="1" indent="-317500">
              <a:lnSpc>
                <a:spcPct val="100000"/>
              </a:lnSpc>
              <a:buSzPct val="116666"/>
              <a:buChar char="▪"/>
              <a:tabLst>
                <a:tab pos="469265" algn="l"/>
                <a:tab pos="469900" algn="l"/>
              </a:tabLst>
            </a:pP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subject 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Restaurant 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food 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ordering 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system. 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In  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addition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said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requirements,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document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also</a:t>
            </a:r>
            <a:endParaRPr sz="1200">
              <a:latin typeface="Arial"/>
              <a:cs typeface="Arial"/>
            </a:endParaRPr>
          </a:p>
          <a:p>
            <a:pPr marL="469900" lvl="1" indent="-317500">
              <a:lnSpc>
                <a:spcPct val="100000"/>
              </a:lnSpc>
              <a:buSzPct val="116666"/>
              <a:buChar char="▪"/>
              <a:tabLst>
                <a:tab pos="469265" algn="l"/>
                <a:tab pos="469900" algn="l"/>
              </a:tabLst>
            </a:pP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provides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detailed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profile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external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interfaces,</a:t>
            </a:r>
            <a:endParaRPr sz="1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performance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considerations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design</a:t>
            </a:r>
            <a:endParaRPr sz="1200">
              <a:latin typeface="Arial"/>
              <a:cs typeface="Arial"/>
            </a:endParaRPr>
          </a:p>
          <a:p>
            <a:pPr marL="469900" marR="1075055" lvl="1" indent="-317500">
              <a:lnSpc>
                <a:spcPct val="100000"/>
              </a:lnSpc>
              <a:buSzPct val="116666"/>
              <a:buChar char="▪"/>
              <a:tabLst>
                <a:tab pos="469265" algn="l"/>
                <a:tab pos="469900" algn="l"/>
              </a:tabLst>
            </a:pP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constraints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imposed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subsequent  implementation.</a:t>
            </a:r>
            <a:endParaRPr sz="1200">
              <a:latin typeface="Arial"/>
              <a:cs typeface="Arial"/>
            </a:endParaRPr>
          </a:p>
          <a:p>
            <a:pPr marL="506095" lvl="1" indent="-354330">
              <a:lnSpc>
                <a:spcPct val="100000"/>
              </a:lnSpc>
              <a:buSzPct val="116666"/>
              <a:buChar char="▪"/>
              <a:tabLst>
                <a:tab pos="506095" algn="l"/>
                <a:tab pos="506730" algn="l"/>
              </a:tabLst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document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should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act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foundation</a:t>
            </a:r>
            <a:endParaRPr sz="1200">
              <a:latin typeface="Arial"/>
              <a:cs typeface="Arial"/>
            </a:endParaRPr>
          </a:p>
          <a:p>
            <a:pPr marL="469900" marR="5080" lvl="1" indent="-317500">
              <a:lnSpc>
                <a:spcPct val="100000"/>
              </a:lnSpc>
              <a:buSzPct val="116666"/>
              <a:buChar char="▪"/>
              <a:tabLst>
                <a:tab pos="469265" algn="l"/>
                <a:tab pos="469900" algn="l"/>
              </a:tabLst>
            </a:pPr>
            <a:r>
              <a:rPr sz="1200" spc="7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FFFFFF"/>
                </a:solidFill>
                <a:latin typeface="Arial"/>
                <a:cs typeface="Arial"/>
              </a:rPr>
              <a:t>efficient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well-managed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completion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1200" spc="65" dirty="0">
                <a:solidFill>
                  <a:srgbClr val="FFFFFF"/>
                </a:solidFill>
                <a:latin typeface="Arial"/>
                <a:cs typeface="Arial"/>
              </a:rPr>
              <a:t>further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serve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accurate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reference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endParaRPr sz="1200">
              <a:latin typeface="Arial"/>
              <a:cs typeface="Arial"/>
            </a:endParaRPr>
          </a:p>
          <a:p>
            <a:pPr marL="469900" lvl="1" indent="-317500">
              <a:lnSpc>
                <a:spcPct val="100000"/>
              </a:lnSpc>
              <a:buSzPct val="116666"/>
              <a:buChar char="▪"/>
              <a:tabLst>
                <a:tab pos="469265" algn="l"/>
                <a:tab pos="469900" algn="l"/>
              </a:tabLst>
            </a:pPr>
            <a:r>
              <a:rPr sz="1200" spc="65" dirty="0">
                <a:solidFill>
                  <a:srgbClr val="FFFFFF"/>
                </a:solidFill>
                <a:latin typeface="Arial"/>
                <a:cs typeface="Arial"/>
              </a:rPr>
              <a:t>future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object 2"/>
          <p:cNvSpPr txBox="1">
            <a:spLocks noGrp="1"/>
          </p:cNvSpPr>
          <p:nvPr>
            <p:ph type="title"/>
          </p:nvPr>
        </p:nvSpPr>
        <p:spPr>
          <a:xfrm>
            <a:off x="221995" y="735279"/>
            <a:ext cx="256921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i="0" spc="-5" dirty="0">
                <a:latin typeface="Arial"/>
                <a:cs typeface="Arial"/>
              </a:rPr>
              <a:t>SOFTWARE</a:t>
            </a:r>
            <a:r>
              <a:rPr sz="1500" i="0" spc="-125" dirty="0">
                <a:latin typeface="Arial"/>
                <a:cs typeface="Arial"/>
              </a:rPr>
              <a:t> </a:t>
            </a:r>
            <a:r>
              <a:rPr sz="1500" i="0" dirty="0">
                <a:latin typeface="Arial"/>
                <a:cs typeface="Arial"/>
              </a:rPr>
              <a:t>REQUIREMENT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i="0" spc="10" dirty="0">
                <a:latin typeface="Arial"/>
                <a:cs typeface="Arial"/>
              </a:rPr>
              <a:t>SPECIFICATION(SRS)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48602" name="object 3"/>
          <p:cNvSpPr txBox="1"/>
          <p:nvPr/>
        </p:nvSpPr>
        <p:spPr>
          <a:xfrm>
            <a:off x="223520" y="1324483"/>
            <a:ext cx="4337685" cy="146240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5" dirty="0">
                <a:solidFill>
                  <a:srgbClr val="FFFFFF"/>
                </a:solidFill>
                <a:latin typeface="Arial"/>
                <a:cs typeface="Arial"/>
              </a:rPr>
              <a:t>Overview: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Arial"/>
              <a:cs typeface="Arial"/>
            </a:endParaRPr>
          </a:p>
          <a:p>
            <a:pPr marL="469900" marR="238760" indent="-317500">
              <a:lnSpc>
                <a:spcPct val="100000"/>
              </a:lnSpc>
              <a:spcBef>
                <a:spcPts val="5"/>
              </a:spcBef>
              <a:buSzPct val="116666"/>
              <a:buChar char="▪"/>
              <a:tabLst>
                <a:tab pos="469265" algn="l"/>
                <a:tab pos="469900" algn="l"/>
              </a:tabLst>
            </a:pP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Introduce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food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delivery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website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application  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"/>
              <a:buChar char="▪"/>
            </a:pPr>
            <a:endParaRPr sz="1250">
              <a:latin typeface="Arial"/>
              <a:cs typeface="Arial"/>
            </a:endParaRPr>
          </a:p>
          <a:p>
            <a:pPr marL="469900" indent="-317500">
              <a:lnSpc>
                <a:spcPct val="100000"/>
              </a:lnSpc>
              <a:buSzPct val="116666"/>
              <a:buChar char="▪"/>
              <a:tabLst>
                <a:tab pos="469265" algn="l"/>
                <a:tab pos="469900" algn="l"/>
              </a:tabLst>
            </a:pP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Describe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purpose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goals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"/>
              <a:buChar char="▪"/>
            </a:pPr>
            <a:endParaRPr sz="1250">
              <a:latin typeface="Arial"/>
              <a:cs typeface="Arial"/>
            </a:endParaRPr>
          </a:p>
          <a:p>
            <a:pPr marL="469900" indent="-317500">
              <a:lnSpc>
                <a:spcPct val="100000"/>
              </a:lnSpc>
              <a:spcBef>
                <a:spcPts val="5"/>
              </a:spcBef>
              <a:buSzPct val="116666"/>
              <a:buChar char="▪"/>
              <a:tabLst>
                <a:tab pos="469265" algn="l"/>
                <a:tab pos="469900" algn="l"/>
              </a:tabLst>
            </a:pP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Briefly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explain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benefits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features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object 2"/>
          <p:cNvSpPr txBox="1">
            <a:spLocks noGrp="1"/>
          </p:cNvSpPr>
          <p:nvPr>
            <p:ph type="title"/>
          </p:nvPr>
        </p:nvSpPr>
        <p:spPr>
          <a:xfrm>
            <a:off x="221995" y="735279"/>
            <a:ext cx="256921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i="0" spc="-5" dirty="0">
                <a:latin typeface="Arial"/>
                <a:cs typeface="Arial"/>
              </a:rPr>
              <a:t>SOFTWARE</a:t>
            </a:r>
            <a:r>
              <a:rPr sz="1500" i="0" spc="-125" dirty="0">
                <a:latin typeface="Arial"/>
                <a:cs typeface="Arial"/>
              </a:rPr>
              <a:t> </a:t>
            </a:r>
            <a:r>
              <a:rPr sz="1500" i="0" dirty="0">
                <a:latin typeface="Arial"/>
                <a:cs typeface="Arial"/>
              </a:rPr>
              <a:t>REQUIREMENT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i="0" spc="10" dirty="0">
                <a:latin typeface="Arial"/>
                <a:cs typeface="Arial"/>
              </a:rPr>
              <a:t>SPECIFICATION(SRS)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48604" name="object 3"/>
          <p:cNvSpPr txBox="1"/>
          <p:nvPr/>
        </p:nvSpPr>
        <p:spPr>
          <a:xfrm>
            <a:off x="223520" y="1324483"/>
            <a:ext cx="4362450" cy="2707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40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13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Arial"/>
                <a:cs typeface="Arial"/>
              </a:rPr>
              <a:t>Requirements: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Arial"/>
              <a:cs typeface="Arial"/>
            </a:endParaRPr>
          </a:p>
          <a:p>
            <a:pPr marL="469900" marR="180340" indent="-317500">
              <a:lnSpc>
                <a:spcPct val="100000"/>
              </a:lnSpc>
              <a:spcBef>
                <a:spcPts val="5"/>
              </a:spcBef>
              <a:buSzPct val="116666"/>
              <a:buChar char="▪"/>
              <a:tabLst>
                <a:tab pos="469265" algn="l"/>
                <a:tab pos="469900" algn="l"/>
              </a:tabLst>
            </a:pP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List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hardware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requirements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endParaRPr sz="1200">
              <a:latin typeface="Arial"/>
              <a:cs typeface="Arial"/>
            </a:endParaRPr>
          </a:p>
          <a:p>
            <a:pPr marL="469900" marR="547370" indent="-317500">
              <a:lnSpc>
                <a:spcPct val="100000"/>
              </a:lnSpc>
              <a:buSzPct val="116666"/>
              <a:buChar char="▪"/>
              <a:tabLst>
                <a:tab pos="469265" algn="l"/>
                <a:tab pos="469900" algn="l"/>
              </a:tabLst>
            </a:pP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server: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dedicated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host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website 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endParaRPr sz="1200">
              <a:latin typeface="Arial"/>
              <a:cs typeface="Arial"/>
            </a:endParaRPr>
          </a:p>
          <a:p>
            <a:pPr marL="469900" indent="-317500">
              <a:lnSpc>
                <a:spcPct val="100000"/>
              </a:lnSpc>
              <a:buSzPct val="116666"/>
              <a:buChar char="▪"/>
              <a:tabLst>
                <a:tab pos="469265" algn="l"/>
                <a:tab pos="469900" algn="l"/>
              </a:tabLst>
            </a:pP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server: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dedicated</a:t>
            </a:r>
            <a:r>
              <a:rPr sz="12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host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endParaRPr sz="1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endParaRPr sz="1200">
              <a:latin typeface="Arial"/>
              <a:cs typeface="Arial"/>
            </a:endParaRPr>
          </a:p>
          <a:p>
            <a:pPr marL="469900" marR="153035" indent="-317500">
              <a:lnSpc>
                <a:spcPct val="100000"/>
              </a:lnSpc>
              <a:buSzPct val="116666"/>
              <a:buChar char="▪"/>
              <a:tabLst>
                <a:tab pos="469265" algn="l"/>
                <a:tab pos="469900" algn="l"/>
              </a:tabLst>
            </a:pP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Mobile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devices: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should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able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run  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iOS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Android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mobile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devices.</a:t>
            </a:r>
            <a:endParaRPr sz="1200">
              <a:latin typeface="Arial"/>
              <a:cs typeface="Arial"/>
            </a:endParaRPr>
          </a:p>
          <a:p>
            <a:pPr marL="469900" marR="5080" indent="-317500" algn="just">
              <a:lnSpc>
                <a:spcPct val="100000"/>
              </a:lnSpc>
              <a:buSzPct val="116666"/>
              <a:buChar char="▪"/>
              <a:tabLst>
                <a:tab pos="469900" algn="l"/>
              </a:tabLst>
            </a:pP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Operating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system: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server  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should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run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stable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operating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system,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such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Linux  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Windows.</a:t>
            </a:r>
            <a:endParaRPr sz="1200">
              <a:latin typeface="Arial"/>
              <a:cs typeface="Arial"/>
            </a:endParaRPr>
          </a:p>
          <a:p>
            <a:pPr marL="469900" indent="-317500" algn="just">
              <a:lnSpc>
                <a:spcPct val="100000"/>
              </a:lnSpc>
              <a:buSzPct val="116666"/>
              <a:buChar char="▪"/>
              <a:tabLst>
                <a:tab pos="469900" algn="l"/>
              </a:tabLst>
            </a:pP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software: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like</a:t>
            </a:r>
            <a:endParaRPr sz="1200">
              <a:latin typeface="Arial"/>
              <a:cs typeface="Arial"/>
            </a:endParaRPr>
          </a:p>
          <a:p>
            <a:pPr marL="469900" algn="just">
              <a:lnSpc>
                <a:spcPct val="100000"/>
              </a:lnSpc>
              <a:spcBef>
                <a:spcPts val="5"/>
              </a:spcBef>
            </a:pP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Apache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Nginx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should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installed.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object 2"/>
          <p:cNvSpPr txBox="1">
            <a:spLocks noGrp="1"/>
          </p:cNvSpPr>
          <p:nvPr>
            <p:ph type="title"/>
          </p:nvPr>
        </p:nvSpPr>
        <p:spPr>
          <a:xfrm>
            <a:off x="221995" y="735279"/>
            <a:ext cx="256921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i="0" spc="-5" dirty="0">
                <a:latin typeface="Arial"/>
                <a:cs typeface="Arial"/>
              </a:rPr>
              <a:t>SOFTWARE</a:t>
            </a:r>
            <a:r>
              <a:rPr sz="1500" i="0" spc="-125" dirty="0">
                <a:latin typeface="Arial"/>
                <a:cs typeface="Arial"/>
              </a:rPr>
              <a:t> </a:t>
            </a:r>
            <a:r>
              <a:rPr sz="1500" i="0" dirty="0">
                <a:latin typeface="Arial"/>
                <a:cs typeface="Arial"/>
              </a:rPr>
              <a:t>REQUIREMENT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i="0" spc="10" dirty="0">
                <a:latin typeface="Arial"/>
                <a:cs typeface="Arial"/>
              </a:rPr>
              <a:t>SPECIFICATION(SRS)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48606" name="object 3"/>
          <p:cNvSpPr txBox="1"/>
          <p:nvPr/>
        </p:nvSpPr>
        <p:spPr>
          <a:xfrm>
            <a:off x="223520" y="1324483"/>
            <a:ext cx="4391660" cy="146240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15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sz="13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Arial"/>
                <a:cs typeface="Arial"/>
              </a:rPr>
              <a:t>Requirements: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Arial"/>
              <a:cs typeface="Arial"/>
            </a:endParaRPr>
          </a:p>
          <a:p>
            <a:pPr marL="469900" marR="436245" indent="-317500">
              <a:lnSpc>
                <a:spcPct val="100000"/>
              </a:lnSpc>
              <a:spcBef>
                <a:spcPts val="5"/>
              </a:spcBef>
              <a:buSzPct val="116666"/>
              <a:buChar char="▪"/>
              <a:tabLst>
                <a:tab pos="469265" algn="l"/>
                <a:tab pos="469900" algn="l"/>
              </a:tabLst>
            </a:pP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Identify the </a:t>
            </a:r>
            <a:r>
              <a:rPr sz="1200" spc="65" dirty="0">
                <a:solidFill>
                  <a:srgbClr val="FFFFFF"/>
                </a:solidFill>
                <a:latin typeface="Arial"/>
                <a:cs typeface="Arial"/>
              </a:rPr>
              <a:t>different 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types </a:t>
            </a:r>
            <a:r>
              <a:rPr sz="1200" spc="7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users 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(customers,  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restaurants,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delivery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drivers,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administrators,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etc.)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"/>
              <a:buChar char="▪"/>
            </a:pPr>
            <a:endParaRPr sz="1250">
              <a:latin typeface="Arial"/>
              <a:cs typeface="Arial"/>
            </a:endParaRPr>
          </a:p>
          <a:p>
            <a:pPr marL="469900" indent="-317500">
              <a:lnSpc>
                <a:spcPct val="100000"/>
              </a:lnSpc>
              <a:buSzPct val="116666"/>
              <a:buChar char="▪"/>
              <a:tabLst>
                <a:tab pos="469265" algn="l"/>
                <a:tab pos="469900" algn="l"/>
              </a:tabLst>
            </a:pP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Describe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interface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experience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design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"/>
              <a:buChar char="▪"/>
            </a:pPr>
            <a:endParaRPr sz="1250">
              <a:latin typeface="Arial"/>
              <a:cs typeface="Arial"/>
            </a:endParaRPr>
          </a:p>
          <a:p>
            <a:pPr marL="469900" indent="-317500">
              <a:lnSpc>
                <a:spcPct val="100000"/>
              </a:lnSpc>
              <a:spcBef>
                <a:spcPts val="5"/>
              </a:spcBef>
              <a:buSzPct val="116666"/>
              <a:buChar char="▪"/>
              <a:tabLst>
                <a:tab pos="469265" algn="l"/>
                <a:tab pos="469900" algn="l"/>
              </a:tabLst>
            </a:pP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Explain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how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users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FFFFFF"/>
                </a:solidFill>
                <a:latin typeface="Arial"/>
                <a:cs typeface="Arial"/>
              </a:rPr>
              <a:t>will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interact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2"/>
          <p:cNvSpPr txBox="1">
            <a:spLocks noGrp="1"/>
          </p:cNvSpPr>
          <p:nvPr>
            <p:ph type="title"/>
          </p:nvPr>
        </p:nvSpPr>
        <p:spPr>
          <a:xfrm>
            <a:off x="221995" y="735279"/>
            <a:ext cx="256921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i="0" spc="-5" dirty="0">
                <a:latin typeface="Arial"/>
                <a:cs typeface="Arial"/>
              </a:rPr>
              <a:t>SOFTWARE</a:t>
            </a:r>
            <a:r>
              <a:rPr sz="1500" i="0" spc="-125" dirty="0">
                <a:latin typeface="Arial"/>
                <a:cs typeface="Arial"/>
              </a:rPr>
              <a:t> </a:t>
            </a:r>
            <a:r>
              <a:rPr sz="1500" i="0" dirty="0">
                <a:latin typeface="Arial"/>
                <a:cs typeface="Arial"/>
              </a:rPr>
              <a:t>REQUIREMENT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i="0" spc="10" dirty="0">
                <a:latin typeface="Arial"/>
                <a:cs typeface="Arial"/>
              </a:rPr>
              <a:t>SPECIFICATION(SRS)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48608" name="object 3"/>
          <p:cNvSpPr txBox="1"/>
          <p:nvPr/>
        </p:nvSpPr>
        <p:spPr>
          <a:xfrm>
            <a:off x="223520" y="1487550"/>
            <a:ext cx="4354195" cy="21793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35" dirty="0">
                <a:solidFill>
                  <a:srgbClr val="FFFFFF"/>
                </a:solidFill>
                <a:latin typeface="Arial"/>
                <a:cs typeface="Arial"/>
              </a:rPr>
              <a:t>Functional</a:t>
            </a:r>
            <a:r>
              <a:rPr sz="13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Arial"/>
                <a:cs typeface="Arial"/>
              </a:rPr>
              <a:t>Requirements:</a:t>
            </a:r>
            <a:endParaRPr sz="1300">
              <a:latin typeface="Arial"/>
              <a:cs typeface="Arial"/>
            </a:endParaRPr>
          </a:p>
          <a:p>
            <a:pPr marL="469900" marR="387985" indent="-317500">
              <a:lnSpc>
                <a:spcPct val="100000"/>
              </a:lnSpc>
              <a:spcBef>
                <a:spcPts val="160"/>
              </a:spcBef>
              <a:buSzPct val="116666"/>
              <a:buChar char="▪"/>
              <a:tabLst>
                <a:tab pos="469265" algn="l"/>
                <a:tab pos="469900" algn="l"/>
              </a:tabLst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website 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application 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should 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user- 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friendly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interface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customers,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restaurants,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delivery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drivers.</a:t>
            </a:r>
            <a:endParaRPr sz="1200">
              <a:latin typeface="Arial"/>
              <a:cs typeface="Arial"/>
            </a:endParaRPr>
          </a:p>
          <a:p>
            <a:pPr marL="469900" marR="5080" indent="-317500">
              <a:lnSpc>
                <a:spcPct val="100000"/>
              </a:lnSpc>
              <a:buSzPct val="116666"/>
              <a:buChar char="▪"/>
              <a:tabLst>
                <a:tab pos="469265" algn="l"/>
                <a:tab pos="469900" algn="l"/>
              </a:tabLst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website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should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allow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customers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browse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menus,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view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restaurant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information,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place  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orders.</a:t>
            </a:r>
            <a:endParaRPr sz="1200">
              <a:latin typeface="Arial"/>
              <a:cs typeface="Arial"/>
            </a:endParaRPr>
          </a:p>
          <a:p>
            <a:pPr marL="469900" marR="321945" indent="-317500">
              <a:lnSpc>
                <a:spcPct val="100000"/>
              </a:lnSpc>
              <a:spcBef>
                <a:spcPts val="5"/>
              </a:spcBef>
              <a:buSzPct val="116666"/>
              <a:buChar char="▪"/>
              <a:tabLst>
                <a:tab pos="469265" algn="l"/>
                <a:tab pos="469900" algn="l"/>
              </a:tabLst>
            </a:pP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Restaurants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should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able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manage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their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menu,  </a:t>
            </a:r>
            <a:r>
              <a:rPr sz="1200" spc="60" dirty="0">
                <a:solidFill>
                  <a:srgbClr val="FFFFFF"/>
                </a:solidFill>
                <a:latin typeface="Arial"/>
                <a:cs typeface="Arial"/>
              </a:rPr>
              <a:t>track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orders,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receive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payment.</a:t>
            </a:r>
            <a:endParaRPr sz="1200">
              <a:latin typeface="Arial"/>
              <a:cs typeface="Arial"/>
            </a:endParaRPr>
          </a:p>
          <a:p>
            <a:pPr marL="469900" marR="127635" indent="-317500">
              <a:lnSpc>
                <a:spcPct val="100000"/>
              </a:lnSpc>
              <a:buSzPct val="116666"/>
              <a:buChar char="▪"/>
              <a:tabLst>
                <a:tab pos="469265" algn="l"/>
                <a:tab pos="469900" algn="l"/>
              </a:tabLst>
            </a:pP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Delivery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drivers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should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able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view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their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assigned  orders, 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navigate </a:t>
            </a:r>
            <a:r>
              <a:rPr sz="1200" spc="7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destination, 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update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status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delivery.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object 2"/>
          <p:cNvSpPr txBox="1">
            <a:spLocks noGrp="1"/>
          </p:cNvSpPr>
          <p:nvPr>
            <p:ph type="title"/>
          </p:nvPr>
        </p:nvSpPr>
        <p:spPr>
          <a:xfrm>
            <a:off x="221995" y="735279"/>
            <a:ext cx="256921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i="0" spc="-5" dirty="0">
                <a:latin typeface="Arial"/>
                <a:cs typeface="Arial"/>
              </a:rPr>
              <a:t>SOFTWARE</a:t>
            </a:r>
            <a:r>
              <a:rPr sz="1500" i="0" spc="-125" dirty="0">
                <a:latin typeface="Arial"/>
                <a:cs typeface="Arial"/>
              </a:rPr>
              <a:t> </a:t>
            </a:r>
            <a:r>
              <a:rPr sz="1500" i="0" dirty="0">
                <a:latin typeface="Arial"/>
                <a:cs typeface="Arial"/>
              </a:rPr>
              <a:t>REQUIREMENT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i="0" spc="10" dirty="0">
                <a:latin typeface="Arial"/>
                <a:cs typeface="Arial"/>
              </a:rPr>
              <a:t>SPECIFICATION(SRS)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48610" name="object 3"/>
          <p:cNvSpPr txBox="1"/>
          <p:nvPr/>
        </p:nvSpPr>
        <p:spPr>
          <a:xfrm>
            <a:off x="223520" y="1487550"/>
            <a:ext cx="4294505" cy="1860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20" dirty="0">
                <a:solidFill>
                  <a:srgbClr val="FFFFFF"/>
                </a:solidFill>
                <a:latin typeface="Arial"/>
                <a:cs typeface="Arial"/>
              </a:rPr>
              <a:t>Non </a:t>
            </a:r>
            <a:r>
              <a:rPr sz="1300" spc="35" dirty="0">
                <a:solidFill>
                  <a:srgbClr val="FFFFFF"/>
                </a:solidFill>
                <a:latin typeface="Arial"/>
                <a:cs typeface="Arial"/>
              </a:rPr>
              <a:t>Functional</a:t>
            </a:r>
            <a:r>
              <a:rPr sz="13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Arial"/>
                <a:cs typeface="Arial"/>
              </a:rPr>
              <a:t>Requirements: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Arial"/>
              <a:cs typeface="Arial"/>
            </a:endParaRPr>
          </a:p>
          <a:p>
            <a:pPr marL="469900" marR="332740" indent="-317500">
              <a:lnSpc>
                <a:spcPct val="100000"/>
              </a:lnSpc>
              <a:buSzPct val="116666"/>
              <a:buChar char="▪"/>
              <a:tabLst>
                <a:tab pos="469265" algn="l"/>
                <a:tab pos="469900" algn="l"/>
              </a:tabLst>
            </a:pP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Identify</a:t>
            </a: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performance,</a:t>
            </a:r>
            <a:r>
              <a:rPr sz="12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security,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reliability,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scalability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requirements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"/>
              <a:buChar char="▪"/>
            </a:pPr>
            <a:endParaRPr sz="1250">
              <a:latin typeface="Arial"/>
              <a:cs typeface="Arial"/>
            </a:endParaRPr>
          </a:p>
          <a:p>
            <a:pPr marL="469900" indent="-317500">
              <a:lnSpc>
                <a:spcPct val="100000"/>
              </a:lnSpc>
              <a:buSzPct val="116666"/>
              <a:buChar char="▪"/>
              <a:tabLst>
                <a:tab pos="469265" algn="l"/>
                <a:tab pos="469900" algn="l"/>
              </a:tabLst>
            </a:pP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Explain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how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FFFFFF"/>
                </a:solidFill>
                <a:latin typeface="Arial"/>
                <a:cs typeface="Arial"/>
              </a:rPr>
              <a:t>will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handle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errors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endParaRPr sz="1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exceptions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50">
              <a:latin typeface="Arial"/>
              <a:cs typeface="Arial"/>
            </a:endParaRPr>
          </a:p>
          <a:p>
            <a:pPr marL="469900" indent="-317500">
              <a:lnSpc>
                <a:spcPct val="100000"/>
              </a:lnSpc>
              <a:spcBef>
                <a:spcPts val="5"/>
              </a:spcBef>
              <a:buSzPct val="116666"/>
              <a:buChar char="▪"/>
              <a:tabLst>
                <a:tab pos="469265" algn="l"/>
                <a:tab pos="469900" algn="l"/>
              </a:tabLst>
            </a:pP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Describe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backup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recovery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plan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object 2"/>
          <p:cNvSpPr txBox="1">
            <a:spLocks noGrp="1"/>
          </p:cNvSpPr>
          <p:nvPr>
            <p:ph type="title"/>
          </p:nvPr>
        </p:nvSpPr>
        <p:spPr>
          <a:xfrm>
            <a:off x="221995" y="735279"/>
            <a:ext cx="256921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i="0" spc="-5" dirty="0">
                <a:latin typeface="Arial"/>
                <a:cs typeface="Arial"/>
              </a:rPr>
              <a:t>SOFTWARE</a:t>
            </a:r>
            <a:r>
              <a:rPr sz="1500" i="0" spc="-125" dirty="0">
                <a:latin typeface="Arial"/>
                <a:cs typeface="Arial"/>
              </a:rPr>
              <a:t> </a:t>
            </a:r>
            <a:r>
              <a:rPr sz="1500" i="0" dirty="0">
                <a:latin typeface="Arial"/>
                <a:cs typeface="Arial"/>
              </a:rPr>
              <a:t>REQUIREMENT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i="0" spc="10" dirty="0">
                <a:latin typeface="Arial"/>
                <a:cs typeface="Arial"/>
              </a:rPr>
              <a:t>SPECIFICATION(SRS)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48612" name="object 3"/>
          <p:cNvSpPr txBox="1"/>
          <p:nvPr/>
        </p:nvSpPr>
        <p:spPr>
          <a:xfrm>
            <a:off x="223520" y="1487550"/>
            <a:ext cx="4340860" cy="2038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40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13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45" dirty="0">
                <a:solidFill>
                  <a:srgbClr val="FFFFFF"/>
                </a:solidFill>
                <a:latin typeface="Arial"/>
                <a:cs typeface="Arial"/>
              </a:rPr>
              <a:t>Architecture: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Arial"/>
              <a:cs typeface="Arial"/>
            </a:endParaRPr>
          </a:p>
          <a:p>
            <a:pPr marL="469900" indent="-317500">
              <a:lnSpc>
                <a:spcPct val="100000"/>
              </a:lnSpc>
              <a:buSzPct val="116666"/>
              <a:buChar char="▪"/>
              <a:tabLst>
                <a:tab pos="469265" algn="l"/>
                <a:tab pos="469900" algn="l"/>
              </a:tabLst>
            </a:pP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Present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high-level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architecture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"/>
              <a:buChar char="▪"/>
            </a:pPr>
            <a:endParaRPr sz="1250">
              <a:latin typeface="Arial"/>
              <a:cs typeface="Arial"/>
            </a:endParaRPr>
          </a:p>
          <a:p>
            <a:pPr marL="469900" marR="17145" indent="-317500">
              <a:lnSpc>
                <a:spcPct val="100000"/>
              </a:lnSpc>
              <a:buSzPct val="116666"/>
              <a:buChar char="▪"/>
              <a:tabLst>
                <a:tab pos="469265" algn="l"/>
                <a:tab pos="469900" algn="l"/>
              </a:tabLst>
            </a:pP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Explain 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how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200" spc="65" dirty="0">
                <a:solidFill>
                  <a:srgbClr val="FFFFFF"/>
                </a:solidFill>
                <a:latin typeface="Arial"/>
                <a:cs typeface="Arial"/>
              </a:rPr>
              <a:t>different 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components </a:t>
            </a:r>
            <a:r>
              <a:rPr sz="1200" spc="7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system  (front-end,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back-end,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database,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APIs,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etc.)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FFFFFF"/>
                </a:solidFill>
                <a:latin typeface="Arial"/>
                <a:cs typeface="Arial"/>
              </a:rPr>
              <a:t>will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interact  </a:t>
            </a:r>
            <a:r>
              <a:rPr sz="1200" spc="6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each</a:t>
            </a:r>
            <a:r>
              <a:rPr sz="1200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other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Arial"/>
              <a:buChar char="▪"/>
            </a:pPr>
            <a:endParaRPr sz="1250">
              <a:latin typeface="Arial"/>
              <a:cs typeface="Arial"/>
            </a:endParaRPr>
          </a:p>
          <a:p>
            <a:pPr marL="469900" marR="5080" indent="-317500">
              <a:lnSpc>
                <a:spcPct val="100000"/>
              </a:lnSpc>
              <a:spcBef>
                <a:spcPts val="5"/>
              </a:spcBef>
              <a:buSzPct val="116666"/>
              <a:buChar char="▪"/>
              <a:tabLst>
                <a:tab pos="469265" algn="l"/>
                <a:tab pos="469900" algn="l"/>
              </a:tabLst>
            </a:pP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Provide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diagram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FFFFFF"/>
                </a:solidFill>
                <a:latin typeface="Arial"/>
                <a:cs typeface="Arial"/>
              </a:rPr>
              <a:t>flowchart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illustrate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system  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architecture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FOOD DELIVERY WEBSITE AND APPLICATION</vt:lpstr>
      <vt:lpstr>TEAM MEMBERS    SATYASAMRAT ASHOK CHAKRAVARTHY     SATHYANATHAN     SRENAATH      SIDDESH G K      </vt:lpstr>
      <vt:lpstr>SOFTWARE REQUIREMENT SPECIFICATION(SRS)</vt:lpstr>
      <vt:lpstr>SOFTWARE REQUIREMENT SPECIFICATION(SRS)</vt:lpstr>
      <vt:lpstr>SOFTWARE REQUIREMENT SPECIFICATION(SRS)</vt:lpstr>
      <vt:lpstr>SOFTWARE REQUIREMENT SPECIFICATION(SRS)</vt:lpstr>
      <vt:lpstr>SOFTWARE REQUIREMENT SPECIFICATION(SRS)</vt:lpstr>
      <vt:lpstr>SOFTWARE REQUIREMENT SPECIFICATION(SRS)</vt:lpstr>
      <vt:lpstr>SOFTWARE REQUIREMENT SPECIFICATION(SRS)</vt:lpstr>
      <vt:lpstr>SOFTWARE REQUIREMENT SPECIFICATION(SRS)</vt:lpstr>
      <vt:lpstr>SOFTWARE REQUIREMENT SPECIFICATION(SRS)</vt:lpstr>
      <vt:lpstr>Lorem ipsum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Manish Sharma</dc:creator>
  <cp:lastModifiedBy>Sathyanathan Hariharan</cp:lastModifiedBy>
  <cp:revision>1</cp:revision>
  <dcterms:created xsi:type="dcterms:W3CDTF">2023-03-09T19:33:08Z</dcterms:created>
  <dcterms:modified xsi:type="dcterms:W3CDTF">2023-03-31T14:39:36Z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2023-03-10T00:00:00Z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2023-03-10T00:00:00Z</vt:filetime>
  </property>
  <property fmtid="{D5CDD505-2E9C-101B-9397-08002B2CF9AE}" pid="5" name="ICV">
    <vt:lpwstr>97a715ad72d94d18a9544cf2b82fe239</vt:lpwstr>
  </property>
</Properties>
</file>