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15"/>
  </p:notesMasterIdLst>
  <p:sldIdLst>
    <p:sldId id="256" r:id="rId2"/>
    <p:sldId id="257" r:id="rId3"/>
    <p:sldId id="258" r:id="rId4"/>
    <p:sldId id="262" r:id="rId5"/>
    <p:sldId id="260"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8DFA8-3EFC-EC4A-8F3F-89F96DB51F36}" type="datetimeFigureOut">
              <a:rPr lang="en-US" smtClean="0"/>
              <a:t>9/3/2024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3D0E0-5DD5-9341-BFE3-A8146AC5A2C6}" type="slidenum">
              <a:rPr lang="en-US" smtClean="0"/>
              <a:t>‹#›</a:t>
            </a:fld>
            <a:endParaRPr lang="en-US"/>
          </a:p>
        </p:txBody>
      </p:sp>
    </p:spTree>
    <p:extLst>
      <p:ext uri="{BB962C8B-B14F-4D97-AF65-F5344CB8AC3E}">
        <p14:creationId xmlns:p14="http://schemas.microsoft.com/office/powerpoint/2010/main" val="726423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03D0E0-5DD5-9341-BFE3-A8146AC5A2C6}" type="slidenum">
              <a:rPr lang="en-US" smtClean="0"/>
              <a:t>8</a:t>
            </a:fld>
            <a:endParaRPr lang="en-US"/>
          </a:p>
        </p:txBody>
      </p:sp>
    </p:spTree>
    <p:extLst>
      <p:ext uri="{BB962C8B-B14F-4D97-AF65-F5344CB8AC3E}">
        <p14:creationId xmlns:p14="http://schemas.microsoft.com/office/powerpoint/2010/main" val="166684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694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92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1511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5"/>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1059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141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216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68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92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965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698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025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33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67432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 id="2147484235"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44887A-F38D-51AD-D218-FE59B5166304}"/>
              </a:ext>
            </a:extLst>
          </p:cNvPr>
          <p:cNvSpPr>
            <a:spLocks noGrp="1"/>
          </p:cNvSpPr>
          <p:nvPr>
            <p:ph type="ctrTitle"/>
          </p:nvPr>
        </p:nvSpPr>
        <p:spPr>
          <a:xfrm>
            <a:off x="467778" y="-1698934"/>
            <a:ext cx="8676222" cy="4847744"/>
          </a:xfrm>
        </p:spPr>
        <p:txBody>
          <a:bodyPr/>
          <a:lstStyle/>
          <a:p>
            <a:r>
              <a:rPr lang="en-IN" dirty="0">
                <a:solidFill>
                  <a:schemeClr val="tx1"/>
                </a:solidFill>
              </a:rPr>
              <a:t>Employee data analysis using </a:t>
            </a:r>
            <a:r>
              <a:rPr lang="en-IN">
                <a:solidFill>
                  <a:schemeClr val="tx1"/>
                </a:solidFill>
              </a:rPr>
              <a:t>excel </a:t>
            </a:r>
            <a:endParaRPr lang="en-US" dirty="0">
              <a:solidFill>
                <a:schemeClr val="tx1"/>
              </a:solidFill>
            </a:endParaRPr>
          </a:p>
        </p:txBody>
      </p:sp>
      <p:sp>
        <p:nvSpPr>
          <p:cNvPr id="3" name="Subtitle 2">
            <a:extLst>
              <a:ext uri="{FF2B5EF4-FFF2-40B4-BE49-F238E27FC236}">
                <a16:creationId xmlns:a16="http://schemas.microsoft.com/office/drawing/2014/main" id="{3A77BD54-6E88-9F56-5FAB-680FC847B3F7}"/>
              </a:ext>
            </a:extLst>
          </p:cNvPr>
          <p:cNvSpPr>
            <a:spLocks noGrp="1"/>
          </p:cNvSpPr>
          <p:nvPr>
            <p:ph type="subTitle" idx="1"/>
          </p:nvPr>
        </p:nvSpPr>
        <p:spPr>
          <a:xfrm>
            <a:off x="2362391" y="3429000"/>
            <a:ext cx="7027913" cy="1483357"/>
          </a:xfrm>
        </p:spPr>
        <p:txBody>
          <a:bodyPr>
            <a:normAutofit fontScale="25000" lnSpcReduction="20000"/>
          </a:bodyPr>
          <a:lstStyle/>
          <a:p>
            <a:r>
              <a:rPr lang="en-IN" dirty="0" err="1"/>
              <a:t>Stundend</a:t>
            </a:r>
            <a:r>
              <a:rPr lang="en-IN" sz="7200" b="1" dirty="0"/>
              <a:t> name: </a:t>
            </a:r>
            <a:r>
              <a:rPr lang="en-IN" sz="7200" b="1" dirty="0" err="1"/>
              <a:t>sathya</a:t>
            </a:r>
            <a:r>
              <a:rPr lang="en-IN" sz="7200" b="1" dirty="0"/>
              <a:t> .j</a:t>
            </a:r>
          </a:p>
          <a:p>
            <a:r>
              <a:rPr lang="en-IN" sz="7200" b="1" dirty="0"/>
              <a:t>Register no 312214279</a:t>
            </a:r>
          </a:p>
          <a:p>
            <a:r>
              <a:rPr lang="en-IN" sz="7200" b="1" dirty="0"/>
              <a:t>Department: </a:t>
            </a:r>
            <a:r>
              <a:rPr lang="en-IN" sz="7200" b="1" dirty="0" err="1"/>
              <a:t>B.Com</a:t>
            </a:r>
            <a:r>
              <a:rPr lang="en-IN" sz="7200" b="1" dirty="0"/>
              <a:t> COMMERCE A/F</a:t>
            </a:r>
          </a:p>
          <a:p>
            <a:r>
              <a:rPr lang="en-IN" sz="7200" b="1" dirty="0"/>
              <a:t>COLLEGE: ST.THOMAS CLG ARTS AND SCIENCE </a:t>
            </a:r>
            <a:endParaRPr lang="en-US" sz="7200" b="1" dirty="0"/>
          </a:p>
        </p:txBody>
      </p:sp>
    </p:spTree>
    <p:extLst>
      <p:ext uri="{BB962C8B-B14F-4D97-AF65-F5344CB8AC3E}">
        <p14:creationId xmlns:p14="http://schemas.microsoft.com/office/powerpoint/2010/main" val="309034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01DC-37DA-104C-40BE-26941F5B8FE7}"/>
              </a:ext>
            </a:extLst>
          </p:cNvPr>
          <p:cNvSpPr>
            <a:spLocks noGrp="1"/>
          </p:cNvSpPr>
          <p:nvPr>
            <p:ph type="title"/>
          </p:nvPr>
        </p:nvSpPr>
        <p:spPr>
          <a:xfrm>
            <a:off x="1568370" y="574020"/>
            <a:ext cx="8002587" cy="724641"/>
          </a:xfrm>
        </p:spPr>
        <p:txBody>
          <a:bodyPr>
            <a:normAutofit/>
          </a:bodyPr>
          <a:lstStyle/>
          <a:p>
            <a:r>
              <a:rPr lang="en-IN" sz="3600" b="1" u="sng" dirty="0"/>
              <a:t>Employee salary IN  India</a:t>
            </a:r>
            <a:endParaRPr lang="en-US" sz="3600" b="1" u="sng" dirty="0"/>
          </a:p>
        </p:txBody>
      </p:sp>
      <p:sp>
        <p:nvSpPr>
          <p:cNvPr id="3" name="Content Placeholder 2">
            <a:extLst>
              <a:ext uri="{FF2B5EF4-FFF2-40B4-BE49-F238E27FC236}">
                <a16:creationId xmlns:a16="http://schemas.microsoft.com/office/drawing/2014/main" id="{A88BD989-05DF-AD16-EBCB-66EBF020C754}"/>
              </a:ext>
            </a:extLst>
          </p:cNvPr>
          <p:cNvSpPr>
            <a:spLocks noGrp="1"/>
          </p:cNvSpPr>
          <p:nvPr>
            <p:ph sz="quarter" idx="13"/>
          </p:nvPr>
        </p:nvSpPr>
        <p:spPr>
          <a:xfrm>
            <a:off x="685565" y="1165236"/>
            <a:ext cx="7772870" cy="5025643"/>
          </a:xfrm>
        </p:spPr>
        <p:txBody>
          <a:bodyPr>
            <a:noAutofit/>
          </a:bodyPr>
          <a:lstStyle/>
          <a:p>
            <a:r>
              <a:rPr lang="en-IN" sz="2800" dirty="0"/>
              <a:t>The average salary for an employee in India can vary depending on the source, but here are some estimates.</a:t>
            </a:r>
          </a:p>
          <a:p>
            <a:r>
              <a:rPr lang="en-IN" sz="2800" u="sng" dirty="0"/>
              <a:t>Glassdoor</a:t>
            </a:r>
            <a:r>
              <a:rPr lang="en-IN" sz="2800" dirty="0"/>
              <a:t>
Reports an average monthly salary of ₹20,875, with an average additional cash </a:t>
            </a:r>
            <a:r>
              <a:rPr lang="en-IN" sz="2800" dirty="0">
                <a:solidFill>
                  <a:schemeClr val="tx1"/>
                </a:solidFill>
              </a:rPr>
              <a:t>compensationJoinHorizons</a:t>
            </a:r>
            <a:r>
              <a:rPr lang="en-IN" sz="2800" dirty="0"/>
              <a:t>
Reports a national average monthly salary of ₹32,840, which is approximately $422 USD.  </a:t>
            </a:r>
            <a:endParaRPr lang="en-US" sz="2800" dirty="0"/>
          </a:p>
        </p:txBody>
      </p:sp>
    </p:spTree>
    <p:extLst>
      <p:ext uri="{BB962C8B-B14F-4D97-AF65-F5344CB8AC3E}">
        <p14:creationId xmlns:p14="http://schemas.microsoft.com/office/powerpoint/2010/main" val="201208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10AE-94EF-09E1-1934-24E589636AFE}"/>
              </a:ext>
            </a:extLst>
          </p:cNvPr>
          <p:cNvSpPr>
            <a:spLocks noGrp="1"/>
          </p:cNvSpPr>
          <p:nvPr>
            <p:ph type="title"/>
          </p:nvPr>
        </p:nvSpPr>
        <p:spPr>
          <a:xfrm>
            <a:off x="1239257" y="275149"/>
            <a:ext cx="6365918" cy="1192516"/>
          </a:xfrm>
        </p:spPr>
        <p:txBody>
          <a:bodyPr>
            <a:normAutofit/>
          </a:bodyPr>
          <a:lstStyle/>
          <a:p>
            <a:r>
              <a:rPr lang="en-IN" sz="2800" b="1" u="sng" dirty="0">
                <a:solidFill>
                  <a:schemeClr val="tx1"/>
                </a:solidFill>
              </a:rPr>
              <a:t>Calculation of Salary format</a:t>
            </a:r>
            <a:endParaRPr lang="en-US" sz="2800" b="1" u="sng" dirty="0">
              <a:solidFill>
                <a:schemeClr val="tx1"/>
              </a:solidFill>
            </a:endParaRPr>
          </a:p>
        </p:txBody>
      </p:sp>
      <p:sp>
        <p:nvSpPr>
          <p:cNvPr id="3" name="Content Placeholder 2">
            <a:extLst>
              <a:ext uri="{FF2B5EF4-FFF2-40B4-BE49-F238E27FC236}">
                <a16:creationId xmlns:a16="http://schemas.microsoft.com/office/drawing/2014/main" id="{2C6193C3-BE3B-9270-CCC4-2A8C77E68EEE}"/>
              </a:ext>
            </a:extLst>
          </p:cNvPr>
          <p:cNvSpPr>
            <a:spLocks noGrp="1"/>
          </p:cNvSpPr>
          <p:nvPr>
            <p:ph sz="quarter" idx="13"/>
          </p:nvPr>
        </p:nvSpPr>
        <p:spPr>
          <a:xfrm>
            <a:off x="685565" y="1178282"/>
            <a:ext cx="7772870" cy="4501435"/>
          </a:xfrm>
        </p:spPr>
        <p:txBody>
          <a:bodyPr>
            <a:noAutofit/>
          </a:bodyPr>
          <a:lstStyle/>
          <a:p>
            <a:r>
              <a:rPr lang="en-IN" sz="3200" b="1" dirty="0"/>
              <a:t>What</a:t>
            </a:r>
            <a:r>
              <a:rPr lang="en-IN" sz="3200" dirty="0"/>
              <a:t> </a:t>
            </a:r>
            <a:r>
              <a:rPr lang="en-IN" sz="3200" b="1" dirty="0"/>
              <a:t>is</a:t>
            </a:r>
            <a:r>
              <a:rPr lang="en-IN" sz="3200" dirty="0"/>
              <a:t> </a:t>
            </a:r>
            <a:r>
              <a:rPr lang="en-IN" sz="3200" b="1" dirty="0"/>
              <a:t>the</a:t>
            </a:r>
            <a:r>
              <a:rPr lang="en-IN" sz="3200" dirty="0"/>
              <a:t> </a:t>
            </a:r>
            <a:r>
              <a:rPr lang="en-IN" sz="3200" b="1" dirty="0"/>
              <a:t>formula</a:t>
            </a:r>
            <a:r>
              <a:rPr lang="en-IN" sz="3200" dirty="0"/>
              <a:t> </a:t>
            </a:r>
            <a:r>
              <a:rPr lang="en-IN" sz="3200" b="1" dirty="0"/>
              <a:t>for</a:t>
            </a:r>
            <a:r>
              <a:rPr lang="en-IN" sz="3200" dirty="0"/>
              <a:t> </a:t>
            </a:r>
            <a:r>
              <a:rPr lang="en-IN" sz="3200" b="1" dirty="0"/>
              <a:t>salary</a:t>
            </a:r>
            <a:r>
              <a:rPr lang="en-IN" sz="3200" dirty="0"/>
              <a:t> </a:t>
            </a:r>
            <a:r>
              <a:rPr lang="en-IN" sz="3200" b="1" dirty="0"/>
              <a:t>calculation?</a:t>
            </a:r>
            <a:r>
              <a:rPr lang="en-IN" sz="3200" dirty="0"/>
              <a:t> </a:t>
            </a:r>
          </a:p>
          <a:p>
            <a:r>
              <a:rPr lang="en-IN" sz="3200" dirty="0"/>
              <a:t>Take-home Salary = Gross Salary – Income Tax – Employee’s PF contribution (PF) – Professional Tax. Gross Salary = CTC – Employer’s PF contribution (EPF) – Gratuity. Gratuity = (Basic salary + DA) × 15/26 × No. Of years of service.</a:t>
            </a:r>
            <a:endParaRPr lang="en-US" sz="3200" dirty="0"/>
          </a:p>
        </p:txBody>
      </p:sp>
    </p:spTree>
    <p:extLst>
      <p:ext uri="{BB962C8B-B14F-4D97-AF65-F5344CB8AC3E}">
        <p14:creationId xmlns:p14="http://schemas.microsoft.com/office/powerpoint/2010/main" val="279467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3C8-F193-1DFF-99C2-3E8E19F2D0A2}"/>
              </a:ext>
            </a:extLst>
          </p:cNvPr>
          <p:cNvSpPr>
            <a:spLocks noGrp="1"/>
          </p:cNvSpPr>
          <p:nvPr>
            <p:ph type="title"/>
          </p:nvPr>
        </p:nvSpPr>
        <p:spPr>
          <a:xfrm>
            <a:off x="1725618" y="667120"/>
            <a:ext cx="4927691" cy="1111867"/>
          </a:xfrm>
        </p:spPr>
        <p:txBody>
          <a:bodyPr>
            <a:noAutofit/>
          </a:bodyPr>
          <a:lstStyle/>
          <a:p>
            <a:r>
              <a:rPr lang="en-IN" sz="2800" b="1" i="1" u="sng" dirty="0"/>
              <a:t>Result and  Discussion</a:t>
            </a:r>
            <a:endParaRPr lang="en-US" sz="2800" b="1" i="1" u="sng" dirty="0"/>
          </a:p>
        </p:txBody>
      </p:sp>
      <p:pic>
        <p:nvPicPr>
          <p:cNvPr id="4" name="Content Placeholder 3">
            <a:extLst>
              <a:ext uri="{FF2B5EF4-FFF2-40B4-BE49-F238E27FC236}">
                <a16:creationId xmlns:a16="http://schemas.microsoft.com/office/drawing/2014/main" id="{4F8130A1-0F0D-1388-A2B8-1D1D612001A0}"/>
              </a:ext>
            </a:extLst>
          </p:cNvPr>
          <p:cNvPicPr>
            <a:picLocks noGrp="1" noChangeAspect="1"/>
          </p:cNvPicPr>
          <p:nvPr>
            <p:ph sz="quarter" idx="13"/>
          </p:nvPr>
        </p:nvPicPr>
        <p:blipFill>
          <a:blip r:embed="rId2"/>
          <a:stretch>
            <a:fillRect/>
          </a:stretch>
        </p:blipFill>
        <p:spPr>
          <a:xfrm>
            <a:off x="552376" y="2250421"/>
            <a:ext cx="7772400" cy="3482053"/>
          </a:xfrm>
        </p:spPr>
      </p:pic>
    </p:spTree>
    <p:extLst>
      <p:ext uri="{BB962C8B-B14F-4D97-AF65-F5344CB8AC3E}">
        <p14:creationId xmlns:p14="http://schemas.microsoft.com/office/powerpoint/2010/main" val="260975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5AEA-D349-2E6C-E396-69C212EBADE2}"/>
              </a:ext>
            </a:extLst>
          </p:cNvPr>
          <p:cNvSpPr>
            <a:spLocks noGrp="1"/>
          </p:cNvSpPr>
          <p:nvPr>
            <p:ph type="title"/>
          </p:nvPr>
        </p:nvSpPr>
        <p:spPr>
          <a:xfrm>
            <a:off x="2440074" y="565126"/>
            <a:ext cx="9905998" cy="1905000"/>
          </a:xfrm>
        </p:spPr>
        <p:txBody>
          <a:bodyPr>
            <a:normAutofit/>
          </a:bodyPr>
          <a:lstStyle/>
          <a:p>
            <a:r>
              <a:rPr lang="en-IN" sz="3600" b="1" u="sng" dirty="0">
                <a:solidFill>
                  <a:schemeClr val="tx1"/>
                </a:solidFill>
              </a:rPr>
              <a:t>Conclusion</a:t>
            </a:r>
            <a:endParaRPr lang="en-US" sz="3600" b="1" u="sng" dirty="0">
              <a:solidFill>
                <a:schemeClr val="tx1"/>
              </a:solidFill>
            </a:endParaRPr>
          </a:p>
        </p:txBody>
      </p:sp>
      <p:sp>
        <p:nvSpPr>
          <p:cNvPr id="3" name="Content Placeholder 2">
            <a:extLst>
              <a:ext uri="{FF2B5EF4-FFF2-40B4-BE49-F238E27FC236}">
                <a16:creationId xmlns:a16="http://schemas.microsoft.com/office/drawing/2014/main" id="{7309B840-FDB1-7C87-2501-8F55E7C1044C}"/>
              </a:ext>
            </a:extLst>
          </p:cNvPr>
          <p:cNvSpPr>
            <a:spLocks noGrp="1"/>
          </p:cNvSpPr>
          <p:nvPr>
            <p:ph sz="quarter" idx="13"/>
          </p:nvPr>
        </p:nvSpPr>
        <p:spPr>
          <a:xfrm>
            <a:off x="685565" y="1921009"/>
            <a:ext cx="7772870" cy="2482284"/>
          </a:xfrm>
        </p:spPr>
        <p:txBody>
          <a:bodyPr>
            <a:noAutofit/>
          </a:bodyPr>
          <a:lstStyle/>
          <a:p>
            <a:r>
              <a:rPr lang="en-IN" sz="3600" dirty="0"/>
              <a:t>A conclusion is the final piece of writing in a research paper, essay, or article that summarizes the entire work. </a:t>
            </a:r>
            <a:endParaRPr lang="en-US" sz="3600" dirty="0"/>
          </a:p>
        </p:txBody>
      </p:sp>
    </p:spTree>
    <p:extLst>
      <p:ext uri="{BB962C8B-B14F-4D97-AF65-F5344CB8AC3E}">
        <p14:creationId xmlns:p14="http://schemas.microsoft.com/office/powerpoint/2010/main" val="39696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3483-C6C5-B9C8-56A4-A70E9A81E44E}"/>
              </a:ext>
            </a:extLst>
          </p:cNvPr>
          <p:cNvSpPr>
            <a:spLocks noGrp="1"/>
          </p:cNvSpPr>
          <p:nvPr>
            <p:ph type="title"/>
          </p:nvPr>
        </p:nvSpPr>
        <p:spPr>
          <a:xfrm>
            <a:off x="2021692" y="842974"/>
            <a:ext cx="6143865" cy="3346544"/>
          </a:xfrm>
        </p:spPr>
        <p:txBody>
          <a:bodyPr>
            <a:normAutofit/>
          </a:bodyPr>
          <a:lstStyle/>
          <a:p>
            <a:br>
              <a:rPr lang="en-IN" sz="4000" b="1" u="sng" dirty="0"/>
            </a:br>
            <a:r>
              <a:rPr lang="en-IN" sz="4000" b="1" i="1" u="sng" dirty="0"/>
              <a:t>project tittle</a:t>
            </a:r>
            <a:endParaRPr lang="en-US" sz="4000" b="1" i="1" u="sng" dirty="0"/>
          </a:p>
        </p:txBody>
      </p:sp>
      <p:sp>
        <p:nvSpPr>
          <p:cNvPr id="3" name="Content Placeholder 2">
            <a:extLst>
              <a:ext uri="{FF2B5EF4-FFF2-40B4-BE49-F238E27FC236}">
                <a16:creationId xmlns:a16="http://schemas.microsoft.com/office/drawing/2014/main" id="{CAF28974-6C0E-0DCA-59C4-1F31832E713E}"/>
              </a:ext>
            </a:extLst>
          </p:cNvPr>
          <p:cNvSpPr>
            <a:spLocks noGrp="1"/>
          </p:cNvSpPr>
          <p:nvPr>
            <p:ph sz="quarter" idx="13"/>
          </p:nvPr>
        </p:nvSpPr>
        <p:spPr>
          <a:xfrm>
            <a:off x="1492125" y="2516246"/>
            <a:ext cx="4723215" cy="2360218"/>
          </a:xfrm>
        </p:spPr>
        <p:txBody>
          <a:bodyPr>
            <a:noAutofit/>
          </a:bodyPr>
          <a:lstStyle/>
          <a:p>
            <a:pPr marL="0" indent="0">
              <a:buNone/>
            </a:pPr>
            <a:r>
              <a:rPr lang="en-IN" sz="4000" dirty="0"/>
              <a:t>Employee salary analysis </a:t>
            </a:r>
            <a:r>
              <a:rPr lang="en-IN" sz="4000"/>
              <a:t>using excel</a:t>
            </a:r>
            <a:endParaRPr lang="en-US" sz="4000" dirty="0"/>
          </a:p>
        </p:txBody>
      </p:sp>
      <p:pic>
        <p:nvPicPr>
          <p:cNvPr id="4" name="Picture 3">
            <a:extLst>
              <a:ext uri="{FF2B5EF4-FFF2-40B4-BE49-F238E27FC236}">
                <a16:creationId xmlns:a16="http://schemas.microsoft.com/office/drawing/2014/main" id="{B5D48665-7807-0827-7745-972A977AF3E9}"/>
              </a:ext>
            </a:extLst>
          </p:cNvPr>
          <p:cNvPicPr>
            <a:picLocks noChangeAspect="1"/>
          </p:cNvPicPr>
          <p:nvPr/>
        </p:nvPicPr>
        <p:blipFill>
          <a:blip r:embed="rId2"/>
          <a:stretch>
            <a:fillRect/>
          </a:stretch>
        </p:blipFill>
        <p:spPr>
          <a:xfrm>
            <a:off x="5502224" y="2964981"/>
            <a:ext cx="3065399" cy="2185419"/>
          </a:xfrm>
          <a:prstGeom prst="roundRect">
            <a:avLst>
              <a:gd name="adj" fmla="val 16667"/>
            </a:avLst>
          </a:prstGeom>
          <a:ln>
            <a:noFill/>
          </a:ln>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781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2CCB-8BB0-7EAE-F122-F98C87481F77}"/>
              </a:ext>
            </a:extLst>
          </p:cNvPr>
          <p:cNvSpPr>
            <a:spLocks noGrp="1"/>
          </p:cNvSpPr>
          <p:nvPr>
            <p:ph type="title"/>
          </p:nvPr>
        </p:nvSpPr>
        <p:spPr/>
        <p:txBody>
          <a:bodyPr>
            <a:normAutofit/>
          </a:bodyPr>
          <a:lstStyle/>
          <a:p>
            <a:r>
              <a:rPr lang="en-IN" sz="3038" b="1" dirty="0"/>
              <a:t>Agenda</a:t>
            </a:r>
            <a:endParaRPr lang="en-US" sz="3038" b="1" dirty="0"/>
          </a:p>
        </p:txBody>
      </p:sp>
      <p:sp>
        <p:nvSpPr>
          <p:cNvPr id="3" name="Content Placeholder 2">
            <a:extLst>
              <a:ext uri="{FF2B5EF4-FFF2-40B4-BE49-F238E27FC236}">
                <a16:creationId xmlns:a16="http://schemas.microsoft.com/office/drawing/2014/main" id="{6D68985A-A434-8D9B-E599-E3638613FDD7}"/>
              </a:ext>
            </a:extLst>
          </p:cNvPr>
          <p:cNvSpPr>
            <a:spLocks noGrp="1"/>
          </p:cNvSpPr>
          <p:nvPr>
            <p:ph sz="quarter" idx="13"/>
          </p:nvPr>
        </p:nvSpPr>
        <p:spPr/>
        <p:txBody>
          <a:bodyPr>
            <a:normAutofit lnSpcReduction="10000"/>
          </a:bodyPr>
          <a:lstStyle/>
          <a:p>
            <a:pPr marL="257175" indent="-257175">
              <a:buFont typeface="+mj-lt"/>
              <a:buAutoNum type="arabicPeriod"/>
            </a:pPr>
            <a:r>
              <a:rPr lang="en-IN" b="1" dirty="0"/>
              <a:t>Problem statement </a:t>
            </a:r>
          </a:p>
          <a:p>
            <a:pPr marL="257175" indent="-257175">
              <a:buFont typeface="+mj-lt"/>
              <a:buAutoNum type="arabicPeriod"/>
            </a:pPr>
            <a:r>
              <a:rPr lang="en-IN" b="1" dirty="0"/>
              <a:t>Project overview </a:t>
            </a:r>
          </a:p>
          <a:p>
            <a:pPr marL="257175" indent="-257175">
              <a:buFont typeface="+mj-lt"/>
              <a:buAutoNum type="arabicPeriod"/>
            </a:pPr>
            <a:r>
              <a:rPr lang="en-IN" b="1" dirty="0"/>
              <a:t>Who are the end users?</a:t>
            </a:r>
          </a:p>
          <a:p>
            <a:pPr marL="257175" indent="-257175">
              <a:buFont typeface="+mj-lt"/>
              <a:buAutoNum type="arabicPeriod"/>
            </a:pPr>
            <a:r>
              <a:rPr lang="en-IN" b="1" dirty="0"/>
              <a:t>Our solution and its value proposition </a:t>
            </a:r>
          </a:p>
          <a:p>
            <a:pPr marL="257175" indent="-257175">
              <a:buFont typeface="+mj-lt"/>
              <a:buAutoNum type="arabicPeriod"/>
            </a:pPr>
            <a:r>
              <a:rPr lang="en-IN" b="1" dirty="0"/>
              <a:t>Dataset description </a:t>
            </a:r>
          </a:p>
          <a:p>
            <a:pPr marL="257175" indent="-257175">
              <a:buFont typeface="+mj-lt"/>
              <a:buAutoNum type="arabicPeriod"/>
            </a:pPr>
            <a:r>
              <a:rPr lang="en-IN" b="1" dirty="0"/>
              <a:t>Modelling</a:t>
            </a:r>
          </a:p>
          <a:p>
            <a:pPr marL="257175" indent="-257175">
              <a:buFont typeface="+mj-lt"/>
              <a:buAutoNum type="arabicPeriod"/>
            </a:pPr>
            <a:r>
              <a:rPr lang="en-IN" b="1" dirty="0"/>
              <a:t>Result</a:t>
            </a:r>
          </a:p>
          <a:p>
            <a:pPr marL="257175" indent="-257175">
              <a:buFont typeface="+mj-lt"/>
              <a:buAutoNum type="arabicPeriod"/>
            </a:pPr>
            <a:r>
              <a:rPr lang="en-IN" b="1" dirty="0"/>
              <a:t>Conclusion </a:t>
            </a:r>
            <a:endParaRPr lang="en-US" b="1" dirty="0"/>
          </a:p>
        </p:txBody>
      </p:sp>
    </p:spTree>
    <p:extLst>
      <p:ext uri="{BB962C8B-B14F-4D97-AF65-F5344CB8AC3E}">
        <p14:creationId xmlns:p14="http://schemas.microsoft.com/office/powerpoint/2010/main" val="166750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2127-AB35-45FB-E25C-8CE6EC432756}"/>
              </a:ext>
            </a:extLst>
          </p:cNvPr>
          <p:cNvSpPr>
            <a:spLocks noGrp="1"/>
          </p:cNvSpPr>
          <p:nvPr>
            <p:ph type="title"/>
          </p:nvPr>
        </p:nvSpPr>
        <p:spPr>
          <a:xfrm>
            <a:off x="533697" y="1134882"/>
            <a:ext cx="5212746" cy="440077"/>
          </a:xfrm>
        </p:spPr>
        <p:txBody>
          <a:bodyPr>
            <a:noAutofit/>
          </a:bodyPr>
          <a:lstStyle/>
          <a:p>
            <a:r>
              <a:rPr lang="en-IN" sz="3600" b="1" i="1" u="sng" dirty="0">
                <a:ea typeface="Dreaming Outloud Script Pro" panose="02000000000000000000" pitchFamily="2" charset="0"/>
              </a:rPr>
              <a:t>Problem statement</a:t>
            </a:r>
            <a:endParaRPr lang="en-US" sz="3600" b="1" i="1" u="sng" dirty="0">
              <a:ea typeface="Dreaming Outloud Script Pro" panose="02000000000000000000" pitchFamily="2" charset="0"/>
            </a:endParaRPr>
          </a:p>
        </p:txBody>
      </p:sp>
      <p:sp>
        <p:nvSpPr>
          <p:cNvPr id="5" name="Content Placeholder 4">
            <a:extLst>
              <a:ext uri="{FF2B5EF4-FFF2-40B4-BE49-F238E27FC236}">
                <a16:creationId xmlns:a16="http://schemas.microsoft.com/office/drawing/2014/main" id="{874A013A-6DE6-8ABC-3DA4-5DC5D0CE3BE0}"/>
              </a:ext>
            </a:extLst>
          </p:cNvPr>
          <p:cNvSpPr>
            <a:spLocks noGrp="1"/>
          </p:cNvSpPr>
          <p:nvPr>
            <p:ph sz="quarter" idx="13"/>
          </p:nvPr>
        </p:nvSpPr>
        <p:spPr>
          <a:xfrm>
            <a:off x="845440" y="2775388"/>
            <a:ext cx="7524701" cy="2671652"/>
          </a:xfrm>
        </p:spPr>
        <p:txBody>
          <a:bodyPr>
            <a:noAutofit/>
          </a:bodyPr>
          <a:lstStyle/>
          <a:p>
            <a:r>
              <a:rPr lang="en-IN" sz="3000" dirty="0"/>
              <a:t>A problem statement is a clear and concise description of the problem or issue a team aims to address in a project</a:t>
            </a:r>
            <a:endParaRPr lang="en-US" sz="3000" dirty="0"/>
          </a:p>
        </p:txBody>
      </p:sp>
    </p:spTree>
    <p:extLst>
      <p:ext uri="{BB962C8B-B14F-4D97-AF65-F5344CB8AC3E}">
        <p14:creationId xmlns:p14="http://schemas.microsoft.com/office/powerpoint/2010/main" val="152315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9CD389-7295-4425-6939-BCD2EAB75507}"/>
              </a:ext>
            </a:extLst>
          </p:cNvPr>
          <p:cNvSpPr>
            <a:spLocks noGrp="1"/>
          </p:cNvSpPr>
          <p:nvPr>
            <p:ph type="title"/>
          </p:nvPr>
        </p:nvSpPr>
        <p:spPr>
          <a:xfrm>
            <a:off x="570266" y="958652"/>
            <a:ext cx="6447501" cy="990600"/>
          </a:xfrm>
        </p:spPr>
        <p:txBody>
          <a:bodyPr>
            <a:normAutofit/>
          </a:bodyPr>
          <a:lstStyle/>
          <a:p>
            <a:r>
              <a:rPr lang="en-IN" sz="3300" b="1" u="sng" dirty="0"/>
              <a:t>Project overview </a:t>
            </a:r>
            <a:endParaRPr lang="en-US" sz="3300" b="1" u="sng" dirty="0"/>
          </a:p>
        </p:txBody>
      </p:sp>
      <p:sp>
        <p:nvSpPr>
          <p:cNvPr id="3" name="Content Placeholder 2">
            <a:extLst>
              <a:ext uri="{FF2B5EF4-FFF2-40B4-BE49-F238E27FC236}">
                <a16:creationId xmlns:a16="http://schemas.microsoft.com/office/drawing/2014/main" id="{781DA92D-3A0F-76AE-AF4E-4E29FCBAFB62}"/>
              </a:ext>
            </a:extLst>
          </p:cNvPr>
          <p:cNvSpPr>
            <a:spLocks noGrp="1"/>
          </p:cNvSpPr>
          <p:nvPr>
            <p:ph sz="quarter" idx="13"/>
          </p:nvPr>
        </p:nvSpPr>
        <p:spPr>
          <a:xfrm>
            <a:off x="1569957" y="516815"/>
            <a:ext cx="8458200" cy="4829045"/>
          </a:xfrm>
        </p:spPr>
        <p:txBody>
          <a:bodyPr/>
          <a:lstStyle/>
          <a:p>
            <a:pPr marL="0" indent="0">
              <a:buNone/>
            </a:pPr>
            <a:endParaRPr lang="en-US" dirty="0"/>
          </a:p>
        </p:txBody>
      </p:sp>
      <p:sp>
        <p:nvSpPr>
          <p:cNvPr id="7" name="Content Placeholder 6">
            <a:extLst>
              <a:ext uri="{FF2B5EF4-FFF2-40B4-BE49-F238E27FC236}">
                <a16:creationId xmlns:a16="http://schemas.microsoft.com/office/drawing/2014/main" id="{86796C43-282D-0895-C1F3-668A68158F71}"/>
              </a:ext>
            </a:extLst>
          </p:cNvPr>
          <p:cNvSpPr>
            <a:spLocks noGrp="1"/>
          </p:cNvSpPr>
          <p:nvPr>
            <p:ph sz="quarter" idx="4294967295"/>
          </p:nvPr>
        </p:nvSpPr>
        <p:spPr>
          <a:xfrm>
            <a:off x="64043" y="1779146"/>
            <a:ext cx="7772400" cy="3424237"/>
          </a:xfrm>
        </p:spPr>
        <p:txBody>
          <a:bodyPr>
            <a:noAutofit/>
          </a:bodyPr>
          <a:lstStyle/>
          <a:p>
            <a:pPr marL="457200" indent="-457200">
              <a:buFont typeface="+mj-lt"/>
              <a:buAutoNum type="arabicPeriod"/>
            </a:pPr>
            <a:r>
              <a:rPr lang="en-IN" dirty="0"/>
              <a:t> a project that includes the project’s goals, objectives, and how it will be executed. The purpose of a project overview is to provide a clear understanding of the project to stakeholders, clients, and team members. 
 A project overview is usually included at the beginning of a project proposal, along with other documents that provide more detailed information about the project’s schedule and budget. 
A project overview is a detailed description of a project’s goals and objectives, the steps to achieve these goals, and the expected outcomes.</a:t>
            </a:r>
          </a:p>
        </p:txBody>
      </p:sp>
    </p:spTree>
    <p:extLst>
      <p:ext uri="{BB962C8B-B14F-4D97-AF65-F5344CB8AC3E}">
        <p14:creationId xmlns:p14="http://schemas.microsoft.com/office/powerpoint/2010/main" val="1082644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EF7F-7AB7-539C-CA12-78B72EBF2F70}"/>
              </a:ext>
            </a:extLst>
          </p:cNvPr>
          <p:cNvSpPr>
            <a:spLocks noGrp="1"/>
          </p:cNvSpPr>
          <p:nvPr>
            <p:ph type="title"/>
          </p:nvPr>
        </p:nvSpPr>
        <p:spPr>
          <a:xfrm>
            <a:off x="273666" y="1066798"/>
            <a:ext cx="8596668" cy="433480"/>
          </a:xfrm>
        </p:spPr>
        <p:txBody>
          <a:bodyPr>
            <a:normAutofit fontScale="90000"/>
          </a:bodyPr>
          <a:lstStyle/>
          <a:p>
            <a:r>
              <a:rPr lang="en-IN" sz="4000" b="1" u="sng" dirty="0"/>
              <a:t>WHO ARE THE END OF USERS </a:t>
            </a:r>
            <a:endParaRPr lang="en-US" sz="4000" b="1" u="sng" dirty="0"/>
          </a:p>
        </p:txBody>
      </p:sp>
      <p:sp>
        <p:nvSpPr>
          <p:cNvPr id="7" name="Content Placeholder 6">
            <a:extLst>
              <a:ext uri="{FF2B5EF4-FFF2-40B4-BE49-F238E27FC236}">
                <a16:creationId xmlns:a16="http://schemas.microsoft.com/office/drawing/2014/main" id="{29F0B511-D121-7649-05C6-07239FF65D37}"/>
              </a:ext>
            </a:extLst>
          </p:cNvPr>
          <p:cNvSpPr>
            <a:spLocks noGrp="1"/>
          </p:cNvSpPr>
          <p:nvPr>
            <p:ph sz="quarter" idx="13"/>
          </p:nvPr>
        </p:nvSpPr>
        <p:spPr/>
        <p:txBody>
          <a:bodyPr>
            <a:noAutofit/>
          </a:bodyPr>
          <a:lstStyle/>
          <a:p>
            <a:r>
              <a:rPr lang="en-IN" sz="2800" dirty="0"/>
              <a:t>An end user is a person or entity that uses a product or service. End users may or may not be the same as the customer who purchases the product or service.</a:t>
            </a:r>
          </a:p>
          <a:p>
            <a:r>
              <a:rPr lang="en-IN" sz="2800" dirty="0"/>
              <a:t> For example, if a company buys software for its employees to use, the employees are the end users, but the company is the customer</a:t>
            </a:r>
            <a:endParaRPr lang="en-US" sz="2800" dirty="0"/>
          </a:p>
        </p:txBody>
      </p:sp>
    </p:spTree>
    <p:extLst>
      <p:ext uri="{BB962C8B-B14F-4D97-AF65-F5344CB8AC3E}">
        <p14:creationId xmlns:p14="http://schemas.microsoft.com/office/powerpoint/2010/main" val="181814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9C8A-BAC5-EA41-277B-3B520B4106E5}"/>
              </a:ext>
            </a:extLst>
          </p:cNvPr>
          <p:cNvSpPr>
            <a:spLocks noGrp="1"/>
          </p:cNvSpPr>
          <p:nvPr>
            <p:ph type="title"/>
          </p:nvPr>
        </p:nvSpPr>
        <p:spPr>
          <a:xfrm>
            <a:off x="465397" y="230529"/>
            <a:ext cx="9905998" cy="1905000"/>
          </a:xfrm>
        </p:spPr>
        <p:txBody>
          <a:bodyPr>
            <a:normAutofit/>
          </a:bodyPr>
          <a:lstStyle/>
          <a:p>
            <a:r>
              <a:rPr lang="en-IN" sz="3200" b="1" u="sng" dirty="0"/>
              <a:t>OUR SOLUTION AND ITS VALUE PROPOITION</a:t>
            </a:r>
            <a:endParaRPr lang="en-US" sz="3200" b="1" u="sng" dirty="0"/>
          </a:p>
        </p:txBody>
      </p:sp>
      <p:sp>
        <p:nvSpPr>
          <p:cNvPr id="3" name="Content Placeholder 2">
            <a:extLst>
              <a:ext uri="{FF2B5EF4-FFF2-40B4-BE49-F238E27FC236}">
                <a16:creationId xmlns:a16="http://schemas.microsoft.com/office/drawing/2014/main" id="{8B327A98-3CCD-172D-E4A5-0DB97BD9ADAF}"/>
              </a:ext>
            </a:extLst>
          </p:cNvPr>
          <p:cNvSpPr>
            <a:spLocks noGrp="1"/>
          </p:cNvSpPr>
          <p:nvPr>
            <p:ph sz="quarter" idx="13"/>
          </p:nvPr>
        </p:nvSpPr>
        <p:spPr>
          <a:xfrm>
            <a:off x="765619" y="1533935"/>
            <a:ext cx="7772870" cy="2682267"/>
          </a:xfrm>
        </p:spPr>
        <p:txBody>
          <a:bodyPr>
            <a:noAutofit/>
          </a:bodyPr>
          <a:lstStyle/>
          <a:p>
            <a:r>
              <a:rPr lang="en-IN" dirty="0"/>
              <a:t>“Employee Value Proposition, or EVP for short, is the unique value you as an employer offer your current employees and potential candidates. In short, an EVP could be explained as what you offer your employees that no one else offers. </a:t>
            </a:r>
          </a:p>
          <a:p>
            <a:r>
              <a:rPr lang="en-IN" dirty="0"/>
              <a:t>An attractive EVP makes you stand out from the competition on the candidate market – making it easier to attract and hire top candidates within your target group.”</a:t>
            </a:r>
            <a:endParaRPr lang="en-US" dirty="0"/>
          </a:p>
        </p:txBody>
      </p:sp>
      <p:pic>
        <p:nvPicPr>
          <p:cNvPr id="6" name="Picture 5">
            <a:extLst>
              <a:ext uri="{FF2B5EF4-FFF2-40B4-BE49-F238E27FC236}">
                <a16:creationId xmlns:a16="http://schemas.microsoft.com/office/drawing/2014/main" id="{D5EDDAF6-E940-445C-3E12-CD493993E359}"/>
              </a:ext>
            </a:extLst>
          </p:cNvPr>
          <p:cNvPicPr>
            <a:picLocks noChangeAspect="1"/>
          </p:cNvPicPr>
          <p:nvPr/>
        </p:nvPicPr>
        <p:blipFill>
          <a:blip r:embed="rId2"/>
          <a:stretch>
            <a:fillRect/>
          </a:stretch>
        </p:blipFill>
        <p:spPr>
          <a:xfrm>
            <a:off x="5690687" y="3967144"/>
            <a:ext cx="3128054" cy="18288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TextBox 7">
            <a:extLst>
              <a:ext uri="{FF2B5EF4-FFF2-40B4-BE49-F238E27FC236}">
                <a16:creationId xmlns:a16="http://schemas.microsoft.com/office/drawing/2014/main" id="{EED59477-DA3D-3344-5E4D-34FD9CF71424}"/>
              </a:ext>
            </a:extLst>
          </p:cNvPr>
          <p:cNvSpPr txBox="1"/>
          <p:nvPr/>
        </p:nvSpPr>
        <p:spPr>
          <a:xfrm>
            <a:off x="3737654"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84829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F6F2A12-25C4-B4D6-DAF5-CC5FC9E809EC}"/>
              </a:ext>
            </a:extLst>
          </p:cNvPr>
          <p:cNvSpPr>
            <a:spLocks noGrp="1"/>
          </p:cNvSpPr>
          <p:nvPr>
            <p:ph type="title"/>
          </p:nvPr>
        </p:nvSpPr>
        <p:spPr>
          <a:xfrm>
            <a:off x="956258" y="603077"/>
            <a:ext cx="7231481" cy="1905000"/>
          </a:xfrm>
        </p:spPr>
        <p:txBody>
          <a:bodyPr>
            <a:normAutofit/>
          </a:bodyPr>
          <a:lstStyle/>
          <a:p>
            <a:r>
              <a:rPr lang="en-IN" sz="4000" b="1" u="sng" dirty="0"/>
              <a:t>Dataset description </a:t>
            </a:r>
            <a:endParaRPr lang="en-US" sz="4000" b="1" u="sng" dirty="0"/>
          </a:p>
        </p:txBody>
      </p:sp>
      <p:sp>
        <p:nvSpPr>
          <p:cNvPr id="3" name="Content Placeholder 2">
            <a:extLst>
              <a:ext uri="{FF2B5EF4-FFF2-40B4-BE49-F238E27FC236}">
                <a16:creationId xmlns:a16="http://schemas.microsoft.com/office/drawing/2014/main" id="{FF716215-621F-029C-467E-89BEEDA2A666}"/>
              </a:ext>
            </a:extLst>
          </p:cNvPr>
          <p:cNvSpPr>
            <a:spLocks noGrp="1"/>
          </p:cNvSpPr>
          <p:nvPr>
            <p:ph sz="quarter" idx="13"/>
          </p:nvPr>
        </p:nvSpPr>
        <p:spPr>
          <a:xfrm flipH="1">
            <a:off x="280188" y="1579493"/>
            <a:ext cx="8583619" cy="2199719"/>
          </a:xfrm>
        </p:spPr>
        <p:txBody>
          <a:bodyPr>
            <a:noAutofit/>
          </a:bodyPr>
          <a:lstStyle/>
          <a:p>
            <a:r>
              <a:rPr lang="en-IN" sz="2400" dirty="0"/>
              <a:t>Salary data, also known as wage data, compensation data, or income data, is a sub-category of Business-to-Business (B2B) data. </a:t>
            </a:r>
          </a:p>
          <a:p>
            <a:r>
              <a:rPr lang="en-IN" sz="2400" dirty="0"/>
              <a:t>The data is mainly grouped into ranges or categories relating to earnings, demographics and contracts.</a:t>
            </a:r>
            <a:endParaRPr lang="en-US" sz="2400" dirty="0"/>
          </a:p>
        </p:txBody>
      </p:sp>
      <p:sp>
        <p:nvSpPr>
          <p:cNvPr id="6" name="TextBox 5">
            <a:extLst>
              <a:ext uri="{FF2B5EF4-FFF2-40B4-BE49-F238E27FC236}">
                <a16:creationId xmlns:a16="http://schemas.microsoft.com/office/drawing/2014/main" id="{0A317AA1-9EC3-0544-E81E-A5E052D77C1C}"/>
              </a:ext>
            </a:extLst>
          </p:cNvPr>
          <p:cNvSpPr txBox="1"/>
          <p:nvPr/>
        </p:nvSpPr>
        <p:spPr>
          <a:xfrm>
            <a:off x="7695903" y="251460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F08FB491-1B29-3BF0-0D57-FD160EF0EB05}"/>
              </a:ext>
            </a:extLst>
          </p:cNvPr>
          <p:cNvSpPr txBox="1"/>
          <p:nvPr/>
        </p:nvSpPr>
        <p:spPr>
          <a:xfrm>
            <a:off x="9626105" y="-3062529"/>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2CCEAB66-D160-27F2-BA16-6F0493D16E2C}"/>
              </a:ext>
            </a:extLst>
          </p:cNvPr>
          <p:cNvSpPr txBox="1"/>
          <p:nvPr/>
        </p:nvSpPr>
        <p:spPr>
          <a:xfrm>
            <a:off x="7695903" y="984670"/>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237E88A0-18BE-CA4C-86E0-BDA130358CF6}"/>
              </a:ext>
            </a:extLst>
          </p:cNvPr>
          <p:cNvSpPr txBox="1"/>
          <p:nvPr/>
        </p:nvSpPr>
        <p:spPr>
          <a:xfrm>
            <a:off x="4420786" y="4044530"/>
            <a:ext cx="4443021" cy="2114425"/>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31F79532-54FB-D6D9-5BBA-B15F278D7972}"/>
              </a:ext>
            </a:extLst>
          </p:cNvPr>
          <p:cNvSpPr txBox="1"/>
          <p:nvPr/>
        </p:nvSpPr>
        <p:spPr>
          <a:xfrm>
            <a:off x="4813942" y="98467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40CB7F5-23A3-C26B-6124-1A57DA9847EA}"/>
              </a:ext>
            </a:extLst>
          </p:cNvPr>
          <p:cNvSpPr txBox="1"/>
          <p:nvPr/>
        </p:nvSpPr>
        <p:spPr>
          <a:xfrm>
            <a:off x="4813941" y="984670"/>
            <a:ext cx="2070744" cy="394046"/>
          </a:xfrm>
          <a:prstGeom prst="rect">
            <a:avLst/>
          </a:prstGeom>
          <a:noFill/>
        </p:spPr>
        <p:txBody>
          <a:bodyPr wrap="square" rtlCol="0">
            <a:spAutoFit/>
          </a:bodyPr>
          <a:lstStyle/>
          <a:p>
            <a:pPr algn="l"/>
            <a:endParaRPr lang="en-US" dirty="0"/>
          </a:p>
        </p:txBody>
      </p:sp>
      <p:pic>
        <p:nvPicPr>
          <p:cNvPr id="13" name="Picture 12">
            <a:extLst>
              <a:ext uri="{FF2B5EF4-FFF2-40B4-BE49-F238E27FC236}">
                <a16:creationId xmlns:a16="http://schemas.microsoft.com/office/drawing/2014/main" id="{97041B1E-92D1-E37A-06D7-C2BCC4445B46}"/>
              </a:ext>
            </a:extLst>
          </p:cNvPr>
          <p:cNvPicPr>
            <a:picLocks noChangeAspect="1"/>
          </p:cNvPicPr>
          <p:nvPr/>
        </p:nvPicPr>
        <p:blipFill>
          <a:blip r:embed="rId3"/>
          <a:stretch>
            <a:fillRect/>
          </a:stretch>
        </p:blipFill>
        <p:spPr>
          <a:xfrm>
            <a:off x="4598313" y="3231877"/>
            <a:ext cx="4087966" cy="292707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a:extLst>
              <a:ext uri="{FF2B5EF4-FFF2-40B4-BE49-F238E27FC236}">
                <a16:creationId xmlns:a16="http://schemas.microsoft.com/office/drawing/2014/main" id="{9DF807C1-B2FA-116D-79D0-464C165F339B}"/>
              </a:ext>
            </a:extLst>
          </p:cNvPr>
          <p:cNvSpPr txBox="1"/>
          <p:nvPr/>
        </p:nvSpPr>
        <p:spPr>
          <a:xfrm>
            <a:off x="4813942" y="106917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79764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FC03-0666-55A0-A398-10CED545C431}"/>
              </a:ext>
            </a:extLst>
          </p:cNvPr>
          <p:cNvSpPr>
            <a:spLocks noGrp="1"/>
          </p:cNvSpPr>
          <p:nvPr>
            <p:ph type="title"/>
          </p:nvPr>
        </p:nvSpPr>
        <p:spPr>
          <a:xfrm>
            <a:off x="2199911" y="289382"/>
            <a:ext cx="9905998" cy="1204968"/>
          </a:xfrm>
        </p:spPr>
        <p:txBody>
          <a:bodyPr>
            <a:normAutofit/>
          </a:bodyPr>
          <a:lstStyle/>
          <a:p>
            <a:r>
              <a:rPr lang="en-IN" sz="4400" b="1">
                <a:solidFill>
                  <a:schemeClr val="tx1"/>
                </a:solidFill>
              </a:rPr>
              <a:t>ModElling</a:t>
            </a:r>
            <a:endParaRPr lang="en-US" sz="4400" b="1" dirty="0">
              <a:solidFill>
                <a:schemeClr val="tx1"/>
              </a:solidFill>
            </a:endParaRPr>
          </a:p>
        </p:txBody>
      </p:sp>
      <p:sp>
        <p:nvSpPr>
          <p:cNvPr id="3" name="Content Placeholder 2">
            <a:extLst>
              <a:ext uri="{FF2B5EF4-FFF2-40B4-BE49-F238E27FC236}">
                <a16:creationId xmlns:a16="http://schemas.microsoft.com/office/drawing/2014/main" id="{5ABC0BF7-820B-CD2A-DD26-17D740A3D088}"/>
              </a:ext>
            </a:extLst>
          </p:cNvPr>
          <p:cNvSpPr>
            <a:spLocks noGrp="1"/>
          </p:cNvSpPr>
          <p:nvPr>
            <p:ph sz="quarter" idx="13"/>
          </p:nvPr>
        </p:nvSpPr>
        <p:spPr>
          <a:xfrm rot="10800000" flipV="1">
            <a:off x="961653" y="1494351"/>
            <a:ext cx="6465619" cy="1058497"/>
          </a:xfrm>
        </p:spPr>
        <p:txBody>
          <a:bodyPr>
            <a:normAutofit/>
          </a:bodyPr>
          <a:lstStyle/>
          <a:p>
            <a:r>
              <a:rPr lang="en-IN" sz="2800" b="1" u="sng" dirty="0"/>
              <a:t>Average salary of model  In </a:t>
            </a:r>
            <a:r>
              <a:rPr lang="en-IN" sz="2800" b="1" u="sng" dirty="0" err="1"/>
              <a:t>india</a:t>
            </a:r>
            <a:r>
              <a:rPr lang="en-IN" sz="2800" b="1" u="sng" dirty="0"/>
              <a:t>  </a:t>
            </a:r>
            <a:endParaRPr lang="en-US" sz="2800" b="1" u="sng" dirty="0"/>
          </a:p>
        </p:txBody>
      </p:sp>
      <p:sp>
        <p:nvSpPr>
          <p:cNvPr id="4" name="TextBox 3">
            <a:extLst>
              <a:ext uri="{FF2B5EF4-FFF2-40B4-BE49-F238E27FC236}">
                <a16:creationId xmlns:a16="http://schemas.microsoft.com/office/drawing/2014/main" id="{0701FC8D-7EA5-753A-9FEA-F88E0B133B73}"/>
              </a:ext>
            </a:extLst>
          </p:cNvPr>
          <p:cNvSpPr txBox="1"/>
          <p:nvPr/>
        </p:nvSpPr>
        <p:spPr>
          <a:xfrm>
            <a:off x="1165737" y="2956331"/>
            <a:ext cx="6812526" cy="286232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r>
              <a:rPr lang="en-IN" sz="2000" dirty="0"/>
              <a:t>According to Glassdoor, the average monthly salary for a model in India is ₹3,79,000, with an average additional cash compensation of ₹3,54,000. However, top models can earn significantly more, sometimes earning several lakh per show or campaign. 
According to Indeed, the average annual salary for a model in India is around ₹4,12,491. 
 </a:t>
            </a:r>
            <a:endParaRPr lang="en-US" sz="2000" dirty="0"/>
          </a:p>
        </p:txBody>
      </p:sp>
    </p:spTree>
    <p:extLst>
      <p:ext uri="{BB962C8B-B14F-4D97-AF65-F5344CB8AC3E}">
        <p14:creationId xmlns:p14="http://schemas.microsoft.com/office/powerpoint/2010/main" val="15449531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Employee data analysis using excel </vt:lpstr>
      <vt:lpstr> project tittle</vt:lpstr>
      <vt:lpstr>Agenda</vt:lpstr>
      <vt:lpstr>Problem statement</vt:lpstr>
      <vt:lpstr>Project overview </vt:lpstr>
      <vt:lpstr>WHO ARE THE END OF USERS </vt:lpstr>
      <vt:lpstr>OUR SOLUTION AND ITS VALUE PROPOITION</vt:lpstr>
      <vt:lpstr>Dataset description </vt:lpstr>
      <vt:lpstr>ModElling</vt:lpstr>
      <vt:lpstr>Employee salary IN  India</vt:lpstr>
      <vt:lpstr>Calculation of Salary format</vt:lpstr>
      <vt:lpstr>Result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ssathya15611@gmail.com</dc:creator>
  <cp:lastModifiedBy>ssathya15611@gmail.com</cp:lastModifiedBy>
  <cp:revision>34</cp:revision>
  <dcterms:created xsi:type="dcterms:W3CDTF">2024-09-02T12:19:38Z</dcterms:created>
  <dcterms:modified xsi:type="dcterms:W3CDTF">2024-09-03T11:47:02Z</dcterms:modified>
</cp:coreProperties>
</file>