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ris\Downloads\SATHIY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dk1"/>
                </a:solidFill>
                <a:latin typeface="+mn-lt"/>
                <a:ea typeface="+mn-ea"/>
                <a:cs typeface="+mn-cs"/>
              </a:defRPr>
            </a:pPr>
            <a:r>
              <a:rPr lang="en-IN"/>
              <a:t>overall RATING BASED ON JOB TYPE</a:t>
            </a:r>
          </a:p>
        </c:rich>
      </c:tx>
      <c:layout>
        <c:manualLayout>
          <c:xMode val="edge"/>
          <c:yMode val="edge"/>
          <c:x val="0.13026377952755905"/>
          <c:y val="7.7682997958588504E-2"/>
        </c:manualLayout>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dk1"/>
              </a:solidFill>
              <a:latin typeface="+mn-lt"/>
              <a:ea typeface="+mn-ea"/>
              <a:cs typeface="+mn-cs"/>
            </a:defRPr>
          </a:pPr>
          <a:endParaRPr lang="en-US"/>
        </a:p>
      </c:txPr>
    </c:title>
    <c:autoTitleDeleted val="0"/>
    <c:pivotFmts>
      <c:pivotFmt>
        <c:idx val="0"/>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ED7D31">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A5A5A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FFC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v>1</c:v>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cat>
            <c:strLit>
              <c:ptCount val="4"/>
              <c:pt idx="0">
                <c:v>Contractual</c:v>
              </c:pt>
              <c:pt idx="1">
                <c:v>Full Time</c:v>
              </c:pt>
              <c:pt idx="2">
                <c:v>Intern</c:v>
              </c:pt>
              <c:pt idx="3">
                <c:v>Part Time</c:v>
              </c:pt>
            </c:strLit>
          </c:cat>
          <c:val>
            <c:numLit>
              <c:formatCode>General</c:formatCode>
              <c:ptCount val="4"/>
              <c:pt idx="0">
                <c:v>0</c:v>
              </c:pt>
              <c:pt idx="1">
                <c:v>10</c:v>
              </c:pt>
              <c:pt idx="2">
                <c:v>0</c:v>
              </c:pt>
              <c:pt idx="3">
                <c:v>1</c:v>
              </c:pt>
            </c:numLit>
          </c:val>
          <c:extLst>
            <c:ext xmlns:c16="http://schemas.microsoft.com/office/drawing/2014/chart" uri="{C3380CC4-5D6E-409C-BE32-E72D297353CC}">
              <c16:uniqueId val="{00000000-98E9-450B-B600-5CC22AC534DA}"/>
            </c:ext>
          </c:extLst>
        </c:ser>
        <c:ser>
          <c:idx val="1"/>
          <c:order val="1"/>
          <c:tx>
            <c:v>2</c:v>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cat>
            <c:strLit>
              <c:ptCount val="4"/>
              <c:pt idx="0">
                <c:v>Contractual</c:v>
              </c:pt>
              <c:pt idx="1">
                <c:v>Full Time</c:v>
              </c:pt>
              <c:pt idx="2">
                <c:v>Intern</c:v>
              </c:pt>
              <c:pt idx="3">
                <c:v>Part Time</c:v>
              </c:pt>
            </c:strLit>
          </c:cat>
          <c:val>
            <c:numLit>
              <c:formatCode>General</c:formatCode>
              <c:ptCount val="4"/>
              <c:pt idx="0">
                <c:v>0</c:v>
              </c:pt>
              <c:pt idx="1">
                <c:v>20</c:v>
              </c:pt>
              <c:pt idx="2">
                <c:v>0</c:v>
              </c:pt>
              <c:pt idx="3">
                <c:v>0</c:v>
              </c:pt>
            </c:numLit>
          </c:val>
          <c:extLst>
            <c:ext xmlns:c16="http://schemas.microsoft.com/office/drawing/2014/chart" uri="{C3380CC4-5D6E-409C-BE32-E72D297353CC}">
              <c16:uniqueId val="{00000001-98E9-450B-B600-5CC22AC534DA}"/>
            </c:ext>
          </c:extLst>
        </c:ser>
        <c:ser>
          <c:idx val="2"/>
          <c:order val="2"/>
          <c:tx>
            <c:v>3</c:v>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cat>
            <c:strLit>
              <c:ptCount val="4"/>
              <c:pt idx="0">
                <c:v>Contractual</c:v>
              </c:pt>
              <c:pt idx="1">
                <c:v>Full Time</c:v>
              </c:pt>
              <c:pt idx="2">
                <c:v>Intern</c:v>
              </c:pt>
              <c:pt idx="3">
                <c:v>Part Time</c:v>
              </c:pt>
            </c:strLit>
          </c:cat>
          <c:val>
            <c:numLit>
              <c:formatCode>General</c:formatCode>
              <c:ptCount val="4"/>
              <c:pt idx="0">
                <c:v>3</c:v>
              </c:pt>
              <c:pt idx="1">
                <c:v>60</c:v>
              </c:pt>
              <c:pt idx="2">
                <c:v>0</c:v>
              </c:pt>
              <c:pt idx="3">
                <c:v>0</c:v>
              </c:pt>
            </c:numLit>
          </c:val>
          <c:extLst>
            <c:ext xmlns:c16="http://schemas.microsoft.com/office/drawing/2014/chart" uri="{C3380CC4-5D6E-409C-BE32-E72D297353CC}">
              <c16:uniqueId val="{00000002-98E9-450B-B600-5CC22AC534DA}"/>
            </c:ext>
          </c:extLst>
        </c:ser>
        <c:ser>
          <c:idx val="3"/>
          <c:order val="3"/>
          <c:tx>
            <c:v>4</c:v>
          </c:tx>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cat>
            <c:strLit>
              <c:ptCount val="4"/>
              <c:pt idx="0">
                <c:v>Contractual</c:v>
              </c:pt>
              <c:pt idx="1">
                <c:v>Full Time</c:v>
              </c:pt>
              <c:pt idx="2">
                <c:v>Intern</c:v>
              </c:pt>
              <c:pt idx="3">
                <c:v>Part Time</c:v>
              </c:pt>
            </c:strLit>
          </c:cat>
          <c:val>
            <c:numLit>
              <c:formatCode>General</c:formatCode>
              <c:ptCount val="4"/>
              <c:pt idx="0">
                <c:v>0</c:v>
              </c:pt>
              <c:pt idx="1">
                <c:v>128</c:v>
              </c:pt>
              <c:pt idx="2">
                <c:v>0</c:v>
              </c:pt>
              <c:pt idx="3">
                <c:v>0</c:v>
              </c:pt>
            </c:numLit>
          </c:val>
          <c:extLst>
            <c:ext xmlns:c16="http://schemas.microsoft.com/office/drawing/2014/chart" uri="{C3380CC4-5D6E-409C-BE32-E72D297353CC}">
              <c16:uniqueId val="{00000003-98E9-450B-B600-5CC22AC534DA}"/>
            </c:ext>
          </c:extLst>
        </c:ser>
        <c:ser>
          <c:idx val="4"/>
          <c:order val="4"/>
          <c:tx>
            <c:v>5</c:v>
          </c:tx>
          <c:spPr>
            <a:solidFill>
              <a:schemeClr val="accent5">
                <a:alpha val="88000"/>
              </a:schemeClr>
            </a:solidFill>
            <a:ln>
              <a:solidFill>
                <a:schemeClr val="accent5">
                  <a:lumMod val="50000"/>
                </a:schemeClr>
              </a:solidFill>
            </a:ln>
            <a:effectLst/>
            <a:scene3d>
              <a:camera prst="orthographicFront"/>
              <a:lightRig rig="threePt" dir="t"/>
            </a:scene3d>
            <a:sp3d prstMaterial="flat">
              <a:contourClr>
                <a:schemeClr val="accent5">
                  <a:lumMod val="50000"/>
                </a:schemeClr>
              </a:contourClr>
            </a:sp3d>
          </c:spPr>
          <c:invertIfNegative val="0"/>
          <c:cat>
            <c:strLit>
              <c:ptCount val="4"/>
              <c:pt idx="0">
                <c:v>Contractual</c:v>
              </c:pt>
              <c:pt idx="1">
                <c:v>Full Time</c:v>
              </c:pt>
              <c:pt idx="2">
                <c:v>Intern</c:v>
              </c:pt>
              <c:pt idx="3">
                <c:v>Part Time</c:v>
              </c:pt>
            </c:strLit>
          </c:cat>
          <c:val>
            <c:numLit>
              <c:formatCode>General</c:formatCode>
              <c:ptCount val="4"/>
              <c:pt idx="0">
                <c:v>0</c:v>
              </c:pt>
              <c:pt idx="1">
                <c:v>70</c:v>
              </c:pt>
              <c:pt idx="2">
                <c:v>5</c:v>
              </c:pt>
              <c:pt idx="3">
                <c:v>0</c:v>
              </c:pt>
            </c:numLit>
          </c:val>
          <c:extLst>
            <c:ext xmlns:c16="http://schemas.microsoft.com/office/drawing/2014/chart" uri="{C3380CC4-5D6E-409C-BE32-E72D297353CC}">
              <c16:uniqueId val="{00000004-98E9-450B-B600-5CC22AC534DA}"/>
            </c:ext>
          </c:extLst>
        </c:ser>
        <c:dLbls>
          <c:showLegendKey val="0"/>
          <c:showVal val="0"/>
          <c:showCatName val="0"/>
          <c:showSerName val="0"/>
          <c:showPercent val="0"/>
          <c:showBubbleSize val="0"/>
        </c:dLbls>
        <c:gapWidth val="84"/>
        <c:gapDepth val="53"/>
        <c:shape val="box"/>
        <c:axId val="13994752"/>
        <c:axId val="13995232"/>
        <c:axId val="0"/>
      </c:bar3DChart>
      <c:catAx>
        <c:axId val="1399475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r>
                  <a:rPr lang="en-IN"/>
                  <a:t>JOB TYPE</a:t>
                </a:r>
              </a:p>
            </c:rich>
          </c:tx>
          <c:layout>
            <c:manualLayout>
              <c:xMode val="edge"/>
              <c:yMode val="edge"/>
              <c:x val="0.30625940507436572"/>
              <c:y val="0.8264238845144357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3995232"/>
        <c:crosses val="autoZero"/>
        <c:auto val="1"/>
        <c:lblAlgn val="ctr"/>
        <c:lblOffset val="100"/>
        <c:noMultiLvlLbl val="0"/>
      </c:catAx>
      <c:valAx>
        <c:axId val="13995232"/>
        <c:scaling>
          <c:orientation val="minMax"/>
        </c:scaling>
        <c:delete val="1"/>
        <c:axPos val="l"/>
        <c:title>
          <c:tx>
            <c:rich>
              <a:bodyPr rot="-5400000" spcFirstLastPara="1" vertOverflow="ellipsis" vert="horz" wrap="square" anchor="ctr" anchorCtr="1"/>
              <a:lstStyle/>
              <a:p>
                <a:pPr>
                  <a:defRPr sz="900" b="0" i="0" u="none" strike="noStrike" kern="1200" baseline="0">
                    <a:solidFill>
                      <a:schemeClr val="dk1"/>
                    </a:solidFill>
                    <a:latin typeface="+mn-lt"/>
                    <a:ea typeface="+mn-ea"/>
                    <a:cs typeface="+mn-cs"/>
                  </a:defRPr>
                </a:pPr>
                <a:r>
                  <a:rPr lang="en-IN"/>
                  <a:t>RATING</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title>
        <c:numFmt formatCode="General" sourceLinked="1"/>
        <c:majorTickMark val="out"/>
        <c:minorTickMark val="none"/>
        <c:tickLblPos val="nextTo"/>
        <c:crossAx val="13994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round/>
    </a:ln>
    <a:effectLst>
      <a:outerShdw blurRad="40000" dist="20000" dir="5400000" rotWithShape="0">
        <a:srgbClr val="000000">
          <a:alpha val="38000"/>
        </a:srgbClr>
      </a:outerShdw>
    </a:effectLst>
  </c:spPr>
  <c:txPr>
    <a:bodyPr/>
    <a:lstStyle/>
    <a:p>
      <a:pPr>
        <a:defRPr>
          <a:solidFill>
            <a:schemeClr val="dk1"/>
          </a:solidFill>
          <a:latin typeface="+mn-lt"/>
          <a:ea typeface="+mn-ea"/>
          <a:cs typeface="+mn-cs"/>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F90961-3738-4662-9B2A-A910B76E22A9}" type="doc">
      <dgm:prSet loTypeId="urn:microsoft.com/office/officeart/2005/8/layout/process3" loCatId="process" qsTypeId="urn:microsoft.com/office/officeart/2005/8/quickstyle/simple1" qsCatId="simple" csTypeId="urn:microsoft.com/office/officeart/2005/8/colors/accent2_1" csCatId="accent2" phldr="1"/>
      <dgm:spPr/>
      <dgm:t>
        <a:bodyPr/>
        <a:lstStyle/>
        <a:p>
          <a:endParaRPr lang="en-IN"/>
        </a:p>
      </dgm:t>
    </dgm:pt>
    <dgm:pt modelId="{CBFAA3B9-44BA-460D-9212-9EE7FCD863EA}">
      <dgm:prSet phldrT="[Text]"/>
      <dgm:spPr/>
      <dgm:t>
        <a:bodyPr/>
        <a:lstStyle/>
        <a:p>
          <a:r>
            <a:rPr lang="en-IN" b="1" dirty="0"/>
            <a:t>Data visualization</a:t>
          </a:r>
        </a:p>
      </dgm:t>
    </dgm:pt>
    <dgm:pt modelId="{A97C76E8-2635-4DAC-94E0-1EC4B02D87BC}" type="parTrans" cxnId="{DE8734DA-0E15-4B1F-AC22-24940CC1FC8A}">
      <dgm:prSet/>
      <dgm:spPr/>
      <dgm:t>
        <a:bodyPr/>
        <a:lstStyle/>
        <a:p>
          <a:endParaRPr lang="en-IN"/>
        </a:p>
      </dgm:t>
    </dgm:pt>
    <dgm:pt modelId="{F6B93534-BF4E-4903-880A-E8B3339C2A35}" type="sibTrans" cxnId="{DE8734DA-0E15-4B1F-AC22-24940CC1FC8A}">
      <dgm:prSet/>
      <dgm:spPr/>
      <dgm:t>
        <a:bodyPr/>
        <a:lstStyle/>
        <a:p>
          <a:endParaRPr lang="en-IN"/>
        </a:p>
      </dgm:t>
    </dgm:pt>
    <dgm:pt modelId="{077E32AB-964B-4A78-9317-8149DF218D9A}">
      <dgm:prSet phldrT="[Text]"/>
      <dgm:spPr/>
      <dgm:t>
        <a:bodyPr/>
        <a:lstStyle/>
        <a:p>
          <a:r>
            <a:rPr lang="en-IN" b="1" dirty="0">
              <a:ln w="0"/>
              <a:solidFill>
                <a:schemeClr val="tx1"/>
              </a:solidFill>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I used data visualization to represent my graph</a:t>
          </a:r>
          <a:endParaRPr lang="en-IN" b="1" dirty="0"/>
        </a:p>
      </dgm:t>
    </dgm:pt>
    <dgm:pt modelId="{2F2810EE-B095-413E-9FD3-D9498D7302AE}" type="parTrans" cxnId="{2449658A-1460-4108-B061-19770D06D8A0}">
      <dgm:prSet/>
      <dgm:spPr/>
      <dgm:t>
        <a:bodyPr/>
        <a:lstStyle/>
        <a:p>
          <a:endParaRPr lang="en-IN"/>
        </a:p>
      </dgm:t>
    </dgm:pt>
    <dgm:pt modelId="{70D84484-439A-4A2A-A405-FFECD2280BB7}" type="sibTrans" cxnId="{2449658A-1460-4108-B061-19770D06D8A0}">
      <dgm:prSet/>
      <dgm:spPr/>
      <dgm:t>
        <a:bodyPr/>
        <a:lstStyle/>
        <a:p>
          <a:endParaRPr lang="en-IN"/>
        </a:p>
      </dgm:t>
    </dgm:pt>
    <dgm:pt modelId="{B20137BC-0EF8-45DE-BDD6-150480428EA8}">
      <dgm:prSet phldrT="[Text]"/>
      <dgm:spPr/>
      <dgm:t>
        <a:bodyPr/>
        <a:lstStyle/>
        <a:p>
          <a:r>
            <a:rPr lang="en-IN" b="1" dirty="0">
              <a:solidFill>
                <a:schemeClr val="tx1"/>
              </a:solidFill>
              <a:latin typeface="Yu Gothic UI Semibold" panose="020B0700000000000000" pitchFamily="34" charset="-128"/>
              <a:ea typeface="Yu Gothic UI Semibold" panose="020B0700000000000000" pitchFamily="34" charset="-128"/>
            </a:rPr>
            <a:t>I used animation for movement of words. </a:t>
          </a:r>
          <a:endParaRPr lang="en-IN" dirty="0"/>
        </a:p>
      </dgm:t>
    </dgm:pt>
    <dgm:pt modelId="{D01785EB-9E5D-4D52-9E3B-B7D2BFB466BE}" type="parTrans" cxnId="{D0EC8EF4-C709-445B-BB5A-67276A8F86D1}">
      <dgm:prSet/>
      <dgm:spPr/>
      <dgm:t>
        <a:bodyPr/>
        <a:lstStyle/>
        <a:p>
          <a:endParaRPr lang="en-IN"/>
        </a:p>
      </dgm:t>
    </dgm:pt>
    <dgm:pt modelId="{E0DBA738-2EEE-481F-AEC8-2DC399CB48AE}" type="sibTrans" cxnId="{D0EC8EF4-C709-445B-BB5A-67276A8F86D1}">
      <dgm:prSet/>
      <dgm:spPr/>
      <dgm:t>
        <a:bodyPr/>
        <a:lstStyle/>
        <a:p>
          <a:endParaRPr lang="en-IN"/>
        </a:p>
      </dgm:t>
    </dgm:pt>
    <dgm:pt modelId="{F2FF8913-4CE1-4CA6-9D32-0F944EE819A7}">
      <dgm:prSet phldrT="[Text]" custT="1"/>
      <dgm:spPr/>
      <dgm:t>
        <a:bodyPr/>
        <a:lstStyle/>
        <a:p>
          <a:r>
            <a:rPr lang="en-IN" sz="2400" b="1" dirty="0"/>
            <a:t>Transition</a:t>
          </a:r>
        </a:p>
      </dgm:t>
    </dgm:pt>
    <dgm:pt modelId="{3A1BE58C-6310-4A85-943E-4DEE19038E67}" type="sibTrans" cxnId="{FDC98475-15D2-4DCE-A6EE-2FC7671090F6}">
      <dgm:prSet/>
      <dgm:spPr/>
      <dgm:t>
        <a:bodyPr/>
        <a:lstStyle/>
        <a:p>
          <a:endParaRPr lang="en-IN"/>
        </a:p>
      </dgm:t>
    </dgm:pt>
    <dgm:pt modelId="{3450666F-14DB-4120-B34E-61569BC32B9B}" type="parTrans" cxnId="{FDC98475-15D2-4DCE-A6EE-2FC7671090F6}">
      <dgm:prSet/>
      <dgm:spPr/>
      <dgm:t>
        <a:bodyPr/>
        <a:lstStyle/>
        <a:p>
          <a:endParaRPr lang="en-IN"/>
        </a:p>
      </dgm:t>
    </dgm:pt>
    <dgm:pt modelId="{2E89D425-2AC4-4302-9102-DB1879568CAD}">
      <dgm:prSet phldrT="[Text]" custT="1"/>
      <dgm:spPr/>
      <dgm:t>
        <a:bodyPr/>
        <a:lstStyle/>
        <a:p>
          <a:r>
            <a:rPr lang="en-IN" sz="2000" b="1" dirty="0"/>
            <a:t>Animations</a:t>
          </a:r>
        </a:p>
      </dgm:t>
    </dgm:pt>
    <dgm:pt modelId="{A17E2918-DEAF-4210-A3AF-5475B5E803E9}" type="sibTrans" cxnId="{31AD5CE7-139E-4CA9-A0F0-683F19DE14DC}">
      <dgm:prSet/>
      <dgm:spPr/>
      <dgm:t>
        <a:bodyPr/>
        <a:lstStyle/>
        <a:p>
          <a:endParaRPr lang="en-IN"/>
        </a:p>
      </dgm:t>
    </dgm:pt>
    <dgm:pt modelId="{6525ACB3-A917-4FE2-9CB1-4BBB35341B2C}" type="parTrans" cxnId="{31AD5CE7-139E-4CA9-A0F0-683F19DE14DC}">
      <dgm:prSet/>
      <dgm:spPr/>
      <dgm:t>
        <a:bodyPr/>
        <a:lstStyle/>
        <a:p>
          <a:endParaRPr lang="en-IN"/>
        </a:p>
      </dgm:t>
    </dgm:pt>
    <dgm:pt modelId="{BE79957C-B460-47B4-8888-42DC684DCF13}">
      <dgm:prSet/>
      <dgm:spPr/>
      <dgm:t>
        <a:bodyPr/>
        <a:lstStyle/>
        <a:p>
          <a:r>
            <a:rPr lang="en-IN" b="1" dirty="0">
              <a:solidFill>
                <a:schemeClr val="tx1"/>
              </a:solidFill>
              <a:latin typeface="Yu Gothic UI Semibold" panose="020B0700000000000000" pitchFamily="34" charset="-128"/>
              <a:ea typeface="Yu Gothic UI Semibold" panose="020B0700000000000000" pitchFamily="34" charset="-128"/>
            </a:rPr>
            <a:t>I used transition for movement of slides.</a:t>
          </a:r>
          <a:endParaRPr lang="en-IN" dirty="0"/>
        </a:p>
      </dgm:t>
    </dgm:pt>
    <dgm:pt modelId="{9B406C94-6468-4DAF-BB44-AD6C725BBC34}" type="parTrans" cxnId="{0B8D84DF-A05C-4909-9962-C0BF91A1E436}">
      <dgm:prSet/>
      <dgm:spPr/>
      <dgm:t>
        <a:bodyPr/>
        <a:lstStyle/>
        <a:p>
          <a:endParaRPr lang="en-IN"/>
        </a:p>
      </dgm:t>
    </dgm:pt>
    <dgm:pt modelId="{2F182862-A092-4E21-B829-4188DB3B0F7C}" type="sibTrans" cxnId="{0B8D84DF-A05C-4909-9962-C0BF91A1E436}">
      <dgm:prSet/>
      <dgm:spPr/>
      <dgm:t>
        <a:bodyPr/>
        <a:lstStyle/>
        <a:p>
          <a:endParaRPr lang="en-IN"/>
        </a:p>
      </dgm:t>
    </dgm:pt>
    <dgm:pt modelId="{B538896C-8AC5-4A05-B494-67E74C6AAE1D}" type="pres">
      <dgm:prSet presAssocID="{7FF90961-3738-4662-9B2A-A910B76E22A9}" presName="linearFlow" presStyleCnt="0">
        <dgm:presLayoutVars>
          <dgm:dir/>
          <dgm:animLvl val="lvl"/>
          <dgm:resizeHandles val="exact"/>
        </dgm:presLayoutVars>
      </dgm:prSet>
      <dgm:spPr/>
    </dgm:pt>
    <dgm:pt modelId="{C1D1DE26-C643-4574-BE37-B83AA98E3D95}" type="pres">
      <dgm:prSet presAssocID="{CBFAA3B9-44BA-460D-9212-9EE7FCD863EA}" presName="composite" presStyleCnt="0"/>
      <dgm:spPr/>
    </dgm:pt>
    <dgm:pt modelId="{B94CE022-31CB-44AF-9E3B-CA5D8BC2DC93}" type="pres">
      <dgm:prSet presAssocID="{CBFAA3B9-44BA-460D-9212-9EE7FCD863EA}" presName="parTx" presStyleLbl="node1" presStyleIdx="0" presStyleCnt="3">
        <dgm:presLayoutVars>
          <dgm:chMax val="0"/>
          <dgm:chPref val="0"/>
          <dgm:bulletEnabled val="1"/>
        </dgm:presLayoutVars>
      </dgm:prSet>
      <dgm:spPr/>
    </dgm:pt>
    <dgm:pt modelId="{1FC78A24-85E0-4D16-9137-522578E01FCA}" type="pres">
      <dgm:prSet presAssocID="{CBFAA3B9-44BA-460D-9212-9EE7FCD863EA}" presName="parSh" presStyleLbl="node1" presStyleIdx="0" presStyleCnt="3"/>
      <dgm:spPr/>
    </dgm:pt>
    <dgm:pt modelId="{2E930B77-AB80-4532-9468-E47C1A4E040E}" type="pres">
      <dgm:prSet presAssocID="{CBFAA3B9-44BA-460D-9212-9EE7FCD863EA}" presName="desTx" presStyleLbl="fgAcc1" presStyleIdx="0" presStyleCnt="3" custScaleX="125079" custScaleY="79189" custLinFactNeighborX="3843" custLinFactNeighborY="-5730">
        <dgm:presLayoutVars>
          <dgm:bulletEnabled val="1"/>
        </dgm:presLayoutVars>
      </dgm:prSet>
      <dgm:spPr/>
    </dgm:pt>
    <dgm:pt modelId="{1FC26DAA-11F1-403E-A71E-BE2711CF1EDF}" type="pres">
      <dgm:prSet presAssocID="{F6B93534-BF4E-4903-880A-E8B3339C2A35}" presName="sibTrans" presStyleLbl="sibTrans2D1" presStyleIdx="0" presStyleCnt="2"/>
      <dgm:spPr/>
    </dgm:pt>
    <dgm:pt modelId="{D0E78754-AB13-45A2-BC6B-53DFEEC54584}" type="pres">
      <dgm:prSet presAssocID="{F6B93534-BF4E-4903-880A-E8B3339C2A35}" presName="connTx" presStyleLbl="sibTrans2D1" presStyleIdx="0" presStyleCnt="2"/>
      <dgm:spPr/>
    </dgm:pt>
    <dgm:pt modelId="{2691F44C-91BF-451F-832E-FAB115AE9AB5}" type="pres">
      <dgm:prSet presAssocID="{F2FF8913-4CE1-4CA6-9D32-0F944EE819A7}" presName="composite" presStyleCnt="0"/>
      <dgm:spPr/>
    </dgm:pt>
    <dgm:pt modelId="{7ED0B511-DAF1-4C4D-951E-07315D737B00}" type="pres">
      <dgm:prSet presAssocID="{F2FF8913-4CE1-4CA6-9D32-0F944EE819A7}" presName="parTx" presStyleLbl="node1" presStyleIdx="0" presStyleCnt="3">
        <dgm:presLayoutVars>
          <dgm:chMax val="0"/>
          <dgm:chPref val="0"/>
          <dgm:bulletEnabled val="1"/>
        </dgm:presLayoutVars>
      </dgm:prSet>
      <dgm:spPr/>
    </dgm:pt>
    <dgm:pt modelId="{EE9C7BE5-1516-400B-B9B3-723A2CF807A1}" type="pres">
      <dgm:prSet presAssocID="{F2FF8913-4CE1-4CA6-9D32-0F944EE819A7}" presName="parSh" presStyleLbl="node1" presStyleIdx="1" presStyleCnt="3" custLinFactNeighborY="-23425"/>
      <dgm:spPr/>
    </dgm:pt>
    <dgm:pt modelId="{694D1D0A-742F-4704-BDFA-EB7DA1853FEE}" type="pres">
      <dgm:prSet presAssocID="{F2FF8913-4CE1-4CA6-9D32-0F944EE819A7}" presName="desTx" presStyleLbl="fgAcc1" presStyleIdx="1" presStyleCnt="3" custScaleX="152780" custScaleY="61261" custLinFactNeighborX="21400" custLinFactNeighborY="-19226">
        <dgm:presLayoutVars>
          <dgm:bulletEnabled val="1"/>
        </dgm:presLayoutVars>
      </dgm:prSet>
      <dgm:spPr/>
    </dgm:pt>
    <dgm:pt modelId="{26867142-6BA5-4746-8C35-C12C74349584}" type="pres">
      <dgm:prSet presAssocID="{3A1BE58C-6310-4A85-943E-4DEE19038E67}" presName="sibTrans" presStyleLbl="sibTrans2D1" presStyleIdx="1" presStyleCnt="2"/>
      <dgm:spPr/>
    </dgm:pt>
    <dgm:pt modelId="{EC48B959-15C7-42BA-AE6D-BE78E9E07BFA}" type="pres">
      <dgm:prSet presAssocID="{3A1BE58C-6310-4A85-943E-4DEE19038E67}" presName="connTx" presStyleLbl="sibTrans2D1" presStyleIdx="1" presStyleCnt="2"/>
      <dgm:spPr/>
    </dgm:pt>
    <dgm:pt modelId="{4E136ACF-0B55-49FD-A8D1-03CCF8E47AF8}" type="pres">
      <dgm:prSet presAssocID="{2E89D425-2AC4-4302-9102-DB1879568CAD}" presName="composite" presStyleCnt="0"/>
      <dgm:spPr/>
    </dgm:pt>
    <dgm:pt modelId="{4F08607F-A216-4276-9304-F7EB26124898}" type="pres">
      <dgm:prSet presAssocID="{2E89D425-2AC4-4302-9102-DB1879568CAD}" presName="parTx" presStyleLbl="node1" presStyleIdx="1" presStyleCnt="3">
        <dgm:presLayoutVars>
          <dgm:chMax val="0"/>
          <dgm:chPref val="0"/>
          <dgm:bulletEnabled val="1"/>
        </dgm:presLayoutVars>
      </dgm:prSet>
      <dgm:spPr/>
    </dgm:pt>
    <dgm:pt modelId="{77196643-25C9-423C-938E-D5B692D01335}" type="pres">
      <dgm:prSet presAssocID="{2E89D425-2AC4-4302-9102-DB1879568CAD}" presName="parSh" presStyleLbl="node1" presStyleIdx="2" presStyleCnt="3" custLinFactNeighborY="-18671"/>
      <dgm:spPr/>
    </dgm:pt>
    <dgm:pt modelId="{A8CBD6E2-2FC6-4DDC-A649-6D805028C067}" type="pres">
      <dgm:prSet presAssocID="{2E89D425-2AC4-4302-9102-DB1879568CAD}" presName="desTx" presStyleLbl="fgAcc1" presStyleIdx="2" presStyleCnt="3" custScaleX="114600" custScaleY="86520" custLinFactNeighborX="46" custLinFactNeighborY="-9603">
        <dgm:presLayoutVars>
          <dgm:bulletEnabled val="1"/>
        </dgm:presLayoutVars>
      </dgm:prSet>
      <dgm:spPr/>
    </dgm:pt>
  </dgm:ptLst>
  <dgm:cxnLst>
    <dgm:cxn modelId="{DFFD7B05-F04A-4DF3-A2FD-0CB56DFE1216}" type="presOf" srcId="{2E89D425-2AC4-4302-9102-DB1879568CAD}" destId="{4F08607F-A216-4276-9304-F7EB26124898}" srcOrd="0" destOrd="0" presId="urn:microsoft.com/office/officeart/2005/8/layout/process3"/>
    <dgm:cxn modelId="{0C047B09-472B-4453-B86A-71786E8BCF93}" type="presOf" srcId="{077E32AB-964B-4A78-9317-8149DF218D9A}" destId="{2E930B77-AB80-4532-9468-E47C1A4E040E}" srcOrd="0" destOrd="0" presId="urn:microsoft.com/office/officeart/2005/8/layout/process3"/>
    <dgm:cxn modelId="{B19E3F16-CEE1-411E-AD53-D3216E7AB368}" type="presOf" srcId="{2E89D425-2AC4-4302-9102-DB1879568CAD}" destId="{77196643-25C9-423C-938E-D5B692D01335}" srcOrd="1" destOrd="0" presId="urn:microsoft.com/office/officeart/2005/8/layout/process3"/>
    <dgm:cxn modelId="{3864492D-F66D-4136-9E61-53AB925E79EB}" type="presOf" srcId="{B20137BC-0EF8-45DE-BDD6-150480428EA8}" destId="{A8CBD6E2-2FC6-4DDC-A649-6D805028C067}" srcOrd="0" destOrd="0" presId="urn:microsoft.com/office/officeart/2005/8/layout/process3"/>
    <dgm:cxn modelId="{8FA8FE35-C808-4AB0-A120-68DB82BA682C}" type="presOf" srcId="{F6B93534-BF4E-4903-880A-E8B3339C2A35}" destId="{1FC26DAA-11F1-403E-A71E-BE2711CF1EDF}" srcOrd="0" destOrd="0" presId="urn:microsoft.com/office/officeart/2005/8/layout/process3"/>
    <dgm:cxn modelId="{D831C75F-C4A1-4117-8E60-77DD6EDF16B1}" type="presOf" srcId="{F2FF8913-4CE1-4CA6-9D32-0F944EE819A7}" destId="{7ED0B511-DAF1-4C4D-951E-07315D737B00}" srcOrd="0" destOrd="0" presId="urn:microsoft.com/office/officeart/2005/8/layout/process3"/>
    <dgm:cxn modelId="{FDC98475-15D2-4DCE-A6EE-2FC7671090F6}" srcId="{7FF90961-3738-4662-9B2A-A910B76E22A9}" destId="{F2FF8913-4CE1-4CA6-9D32-0F944EE819A7}" srcOrd="1" destOrd="0" parTransId="{3450666F-14DB-4120-B34E-61569BC32B9B}" sibTransId="{3A1BE58C-6310-4A85-943E-4DEE19038E67}"/>
    <dgm:cxn modelId="{220A5B86-192E-4073-A0C3-279997144524}" type="presOf" srcId="{CBFAA3B9-44BA-460D-9212-9EE7FCD863EA}" destId="{B94CE022-31CB-44AF-9E3B-CA5D8BC2DC93}" srcOrd="0" destOrd="0" presId="urn:microsoft.com/office/officeart/2005/8/layout/process3"/>
    <dgm:cxn modelId="{2449658A-1460-4108-B061-19770D06D8A0}" srcId="{CBFAA3B9-44BA-460D-9212-9EE7FCD863EA}" destId="{077E32AB-964B-4A78-9317-8149DF218D9A}" srcOrd="0" destOrd="0" parTransId="{2F2810EE-B095-413E-9FD3-D9498D7302AE}" sibTransId="{70D84484-439A-4A2A-A405-FFECD2280BB7}"/>
    <dgm:cxn modelId="{FC95EE8E-30DD-4FBF-86FE-EBE2143A38B0}" type="presOf" srcId="{7FF90961-3738-4662-9B2A-A910B76E22A9}" destId="{B538896C-8AC5-4A05-B494-67E74C6AAE1D}" srcOrd="0" destOrd="0" presId="urn:microsoft.com/office/officeart/2005/8/layout/process3"/>
    <dgm:cxn modelId="{25653B90-45E4-41DF-9412-9429FE7E47B0}" type="presOf" srcId="{BE79957C-B460-47B4-8888-42DC684DCF13}" destId="{694D1D0A-742F-4704-BDFA-EB7DA1853FEE}" srcOrd="0" destOrd="0" presId="urn:microsoft.com/office/officeart/2005/8/layout/process3"/>
    <dgm:cxn modelId="{D6CB6BC2-9E36-4B3D-AC34-845C726B765F}" type="presOf" srcId="{3A1BE58C-6310-4A85-943E-4DEE19038E67}" destId="{26867142-6BA5-4746-8C35-C12C74349584}" srcOrd="0" destOrd="0" presId="urn:microsoft.com/office/officeart/2005/8/layout/process3"/>
    <dgm:cxn modelId="{D95852CF-1ADE-4F06-AE82-F9C980000E75}" type="presOf" srcId="{F6B93534-BF4E-4903-880A-E8B3339C2A35}" destId="{D0E78754-AB13-45A2-BC6B-53DFEEC54584}" srcOrd="1" destOrd="0" presId="urn:microsoft.com/office/officeart/2005/8/layout/process3"/>
    <dgm:cxn modelId="{0418CFD5-B954-4B5F-BC6B-6504D5A7ACF1}" type="presOf" srcId="{3A1BE58C-6310-4A85-943E-4DEE19038E67}" destId="{EC48B959-15C7-42BA-AE6D-BE78E9E07BFA}" srcOrd="1" destOrd="0" presId="urn:microsoft.com/office/officeart/2005/8/layout/process3"/>
    <dgm:cxn modelId="{DE8734DA-0E15-4B1F-AC22-24940CC1FC8A}" srcId="{7FF90961-3738-4662-9B2A-A910B76E22A9}" destId="{CBFAA3B9-44BA-460D-9212-9EE7FCD863EA}" srcOrd="0" destOrd="0" parTransId="{A97C76E8-2635-4DAC-94E0-1EC4B02D87BC}" sibTransId="{F6B93534-BF4E-4903-880A-E8B3339C2A35}"/>
    <dgm:cxn modelId="{FBBBE2DB-E9D2-4C7C-A589-556CB109D389}" type="presOf" srcId="{CBFAA3B9-44BA-460D-9212-9EE7FCD863EA}" destId="{1FC78A24-85E0-4D16-9137-522578E01FCA}" srcOrd="1" destOrd="0" presId="urn:microsoft.com/office/officeart/2005/8/layout/process3"/>
    <dgm:cxn modelId="{0B8D84DF-A05C-4909-9962-C0BF91A1E436}" srcId="{F2FF8913-4CE1-4CA6-9D32-0F944EE819A7}" destId="{BE79957C-B460-47B4-8888-42DC684DCF13}" srcOrd="0" destOrd="0" parTransId="{9B406C94-6468-4DAF-BB44-AD6C725BBC34}" sibTransId="{2F182862-A092-4E21-B829-4188DB3B0F7C}"/>
    <dgm:cxn modelId="{162398E0-EF97-4D71-B786-9C698837A8FC}" type="presOf" srcId="{F2FF8913-4CE1-4CA6-9D32-0F944EE819A7}" destId="{EE9C7BE5-1516-400B-B9B3-723A2CF807A1}" srcOrd="1" destOrd="0" presId="urn:microsoft.com/office/officeart/2005/8/layout/process3"/>
    <dgm:cxn modelId="{31AD5CE7-139E-4CA9-A0F0-683F19DE14DC}" srcId="{7FF90961-3738-4662-9B2A-A910B76E22A9}" destId="{2E89D425-2AC4-4302-9102-DB1879568CAD}" srcOrd="2" destOrd="0" parTransId="{6525ACB3-A917-4FE2-9CB1-4BBB35341B2C}" sibTransId="{A17E2918-DEAF-4210-A3AF-5475B5E803E9}"/>
    <dgm:cxn modelId="{D0EC8EF4-C709-445B-BB5A-67276A8F86D1}" srcId="{2E89D425-2AC4-4302-9102-DB1879568CAD}" destId="{B20137BC-0EF8-45DE-BDD6-150480428EA8}" srcOrd="0" destOrd="0" parTransId="{D01785EB-9E5D-4D52-9E3B-B7D2BFB466BE}" sibTransId="{E0DBA738-2EEE-481F-AEC8-2DC399CB48AE}"/>
    <dgm:cxn modelId="{A4736673-E32D-4269-BEEF-7D0C92A161EB}" type="presParOf" srcId="{B538896C-8AC5-4A05-B494-67E74C6AAE1D}" destId="{C1D1DE26-C643-4574-BE37-B83AA98E3D95}" srcOrd="0" destOrd="0" presId="urn:microsoft.com/office/officeart/2005/8/layout/process3"/>
    <dgm:cxn modelId="{71E7A421-3B0F-450A-BAAE-03682E644388}" type="presParOf" srcId="{C1D1DE26-C643-4574-BE37-B83AA98E3D95}" destId="{B94CE022-31CB-44AF-9E3B-CA5D8BC2DC93}" srcOrd="0" destOrd="0" presId="urn:microsoft.com/office/officeart/2005/8/layout/process3"/>
    <dgm:cxn modelId="{5C7E14AC-5719-449C-B77B-90DCE4977E6E}" type="presParOf" srcId="{C1D1DE26-C643-4574-BE37-B83AA98E3D95}" destId="{1FC78A24-85E0-4D16-9137-522578E01FCA}" srcOrd="1" destOrd="0" presId="urn:microsoft.com/office/officeart/2005/8/layout/process3"/>
    <dgm:cxn modelId="{A37CB3D0-B76D-4723-B5D2-20C0966F8E12}" type="presParOf" srcId="{C1D1DE26-C643-4574-BE37-B83AA98E3D95}" destId="{2E930B77-AB80-4532-9468-E47C1A4E040E}" srcOrd="2" destOrd="0" presId="urn:microsoft.com/office/officeart/2005/8/layout/process3"/>
    <dgm:cxn modelId="{E03E5115-AD50-4135-A31B-A300D3DB4938}" type="presParOf" srcId="{B538896C-8AC5-4A05-B494-67E74C6AAE1D}" destId="{1FC26DAA-11F1-403E-A71E-BE2711CF1EDF}" srcOrd="1" destOrd="0" presId="urn:microsoft.com/office/officeart/2005/8/layout/process3"/>
    <dgm:cxn modelId="{71D0F649-CD50-44DC-93D4-10B7331EEBD7}" type="presParOf" srcId="{1FC26DAA-11F1-403E-A71E-BE2711CF1EDF}" destId="{D0E78754-AB13-45A2-BC6B-53DFEEC54584}" srcOrd="0" destOrd="0" presId="urn:microsoft.com/office/officeart/2005/8/layout/process3"/>
    <dgm:cxn modelId="{1CDA37F8-1008-4B70-9F8D-00B3BC507A61}" type="presParOf" srcId="{B538896C-8AC5-4A05-B494-67E74C6AAE1D}" destId="{2691F44C-91BF-451F-832E-FAB115AE9AB5}" srcOrd="2" destOrd="0" presId="urn:microsoft.com/office/officeart/2005/8/layout/process3"/>
    <dgm:cxn modelId="{B0BD588E-084B-4AFD-B96A-A667A2AB1969}" type="presParOf" srcId="{2691F44C-91BF-451F-832E-FAB115AE9AB5}" destId="{7ED0B511-DAF1-4C4D-951E-07315D737B00}" srcOrd="0" destOrd="0" presId="urn:microsoft.com/office/officeart/2005/8/layout/process3"/>
    <dgm:cxn modelId="{A40FFC53-5F21-4E20-8F7D-F427D5950E08}" type="presParOf" srcId="{2691F44C-91BF-451F-832E-FAB115AE9AB5}" destId="{EE9C7BE5-1516-400B-B9B3-723A2CF807A1}" srcOrd="1" destOrd="0" presId="urn:microsoft.com/office/officeart/2005/8/layout/process3"/>
    <dgm:cxn modelId="{6B36B65A-413D-4DF4-BB92-08E3554ACBF5}" type="presParOf" srcId="{2691F44C-91BF-451F-832E-FAB115AE9AB5}" destId="{694D1D0A-742F-4704-BDFA-EB7DA1853FEE}" srcOrd="2" destOrd="0" presId="urn:microsoft.com/office/officeart/2005/8/layout/process3"/>
    <dgm:cxn modelId="{4F03FD16-6232-4E9E-80F3-13D7F1E2EC63}" type="presParOf" srcId="{B538896C-8AC5-4A05-B494-67E74C6AAE1D}" destId="{26867142-6BA5-4746-8C35-C12C74349584}" srcOrd="3" destOrd="0" presId="urn:microsoft.com/office/officeart/2005/8/layout/process3"/>
    <dgm:cxn modelId="{F37121EF-F1D7-479C-9F67-9FEA0D8DFB83}" type="presParOf" srcId="{26867142-6BA5-4746-8C35-C12C74349584}" destId="{EC48B959-15C7-42BA-AE6D-BE78E9E07BFA}" srcOrd="0" destOrd="0" presId="urn:microsoft.com/office/officeart/2005/8/layout/process3"/>
    <dgm:cxn modelId="{6A628266-2F26-439E-8314-0461C98E819C}" type="presParOf" srcId="{B538896C-8AC5-4A05-B494-67E74C6AAE1D}" destId="{4E136ACF-0B55-49FD-A8D1-03CCF8E47AF8}" srcOrd="4" destOrd="0" presId="urn:microsoft.com/office/officeart/2005/8/layout/process3"/>
    <dgm:cxn modelId="{6B1F40C4-D078-4C69-A4E8-A857155F414F}" type="presParOf" srcId="{4E136ACF-0B55-49FD-A8D1-03CCF8E47AF8}" destId="{4F08607F-A216-4276-9304-F7EB26124898}" srcOrd="0" destOrd="0" presId="urn:microsoft.com/office/officeart/2005/8/layout/process3"/>
    <dgm:cxn modelId="{10648E77-44B9-416E-BAC4-E1F0C956536E}" type="presParOf" srcId="{4E136ACF-0B55-49FD-A8D1-03CCF8E47AF8}" destId="{77196643-25C9-423C-938E-D5B692D01335}" srcOrd="1" destOrd="0" presId="urn:microsoft.com/office/officeart/2005/8/layout/process3"/>
    <dgm:cxn modelId="{B5FFFB9B-DE1C-4251-97BB-0AE027AEAEEF}" type="presParOf" srcId="{4E136ACF-0B55-49FD-A8D1-03CCF8E47AF8}" destId="{A8CBD6E2-2FC6-4DDC-A649-6D805028C067}"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78A24-85E0-4D16-9137-522578E01FCA}">
      <dsp:nvSpPr>
        <dsp:cNvPr id="0" name=""/>
        <dsp:cNvSpPr/>
      </dsp:nvSpPr>
      <dsp:spPr>
        <a:xfrm>
          <a:off x="751" y="1359251"/>
          <a:ext cx="1645384" cy="94097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IN" sz="1500" b="1" kern="1200" dirty="0"/>
            <a:t>Data visualization</a:t>
          </a:r>
        </a:p>
      </dsp:txBody>
      <dsp:txXfrm>
        <a:off x="751" y="1359251"/>
        <a:ext cx="1645384" cy="627317"/>
      </dsp:txXfrm>
    </dsp:sp>
    <dsp:sp modelId="{2E930B77-AB80-4532-9468-E47C1A4E040E}">
      <dsp:nvSpPr>
        <dsp:cNvPr id="0" name=""/>
        <dsp:cNvSpPr/>
      </dsp:nvSpPr>
      <dsp:spPr>
        <a:xfrm>
          <a:off x="194667" y="2076113"/>
          <a:ext cx="2058030" cy="1516627"/>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IN" sz="1500" b="1" kern="1200" dirty="0">
              <a:ln w="0"/>
              <a:solidFill>
                <a:schemeClr val="tx1"/>
              </a:solidFill>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I used data visualization to represent my graph</a:t>
          </a:r>
          <a:endParaRPr lang="en-IN" sz="1500" b="1" kern="1200" dirty="0"/>
        </a:p>
      </dsp:txBody>
      <dsp:txXfrm>
        <a:off x="239087" y="2120533"/>
        <a:ext cx="1969190" cy="1427787"/>
      </dsp:txXfrm>
    </dsp:sp>
    <dsp:sp modelId="{1FC26DAA-11F1-403E-A71E-BE2711CF1EDF}">
      <dsp:nvSpPr>
        <dsp:cNvPr id="0" name=""/>
        <dsp:cNvSpPr/>
      </dsp:nvSpPr>
      <dsp:spPr>
        <a:xfrm rot="21443095">
          <a:off x="1971093" y="1399899"/>
          <a:ext cx="690392" cy="40965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1971157" y="1484634"/>
        <a:ext cx="567496" cy="245791"/>
      </dsp:txXfrm>
    </dsp:sp>
    <dsp:sp modelId="{EE9C7BE5-1516-400B-B9B3-723A2CF807A1}">
      <dsp:nvSpPr>
        <dsp:cNvPr id="0" name=""/>
        <dsp:cNvSpPr/>
      </dsp:nvSpPr>
      <dsp:spPr>
        <a:xfrm>
          <a:off x="2947406" y="1224667"/>
          <a:ext cx="1645384" cy="94097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IN" sz="2400" b="1" kern="1200" dirty="0"/>
            <a:t>Transition</a:t>
          </a:r>
        </a:p>
      </dsp:txBody>
      <dsp:txXfrm>
        <a:off x="2947406" y="1224667"/>
        <a:ext cx="1645384" cy="627317"/>
      </dsp:txXfrm>
    </dsp:sp>
    <dsp:sp modelId="{694D1D0A-742F-4704-BDFA-EB7DA1853FEE}">
      <dsp:nvSpPr>
        <dsp:cNvPr id="0" name=""/>
        <dsp:cNvSpPr/>
      </dsp:nvSpPr>
      <dsp:spPr>
        <a:xfrm>
          <a:off x="3202308" y="2075156"/>
          <a:ext cx="2513818" cy="1173270"/>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IN" sz="1500" b="1" kern="1200" dirty="0">
              <a:solidFill>
                <a:schemeClr val="tx1"/>
              </a:solidFill>
              <a:latin typeface="Yu Gothic UI Semibold" panose="020B0700000000000000" pitchFamily="34" charset="-128"/>
              <a:ea typeface="Yu Gothic UI Semibold" panose="020B0700000000000000" pitchFamily="34" charset="-128"/>
            </a:rPr>
            <a:t>I used transition for movement of slides.</a:t>
          </a:r>
          <a:endParaRPr lang="en-IN" sz="1500" kern="1200" dirty="0"/>
        </a:p>
      </dsp:txBody>
      <dsp:txXfrm>
        <a:off x="3236672" y="2109520"/>
        <a:ext cx="2445090" cy="1104542"/>
      </dsp:txXfrm>
    </dsp:sp>
    <dsp:sp modelId="{26867142-6BA5-4746-8C35-C12C74349584}">
      <dsp:nvSpPr>
        <dsp:cNvPr id="0" name=""/>
        <dsp:cNvSpPr/>
      </dsp:nvSpPr>
      <dsp:spPr>
        <a:xfrm rot="21514886">
          <a:off x="4950662" y="1294864"/>
          <a:ext cx="759168" cy="40965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4950681" y="1378316"/>
        <a:ext cx="636272" cy="245791"/>
      </dsp:txXfrm>
    </dsp:sp>
    <dsp:sp modelId="{77196643-25C9-423C-938E-D5B692D01335}">
      <dsp:nvSpPr>
        <dsp:cNvPr id="0" name=""/>
        <dsp:cNvSpPr/>
      </dsp:nvSpPr>
      <dsp:spPr>
        <a:xfrm>
          <a:off x="6024744" y="1148461"/>
          <a:ext cx="1645384" cy="94097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n-IN" sz="2000" b="1" kern="1200" dirty="0"/>
            <a:t>Animations</a:t>
          </a:r>
        </a:p>
      </dsp:txBody>
      <dsp:txXfrm>
        <a:off x="6024744" y="1148461"/>
        <a:ext cx="1645384" cy="627317"/>
      </dsp:txXfrm>
    </dsp:sp>
    <dsp:sp modelId="{A8CBD6E2-2FC6-4DDC-A649-6D805028C067}">
      <dsp:nvSpPr>
        <dsp:cNvPr id="0" name=""/>
        <dsp:cNvSpPr/>
      </dsp:nvSpPr>
      <dsp:spPr>
        <a:xfrm>
          <a:off x="6242389" y="1896635"/>
          <a:ext cx="1885610" cy="1657031"/>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IN" sz="1500" b="1" kern="1200" dirty="0">
              <a:solidFill>
                <a:schemeClr val="tx1"/>
              </a:solidFill>
              <a:latin typeface="Yu Gothic UI Semibold" panose="020B0700000000000000" pitchFamily="34" charset="-128"/>
              <a:ea typeface="Yu Gothic UI Semibold" panose="020B0700000000000000" pitchFamily="34" charset="-128"/>
            </a:rPr>
            <a:t>I used animation for movement of words. </a:t>
          </a:r>
          <a:endParaRPr lang="en-IN" sz="1500" kern="1200" dirty="0"/>
        </a:p>
      </dsp:txBody>
      <dsp:txXfrm>
        <a:off x="6290922" y="1945168"/>
        <a:ext cx="1788544" cy="15599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471199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3657600"/>
            <a:ext cx="9677400" cy="2308324"/>
          </a:xfrm>
          <a:prstGeom prst="rect">
            <a:avLst/>
          </a:prstGeom>
          <a:noFill/>
        </p:spPr>
        <p:txBody>
          <a:bodyPr wrap="square" rtlCol="0">
            <a:spAutoFit/>
          </a:bodyPr>
          <a:lstStyle/>
          <a:p>
            <a:r>
              <a:rPr lang="en-US" sz="2400" b="1" dirty="0"/>
              <a:t>STUDENT NAME: SATHYA BAMA  R</a:t>
            </a:r>
          </a:p>
          <a:p>
            <a:r>
              <a:rPr lang="en-US" sz="2400" b="1" dirty="0"/>
              <a:t>REGISTER NO: 122200933 , 0AD4077B07BFFEA9EF045FFF6BA03E15</a:t>
            </a:r>
          </a:p>
          <a:p>
            <a:r>
              <a:rPr lang="en-US" sz="2400" b="1" dirty="0"/>
              <a:t>DEPARTMENT: BACHELOR OF COMMERCE (CORPORATE SECRETARYSHIP)</a:t>
            </a:r>
          </a:p>
          <a:p>
            <a:r>
              <a:rPr lang="en-US" sz="2400" b="1" dirty="0"/>
              <a:t>COLLEGE: K.C.S.KASI NADAR COLLEGE OF ARTS AND SCIENCE </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a:solidFill>
            <a:schemeClr val="tx2">
              <a:lumMod val="40000"/>
              <a:lumOff val="60000"/>
            </a:schemeClr>
          </a:solidFill>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CEB778C7-F03E-DF4B-D7EB-17508121B5B4}"/>
              </a:ext>
            </a:extLst>
          </p:cNvPr>
          <p:cNvSpPr txBox="1"/>
          <p:nvPr/>
        </p:nvSpPr>
        <p:spPr>
          <a:xfrm>
            <a:off x="1366684" y="1439882"/>
            <a:ext cx="6100916" cy="3970318"/>
          </a:xfrm>
          <a:prstGeom prst="rect">
            <a:avLst/>
          </a:prstGeom>
          <a:noFill/>
        </p:spPr>
        <p:txBody>
          <a:bodyPr wrap="square">
            <a:spAutoFit/>
          </a:bodyPr>
          <a:lstStyle/>
          <a:p>
            <a:pPr marL="285750" indent="-285750" algn="just">
              <a:buFont typeface="Wingdings" panose="05000000000000000000" pitchFamily="2" charset="2"/>
              <a:buChar char="q"/>
            </a:pPr>
            <a:r>
              <a:rPr lang="en-IN" b="1" dirty="0">
                <a:solidFill>
                  <a:schemeClr val="accent4">
                    <a:lumMod val="50000"/>
                  </a:schemeClr>
                </a:solidFill>
              </a:rPr>
              <a:t>Data set was downloaded from Kaggle website </a:t>
            </a:r>
          </a:p>
          <a:p>
            <a:pPr marL="285750" indent="-285750" algn="just">
              <a:buFont typeface="Wingdings" panose="05000000000000000000" pitchFamily="2" charset="2"/>
              <a:buChar char="q"/>
            </a:pPr>
            <a:r>
              <a:rPr lang="en-IN" b="1" dirty="0">
                <a:solidFill>
                  <a:schemeClr val="accent4">
                    <a:lumMod val="50000"/>
                  </a:schemeClr>
                </a:solidFill>
              </a:rPr>
              <a:t>Extract it from zip format.</a:t>
            </a:r>
          </a:p>
          <a:p>
            <a:pPr marL="285750" indent="-285750" algn="just">
              <a:buFont typeface="Wingdings" panose="05000000000000000000" pitchFamily="2" charset="2"/>
              <a:buChar char="q"/>
            </a:pPr>
            <a:r>
              <a:rPr lang="en-IN" b="1" dirty="0">
                <a:solidFill>
                  <a:schemeClr val="accent4">
                    <a:lumMod val="50000"/>
                  </a:schemeClr>
                </a:solidFill>
              </a:rPr>
              <a:t>Data Cleaning: Data cleaning is a process required to remove incomplete records, and modifying data to rectify inaccurate records.</a:t>
            </a:r>
          </a:p>
          <a:p>
            <a:pPr marL="285750" indent="-285750" algn="just">
              <a:buFont typeface="Wingdings" panose="05000000000000000000" pitchFamily="2" charset="2"/>
              <a:buChar char="q"/>
            </a:pPr>
            <a:r>
              <a:rPr lang="en-IN" b="1" dirty="0">
                <a:solidFill>
                  <a:schemeClr val="accent4">
                    <a:lumMod val="50000"/>
                  </a:schemeClr>
                </a:solidFill>
              </a:rPr>
              <a:t>Filter: It take my dataset and show only the data that meet my criteria specify.</a:t>
            </a:r>
          </a:p>
          <a:p>
            <a:pPr marL="285750" indent="-285750" algn="just">
              <a:buFont typeface="Wingdings" panose="05000000000000000000" pitchFamily="2" charset="2"/>
              <a:buChar char="q"/>
            </a:pPr>
            <a:r>
              <a:rPr lang="en-IN" b="1" dirty="0">
                <a:solidFill>
                  <a:schemeClr val="accent4">
                    <a:lumMod val="50000"/>
                  </a:schemeClr>
                </a:solidFill>
              </a:rPr>
              <a:t>Conditional Formatting: It is used to specify important values stand out in employee performance score in a data set</a:t>
            </a:r>
          </a:p>
          <a:p>
            <a:pPr marL="285750" indent="-285750" algn="just">
              <a:buFont typeface="Wingdings" panose="05000000000000000000" pitchFamily="2" charset="2"/>
              <a:buChar char="q"/>
            </a:pPr>
            <a:r>
              <a:rPr lang="en-IN" b="1" dirty="0">
                <a:solidFill>
                  <a:schemeClr val="accent4">
                    <a:lumMod val="50000"/>
                  </a:schemeClr>
                </a:solidFill>
              </a:rPr>
              <a:t> Slicer: I used slicer to filter my data</a:t>
            </a:r>
          </a:p>
          <a:p>
            <a:pPr marL="285750" indent="-285750" algn="just">
              <a:buFont typeface="Wingdings" panose="05000000000000000000" pitchFamily="2" charset="2"/>
              <a:buChar char="q"/>
            </a:pPr>
            <a:r>
              <a:rPr lang="en-IN" b="1" dirty="0">
                <a:solidFill>
                  <a:schemeClr val="accent4">
                    <a:lumMod val="50000"/>
                  </a:schemeClr>
                </a:solidFill>
              </a:rPr>
              <a:t>Pivot Table: I used "pivot table to summarize my huge data</a:t>
            </a:r>
          </a:p>
          <a:p>
            <a:pPr marL="285750" indent="-285750" algn="just">
              <a:buFont typeface="Wingdings" panose="05000000000000000000" pitchFamily="2" charset="2"/>
              <a:buChar char="q"/>
            </a:pPr>
            <a:r>
              <a:rPr lang="en-IN" b="1" dirty="0">
                <a:solidFill>
                  <a:schemeClr val="accent4">
                    <a:lumMod val="50000"/>
                  </a:schemeClr>
                </a:solidFill>
              </a:rPr>
              <a:t>Pivot Chart: I used  graph. "pivot chart" to visually summarises my data</a:t>
            </a:r>
          </a:p>
        </p:txBody>
      </p:sp>
      <p:pic>
        <p:nvPicPr>
          <p:cNvPr id="2050" name="Picture 2" descr="Process icons design Royalty Free Vector Image">
            <a:extLst>
              <a:ext uri="{FF2B5EF4-FFF2-40B4-BE49-F238E27FC236}">
                <a16:creationId xmlns:a16="http://schemas.microsoft.com/office/drawing/2014/main" id="{C9938871-4E5A-F183-ADAF-E02819CBCC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3864077"/>
            <a:ext cx="36576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itle 7">
            <a:extLst>
              <a:ext uri="{FF2B5EF4-FFF2-40B4-BE49-F238E27FC236}">
                <a16:creationId xmlns:a16="http://schemas.microsoft.com/office/drawing/2014/main" id="{034F871E-B6E6-1708-7540-613D8170D845}"/>
              </a:ext>
            </a:extLst>
          </p:cNvPr>
          <p:cNvSpPr>
            <a:spLocks noGrp="1"/>
          </p:cNvSpPr>
          <p:nvPr>
            <p:ph type="title"/>
          </p:nvPr>
        </p:nvSpPr>
        <p:spPr>
          <a:xfrm>
            <a:off x="807277" y="401955"/>
            <a:ext cx="10681335" cy="758190"/>
          </a:xfrm>
          <a:solidFill>
            <a:schemeClr val="tx2">
              <a:lumMod val="40000"/>
              <a:lumOff val="60000"/>
            </a:schemeClr>
          </a:solidFill>
        </p:spPr>
        <p:txBody>
          <a:bodyPr/>
          <a:lstStyle/>
          <a:p>
            <a:r>
              <a:rPr lang="en-US" dirty="0"/>
              <a:t>RESULTS</a:t>
            </a:r>
            <a:endParaRPr lang="en-IN" dirty="0"/>
          </a:p>
        </p:txBody>
      </p:sp>
      <p:graphicFrame>
        <p:nvGraphicFramePr>
          <p:cNvPr id="2" name="Chart 1">
            <a:extLst>
              <a:ext uri="{FF2B5EF4-FFF2-40B4-BE49-F238E27FC236}">
                <a16:creationId xmlns:a16="http://schemas.microsoft.com/office/drawing/2014/main" id="{DCE936C8-4A67-4E24-BC55-0D6434A5AC4B}"/>
              </a:ext>
            </a:extLst>
          </p:cNvPr>
          <p:cNvGraphicFramePr>
            <a:graphicFrameLocks/>
          </p:cNvGraphicFramePr>
          <p:nvPr>
            <p:extLst>
              <p:ext uri="{D42A27DB-BD31-4B8C-83A1-F6EECF244321}">
                <p14:modId xmlns:p14="http://schemas.microsoft.com/office/powerpoint/2010/main" val="1521771503"/>
              </p:ext>
            </p:extLst>
          </p:nvPr>
        </p:nvGraphicFramePr>
        <p:xfrm>
          <a:off x="5791200" y="2145746"/>
          <a:ext cx="4724400" cy="28834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a:extLst>
              <a:ext uri="{FF2B5EF4-FFF2-40B4-BE49-F238E27FC236}">
                <a16:creationId xmlns:a16="http://schemas.microsoft.com/office/drawing/2014/main" id="{58801BB3-ADB7-6FCC-CD09-B25E7637F09A}"/>
              </a:ext>
            </a:extLst>
          </p:cNvPr>
          <p:cNvGraphicFramePr>
            <a:graphicFrameLocks noGrp="1"/>
          </p:cNvGraphicFramePr>
          <p:nvPr>
            <p:extLst>
              <p:ext uri="{D42A27DB-BD31-4B8C-83A1-F6EECF244321}">
                <p14:modId xmlns:p14="http://schemas.microsoft.com/office/powerpoint/2010/main" val="3480853666"/>
              </p:ext>
            </p:extLst>
          </p:nvPr>
        </p:nvGraphicFramePr>
        <p:xfrm>
          <a:off x="381000" y="2525394"/>
          <a:ext cx="4191001" cy="2275203"/>
        </p:xfrm>
        <a:graphic>
          <a:graphicData uri="http://schemas.openxmlformats.org/drawingml/2006/table">
            <a:tbl>
              <a:tblPr>
                <a:tableStyleId>{5C22544A-7EE6-4342-B048-85BDC9FD1C3A}</a:tableStyleId>
              </a:tblPr>
              <a:tblGrid>
                <a:gridCol w="979340">
                  <a:extLst>
                    <a:ext uri="{9D8B030D-6E8A-4147-A177-3AD203B41FA5}">
                      <a16:colId xmlns:a16="http://schemas.microsoft.com/office/drawing/2014/main" val="16158024"/>
                    </a:ext>
                  </a:extLst>
                </a:gridCol>
                <a:gridCol w="1368196">
                  <a:extLst>
                    <a:ext uri="{9D8B030D-6E8A-4147-A177-3AD203B41FA5}">
                      <a16:colId xmlns:a16="http://schemas.microsoft.com/office/drawing/2014/main" val="2923506213"/>
                    </a:ext>
                  </a:extLst>
                </a:gridCol>
                <a:gridCol w="230433">
                  <a:extLst>
                    <a:ext uri="{9D8B030D-6E8A-4147-A177-3AD203B41FA5}">
                      <a16:colId xmlns:a16="http://schemas.microsoft.com/office/drawing/2014/main" val="2490828470"/>
                    </a:ext>
                  </a:extLst>
                </a:gridCol>
                <a:gridCol w="230433">
                  <a:extLst>
                    <a:ext uri="{9D8B030D-6E8A-4147-A177-3AD203B41FA5}">
                      <a16:colId xmlns:a16="http://schemas.microsoft.com/office/drawing/2014/main" val="2820489868"/>
                    </a:ext>
                  </a:extLst>
                </a:gridCol>
                <a:gridCol w="316846">
                  <a:extLst>
                    <a:ext uri="{9D8B030D-6E8A-4147-A177-3AD203B41FA5}">
                      <a16:colId xmlns:a16="http://schemas.microsoft.com/office/drawing/2014/main" val="176566300"/>
                    </a:ext>
                  </a:extLst>
                </a:gridCol>
                <a:gridCol w="230433">
                  <a:extLst>
                    <a:ext uri="{9D8B030D-6E8A-4147-A177-3AD203B41FA5}">
                      <a16:colId xmlns:a16="http://schemas.microsoft.com/office/drawing/2014/main" val="773043365"/>
                    </a:ext>
                  </a:extLst>
                </a:gridCol>
                <a:gridCol w="835320">
                  <a:extLst>
                    <a:ext uri="{9D8B030D-6E8A-4147-A177-3AD203B41FA5}">
                      <a16:colId xmlns:a16="http://schemas.microsoft.com/office/drawing/2014/main" val="1072739314"/>
                    </a:ext>
                  </a:extLst>
                </a:gridCol>
              </a:tblGrid>
              <a:tr h="325029">
                <a:tc>
                  <a:txBody>
                    <a:bodyPr/>
                    <a:lstStyle/>
                    <a:p>
                      <a:pPr algn="l" fontAlgn="b"/>
                      <a:r>
                        <a:rPr lang="en-IN" sz="1100" u="none" strike="noStrike">
                          <a:effectLst/>
                          <a:highlight>
                            <a:srgbClr val="D9E1F2"/>
                          </a:highlight>
                        </a:rPr>
                        <a:t>JOB</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0VERALL RATING</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 </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dirty="0">
                          <a:effectLst/>
                          <a:highlight>
                            <a:srgbClr val="D9E1F2"/>
                          </a:highlight>
                        </a:rPr>
                        <a:t> </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 </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 </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 </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2439361198"/>
                  </a:ext>
                </a:extLst>
              </a:tr>
              <a:tr h="325029">
                <a:tc>
                  <a:txBody>
                    <a:bodyPr/>
                    <a:lstStyle/>
                    <a:p>
                      <a:pPr algn="l" fontAlgn="b"/>
                      <a:r>
                        <a:rPr lang="en-IN" sz="1100" u="none" strike="noStrike">
                          <a:effectLst/>
                          <a:highlight>
                            <a:srgbClr val="D9E1F2"/>
                          </a:highlight>
                        </a:rPr>
                        <a:t>Row Labels</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1</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2</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3</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4</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5</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Grand Total</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40210814"/>
                  </a:ext>
                </a:extLst>
              </a:tr>
              <a:tr h="325029">
                <a:tc>
                  <a:txBody>
                    <a:bodyPr/>
                    <a:lstStyle/>
                    <a:p>
                      <a:pPr algn="l" fontAlgn="b"/>
                      <a:r>
                        <a:rPr lang="en-IN" sz="1100" u="none" strike="noStrike">
                          <a:effectLst/>
                        </a:rPr>
                        <a:t>Contractual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0094500"/>
                  </a:ext>
                </a:extLst>
              </a:tr>
              <a:tr h="325029">
                <a:tc>
                  <a:txBody>
                    <a:bodyPr/>
                    <a:lstStyle/>
                    <a:p>
                      <a:pPr algn="l" fontAlgn="b"/>
                      <a:r>
                        <a:rPr lang="en-IN" sz="1100" u="none" strike="noStrike">
                          <a:effectLst/>
                        </a:rPr>
                        <a:t>Full Time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1166162"/>
                  </a:ext>
                </a:extLst>
              </a:tr>
              <a:tr h="325029">
                <a:tc>
                  <a:txBody>
                    <a:bodyPr/>
                    <a:lstStyle/>
                    <a:p>
                      <a:pPr algn="l" fontAlgn="b"/>
                      <a:r>
                        <a:rPr lang="en-IN" sz="1100" u="none" strike="noStrike">
                          <a:effectLst/>
                        </a:rPr>
                        <a:t>Intern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82173099"/>
                  </a:ext>
                </a:extLst>
              </a:tr>
              <a:tr h="325029">
                <a:tc>
                  <a:txBody>
                    <a:bodyPr/>
                    <a:lstStyle/>
                    <a:p>
                      <a:pPr algn="l" fontAlgn="b"/>
                      <a:r>
                        <a:rPr lang="en-IN" sz="1100" u="none" strike="noStrike">
                          <a:effectLst/>
                        </a:rPr>
                        <a:t>Part Time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8728634"/>
                  </a:ext>
                </a:extLst>
              </a:tr>
              <a:tr h="325029">
                <a:tc>
                  <a:txBody>
                    <a:bodyPr/>
                    <a:lstStyle/>
                    <a:p>
                      <a:pPr algn="l" fontAlgn="b"/>
                      <a:r>
                        <a:rPr lang="en-IN" sz="1100" u="none" strike="noStrike">
                          <a:effectLst/>
                          <a:highlight>
                            <a:srgbClr val="D9E1F2"/>
                          </a:highlight>
                        </a:rPr>
                        <a:t>Grand Total</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11</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20</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63</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128</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75</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9E1F2"/>
                          </a:highlight>
                        </a:rPr>
                        <a:t>297</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240611315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solidFill>
            <a:schemeClr val="tx2">
              <a:lumMod val="40000"/>
              <a:lumOff val="60000"/>
            </a:schemeClr>
          </a:solidFill>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319DF36-DAD0-469D-31DC-9892127E9E7C}"/>
              </a:ext>
            </a:extLst>
          </p:cNvPr>
          <p:cNvSpPr txBox="1"/>
          <p:nvPr/>
        </p:nvSpPr>
        <p:spPr>
          <a:xfrm>
            <a:off x="1428750" y="1765280"/>
            <a:ext cx="6099548" cy="3416320"/>
          </a:xfrm>
          <a:prstGeom prst="rect">
            <a:avLst/>
          </a:prstGeom>
          <a:noFill/>
        </p:spPr>
        <p:txBody>
          <a:bodyPr wrap="square">
            <a:spAutoFit/>
          </a:bodyPr>
          <a:lstStyle/>
          <a:p>
            <a:pPr marL="285750" indent="-285750">
              <a:buFont typeface="Wingdings" panose="05000000000000000000" pitchFamily="2" charset="2"/>
              <a:buChar char="q"/>
            </a:pPr>
            <a:r>
              <a:rPr lang="en-US" b="1" dirty="0">
                <a:solidFill>
                  <a:schemeClr val="accent4">
                    <a:lumMod val="50000"/>
                  </a:schemeClr>
                </a:solidFill>
              </a:rPr>
              <a:t>This chart illustrates the overall ratings for different job types. Full-time positions received the highest number of ratings across all categories, particularly excelling in the 4 and 5 rating levels.</a:t>
            </a:r>
          </a:p>
          <a:p>
            <a:pPr marL="285750" indent="-285750">
              <a:buFont typeface="Wingdings" panose="05000000000000000000" pitchFamily="2" charset="2"/>
              <a:buChar char="q"/>
            </a:pPr>
            <a:r>
              <a:rPr lang="en-US" b="1" dirty="0">
                <a:solidFill>
                  <a:schemeClr val="accent4">
                    <a:lumMod val="50000"/>
                  </a:schemeClr>
                </a:solidFill>
              </a:rPr>
              <a:t> Part-time and intern positions received significantly fewer ratings, with the majority falling into the lower rating categories. </a:t>
            </a:r>
          </a:p>
          <a:p>
            <a:pPr marL="285750" indent="-285750">
              <a:buFont typeface="Wingdings" panose="05000000000000000000" pitchFamily="2" charset="2"/>
              <a:buChar char="q"/>
            </a:pPr>
            <a:r>
              <a:rPr lang="en-US" b="1" dirty="0">
                <a:solidFill>
                  <a:schemeClr val="accent4">
                    <a:lumMod val="50000"/>
                  </a:schemeClr>
                </a:solidFill>
              </a:rPr>
              <a:t>Contractual positions also had a limited number of ratings, mostly concentrated in the middle range.</a:t>
            </a:r>
          </a:p>
          <a:p>
            <a:pPr marL="285750" indent="-285750">
              <a:buFont typeface="Wingdings" panose="05000000000000000000" pitchFamily="2" charset="2"/>
              <a:buChar char="q"/>
            </a:pPr>
            <a:r>
              <a:rPr lang="en-US" b="1" dirty="0">
                <a:solidFill>
                  <a:schemeClr val="accent4">
                    <a:lumMod val="50000"/>
                  </a:schemeClr>
                </a:solidFill>
              </a:rPr>
              <a:t>In conclusion, full-time jobs appear to be the most favored among respondents, while part-time and intern positions are less popular and potentially less satisfying.</a:t>
            </a:r>
          </a:p>
        </p:txBody>
      </p:sp>
      <p:pic>
        <p:nvPicPr>
          <p:cNvPr id="1026" name="Picture 2" descr="Note - Free education icons">
            <a:extLst>
              <a:ext uri="{FF2B5EF4-FFF2-40B4-BE49-F238E27FC236}">
                <a16:creationId xmlns:a16="http://schemas.microsoft.com/office/drawing/2014/main" id="{3EC6251D-747D-BCAC-9FA6-F8B76F3485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87"/>
          <a:stretch/>
        </p:blipFill>
        <p:spPr bwMode="auto">
          <a:xfrm>
            <a:off x="7442312" y="3797710"/>
            <a:ext cx="39624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ECEE-85A3-4A97-3477-1666F80FECDC}"/>
              </a:ext>
            </a:extLst>
          </p:cNvPr>
          <p:cNvSpPr>
            <a:spLocks noGrp="1"/>
          </p:cNvSpPr>
          <p:nvPr>
            <p:ph type="title"/>
          </p:nvPr>
        </p:nvSpPr>
        <p:spPr>
          <a:xfrm>
            <a:off x="2286001" y="2590800"/>
            <a:ext cx="6400800" cy="135421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a:lstStyle/>
          <a:p>
            <a:r>
              <a:rPr lang="en-IN" sz="880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THANK</a:t>
            </a:r>
            <a:r>
              <a:rPr lang="en-IN"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IN" sz="880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YOU </a:t>
            </a:r>
            <a:endParaRPr lang="en-IN"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91169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0003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94225" cy="693780"/>
          </a:xfrm>
          <a:prstGeom prst="rect">
            <a:avLst/>
          </a:prstGeom>
          <a:solidFill>
            <a:schemeClr val="tx2">
              <a:lumMod val="40000"/>
              <a:lumOff val="60000"/>
            </a:schemeClr>
          </a:solidFill>
        </p:spPr>
        <p:txBody>
          <a:bodyPr vert="horz" wrap="square" lIns="0" tIns="16510" rIns="0" bIns="0" rtlCol="0">
            <a:spAutoFit/>
          </a:bodyPr>
          <a:lstStyle/>
          <a:p>
            <a:pPr marL="12700">
              <a:lnSpc>
                <a:spcPct val="100000"/>
              </a:lnSpc>
              <a:spcBef>
                <a:spcPts val="130"/>
              </a:spcBef>
            </a:pPr>
            <a:r>
              <a:rPr sz="4400" dirty="0"/>
              <a:t>PROJECT</a:t>
            </a:r>
            <a:r>
              <a:rPr sz="4000" spc="-85" dirty="0"/>
              <a:t> </a:t>
            </a:r>
            <a:r>
              <a:rPr sz="4400" spc="25" dirty="0"/>
              <a:t>TITLE</a:t>
            </a: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a:ln>
            <a:solidFill>
              <a:schemeClr val="accent4">
                <a:lumMod val="60000"/>
                <a:lumOff val="40000"/>
              </a:schemeClr>
            </a:solid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prst="relaxedInset"/>
          </a:sp3d>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Rating Based on Job Type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9797445D-DF1E-340F-3E81-B7EAC807B1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34104" y="4057481"/>
            <a:ext cx="2438400" cy="2438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lumMod val="95000"/>
            </a:schemeClr>
          </a:solidFill>
          <a:ln>
            <a:solidFill>
              <a:schemeClr val="accent4">
                <a:lumMod val="60000"/>
                <a:lumOff val="40000"/>
              </a:schemeClr>
            </a:solidFill>
          </a:ln>
        </p:spPr>
        <p:txBody>
          <a:bodyPr wrap="square" lIns="0" tIns="0" rIns="0" bIns="0" rtlCol="0"/>
          <a:lstStyle/>
          <a:p>
            <a:endParaRPr dirty="0"/>
          </a:p>
        </p:txBody>
      </p:sp>
      <p:grpSp>
        <p:nvGrpSpPr>
          <p:cNvPr id="3" name="object 3"/>
          <p:cNvGrpSpPr/>
          <p:nvPr/>
        </p:nvGrpSpPr>
        <p:grpSpPr>
          <a:xfrm>
            <a:off x="7448612" y="0"/>
            <a:ext cx="4743796" cy="6858466"/>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a:solidFill>
            <a:schemeClr val="tx2">
              <a:lumMod val="40000"/>
              <a:lumOff val="60000"/>
            </a:schemeClr>
          </a:solidFill>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419066" y="1032807"/>
            <a:ext cx="5029200" cy="4401205"/>
          </a:xfrm>
          <a:prstGeom prst="rect">
            <a:avLst/>
          </a:prstGeom>
          <a:noFill/>
          <a:effectLst>
            <a:glow rad="63500">
              <a:schemeClr val="accent1">
                <a:satMod val="175000"/>
                <a:alpha val="40000"/>
              </a:schemeClr>
            </a:glow>
          </a:effectLst>
        </p:spPr>
        <p:txBody>
          <a:bodyPr wrap="square" rtlCol="0">
            <a:spAutoFit/>
          </a:bodyPr>
          <a:lstStyle/>
          <a:p>
            <a:pPr algn="l"/>
            <a:endParaRPr lang="en-US" sz="2800" b="1" i="0" dirty="0">
              <a:ln w="10160">
                <a:solidFill>
                  <a:schemeClr val="accent5"/>
                </a:solidFill>
                <a:prstDash val="solid"/>
              </a:ln>
              <a:solidFill>
                <a:schemeClr val="accent4">
                  <a:lumMod val="50000"/>
                </a:schemeClr>
              </a:solidFill>
              <a:effectLst>
                <a:glow rad="63500">
                  <a:schemeClr val="accent1">
                    <a:satMod val="175000"/>
                    <a:alpha val="40000"/>
                  </a:schemeClr>
                </a:glow>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ln w="10160">
                  <a:solidFill>
                    <a:schemeClr val="accent5"/>
                  </a:solidFill>
                  <a:prstDash val="solid"/>
                </a:ln>
                <a:solidFill>
                  <a:schemeClr val="accent4">
                    <a:lumMod val="50000"/>
                  </a:schemeClr>
                </a:solidFill>
                <a:effectLst>
                  <a:glow rad="63500">
                    <a:schemeClr val="accent1">
                      <a:satMod val="175000"/>
                      <a:alpha val="40000"/>
                    </a:schemeClr>
                  </a:glow>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ln w="10160">
                  <a:solidFill>
                    <a:schemeClr val="accent5"/>
                  </a:solidFill>
                  <a:prstDash val="solid"/>
                </a:ln>
                <a:solidFill>
                  <a:schemeClr val="accent4">
                    <a:lumMod val="50000"/>
                  </a:schemeClr>
                </a:solidFill>
                <a:effectLst>
                  <a:glow rad="63500">
                    <a:schemeClr val="accent1">
                      <a:satMod val="175000"/>
                      <a:alpha val="40000"/>
                    </a:schemeClr>
                  </a:glow>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ln w="10160">
                  <a:solidFill>
                    <a:schemeClr val="accent5"/>
                  </a:solidFill>
                  <a:prstDash val="solid"/>
                </a:ln>
                <a:solidFill>
                  <a:schemeClr val="accent4">
                    <a:lumMod val="50000"/>
                  </a:schemeClr>
                </a:solidFill>
                <a:effectLst>
                  <a:glow rad="63500">
                    <a:schemeClr val="accent1">
                      <a:satMod val="175000"/>
                      <a:alpha val="40000"/>
                    </a:schemeClr>
                  </a:glow>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ln w="10160">
                  <a:solidFill>
                    <a:schemeClr val="accent5"/>
                  </a:solidFill>
                  <a:prstDash val="solid"/>
                </a:ln>
                <a:solidFill>
                  <a:schemeClr val="accent4">
                    <a:lumMod val="50000"/>
                  </a:schemeClr>
                </a:solidFill>
                <a:effectLst>
                  <a:glow rad="63500">
                    <a:schemeClr val="accent1">
                      <a:satMod val="175000"/>
                      <a:alpha val="40000"/>
                    </a:schemeClr>
                  </a:glow>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ln w="10160">
                  <a:solidFill>
                    <a:schemeClr val="accent5"/>
                  </a:solidFill>
                  <a:prstDash val="solid"/>
                </a:ln>
                <a:solidFill>
                  <a:schemeClr val="accent4">
                    <a:lumMod val="50000"/>
                  </a:schemeClr>
                </a:solidFill>
                <a:effectLst>
                  <a:glow rad="63500">
                    <a:schemeClr val="accent1">
                      <a:satMod val="175000"/>
                      <a:alpha val="40000"/>
                    </a:schemeClr>
                  </a:glow>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Dataset Description</a:t>
            </a:r>
            <a:endParaRPr lang="en-US" sz="2800" b="1" i="0" dirty="0">
              <a:ln w="10160">
                <a:solidFill>
                  <a:schemeClr val="accent5"/>
                </a:solidFill>
                <a:prstDash val="solid"/>
              </a:ln>
              <a:solidFill>
                <a:schemeClr val="accent4">
                  <a:lumMod val="50000"/>
                </a:schemeClr>
              </a:solidFill>
              <a:effectLst>
                <a:glow rad="63500">
                  <a:schemeClr val="accent1">
                    <a:satMod val="175000"/>
                    <a:alpha val="40000"/>
                  </a:schemeClr>
                </a:glow>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ln w="10160">
                  <a:solidFill>
                    <a:schemeClr val="accent5"/>
                  </a:solidFill>
                  <a:prstDash val="solid"/>
                </a:ln>
                <a:solidFill>
                  <a:schemeClr val="accent4">
                    <a:lumMod val="50000"/>
                  </a:schemeClr>
                </a:solidFill>
                <a:effectLst>
                  <a:glow rad="63500">
                    <a:schemeClr val="accent1">
                      <a:satMod val="175000"/>
                      <a:alpha val="40000"/>
                    </a:schemeClr>
                  </a:glow>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ln w="10160">
                  <a:solidFill>
                    <a:schemeClr val="accent5"/>
                  </a:solidFill>
                  <a:prstDash val="solid"/>
                </a:ln>
                <a:solidFill>
                  <a:schemeClr val="accent4">
                    <a:lumMod val="50000"/>
                  </a:schemeClr>
                </a:solidFill>
                <a:effectLst>
                  <a:glow rad="63500">
                    <a:schemeClr val="accent1">
                      <a:satMod val="175000"/>
                      <a:alpha val="40000"/>
                    </a:schemeClr>
                  </a:glow>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Results and </a:t>
            </a:r>
            <a:r>
              <a:rPr lang="en-US" sz="2800" b="1" dirty="0">
                <a:ln w="10160">
                  <a:solidFill>
                    <a:schemeClr val="accent5"/>
                  </a:solidFill>
                  <a:prstDash val="solid"/>
                </a:ln>
                <a:solidFill>
                  <a:schemeClr val="accent4">
                    <a:lumMod val="50000"/>
                  </a:schemeClr>
                </a:solidFill>
                <a:effectLst>
                  <a:glow rad="63500">
                    <a:schemeClr val="accent1">
                      <a:satMod val="175000"/>
                      <a:alpha val="40000"/>
                    </a:schemeClr>
                  </a:glow>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Discussion</a:t>
            </a:r>
            <a:endParaRPr lang="en-US" sz="2800" b="1" i="0" dirty="0">
              <a:ln w="10160">
                <a:solidFill>
                  <a:schemeClr val="accent5"/>
                </a:solidFill>
                <a:prstDash val="solid"/>
              </a:ln>
              <a:solidFill>
                <a:schemeClr val="accent4">
                  <a:lumMod val="50000"/>
                </a:schemeClr>
              </a:solidFill>
              <a:effectLst>
                <a:glow rad="63500">
                  <a:schemeClr val="accent1">
                    <a:satMod val="175000"/>
                    <a:alpha val="40000"/>
                  </a:schemeClr>
                </a:glow>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ln w="10160">
                  <a:solidFill>
                    <a:schemeClr val="accent5"/>
                  </a:solidFill>
                  <a:prstDash val="solid"/>
                </a:ln>
                <a:solidFill>
                  <a:schemeClr val="accent4">
                    <a:lumMod val="50000"/>
                  </a:schemeClr>
                </a:solidFill>
                <a:effectLst>
                  <a:glow rad="63500">
                    <a:schemeClr val="accent1">
                      <a:satMod val="175000"/>
                      <a:alpha val="40000"/>
                    </a:schemeClr>
                  </a:glow>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Conclusion</a:t>
            </a:r>
          </a:p>
          <a:p>
            <a:endParaRPr lang="en-IN" sz="2800" b="1" dirty="0">
              <a:ln w="10160">
                <a:solidFill>
                  <a:schemeClr val="accent5"/>
                </a:solidFill>
                <a:prstDash val="solid"/>
              </a:ln>
              <a:solidFill>
                <a:schemeClr val="accent4">
                  <a:lumMod val="50000"/>
                </a:schemeClr>
              </a:solidFill>
              <a:effectLst>
                <a:glow rad="63500">
                  <a:schemeClr val="accent1">
                    <a:satMod val="175000"/>
                    <a:alpha val="40000"/>
                  </a:schemeClr>
                </a:glow>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7CF6E5D3-A3FA-E22C-E894-49AA7D97A7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8384" y="-764"/>
            <a:ext cx="3429000" cy="3429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a:solidFill>
            <a:schemeClr val="tx2">
              <a:lumMod val="40000"/>
              <a:lumOff val="60000"/>
            </a:schemeClr>
          </a:solidFill>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C535680C-A576-CC06-54F1-272C57EB001B}"/>
              </a:ext>
            </a:extLst>
          </p:cNvPr>
          <p:cNvSpPr txBox="1"/>
          <p:nvPr/>
        </p:nvSpPr>
        <p:spPr>
          <a:xfrm>
            <a:off x="1291852" y="2286000"/>
            <a:ext cx="5794748" cy="2246769"/>
          </a:xfrm>
          <a:prstGeom prst="rect">
            <a:avLst/>
          </a:prstGeom>
          <a:noFill/>
          <a:effectLst>
            <a:glow rad="63500">
              <a:schemeClr val="accent1">
                <a:satMod val="175000"/>
                <a:alpha val="40000"/>
              </a:schemeClr>
            </a:glow>
          </a:effectLst>
        </p:spPr>
        <p:txBody>
          <a:bodyPr wrap="square">
            <a:spAutoFit/>
          </a:bodyPr>
          <a:lstStyle/>
          <a:p>
            <a:pPr algn="just"/>
            <a:r>
              <a:rPr lang="en-US" sz="2800" b="1" dirty="0">
                <a:solidFill>
                  <a:schemeClr val="accent4">
                    <a:lumMod val="50000"/>
                  </a:schemeClr>
                </a:solidFill>
              </a:rPr>
              <a:t>The company needs a way to visualize and analyze employee satisfaction ratings based on job type to identify areas for improvement and enhance overall employee experience.</a:t>
            </a:r>
          </a:p>
        </p:txBody>
      </p:sp>
      <p:pic>
        <p:nvPicPr>
          <p:cNvPr id="11" name="Picture 10">
            <a:extLst>
              <a:ext uri="{FF2B5EF4-FFF2-40B4-BE49-F238E27FC236}">
                <a16:creationId xmlns:a16="http://schemas.microsoft.com/office/drawing/2014/main" id="{80D94616-42C8-99EF-D336-C14EF34472F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97" t="1111" r="7964" b="5979"/>
          <a:stretch/>
        </p:blipFill>
        <p:spPr>
          <a:xfrm>
            <a:off x="8686800" y="3505201"/>
            <a:ext cx="3276600" cy="33527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a:solidFill>
            <a:schemeClr val="tx2">
              <a:lumMod val="40000"/>
              <a:lumOff val="60000"/>
            </a:schemeClr>
          </a:solidFill>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5FAEAB6-1EAC-DC47-BF39-DC3E08E141C1}"/>
              </a:ext>
            </a:extLst>
          </p:cNvPr>
          <p:cNvSpPr txBox="1"/>
          <p:nvPr/>
        </p:nvSpPr>
        <p:spPr>
          <a:xfrm>
            <a:off x="1263098" y="2174855"/>
            <a:ext cx="6099548" cy="3416320"/>
          </a:xfrm>
          <a:prstGeom prst="rect">
            <a:avLst/>
          </a:prstGeom>
          <a:noFill/>
          <a:effectLst>
            <a:glow rad="63500">
              <a:schemeClr val="accent1">
                <a:satMod val="175000"/>
                <a:alpha val="40000"/>
              </a:schemeClr>
            </a:glow>
          </a:effectLst>
        </p:spPr>
        <p:txBody>
          <a:bodyPr wrap="square">
            <a:spAutoFit/>
          </a:bodyPr>
          <a:lstStyle/>
          <a:p>
            <a:r>
              <a:rPr lang="en-US" b="1" dirty="0">
                <a:solidFill>
                  <a:schemeClr val="accent4">
                    <a:lumMod val="50000"/>
                  </a:schemeClr>
                </a:solidFill>
              </a:rPr>
              <a:t>Project Overview:This project appears to be analyzing overall ratings based on job types (Contractual, Full Time, Intern, Part Time).</a:t>
            </a:r>
          </a:p>
          <a:p>
            <a:r>
              <a:rPr lang="en-US" b="1" dirty="0">
                <a:solidFill>
                  <a:schemeClr val="accent4">
                    <a:lumMod val="50000"/>
                  </a:schemeClr>
                </a:solidFill>
              </a:rPr>
              <a:t>Key Insights</a:t>
            </a:r>
            <a:r>
              <a:rPr lang="en-US" dirty="0">
                <a:solidFill>
                  <a:schemeClr val="accent4">
                    <a:lumMod val="50000"/>
                  </a:schemeClr>
                </a:solidFill>
              </a:rPr>
              <a:t>:</a:t>
            </a:r>
          </a:p>
          <a:p>
            <a:pPr marL="285750" indent="-285750">
              <a:buFont typeface="Wingdings" panose="05000000000000000000" pitchFamily="2" charset="2"/>
              <a:buChar char="q"/>
            </a:pPr>
            <a:r>
              <a:rPr lang="en-US" b="1" dirty="0">
                <a:solidFill>
                  <a:schemeClr val="accent4">
                    <a:lumMod val="50000"/>
                  </a:schemeClr>
                </a:solidFill>
              </a:rPr>
              <a:t>Full-Time employees have the highest overall ratings:This is evident from the tallest bars in the chart, indicating a larger number of high ratings for this job type.</a:t>
            </a:r>
          </a:p>
          <a:p>
            <a:pPr marL="285750" indent="-285750">
              <a:buFont typeface="Wingdings" panose="05000000000000000000" pitchFamily="2" charset="2"/>
              <a:buChar char="q"/>
            </a:pPr>
            <a:r>
              <a:rPr lang="en-US" b="1" dirty="0">
                <a:solidFill>
                  <a:schemeClr val="accent4">
                    <a:lumMod val="50000"/>
                  </a:schemeClr>
                </a:solidFill>
              </a:rPr>
              <a:t>Contractual and Part-Time employees have lower ratings:Their bars are considerably shorter, suggesting fewer high ratings compared to Full-Time employees.</a:t>
            </a:r>
          </a:p>
          <a:p>
            <a:pPr marL="285750" indent="-285750">
              <a:buFont typeface="Wingdings" panose="05000000000000000000" pitchFamily="2" charset="2"/>
              <a:buChar char="q"/>
            </a:pPr>
            <a:r>
              <a:rPr lang="en-US" b="1" dirty="0">
                <a:solidFill>
                  <a:schemeClr val="accent4">
                    <a:lumMod val="50000"/>
                  </a:schemeClr>
                </a:solidFill>
              </a:rPr>
              <a:t>Intern ratings are the lowest:This job type has the shortest bars, indicating the least number of high ratings.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a:solidFill>
            <a:schemeClr val="tx2">
              <a:lumMod val="40000"/>
              <a:lumOff val="60000"/>
            </a:schemeClr>
          </a:solidFill>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3293E8A-B7C2-2929-2BEC-17DEDDE7006C}"/>
              </a:ext>
            </a:extLst>
          </p:cNvPr>
          <p:cNvSpPr txBox="1"/>
          <p:nvPr/>
        </p:nvSpPr>
        <p:spPr>
          <a:xfrm>
            <a:off x="910852" y="1951672"/>
            <a:ext cx="6099548" cy="2308324"/>
          </a:xfrm>
          <a:prstGeom prst="rect">
            <a:avLst/>
          </a:prstGeom>
          <a:noFill/>
          <a:effectLst>
            <a:glow rad="63500">
              <a:schemeClr val="accent1">
                <a:satMod val="175000"/>
                <a:alpha val="40000"/>
              </a:schemeClr>
            </a:glow>
          </a:effectLst>
        </p:spPr>
        <p:txBody>
          <a:bodyPr wrap="square">
            <a:spAutoFit/>
          </a:bodyPr>
          <a:lstStyle/>
          <a:p>
            <a:r>
              <a:rPr lang="en-US" sz="2400" b="1" dirty="0">
                <a:solidFill>
                  <a:schemeClr val="accent4">
                    <a:lumMod val="50000"/>
                  </a:schemeClr>
                </a:solidFill>
              </a:rPr>
              <a:t>It presents data on overall ratings based on job type, suggesting the end users are likely HR professionals, managers, or other stakeholders interested in analyzing employee satisfaction or performance across different job categories.</a:t>
            </a:r>
          </a:p>
        </p:txBody>
      </p:sp>
      <p:pic>
        <p:nvPicPr>
          <p:cNvPr id="10" name="Picture 9" descr="Group of people communicating around a table">
            <a:extLst>
              <a:ext uri="{FF2B5EF4-FFF2-40B4-BE49-F238E27FC236}">
                <a16:creationId xmlns:a16="http://schemas.microsoft.com/office/drawing/2014/main" id="{34A0590E-26A9-3D6D-B0B7-4F58F1042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4504322"/>
            <a:ext cx="3048000" cy="20344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a:solidFill>
            <a:schemeClr val="tx2">
              <a:lumMod val="40000"/>
              <a:lumOff val="60000"/>
            </a:schemeClr>
          </a:solidFill>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AA99BD2-3961-D5C6-FAA3-AF03FB45D958}"/>
              </a:ext>
            </a:extLst>
          </p:cNvPr>
          <p:cNvSpPr txBox="1"/>
          <p:nvPr/>
        </p:nvSpPr>
        <p:spPr>
          <a:xfrm>
            <a:off x="3252634" y="2019300"/>
            <a:ext cx="6100916" cy="3416320"/>
          </a:xfrm>
          <a:prstGeom prst="rect">
            <a:avLst/>
          </a:prstGeom>
          <a:noFill/>
          <a:effectLst>
            <a:glow rad="63500">
              <a:schemeClr val="accent1">
                <a:satMod val="175000"/>
                <a:alpha val="40000"/>
              </a:schemeClr>
            </a:glow>
          </a:effectLst>
        </p:spPr>
        <p:txBody>
          <a:bodyPr wrap="square">
            <a:spAutoFit/>
          </a:bodyPr>
          <a:lstStyle/>
          <a:p>
            <a:pPr marL="285750" indent="-285750">
              <a:buFont typeface="Wingdings" panose="05000000000000000000" pitchFamily="2" charset="2"/>
              <a:buChar char="Ø"/>
            </a:pPr>
            <a:r>
              <a:rPr lang="en-IN" b="1" dirty="0">
                <a:solidFill>
                  <a:schemeClr val="accent4">
                    <a:lumMod val="50000"/>
                  </a:schemeClr>
                </a:solidFill>
              </a:rPr>
              <a:t>Data Cleaning: Data cleaning is a process required to remove incomplete records, and modifying data to rectify inaccurate records.</a:t>
            </a:r>
          </a:p>
          <a:p>
            <a:pPr marL="285750" indent="-285750">
              <a:buFont typeface="Wingdings" panose="05000000000000000000" pitchFamily="2" charset="2"/>
              <a:buChar char="Ø"/>
            </a:pPr>
            <a:r>
              <a:rPr lang="en-IN" b="1" dirty="0">
                <a:solidFill>
                  <a:schemeClr val="accent4">
                    <a:lumMod val="50000"/>
                  </a:schemeClr>
                </a:solidFill>
              </a:rPr>
              <a:t>Filter: It take my dataset and show only the data that meet my criteria specify.</a:t>
            </a:r>
          </a:p>
          <a:p>
            <a:pPr marL="285750" indent="-285750">
              <a:buFont typeface="Wingdings" panose="05000000000000000000" pitchFamily="2" charset="2"/>
              <a:buChar char="Ø"/>
            </a:pPr>
            <a:r>
              <a:rPr lang="en-IN" b="1" dirty="0">
                <a:solidFill>
                  <a:schemeClr val="accent4">
                    <a:lumMod val="50000"/>
                  </a:schemeClr>
                </a:solidFill>
              </a:rPr>
              <a:t>Conditional Formatting: It is used to specify important values stand out in employee performance score in a data set.</a:t>
            </a:r>
          </a:p>
          <a:p>
            <a:pPr marL="285750" indent="-285750">
              <a:buFont typeface="Wingdings" panose="05000000000000000000" pitchFamily="2" charset="2"/>
              <a:buChar char="Ø"/>
            </a:pPr>
            <a:r>
              <a:rPr lang="en-IN" b="1" dirty="0">
                <a:solidFill>
                  <a:schemeClr val="accent4">
                    <a:lumMod val="50000"/>
                  </a:schemeClr>
                </a:solidFill>
              </a:rPr>
              <a:t> Slicer: I used slicer to filter my data.</a:t>
            </a:r>
          </a:p>
          <a:p>
            <a:pPr marL="285750" indent="-285750">
              <a:buFont typeface="Wingdings" panose="05000000000000000000" pitchFamily="2" charset="2"/>
              <a:buChar char="Ø"/>
            </a:pPr>
            <a:r>
              <a:rPr lang="en-IN" b="1" dirty="0">
                <a:solidFill>
                  <a:schemeClr val="accent4">
                    <a:lumMod val="50000"/>
                  </a:schemeClr>
                </a:solidFill>
              </a:rPr>
              <a:t>Pivot Table: I used "pivot table to summarize my huge data. Pivot Chart: I used using area graph. "pivot chart" to visually summarises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solidFill>
            <a:schemeClr val="tx2">
              <a:lumMod val="40000"/>
              <a:lumOff val="60000"/>
            </a:schemeClr>
          </a:solidFill>
          <a:ln>
            <a:solidFill>
              <a:schemeClr val="tx2">
                <a:lumMod val="20000"/>
                <a:lumOff val="80000"/>
              </a:schemeClr>
            </a:solidFill>
          </a:ln>
        </p:spPr>
        <p:txBody>
          <a:bodyPr/>
          <a:lstStyle/>
          <a:p>
            <a:r>
              <a:rPr lang="en-IN" dirty="0"/>
              <a:t>Dataset Description</a:t>
            </a:r>
          </a:p>
        </p:txBody>
      </p:sp>
      <p:sp>
        <p:nvSpPr>
          <p:cNvPr id="4" name="TextBox 3">
            <a:extLst>
              <a:ext uri="{FF2B5EF4-FFF2-40B4-BE49-F238E27FC236}">
                <a16:creationId xmlns:a16="http://schemas.microsoft.com/office/drawing/2014/main" id="{0F2F14EE-8666-6A91-3D7E-B44512302B36}"/>
              </a:ext>
            </a:extLst>
          </p:cNvPr>
          <p:cNvSpPr txBox="1"/>
          <p:nvPr/>
        </p:nvSpPr>
        <p:spPr>
          <a:xfrm>
            <a:off x="1066800" y="1981200"/>
            <a:ext cx="6099548" cy="3693319"/>
          </a:xfrm>
          <a:prstGeom prst="rect">
            <a:avLst/>
          </a:prstGeom>
          <a:noFill/>
        </p:spPr>
        <p:txBody>
          <a:bodyPr wrap="square">
            <a:spAutoFit/>
          </a:bodyPr>
          <a:lstStyle/>
          <a:p>
            <a:pPr marL="285750" indent="-285750">
              <a:buFont typeface="Wingdings" panose="05000000000000000000" pitchFamily="2" charset="2"/>
              <a:buChar char="q"/>
            </a:pPr>
            <a:r>
              <a:rPr lang="en-US" b="1" dirty="0">
                <a:solidFill>
                  <a:schemeClr val="accent4">
                    <a:lumMod val="50000"/>
                  </a:schemeClr>
                </a:solidFill>
              </a:rPr>
              <a:t>Place: The location of the job, likely city and state.</a:t>
            </a:r>
          </a:p>
          <a:p>
            <a:pPr marL="285750" indent="-285750">
              <a:buFont typeface="Wingdings" panose="05000000000000000000" pitchFamily="2" charset="2"/>
              <a:buChar char="q"/>
            </a:pPr>
            <a:r>
              <a:rPr lang="en-US" b="1" dirty="0">
                <a:solidFill>
                  <a:schemeClr val="accent4">
                    <a:lumMod val="50000"/>
                  </a:schemeClr>
                </a:solidFill>
              </a:rPr>
              <a:t>Job Type: The type of employment, such as Full Time, Part Time, etc.</a:t>
            </a:r>
          </a:p>
          <a:p>
            <a:pPr marL="285750" indent="-285750">
              <a:buFont typeface="Wingdings" panose="05000000000000000000" pitchFamily="2" charset="2"/>
              <a:buChar char="q"/>
            </a:pPr>
            <a:r>
              <a:rPr lang="en-US" b="1" dirty="0">
                <a:solidFill>
                  <a:schemeClr val="accent4">
                    <a:lumMod val="50000"/>
                  </a:schemeClr>
                </a:solidFill>
              </a:rPr>
              <a:t>Department: The specific department within the company where the job is located.</a:t>
            </a:r>
          </a:p>
          <a:p>
            <a:pPr marL="285750" indent="-285750">
              <a:buFont typeface="Wingdings" panose="05000000000000000000" pitchFamily="2" charset="2"/>
              <a:buChar char="q"/>
            </a:pPr>
            <a:r>
              <a:rPr lang="en-US" b="1" dirty="0">
                <a:solidFill>
                  <a:schemeClr val="accent4">
                    <a:lumMod val="50000"/>
                  </a:schemeClr>
                </a:solidFill>
              </a:rPr>
              <a:t>Overall Rating: A numerical rating indicating the overall satisfaction with the job.</a:t>
            </a:r>
          </a:p>
          <a:p>
            <a:pPr marL="285750" indent="-285750">
              <a:buFont typeface="Wingdings" panose="05000000000000000000" pitchFamily="2" charset="2"/>
              <a:buChar char="q"/>
            </a:pPr>
            <a:r>
              <a:rPr lang="en-US" b="1" dirty="0">
                <a:solidFill>
                  <a:schemeClr val="accent4">
                    <a:lumMod val="50000"/>
                  </a:schemeClr>
                </a:solidFill>
              </a:rPr>
              <a:t>Work-Life Balance: A rating for the work-life balance offered by the job.</a:t>
            </a:r>
          </a:p>
          <a:p>
            <a:pPr marL="285750" indent="-285750">
              <a:buFont typeface="Wingdings" panose="05000000000000000000" pitchFamily="2" charset="2"/>
              <a:buChar char="q"/>
            </a:pPr>
            <a:r>
              <a:rPr lang="en-US" b="1" dirty="0">
                <a:solidFill>
                  <a:schemeClr val="accent4">
                    <a:lumMod val="50000"/>
                  </a:schemeClr>
                </a:solidFill>
              </a:rPr>
              <a:t>Skill Development: A rating for the opportunities for skill development and growth.</a:t>
            </a:r>
          </a:p>
          <a:p>
            <a:pPr marL="285750" indent="-285750">
              <a:buFont typeface="Wingdings" panose="05000000000000000000" pitchFamily="2" charset="2"/>
              <a:buChar char="q"/>
            </a:pPr>
            <a:r>
              <a:rPr lang="en-US" b="1" dirty="0">
                <a:solidFill>
                  <a:schemeClr val="accent4">
                    <a:lumMod val="50000"/>
                  </a:schemeClr>
                </a:solidFill>
              </a:rPr>
              <a:t>Salary &amp; Benefits: A rating for the salary and benefits package offered.</a:t>
            </a:r>
          </a:p>
        </p:txBody>
      </p:sp>
      <p:pic>
        <p:nvPicPr>
          <p:cNvPr id="3" name="Picture 2">
            <a:extLst>
              <a:ext uri="{FF2B5EF4-FFF2-40B4-BE49-F238E27FC236}">
                <a16:creationId xmlns:a16="http://schemas.microsoft.com/office/drawing/2014/main" id="{96E6C084-93D6-3DF9-B0B8-0CE5DC201F7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0775" b="10000"/>
          <a:stretch/>
        </p:blipFill>
        <p:spPr>
          <a:xfrm>
            <a:off x="9753600" y="4343400"/>
            <a:ext cx="2256041" cy="2517058"/>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a:solidFill>
            <a:schemeClr val="tx2">
              <a:lumMod val="40000"/>
              <a:lumOff val="60000"/>
            </a:schemeClr>
          </a:solidFill>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graphicFrame>
        <p:nvGraphicFramePr>
          <p:cNvPr id="10" name="Diagram 9">
            <a:extLst>
              <a:ext uri="{FF2B5EF4-FFF2-40B4-BE49-F238E27FC236}">
                <a16:creationId xmlns:a16="http://schemas.microsoft.com/office/drawing/2014/main" id="{B65CE553-D2FC-CFB0-365F-37B3C3BB922B}"/>
              </a:ext>
            </a:extLst>
          </p:cNvPr>
          <p:cNvGraphicFramePr/>
          <p:nvPr>
            <p:extLst>
              <p:ext uri="{D42A27DB-BD31-4B8C-83A1-F6EECF244321}">
                <p14:modId xmlns:p14="http://schemas.microsoft.com/office/powerpoint/2010/main" val="2248068379"/>
              </p:ext>
            </p:extLst>
          </p:nvPr>
        </p:nvGraphicFramePr>
        <p:xfrm>
          <a:off x="1879600" y="819493"/>
          <a:ext cx="8128000" cy="5061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TotalTime>
  <Words>799</Words>
  <Application>Microsoft Office PowerPoint</Application>
  <PresentationFormat>Widescreen</PresentationFormat>
  <Paragraphs>132</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Yu Gothic UI Semibold</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karishma solai</cp:lastModifiedBy>
  <cp:revision>34</cp:revision>
  <dcterms:created xsi:type="dcterms:W3CDTF">2024-03-29T15:07:22Z</dcterms:created>
  <dcterms:modified xsi:type="dcterms:W3CDTF">2024-08-27T08:23:35Z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