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282" r:id="rId6"/>
    <p:sldId id="315" r:id="rId7"/>
    <p:sldId id="317" r:id="rId8"/>
    <p:sldId id="318" r:id="rId9"/>
    <p:sldId id="319" r:id="rId10"/>
    <p:sldId id="297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5388" autoAdjust="0"/>
  </p:normalViewPr>
  <p:slideViewPr>
    <p:cSldViewPr snapToGrid="0" snapToObjects="1">
      <p:cViewPr varScale="1">
        <p:scale>
          <a:sx n="79" d="100"/>
          <a:sy n="79" d="100"/>
        </p:scale>
        <p:origin x="36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7E523E-0327-4E41-9A3C-5AEEF952EC0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0BFBE86-67A4-496B-ABFA-720360AAD10D}">
      <dgm:prSet/>
      <dgm:spPr/>
      <dgm:t>
        <a:bodyPr/>
        <a:lstStyle/>
        <a:p>
          <a:r>
            <a:rPr lang="en-US" b="1" i="0" baseline="0">
              <a:solidFill>
                <a:schemeClr val="tx1"/>
              </a:solidFill>
            </a:rPr>
            <a:t>Frontend:</a:t>
          </a:r>
          <a:r>
            <a:rPr lang="en-US" b="0" i="0" baseline="0">
              <a:solidFill>
                <a:schemeClr val="tx1"/>
              </a:solidFill>
            </a:rPr>
            <a:t> </a:t>
          </a:r>
          <a:r>
            <a:rPr lang="en-US" b="1" i="0" baseline="0">
              <a:solidFill>
                <a:schemeClr val="tx1"/>
              </a:solidFill>
            </a:rPr>
            <a:t>Streamlit</a:t>
          </a:r>
          <a:r>
            <a:rPr lang="en-US" b="0" i="0" baseline="0">
              <a:solidFill>
                <a:schemeClr val="tx1"/>
              </a:solidFill>
            </a:rPr>
            <a:t> for the interactive web interface.</a:t>
          </a:r>
          <a:endParaRPr lang="en-IN">
            <a:solidFill>
              <a:schemeClr val="tx1"/>
            </a:solidFill>
          </a:endParaRPr>
        </a:p>
      </dgm:t>
    </dgm:pt>
    <dgm:pt modelId="{9693C201-7633-47A9-BBCF-AD983B4E6771}" type="parTrans" cxnId="{E56E3CF3-56B2-41E7-9D8C-F28D7E59CAB1}">
      <dgm:prSet/>
      <dgm:spPr/>
      <dgm:t>
        <a:bodyPr/>
        <a:lstStyle/>
        <a:p>
          <a:endParaRPr lang="en-IN"/>
        </a:p>
      </dgm:t>
    </dgm:pt>
    <dgm:pt modelId="{26C89E73-CE48-49E8-96E0-AD01C6D5B025}" type="sibTrans" cxnId="{E56E3CF3-56B2-41E7-9D8C-F28D7E59CAB1}">
      <dgm:prSet/>
      <dgm:spPr/>
      <dgm:t>
        <a:bodyPr/>
        <a:lstStyle/>
        <a:p>
          <a:endParaRPr lang="en-IN"/>
        </a:p>
      </dgm:t>
    </dgm:pt>
    <dgm:pt modelId="{EDA3CB73-8886-467C-B2B5-0C73AEB8DE82}">
      <dgm:prSet/>
      <dgm:spPr/>
      <dgm:t>
        <a:bodyPr/>
        <a:lstStyle/>
        <a:p>
          <a:r>
            <a:rPr lang="en-US" b="1" i="0" baseline="0">
              <a:solidFill>
                <a:schemeClr val="tx1"/>
              </a:solidFill>
            </a:rPr>
            <a:t>Backend:</a:t>
          </a:r>
          <a:r>
            <a:rPr lang="en-US" b="0" i="0" baseline="0">
              <a:solidFill>
                <a:schemeClr val="tx1"/>
              </a:solidFill>
            </a:rPr>
            <a:t> Streamlit Application managing input and securely calling the </a:t>
          </a:r>
          <a:r>
            <a:rPr lang="en-US" b="1" i="0" baseline="0">
              <a:solidFill>
                <a:schemeClr val="tx1"/>
              </a:solidFill>
            </a:rPr>
            <a:t>Groq API Client</a:t>
          </a:r>
          <a:r>
            <a:rPr lang="en-US" b="0" i="0" baseline="0">
              <a:solidFill>
                <a:schemeClr val="tx1"/>
              </a:solidFill>
            </a:rPr>
            <a:t>.</a:t>
          </a:r>
          <a:endParaRPr lang="en-IN">
            <a:solidFill>
              <a:schemeClr val="tx1"/>
            </a:solidFill>
          </a:endParaRPr>
        </a:p>
      </dgm:t>
    </dgm:pt>
    <dgm:pt modelId="{9AD67D15-2164-40E6-AF6F-08AF6D77BA27}" type="parTrans" cxnId="{250FB486-4958-40B6-9A95-DC2695E02704}">
      <dgm:prSet/>
      <dgm:spPr/>
      <dgm:t>
        <a:bodyPr/>
        <a:lstStyle/>
        <a:p>
          <a:endParaRPr lang="en-IN"/>
        </a:p>
      </dgm:t>
    </dgm:pt>
    <dgm:pt modelId="{3D98ACAC-F001-4869-9240-5188E56247D0}" type="sibTrans" cxnId="{250FB486-4958-40B6-9A95-DC2695E02704}">
      <dgm:prSet/>
      <dgm:spPr/>
      <dgm:t>
        <a:bodyPr/>
        <a:lstStyle/>
        <a:p>
          <a:endParaRPr lang="en-IN"/>
        </a:p>
      </dgm:t>
    </dgm:pt>
    <dgm:pt modelId="{04C6001B-DD34-42EE-B9BB-9A0527103750}">
      <dgm:prSet/>
      <dgm:spPr/>
      <dgm:t>
        <a:bodyPr/>
        <a:lstStyle/>
        <a:p>
          <a:r>
            <a:rPr lang="en-US" b="1" i="0" baseline="0">
              <a:solidFill>
                <a:schemeClr val="tx1"/>
              </a:solidFill>
            </a:rPr>
            <a:t>Prompt Engineering:</a:t>
          </a:r>
          <a:r>
            <a:rPr lang="en-US" b="0" i="0" baseline="0">
              <a:solidFill>
                <a:schemeClr val="tx1"/>
              </a:solidFill>
            </a:rPr>
            <a:t> Dynamically builds optimized prompts based on user selections.</a:t>
          </a:r>
          <a:endParaRPr lang="en-IN">
            <a:solidFill>
              <a:schemeClr val="tx1"/>
            </a:solidFill>
          </a:endParaRPr>
        </a:p>
      </dgm:t>
    </dgm:pt>
    <dgm:pt modelId="{826B4D46-6893-4ACA-B698-7A7264CA4732}" type="parTrans" cxnId="{B2809392-7983-4BF3-9C4A-4EB09B362071}">
      <dgm:prSet/>
      <dgm:spPr/>
      <dgm:t>
        <a:bodyPr/>
        <a:lstStyle/>
        <a:p>
          <a:endParaRPr lang="en-IN"/>
        </a:p>
      </dgm:t>
    </dgm:pt>
    <dgm:pt modelId="{613F51CB-CF42-4DAE-8D0A-0E87849DA9EF}" type="sibTrans" cxnId="{B2809392-7983-4BF3-9C4A-4EB09B362071}">
      <dgm:prSet/>
      <dgm:spPr/>
      <dgm:t>
        <a:bodyPr/>
        <a:lstStyle/>
        <a:p>
          <a:endParaRPr lang="en-IN"/>
        </a:p>
      </dgm:t>
    </dgm:pt>
    <dgm:pt modelId="{33FEF246-3DC4-487A-AF5D-1CE24D3DA61E}">
      <dgm:prSet/>
      <dgm:spPr/>
      <dgm:t>
        <a:bodyPr/>
        <a:lstStyle/>
        <a:p>
          <a:r>
            <a:rPr lang="en-US" b="1" i="0" baseline="0" dirty="0">
              <a:solidFill>
                <a:schemeClr val="tx1"/>
              </a:solidFill>
            </a:rPr>
            <a:t>LLM Service:</a:t>
          </a:r>
          <a:r>
            <a:rPr lang="en-US" b="0" i="0" baseline="0" dirty="0">
              <a:solidFill>
                <a:schemeClr val="tx1"/>
              </a:solidFill>
            </a:rPr>
            <a:t> </a:t>
          </a:r>
          <a:r>
            <a:rPr lang="en-US" b="1" i="0" baseline="0" dirty="0" err="1">
              <a:solidFill>
                <a:schemeClr val="tx1"/>
              </a:solidFill>
            </a:rPr>
            <a:t>Groq</a:t>
          </a:r>
          <a:r>
            <a:rPr lang="en-US" b="1" i="0" baseline="0" dirty="0">
              <a:solidFill>
                <a:schemeClr val="tx1"/>
              </a:solidFill>
            </a:rPr>
            <a:t> API</a:t>
          </a:r>
          <a:r>
            <a:rPr lang="en-US" b="0" i="0" baseline="0" dirty="0">
              <a:solidFill>
                <a:schemeClr val="tx1"/>
              </a:solidFill>
            </a:rPr>
            <a:t> ($\text{llama3-8b-8192}$ suggested) for high-speed inference.</a:t>
          </a:r>
          <a:endParaRPr lang="en-IN" dirty="0">
            <a:solidFill>
              <a:schemeClr val="tx1"/>
            </a:solidFill>
          </a:endParaRPr>
        </a:p>
      </dgm:t>
    </dgm:pt>
    <dgm:pt modelId="{08480C6A-2251-4FD5-B2CB-837A748B87BC}" type="parTrans" cxnId="{4EC74CA0-1AF7-4068-B402-3554C64A0814}">
      <dgm:prSet/>
      <dgm:spPr/>
      <dgm:t>
        <a:bodyPr/>
        <a:lstStyle/>
        <a:p>
          <a:endParaRPr lang="en-IN"/>
        </a:p>
      </dgm:t>
    </dgm:pt>
    <dgm:pt modelId="{AB11DB13-4DAD-4B04-B693-76F9E80D1E94}" type="sibTrans" cxnId="{4EC74CA0-1AF7-4068-B402-3554C64A0814}">
      <dgm:prSet/>
      <dgm:spPr/>
      <dgm:t>
        <a:bodyPr/>
        <a:lstStyle/>
        <a:p>
          <a:endParaRPr lang="en-IN"/>
        </a:p>
      </dgm:t>
    </dgm:pt>
    <dgm:pt modelId="{124D2898-D2BC-462B-86CC-AE7412D380E5}">
      <dgm:prSet/>
      <dgm:spPr/>
      <dgm:t>
        <a:bodyPr/>
        <a:lstStyle/>
        <a:p>
          <a:r>
            <a:rPr lang="en-US" b="1" i="0" baseline="0">
              <a:solidFill>
                <a:schemeClr val="tx1"/>
              </a:solidFill>
            </a:rPr>
            <a:t>Key Architectural Advantage:</a:t>
          </a:r>
          <a:r>
            <a:rPr lang="en-US" b="0" i="0" baseline="0">
              <a:solidFill>
                <a:schemeClr val="tx1"/>
              </a:solidFill>
            </a:rPr>
            <a:t> Groq ensures </a:t>
          </a:r>
          <a:r>
            <a:rPr lang="en-US" b="1" i="0" baseline="0">
              <a:solidFill>
                <a:schemeClr val="tx1"/>
              </a:solidFill>
            </a:rPr>
            <a:t>minimal latency</a:t>
          </a:r>
          <a:r>
            <a:rPr lang="en-US" b="0" i="0" baseline="0">
              <a:solidFill>
                <a:schemeClr val="tx1"/>
              </a:solidFill>
            </a:rPr>
            <a:t>, making the generation process</a:t>
          </a:r>
          <a:endParaRPr lang="en-IN">
            <a:solidFill>
              <a:schemeClr val="tx1"/>
            </a:solidFill>
          </a:endParaRPr>
        </a:p>
      </dgm:t>
    </dgm:pt>
    <dgm:pt modelId="{EB082B96-6599-4144-AE65-320AB0C613EF}" type="parTrans" cxnId="{40DE1993-09F6-4AAD-B40E-293DC47030C3}">
      <dgm:prSet/>
      <dgm:spPr/>
      <dgm:t>
        <a:bodyPr/>
        <a:lstStyle/>
        <a:p>
          <a:endParaRPr lang="en-IN"/>
        </a:p>
      </dgm:t>
    </dgm:pt>
    <dgm:pt modelId="{F81CEAFA-21C0-400E-ABE2-974EA17884D3}" type="sibTrans" cxnId="{40DE1993-09F6-4AAD-B40E-293DC47030C3}">
      <dgm:prSet/>
      <dgm:spPr/>
      <dgm:t>
        <a:bodyPr/>
        <a:lstStyle/>
        <a:p>
          <a:endParaRPr lang="en-IN"/>
        </a:p>
      </dgm:t>
    </dgm:pt>
    <dgm:pt modelId="{D2AA01A4-5D93-4004-B421-79F4E8B75311}">
      <dgm:prSet/>
      <dgm:spPr/>
      <dgm:t>
        <a:bodyPr/>
        <a:lstStyle/>
        <a:p>
          <a:r>
            <a:rPr lang="en-US" b="0" i="0" baseline="0">
              <a:solidFill>
                <a:schemeClr val="tx1"/>
              </a:solidFill>
            </a:rPr>
            <a:t>instant and suitable for high-volume marketing needs.</a:t>
          </a:r>
          <a:endParaRPr lang="en-IN">
            <a:solidFill>
              <a:schemeClr val="tx1"/>
            </a:solidFill>
          </a:endParaRPr>
        </a:p>
      </dgm:t>
    </dgm:pt>
    <dgm:pt modelId="{18879F36-72C3-4721-AA27-0827357CBD88}" type="parTrans" cxnId="{19BAFF5E-44F8-4092-B2FF-EE4A79179547}">
      <dgm:prSet/>
      <dgm:spPr/>
      <dgm:t>
        <a:bodyPr/>
        <a:lstStyle/>
        <a:p>
          <a:endParaRPr lang="en-IN"/>
        </a:p>
      </dgm:t>
    </dgm:pt>
    <dgm:pt modelId="{651F71F0-71E8-47BF-A02A-E9BB197179BF}" type="sibTrans" cxnId="{19BAFF5E-44F8-4092-B2FF-EE4A79179547}">
      <dgm:prSet/>
      <dgm:spPr/>
      <dgm:t>
        <a:bodyPr/>
        <a:lstStyle/>
        <a:p>
          <a:endParaRPr lang="en-IN"/>
        </a:p>
      </dgm:t>
    </dgm:pt>
    <dgm:pt modelId="{BDC80BAA-55D6-40D2-A540-5883CA827249}">
      <dgm:prSet/>
      <dgm:spPr/>
      <dgm:t>
        <a:bodyPr/>
        <a:lstStyle/>
        <a:p>
          <a:r>
            <a:rPr lang="en-US" b="1" i="0" baseline="0">
              <a:solidFill>
                <a:schemeClr val="tx1"/>
              </a:solidFill>
            </a:rPr>
            <a:t>Security Note:</a:t>
          </a:r>
          <a:r>
            <a:rPr lang="en-US" b="0" i="0" baseline="0">
              <a:solidFill>
                <a:schemeClr val="tx1"/>
              </a:solidFill>
            </a:rPr>
            <a:t> API keys managed securely via Streamlit secrets ($\text{.env}$ or deployment secrets).</a:t>
          </a:r>
          <a:endParaRPr lang="en-IN">
            <a:solidFill>
              <a:schemeClr val="tx1"/>
            </a:solidFill>
          </a:endParaRPr>
        </a:p>
      </dgm:t>
    </dgm:pt>
    <dgm:pt modelId="{F6964CA7-32E0-44AC-9A4A-C87141F7DF3A}" type="parTrans" cxnId="{0BD47A3A-93C3-4767-8C26-5F8DB600CECE}">
      <dgm:prSet/>
      <dgm:spPr/>
      <dgm:t>
        <a:bodyPr/>
        <a:lstStyle/>
        <a:p>
          <a:endParaRPr lang="en-IN"/>
        </a:p>
      </dgm:t>
    </dgm:pt>
    <dgm:pt modelId="{AC819361-71D7-4498-8219-FB197F57552F}" type="sibTrans" cxnId="{0BD47A3A-93C3-4767-8C26-5F8DB600CECE}">
      <dgm:prSet/>
      <dgm:spPr/>
      <dgm:t>
        <a:bodyPr/>
        <a:lstStyle/>
        <a:p>
          <a:endParaRPr lang="en-IN"/>
        </a:p>
      </dgm:t>
    </dgm:pt>
    <dgm:pt modelId="{CBEF5217-19B0-4B3E-925A-CD3D3BC54987}" type="pres">
      <dgm:prSet presAssocID="{407E523E-0327-4E41-9A3C-5AEEF952EC0F}" presName="Name0" presStyleCnt="0">
        <dgm:presLayoutVars>
          <dgm:dir/>
          <dgm:animLvl val="lvl"/>
          <dgm:resizeHandles val="exact"/>
        </dgm:presLayoutVars>
      </dgm:prSet>
      <dgm:spPr/>
    </dgm:pt>
    <dgm:pt modelId="{D55219A8-28AF-4C9A-84C6-5A67BB90E004}" type="pres">
      <dgm:prSet presAssocID="{D0BFBE86-67A4-496B-ABFA-720360AAD10D}" presName="linNode" presStyleCnt="0"/>
      <dgm:spPr/>
    </dgm:pt>
    <dgm:pt modelId="{C22E0B3C-7FD6-47A5-A988-3EB463B92495}" type="pres">
      <dgm:prSet presAssocID="{D0BFBE86-67A4-496B-ABFA-720360AAD10D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C657ADAD-9423-4229-8F5F-0D52A3CE6062}" type="pres">
      <dgm:prSet presAssocID="{26C89E73-CE48-49E8-96E0-AD01C6D5B025}" presName="sp" presStyleCnt="0"/>
      <dgm:spPr/>
    </dgm:pt>
    <dgm:pt modelId="{EF929E03-81DA-45F3-9F6A-8E8CD2656CEE}" type="pres">
      <dgm:prSet presAssocID="{EDA3CB73-8886-467C-B2B5-0C73AEB8DE82}" presName="linNode" presStyleCnt="0"/>
      <dgm:spPr/>
    </dgm:pt>
    <dgm:pt modelId="{C40ECC42-5A97-4F95-8B05-623DEC612A55}" type="pres">
      <dgm:prSet presAssocID="{EDA3CB73-8886-467C-B2B5-0C73AEB8DE82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533D471A-FD56-49E8-AD83-BB8E5A432726}" type="pres">
      <dgm:prSet presAssocID="{3D98ACAC-F001-4869-9240-5188E56247D0}" presName="sp" presStyleCnt="0"/>
      <dgm:spPr/>
    </dgm:pt>
    <dgm:pt modelId="{603B7F01-A732-46FC-A671-5C79426C200D}" type="pres">
      <dgm:prSet presAssocID="{04C6001B-DD34-42EE-B9BB-9A0527103750}" presName="linNode" presStyleCnt="0"/>
      <dgm:spPr/>
    </dgm:pt>
    <dgm:pt modelId="{D0B6627D-A3FA-450F-80B7-363528F7E004}" type="pres">
      <dgm:prSet presAssocID="{04C6001B-DD34-42EE-B9BB-9A0527103750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A00B65B5-02DF-4FAB-B6C2-FB2D1BEE3CB9}" type="pres">
      <dgm:prSet presAssocID="{613F51CB-CF42-4DAE-8D0A-0E87849DA9EF}" presName="sp" presStyleCnt="0"/>
      <dgm:spPr/>
    </dgm:pt>
    <dgm:pt modelId="{4FB62594-5B56-4A4F-9A92-6F98533CC39C}" type="pres">
      <dgm:prSet presAssocID="{33FEF246-3DC4-487A-AF5D-1CE24D3DA61E}" presName="linNode" presStyleCnt="0"/>
      <dgm:spPr/>
    </dgm:pt>
    <dgm:pt modelId="{97ABDB55-12D5-472D-9B59-E41DD59A900B}" type="pres">
      <dgm:prSet presAssocID="{33FEF246-3DC4-487A-AF5D-1CE24D3DA61E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C3D16E55-FB19-498E-B75C-BA246FF61E22}" type="pres">
      <dgm:prSet presAssocID="{AB11DB13-4DAD-4B04-B693-76F9E80D1E94}" presName="sp" presStyleCnt="0"/>
      <dgm:spPr/>
    </dgm:pt>
    <dgm:pt modelId="{2FABC22C-F32D-417A-8F67-191BD5C532A3}" type="pres">
      <dgm:prSet presAssocID="{124D2898-D2BC-462B-86CC-AE7412D380E5}" presName="linNode" presStyleCnt="0"/>
      <dgm:spPr/>
    </dgm:pt>
    <dgm:pt modelId="{932AD7E7-00F5-4622-BDF4-A57713969DA5}" type="pres">
      <dgm:prSet presAssocID="{124D2898-D2BC-462B-86CC-AE7412D380E5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A51BFCCE-2D65-4EBC-B74B-FD803159814D}" type="pres">
      <dgm:prSet presAssocID="{F81CEAFA-21C0-400E-ABE2-974EA17884D3}" presName="sp" presStyleCnt="0"/>
      <dgm:spPr/>
    </dgm:pt>
    <dgm:pt modelId="{BFCC8EC2-0E3A-4157-814B-14863C3ACB18}" type="pres">
      <dgm:prSet presAssocID="{D2AA01A4-5D93-4004-B421-79F4E8B75311}" presName="linNode" presStyleCnt="0"/>
      <dgm:spPr/>
    </dgm:pt>
    <dgm:pt modelId="{DE115A53-428E-4E72-90DC-A4D238334A5D}" type="pres">
      <dgm:prSet presAssocID="{D2AA01A4-5D93-4004-B421-79F4E8B75311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36597815-6230-4759-8A39-2EE073B1E3AB}" type="pres">
      <dgm:prSet presAssocID="{651F71F0-71E8-47BF-A02A-E9BB197179BF}" presName="sp" presStyleCnt="0"/>
      <dgm:spPr/>
    </dgm:pt>
    <dgm:pt modelId="{30B77EAB-A1D6-48A6-997F-127198AF8DCB}" type="pres">
      <dgm:prSet presAssocID="{BDC80BAA-55D6-40D2-A540-5883CA827249}" presName="linNode" presStyleCnt="0"/>
      <dgm:spPr/>
    </dgm:pt>
    <dgm:pt modelId="{F5AC479F-8657-41FD-850A-743C2CD4C8CF}" type="pres">
      <dgm:prSet presAssocID="{BDC80BAA-55D6-40D2-A540-5883CA827249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6B5B2C02-CDEE-4FC8-9ACC-1CF2BA872E4D}" type="presOf" srcId="{BDC80BAA-55D6-40D2-A540-5883CA827249}" destId="{F5AC479F-8657-41FD-850A-743C2CD4C8CF}" srcOrd="0" destOrd="0" presId="urn:microsoft.com/office/officeart/2005/8/layout/vList5"/>
    <dgm:cxn modelId="{05728B0D-FDDF-402A-AC78-76F6C562975D}" type="presOf" srcId="{407E523E-0327-4E41-9A3C-5AEEF952EC0F}" destId="{CBEF5217-19B0-4B3E-925A-CD3D3BC54987}" srcOrd="0" destOrd="0" presId="urn:microsoft.com/office/officeart/2005/8/layout/vList5"/>
    <dgm:cxn modelId="{0BD47A3A-93C3-4767-8C26-5F8DB600CECE}" srcId="{407E523E-0327-4E41-9A3C-5AEEF952EC0F}" destId="{BDC80BAA-55D6-40D2-A540-5883CA827249}" srcOrd="6" destOrd="0" parTransId="{F6964CA7-32E0-44AC-9A4A-C87141F7DF3A}" sibTransId="{AC819361-71D7-4498-8219-FB197F57552F}"/>
    <dgm:cxn modelId="{19BAFF5E-44F8-4092-B2FF-EE4A79179547}" srcId="{407E523E-0327-4E41-9A3C-5AEEF952EC0F}" destId="{D2AA01A4-5D93-4004-B421-79F4E8B75311}" srcOrd="5" destOrd="0" parTransId="{18879F36-72C3-4721-AA27-0827357CBD88}" sibTransId="{651F71F0-71E8-47BF-A02A-E9BB197179BF}"/>
    <dgm:cxn modelId="{391C4764-5EBF-4576-90CF-4D152EA7733B}" type="presOf" srcId="{D2AA01A4-5D93-4004-B421-79F4E8B75311}" destId="{DE115A53-428E-4E72-90DC-A4D238334A5D}" srcOrd="0" destOrd="0" presId="urn:microsoft.com/office/officeart/2005/8/layout/vList5"/>
    <dgm:cxn modelId="{3D6EB652-6C1F-485C-9D8A-4C445A4D5029}" type="presOf" srcId="{124D2898-D2BC-462B-86CC-AE7412D380E5}" destId="{932AD7E7-00F5-4622-BDF4-A57713969DA5}" srcOrd="0" destOrd="0" presId="urn:microsoft.com/office/officeart/2005/8/layout/vList5"/>
    <dgm:cxn modelId="{3C5D5C79-1E41-4830-B69F-35677B460BF9}" type="presOf" srcId="{04C6001B-DD34-42EE-B9BB-9A0527103750}" destId="{D0B6627D-A3FA-450F-80B7-363528F7E004}" srcOrd="0" destOrd="0" presId="urn:microsoft.com/office/officeart/2005/8/layout/vList5"/>
    <dgm:cxn modelId="{250FB486-4958-40B6-9A95-DC2695E02704}" srcId="{407E523E-0327-4E41-9A3C-5AEEF952EC0F}" destId="{EDA3CB73-8886-467C-B2B5-0C73AEB8DE82}" srcOrd="1" destOrd="0" parTransId="{9AD67D15-2164-40E6-AF6F-08AF6D77BA27}" sibTransId="{3D98ACAC-F001-4869-9240-5188E56247D0}"/>
    <dgm:cxn modelId="{B2809392-7983-4BF3-9C4A-4EB09B362071}" srcId="{407E523E-0327-4E41-9A3C-5AEEF952EC0F}" destId="{04C6001B-DD34-42EE-B9BB-9A0527103750}" srcOrd="2" destOrd="0" parTransId="{826B4D46-6893-4ACA-B698-7A7264CA4732}" sibTransId="{613F51CB-CF42-4DAE-8D0A-0E87849DA9EF}"/>
    <dgm:cxn modelId="{40DE1993-09F6-4AAD-B40E-293DC47030C3}" srcId="{407E523E-0327-4E41-9A3C-5AEEF952EC0F}" destId="{124D2898-D2BC-462B-86CC-AE7412D380E5}" srcOrd="4" destOrd="0" parTransId="{EB082B96-6599-4144-AE65-320AB0C613EF}" sibTransId="{F81CEAFA-21C0-400E-ABE2-974EA17884D3}"/>
    <dgm:cxn modelId="{58A9659C-C46F-4A50-864F-9DE79F632DEF}" type="presOf" srcId="{33FEF246-3DC4-487A-AF5D-1CE24D3DA61E}" destId="{97ABDB55-12D5-472D-9B59-E41DD59A900B}" srcOrd="0" destOrd="0" presId="urn:microsoft.com/office/officeart/2005/8/layout/vList5"/>
    <dgm:cxn modelId="{4EC74CA0-1AF7-4068-B402-3554C64A0814}" srcId="{407E523E-0327-4E41-9A3C-5AEEF952EC0F}" destId="{33FEF246-3DC4-487A-AF5D-1CE24D3DA61E}" srcOrd="3" destOrd="0" parTransId="{08480C6A-2251-4FD5-B2CB-837A748B87BC}" sibTransId="{AB11DB13-4DAD-4B04-B693-76F9E80D1E94}"/>
    <dgm:cxn modelId="{99AB2ABF-73C0-44C4-A9CD-F15235342F3A}" type="presOf" srcId="{D0BFBE86-67A4-496B-ABFA-720360AAD10D}" destId="{C22E0B3C-7FD6-47A5-A988-3EB463B92495}" srcOrd="0" destOrd="0" presId="urn:microsoft.com/office/officeart/2005/8/layout/vList5"/>
    <dgm:cxn modelId="{E3A0EDE7-9146-460F-AF64-F5660AE930DE}" type="presOf" srcId="{EDA3CB73-8886-467C-B2B5-0C73AEB8DE82}" destId="{C40ECC42-5A97-4F95-8B05-623DEC612A55}" srcOrd="0" destOrd="0" presId="urn:microsoft.com/office/officeart/2005/8/layout/vList5"/>
    <dgm:cxn modelId="{E56E3CF3-56B2-41E7-9D8C-F28D7E59CAB1}" srcId="{407E523E-0327-4E41-9A3C-5AEEF952EC0F}" destId="{D0BFBE86-67A4-496B-ABFA-720360AAD10D}" srcOrd="0" destOrd="0" parTransId="{9693C201-7633-47A9-BBCF-AD983B4E6771}" sibTransId="{26C89E73-CE48-49E8-96E0-AD01C6D5B025}"/>
    <dgm:cxn modelId="{D7AC9025-1ED4-40DD-9F83-FD4EAAC08807}" type="presParOf" srcId="{CBEF5217-19B0-4B3E-925A-CD3D3BC54987}" destId="{D55219A8-28AF-4C9A-84C6-5A67BB90E004}" srcOrd="0" destOrd="0" presId="urn:microsoft.com/office/officeart/2005/8/layout/vList5"/>
    <dgm:cxn modelId="{7FFD9573-FD2D-4E1E-BC7C-BA7EDA0EB37E}" type="presParOf" srcId="{D55219A8-28AF-4C9A-84C6-5A67BB90E004}" destId="{C22E0B3C-7FD6-47A5-A988-3EB463B92495}" srcOrd="0" destOrd="0" presId="urn:microsoft.com/office/officeart/2005/8/layout/vList5"/>
    <dgm:cxn modelId="{9C577DC2-71F2-4CB8-9B2C-5F667BC3825F}" type="presParOf" srcId="{CBEF5217-19B0-4B3E-925A-CD3D3BC54987}" destId="{C657ADAD-9423-4229-8F5F-0D52A3CE6062}" srcOrd="1" destOrd="0" presId="urn:microsoft.com/office/officeart/2005/8/layout/vList5"/>
    <dgm:cxn modelId="{808430B1-887E-4B3E-A7CE-C6A31B0397EC}" type="presParOf" srcId="{CBEF5217-19B0-4B3E-925A-CD3D3BC54987}" destId="{EF929E03-81DA-45F3-9F6A-8E8CD2656CEE}" srcOrd="2" destOrd="0" presId="urn:microsoft.com/office/officeart/2005/8/layout/vList5"/>
    <dgm:cxn modelId="{19758EEC-9BD2-4525-B1B1-86FB7DEB0C4B}" type="presParOf" srcId="{EF929E03-81DA-45F3-9F6A-8E8CD2656CEE}" destId="{C40ECC42-5A97-4F95-8B05-623DEC612A55}" srcOrd="0" destOrd="0" presId="urn:microsoft.com/office/officeart/2005/8/layout/vList5"/>
    <dgm:cxn modelId="{40086205-3FA0-47C7-8245-AC6663124C7C}" type="presParOf" srcId="{CBEF5217-19B0-4B3E-925A-CD3D3BC54987}" destId="{533D471A-FD56-49E8-AD83-BB8E5A432726}" srcOrd="3" destOrd="0" presId="urn:microsoft.com/office/officeart/2005/8/layout/vList5"/>
    <dgm:cxn modelId="{02FFE2DB-42D5-4B2B-B9CC-BE2512001152}" type="presParOf" srcId="{CBEF5217-19B0-4B3E-925A-CD3D3BC54987}" destId="{603B7F01-A732-46FC-A671-5C79426C200D}" srcOrd="4" destOrd="0" presId="urn:microsoft.com/office/officeart/2005/8/layout/vList5"/>
    <dgm:cxn modelId="{3E78A322-FB46-411E-B772-D9AAF8CB3068}" type="presParOf" srcId="{603B7F01-A732-46FC-A671-5C79426C200D}" destId="{D0B6627D-A3FA-450F-80B7-363528F7E004}" srcOrd="0" destOrd="0" presId="urn:microsoft.com/office/officeart/2005/8/layout/vList5"/>
    <dgm:cxn modelId="{3B65BEB2-4D57-429A-951F-3467D6908390}" type="presParOf" srcId="{CBEF5217-19B0-4B3E-925A-CD3D3BC54987}" destId="{A00B65B5-02DF-4FAB-B6C2-FB2D1BEE3CB9}" srcOrd="5" destOrd="0" presId="urn:microsoft.com/office/officeart/2005/8/layout/vList5"/>
    <dgm:cxn modelId="{1CF7A5A2-6702-448A-860C-608C1B5B9C92}" type="presParOf" srcId="{CBEF5217-19B0-4B3E-925A-CD3D3BC54987}" destId="{4FB62594-5B56-4A4F-9A92-6F98533CC39C}" srcOrd="6" destOrd="0" presId="urn:microsoft.com/office/officeart/2005/8/layout/vList5"/>
    <dgm:cxn modelId="{B3BE212F-5CBF-4766-A79C-33973BAA4346}" type="presParOf" srcId="{4FB62594-5B56-4A4F-9A92-6F98533CC39C}" destId="{97ABDB55-12D5-472D-9B59-E41DD59A900B}" srcOrd="0" destOrd="0" presId="urn:microsoft.com/office/officeart/2005/8/layout/vList5"/>
    <dgm:cxn modelId="{3AAE076B-5819-45E1-AD2E-DDA4EDBFF545}" type="presParOf" srcId="{CBEF5217-19B0-4B3E-925A-CD3D3BC54987}" destId="{C3D16E55-FB19-498E-B75C-BA246FF61E22}" srcOrd="7" destOrd="0" presId="urn:microsoft.com/office/officeart/2005/8/layout/vList5"/>
    <dgm:cxn modelId="{1F701F70-E91A-495B-BD7F-37D4E8F7DA90}" type="presParOf" srcId="{CBEF5217-19B0-4B3E-925A-CD3D3BC54987}" destId="{2FABC22C-F32D-417A-8F67-191BD5C532A3}" srcOrd="8" destOrd="0" presId="urn:microsoft.com/office/officeart/2005/8/layout/vList5"/>
    <dgm:cxn modelId="{106F7515-489D-463C-8EC4-5D04372EEE06}" type="presParOf" srcId="{2FABC22C-F32D-417A-8F67-191BD5C532A3}" destId="{932AD7E7-00F5-4622-BDF4-A57713969DA5}" srcOrd="0" destOrd="0" presId="urn:microsoft.com/office/officeart/2005/8/layout/vList5"/>
    <dgm:cxn modelId="{4CBD2883-561A-47C9-A745-9A86B69F0FC3}" type="presParOf" srcId="{CBEF5217-19B0-4B3E-925A-CD3D3BC54987}" destId="{A51BFCCE-2D65-4EBC-B74B-FD803159814D}" srcOrd="9" destOrd="0" presId="urn:microsoft.com/office/officeart/2005/8/layout/vList5"/>
    <dgm:cxn modelId="{53164D11-6EA1-4D91-9AD4-8D5B27E75C7A}" type="presParOf" srcId="{CBEF5217-19B0-4B3E-925A-CD3D3BC54987}" destId="{BFCC8EC2-0E3A-4157-814B-14863C3ACB18}" srcOrd="10" destOrd="0" presId="urn:microsoft.com/office/officeart/2005/8/layout/vList5"/>
    <dgm:cxn modelId="{17CB9D6E-556D-4868-BEE5-85C95409688B}" type="presParOf" srcId="{BFCC8EC2-0E3A-4157-814B-14863C3ACB18}" destId="{DE115A53-428E-4E72-90DC-A4D238334A5D}" srcOrd="0" destOrd="0" presId="urn:microsoft.com/office/officeart/2005/8/layout/vList5"/>
    <dgm:cxn modelId="{1FE639C2-F5E6-404B-9CF4-63CE7D47E438}" type="presParOf" srcId="{CBEF5217-19B0-4B3E-925A-CD3D3BC54987}" destId="{36597815-6230-4759-8A39-2EE073B1E3AB}" srcOrd="11" destOrd="0" presId="urn:microsoft.com/office/officeart/2005/8/layout/vList5"/>
    <dgm:cxn modelId="{8E08754E-00BA-4A0B-868D-480E99CCA63A}" type="presParOf" srcId="{CBEF5217-19B0-4B3E-925A-CD3D3BC54987}" destId="{30B77EAB-A1D6-48A6-997F-127198AF8DCB}" srcOrd="12" destOrd="0" presId="urn:microsoft.com/office/officeart/2005/8/layout/vList5"/>
    <dgm:cxn modelId="{1E3137FE-4626-4C6D-BAF4-A613219DBD54}" type="presParOf" srcId="{30B77EAB-A1D6-48A6-997F-127198AF8DCB}" destId="{F5AC479F-8657-41FD-850A-743C2CD4C8C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E0B3C-7FD6-47A5-A988-3EB463B92495}">
      <dsp:nvSpPr>
        <dsp:cNvPr id="0" name=""/>
        <dsp:cNvSpPr/>
      </dsp:nvSpPr>
      <dsp:spPr>
        <a:xfrm>
          <a:off x="2607577" y="377"/>
          <a:ext cx="2933524" cy="605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>
              <a:solidFill>
                <a:schemeClr val="tx1"/>
              </a:solidFill>
            </a:rPr>
            <a:t>Frontend:</a:t>
          </a:r>
          <a:r>
            <a:rPr lang="en-US" sz="1000" b="0" i="0" kern="1200" baseline="0">
              <a:solidFill>
                <a:schemeClr val="tx1"/>
              </a:solidFill>
            </a:rPr>
            <a:t> </a:t>
          </a:r>
          <a:r>
            <a:rPr lang="en-US" sz="1000" b="1" i="0" kern="1200" baseline="0">
              <a:solidFill>
                <a:schemeClr val="tx1"/>
              </a:solidFill>
            </a:rPr>
            <a:t>Streamlit</a:t>
          </a:r>
          <a:r>
            <a:rPr lang="en-US" sz="1000" b="0" i="0" kern="1200" baseline="0">
              <a:solidFill>
                <a:schemeClr val="tx1"/>
              </a:solidFill>
            </a:rPr>
            <a:t> for the interactive web interface.</a:t>
          </a:r>
          <a:endParaRPr lang="en-IN" sz="1000" kern="1200">
            <a:solidFill>
              <a:schemeClr val="tx1"/>
            </a:solidFill>
          </a:endParaRPr>
        </a:p>
      </dsp:txBody>
      <dsp:txXfrm>
        <a:off x="2637121" y="29921"/>
        <a:ext cx="2874436" cy="546129"/>
      </dsp:txXfrm>
    </dsp:sp>
    <dsp:sp modelId="{C40ECC42-5A97-4F95-8B05-623DEC612A55}">
      <dsp:nvSpPr>
        <dsp:cNvPr id="0" name=""/>
        <dsp:cNvSpPr/>
      </dsp:nvSpPr>
      <dsp:spPr>
        <a:xfrm>
          <a:off x="2607577" y="635855"/>
          <a:ext cx="2933524" cy="605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>
              <a:solidFill>
                <a:schemeClr val="tx1"/>
              </a:solidFill>
            </a:rPr>
            <a:t>Backend:</a:t>
          </a:r>
          <a:r>
            <a:rPr lang="en-US" sz="1000" b="0" i="0" kern="1200" baseline="0">
              <a:solidFill>
                <a:schemeClr val="tx1"/>
              </a:solidFill>
            </a:rPr>
            <a:t> Streamlit Application managing input and securely calling the </a:t>
          </a:r>
          <a:r>
            <a:rPr lang="en-US" sz="1000" b="1" i="0" kern="1200" baseline="0">
              <a:solidFill>
                <a:schemeClr val="tx1"/>
              </a:solidFill>
            </a:rPr>
            <a:t>Groq API Client</a:t>
          </a:r>
          <a:r>
            <a:rPr lang="en-US" sz="1000" b="0" i="0" kern="1200" baseline="0">
              <a:solidFill>
                <a:schemeClr val="tx1"/>
              </a:solidFill>
            </a:rPr>
            <a:t>.</a:t>
          </a:r>
          <a:endParaRPr lang="en-IN" sz="1000" kern="1200">
            <a:solidFill>
              <a:schemeClr val="tx1"/>
            </a:solidFill>
          </a:endParaRPr>
        </a:p>
      </dsp:txBody>
      <dsp:txXfrm>
        <a:off x="2637121" y="665399"/>
        <a:ext cx="2874436" cy="546129"/>
      </dsp:txXfrm>
    </dsp:sp>
    <dsp:sp modelId="{D0B6627D-A3FA-450F-80B7-363528F7E004}">
      <dsp:nvSpPr>
        <dsp:cNvPr id="0" name=""/>
        <dsp:cNvSpPr/>
      </dsp:nvSpPr>
      <dsp:spPr>
        <a:xfrm>
          <a:off x="2607577" y="1271334"/>
          <a:ext cx="2933524" cy="605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>
              <a:solidFill>
                <a:schemeClr val="tx1"/>
              </a:solidFill>
            </a:rPr>
            <a:t>Prompt Engineering:</a:t>
          </a:r>
          <a:r>
            <a:rPr lang="en-US" sz="1000" b="0" i="0" kern="1200" baseline="0">
              <a:solidFill>
                <a:schemeClr val="tx1"/>
              </a:solidFill>
            </a:rPr>
            <a:t> Dynamically builds optimized prompts based on user selections.</a:t>
          </a:r>
          <a:endParaRPr lang="en-IN" sz="1000" kern="1200">
            <a:solidFill>
              <a:schemeClr val="tx1"/>
            </a:solidFill>
          </a:endParaRPr>
        </a:p>
      </dsp:txBody>
      <dsp:txXfrm>
        <a:off x="2637121" y="1300878"/>
        <a:ext cx="2874436" cy="546129"/>
      </dsp:txXfrm>
    </dsp:sp>
    <dsp:sp modelId="{97ABDB55-12D5-472D-9B59-E41DD59A900B}">
      <dsp:nvSpPr>
        <dsp:cNvPr id="0" name=""/>
        <dsp:cNvSpPr/>
      </dsp:nvSpPr>
      <dsp:spPr>
        <a:xfrm>
          <a:off x="2607577" y="1906812"/>
          <a:ext cx="2933524" cy="605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 dirty="0">
              <a:solidFill>
                <a:schemeClr val="tx1"/>
              </a:solidFill>
            </a:rPr>
            <a:t>LLM Service:</a:t>
          </a:r>
          <a:r>
            <a:rPr lang="en-US" sz="1000" b="0" i="0" kern="1200" baseline="0" dirty="0">
              <a:solidFill>
                <a:schemeClr val="tx1"/>
              </a:solidFill>
            </a:rPr>
            <a:t> </a:t>
          </a:r>
          <a:r>
            <a:rPr lang="en-US" sz="1000" b="1" i="0" kern="1200" baseline="0" dirty="0" err="1">
              <a:solidFill>
                <a:schemeClr val="tx1"/>
              </a:solidFill>
            </a:rPr>
            <a:t>Groq</a:t>
          </a:r>
          <a:r>
            <a:rPr lang="en-US" sz="1000" b="1" i="0" kern="1200" baseline="0" dirty="0">
              <a:solidFill>
                <a:schemeClr val="tx1"/>
              </a:solidFill>
            </a:rPr>
            <a:t> API</a:t>
          </a:r>
          <a:r>
            <a:rPr lang="en-US" sz="1000" b="0" i="0" kern="1200" baseline="0" dirty="0">
              <a:solidFill>
                <a:schemeClr val="tx1"/>
              </a:solidFill>
            </a:rPr>
            <a:t> ($\text{llama3-8b-8192}$ suggested) for high-speed inference.</a:t>
          </a:r>
          <a:endParaRPr lang="en-IN" sz="1000" kern="1200" dirty="0">
            <a:solidFill>
              <a:schemeClr val="tx1"/>
            </a:solidFill>
          </a:endParaRPr>
        </a:p>
      </dsp:txBody>
      <dsp:txXfrm>
        <a:off x="2637121" y="1936356"/>
        <a:ext cx="2874436" cy="546129"/>
      </dsp:txXfrm>
    </dsp:sp>
    <dsp:sp modelId="{932AD7E7-00F5-4622-BDF4-A57713969DA5}">
      <dsp:nvSpPr>
        <dsp:cNvPr id="0" name=""/>
        <dsp:cNvSpPr/>
      </dsp:nvSpPr>
      <dsp:spPr>
        <a:xfrm>
          <a:off x="2607577" y="2542290"/>
          <a:ext cx="2933524" cy="605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>
              <a:solidFill>
                <a:schemeClr val="tx1"/>
              </a:solidFill>
            </a:rPr>
            <a:t>Key Architectural Advantage:</a:t>
          </a:r>
          <a:r>
            <a:rPr lang="en-US" sz="1000" b="0" i="0" kern="1200" baseline="0">
              <a:solidFill>
                <a:schemeClr val="tx1"/>
              </a:solidFill>
            </a:rPr>
            <a:t> Groq ensures </a:t>
          </a:r>
          <a:r>
            <a:rPr lang="en-US" sz="1000" b="1" i="0" kern="1200" baseline="0">
              <a:solidFill>
                <a:schemeClr val="tx1"/>
              </a:solidFill>
            </a:rPr>
            <a:t>minimal latency</a:t>
          </a:r>
          <a:r>
            <a:rPr lang="en-US" sz="1000" b="0" i="0" kern="1200" baseline="0">
              <a:solidFill>
                <a:schemeClr val="tx1"/>
              </a:solidFill>
            </a:rPr>
            <a:t>, making the generation process</a:t>
          </a:r>
          <a:endParaRPr lang="en-IN" sz="1000" kern="1200">
            <a:solidFill>
              <a:schemeClr val="tx1"/>
            </a:solidFill>
          </a:endParaRPr>
        </a:p>
      </dsp:txBody>
      <dsp:txXfrm>
        <a:off x="2637121" y="2571834"/>
        <a:ext cx="2874436" cy="546129"/>
      </dsp:txXfrm>
    </dsp:sp>
    <dsp:sp modelId="{DE115A53-428E-4E72-90DC-A4D238334A5D}">
      <dsp:nvSpPr>
        <dsp:cNvPr id="0" name=""/>
        <dsp:cNvSpPr/>
      </dsp:nvSpPr>
      <dsp:spPr>
        <a:xfrm>
          <a:off x="2607577" y="3177768"/>
          <a:ext cx="2933524" cy="605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>
              <a:solidFill>
                <a:schemeClr val="tx1"/>
              </a:solidFill>
            </a:rPr>
            <a:t>instant and suitable for high-volume marketing needs.</a:t>
          </a:r>
          <a:endParaRPr lang="en-IN" sz="1000" kern="1200">
            <a:solidFill>
              <a:schemeClr val="tx1"/>
            </a:solidFill>
          </a:endParaRPr>
        </a:p>
      </dsp:txBody>
      <dsp:txXfrm>
        <a:off x="2637121" y="3207312"/>
        <a:ext cx="2874436" cy="546129"/>
      </dsp:txXfrm>
    </dsp:sp>
    <dsp:sp modelId="{F5AC479F-8657-41FD-850A-743C2CD4C8CF}">
      <dsp:nvSpPr>
        <dsp:cNvPr id="0" name=""/>
        <dsp:cNvSpPr/>
      </dsp:nvSpPr>
      <dsp:spPr>
        <a:xfrm>
          <a:off x="2607577" y="3813247"/>
          <a:ext cx="2933524" cy="6052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>
              <a:solidFill>
                <a:schemeClr val="tx1"/>
              </a:solidFill>
            </a:rPr>
            <a:t>Security Note:</a:t>
          </a:r>
          <a:r>
            <a:rPr lang="en-US" sz="1000" b="0" i="0" kern="1200" baseline="0">
              <a:solidFill>
                <a:schemeClr val="tx1"/>
              </a:solidFill>
            </a:rPr>
            <a:t> API keys managed securely via Streamlit secrets ($\text{.env}$ or deployment secrets).</a:t>
          </a:r>
          <a:endParaRPr lang="en-IN" sz="1000" kern="1200">
            <a:solidFill>
              <a:schemeClr val="tx1"/>
            </a:solidFill>
          </a:endParaRPr>
        </a:p>
      </dsp:txBody>
      <dsp:txXfrm>
        <a:off x="2637121" y="3842791"/>
        <a:ext cx="2874436" cy="546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rorduct-description.streamlit.ap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SathyaLakku/product_marketer_ai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1740811"/>
            <a:ext cx="6392421" cy="3831221"/>
          </a:xfrm>
        </p:spPr>
        <p:txBody>
          <a:bodyPr anchor="ctr"/>
          <a:lstStyle/>
          <a:p>
            <a:r>
              <a:rPr lang="en-IN" dirty="0"/>
              <a:t>Product Marketer AI Assistant</a:t>
            </a:r>
            <a:br>
              <a:rPr lang="en-IN" dirty="0"/>
            </a:br>
            <a:br>
              <a:rPr lang="en-IN" sz="1600" dirty="0"/>
            </a:br>
            <a:r>
              <a:rPr lang="en-IN" sz="1600" b="0" dirty="0"/>
              <a:t>Automating Engaging Product Descriptions &amp; Social Media Hashtags</a:t>
            </a:r>
            <a:br>
              <a:rPr lang="en-IN" sz="1600" b="0" dirty="0"/>
            </a:br>
            <a:r>
              <a:rPr lang="en-US" sz="1600" b="0" dirty="0"/>
              <a:t>Project By: Lakku </a:t>
            </a:r>
            <a:r>
              <a:rPr lang="en-US" sz="1600" b="0" dirty="0" err="1"/>
              <a:t>Sathyajith</a:t>
            </a:r>
            <a:r>
              <a:rPr lang="en-US" sz="1600" b="0" dirty="0"/>
              <a:t> Reddy</a:t>
            </a:r>
            <a:br>
              <a:rPr lang="en-US" sz="1600" b="0" dirty="0"/>
            </a:br>
            <a:br>
              <a:rPr lang="en-IN" dirty="0"/>
            </a:b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620304"/>
            <a:ext cx="7965461" cy="994164"/>
          </a:xfrm>
        </p:spPr>
        <p:txBody>
          <a:bodyPr/>
          <a:lstStyle/>
          <a:p>
            <a:r>
              <a:rPr lang="en-US" dirty="0"/>
              <a:t>Product Marketer AI 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3461" y="1898427"/>
            <a:ext cx="7965460" cy="349769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Title:</a:t>
            </a:r>
            <a:r>
              <a:rPr lang="en-US" dirty="0"/>
              <a:t> </a:t>
            </a:r>
            <a:r>
              <a:rPr lang="en-US" b="1" dirty="0"/>
              <a:t>Subtitle:</a:t>
            </a:r>
            <a:r>
              <a:rPr lang="en-US" dirty="0"/>
              <a:t> Automating Engaging Product Descriptions &amp; Social Media Hashtags</a:t>
            </a:r>
          </a:p>
          <a:p>
            <a:r>
              <a:rPr lang="en-US" b="1" dirty="0"/>
              <a:t>Problem Statement:</a:t>
            </a:r>
            <a:r>
              <a:rPr lang="en-US" dirty="0"/>
              <a:t> E-commerce businesses face the challenge of consistently generating high-quality, unique, and SEO-friendly content (descriptions/hashtags) for vast product catalogs.</a:t>
            </a:r>
          </a:p>
          <a:p>
            <a:r>
              <a:rPr lang="en-US" b="1" dirty="0"/>
              <a:t>Why it Matters (Key Points):</a:t>
            </a:r>
            <a:endParaRPr lang="en-US" dirty="0"/>
          </a:p>
          <a:p>
            <a:pPr lvl="1"/>
            <a:r>
              <a:rPr lang="en-US" b="1" dirty="0"/>
              <a:t>Time &amp; Cost:</a:t>
            </a:r>
            <a:r>
              <a:rPr lang="en-US" dirty="0"/>
              <a:t> Manual creation is slow and expensive.</a:t>
            </a:r>
          </a:p>
          <a:p>
            <a:pPr lvl="1"/>
            <a:r>
              <a:rPr lang="en-US" b="1" dirty="0"/>
              <a:t>Inconsistency:</a:t>
            </a:r>
            <a:r>
              <a:rPr lang="en-US" dirty="0"/>
              <a:t> Hard to maintain brand voice/SEO across thousands of products.</a:t>
            </a:r>
          </a:p>
          <a:p>
            <a:pPr lvl="1"/>
            <a:r>
              <a:rPr lang="en-US" b="1" dirty="0"/>
              <a:t>Market Speed:</a:t>
            </a:r>
            <a:r>
              <a:rPr lang="en-US" dirty="0"/>
              <a:t> Slow content delays product launches.</a:t>
            </a:r>
          </a:p>
          <a:p>
            <a:pPr lvl="1"/>
            <a:r>
              <a:rPr lang="en-US" b="1" dirty="0"/>
              <a:t>Visibility:</a:t>
            </a:r>
            <a:r>
              <a:rPr lang="en-US" dirty="0"/>
              <a:t> Generic content lowers conversion and search visibility.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54" y="834635"/>
            <a:ext cx="8257709" cy="1222385"/>
          </a:xfrm>
        </p:spPr>
        <p:txBody>
          <a:bodyPr/>
          <a:lstStyle/>
          <a:p>
            <a:r>
              <a:rPr lang="en-US" dirty="0"/>
              <a:t>Who is This For? Understanding the User &amp; Their Pain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C1AE430-4ACB-8AD0-C336-1BAD0CFC7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154" y="2057020"/>
            <a:ext cx="7922103" cy="461151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Users: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Marketers: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Conveying product value.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E-commerce Content Teams: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High-volume copy creation.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Business Owners: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Managing all online content.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 Media Managers: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Needing relevant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hshtags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fast.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Frequency &amp; Impact: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Daily/Weekly Need: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Constant requirement for new/updated product content.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 Issue: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problem grows exponentially with catalog size.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Creative Drain: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Repetitive writing is inefficient and uninspiring.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IN" dirty="0"/>
              <a:t>Solution Overview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8F2F0E-D2E0-3E32-7B7E-4831C0DC1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36" y="2057020"/>
            <a:ext cx="17517391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Solution Overview: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intelligent,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-based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application using the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Groq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LLM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rapidly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high-quality product descriptions and tailored social media hashtags.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It Solves the Problem (Key Benefits):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Instant Content: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Seconds, not hours.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Consistency &amp; Quality: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Adheres to brand tone.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SEO &amp; Social Media Ready: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Optimized output.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Resource Optimization: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Frees up marketers for strategy.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tone (incl. Funny/Humor) and length.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Generates 2 distinct descriptions + hashtags.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"Regenerate" and "Download"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050" y="298001"/>
            <a:ext cx="7843837" cy="1012782"/>
          </a:xfrm>
        </p:spPr>
        <p:txBody>
          <a:bodyPr/>
          <a:lstStyle/>
          <a:p>
            <a:r>
              <a:rPr lang="en-IN" dirty="0"/>
              <a:t>Architecture &amp; Workflow Details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FDF690E-6F57-12FF-0FAC-C98C5A4F560A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015034598"/>
              </p:ext>
            </p:extLst>
          </p:nvPr>
        </p:nvGraphicFramePr>
        <p:xfrm>
          <a:off x="-784927" y="1480252"/>
          <a:ext cx="8148680" cy="4418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6FF76714-25CC-4BC2-E3BE-F587F0A31F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9291" y="-1"/>
            <a:ext cx="639270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36" y="108369"/>
            <a:ext cx="9879437" cy="980844"/>
          </a:xfrm>
        </p:spPr>
        <p:txBody>
          <a:bodyPr/>
          <a:lstStyle/>
          <a:p>
            <a:r>
              <a:rPr lang="en-IN" dirty="0"/>
              <a:t>Impact, Prototype &amp; Future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413033-321A-D96F-F914-800C6049AB5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92425" y="1174873"/>
            <a:ext cx="14186697" cy="5811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Expected Impact (Quantifiable Wins):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 Tex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Time Savings: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 reduction in content generation time.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Cost Reduction: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Lower reliance on external copywriting.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Faster Market Entry: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Quicker product launch cycles.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Enhanced ROI: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Better content drives higher conversions.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Prototype / Demo Links: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 Tex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Project Done By: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Lakku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Sathyajith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Reddy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Live App: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oogle Sans Text"/>
                <a:hlinkClick r:id="rId3"/>
              </a:rPr>
              <a:t>https://aprorduct-description.streamlit.app/</a:t>
            </a:r>
            <a:endParaRPr lang="en-US" altLang="en-US" dirty="0">
              <a:solidFill>
                <a:schemeClr val="tx1"/>
              </a:solidFill>
              <a:latin typeface="Google Sans Tex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GitHub Repository: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oogle Sans Text"/>
                <a:hlinkClick r:id="rId4"/>
              </a:rPr>
              <a:t>https://github.com/SathyaLakku/product_marketer_ai/</a:t>
            </a:r>
            <a:endParaRPr lang="en-US" altLang="en-US" dirty="0">
              <a:solidFill>
                <a:schemeClr val="tx1"/>
              </a:solidFill>
              <a:latin typeface="Google Sans Text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Future Enhancements: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 Tex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Image-to-Description via computer vision.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Multilingual generation support.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Direct integration with E-commerce platforms (Shopify, WooCommerce).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Lakku </a:t>
            </a:r>
            <a:r>
              <a:rPr lang="en-US" dirty="0" err="1"/>
              <a:t>Sathyajith</a:t>
            </a:r>
            <a:r>
              <a:rPr lang="en-US" dirty="0"/>
              <a:t> Reddy		</a:t>
            </a:r>
          </a:p>
          <a:p>
            <a:r>
              <a:rPr lang="en-US" dirty="0"/>
              <a:t>8088445596</a:t>
            </a:r>
          </a:p>
          <a:p>
            <a:r>
              <a:rPr lang="en-US" dirty="0"/>
              <a:t>lakkusathyajithreddy@gmail.com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{B8901530-CA1E-48EE-A5A7-3A7ACCC69ADA}tf78438558_win32</Template>
  <TotalTime>28</TotalTime>
  <Words>536</Words>
  <Application>Microsoft Office PowerPoint</Application>
  <PresentationFormat>Widescreen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Google Sans Text</vt:lpstr>
      <vt:lpstr>Sabon Next LT</vt:lpstr>
      <vt:lpstr>Custom</vt:lpstr>
      <vt:lpstr>Product Marketer AI Assistant  Automating Engaging Product Descriptions &amp; Social Media Hashtags Project By: Lakku Sathyajith Reddy   </vt:lpstr>
      <vt:lpstr>Product Marketer AI Assistant</vt:lpstr>
      <vt:lpstr>Who is This For? Understanding the User &amp; Their Pain</vt:lpstr>
      <vt:lpstr>Solution Overview</vt:lpstr>
      <vt:lpstr>Architecture &amp; Workflow Details</vt:lpstr>
      <vt:lpstr>Impact, Prototype &amp; Future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Lakku SANJANA</dc:creator>
  <cp:lastModifiedBy>Lakku SANJANA</cp:lastModifiedBy>
  <cp:revision>1</cp:revision>
  <dcterms:created xsi:type="dcterms:W3CDTF">2025-10-30T19:41:59Z</dcterms:created>
  <dcterms:modified xsi:type="dcterms:W3CDTF">2025-10-30T20:10:58Z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