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7"/>
  </p:notesMasterIdLst>
  <p:handoutMasterIdLst>
    <p:handoutMasterId r:id="rId18"/>
  </p:handoutMasterIdLst>
  <p:sldIdLst>
    <p:sldId id="256" r:id="rId5"/>
    <p:sldId id="262" r:id="rId6"/>
    <p:sldId id="264" r:id="rId7"/>
    <p:sldId id="265" r:id="rId8"/>
    <p:sldId id="266" r:id="rId9"/>
    <p:sldId id="269" r:id="rId10"/>
    <p:sldId id="272" r:id="rId11"/>
    <p:sldId id="274" r:id="rId12"/>
    <p:sldId id="273" r:id="rId13"/>
    <p:sldId id="275" r:id="rId14"/>
    <p:sldId id="270"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48" autoAdjust="0"/>
  </p:normalViewPr>
  <p:slideViewPr>
    <p:cSldViewPr snapToGrid="0">
      <p:cViewPr varScale="1">
        <p:scale>
          <a:sx n="73" d="100"/>
          <a:sy n="73" d="100"/>
        </p:scale>
        <p:origin x="642" y="7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4/25/2021</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4/25/2021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55/2019/4180949" TargetMode="External"/><Relationship Id="rId2" Type="http://schemas.openxmlformats.org/officeDocument/2006/relationships/hyperlink" Target="https://doi.org/10.1371/journal.pmed.1002686" TargetMode="External"/><Relationship Id="rId1" Type="http://schemas.openxmlformats.org/officeDocument/2006/relationships/slideLayout" Target="../slideLayouts/slideLayout2.xml"/><Relationship Id="rId5" Type="http://schemas.openxmlformats.org/officeDocument/2006/relationships/hyperlink" Target="https://doi.org/10.1016/j.cell.2018.02.010" TargetMode="External"/><Relationship Id="rId4" Type="http://schemas.openxmlformats.org/officeDocument/2006/relationships/hyperlink" Target="https://ieeexplore.ieee.org/document/1273344"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1818564"/>
          </a:xfrm>
        </p:spPr>
        <p:txBody>
          <a:bodyPr>
            <a:noAutofit/>
          </a:bodyPr>
          <a:lstStyle/>
          <a:p>
            <a:r>
              <a:rPr lang="en-US" sz="6000" dirty="0" smtClean="0">
                <a:solidFill>
                  <a:schemeClr val="bg1"/>
                </a:solidFill>
              </a:rPr>
              <a:t>Pneumonia detection using </a:t>
            </a:r>
            <a:r>
              <a:rPr lang="en-US" sz="6000" dirty="0" err="1" smtClean="0">
                <a:solidFill>
                  <a:schemeClr val="bg1"/>
                </a:solidFill>
              </a:rPr>
              <a:t>cnn</a:t>
            </a:r>
            <a:endParaRPr lang="en-US" sz="6000" dirty="0">
              <a:solidFill>
                <a:schemeClr val="bg1"/>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Future enhancements</a:t>
            </a:r>
            <a:endParaRPr lang="en-US" sz="3600" dirty="0"/>
          </a:p>
        </p:txBody>
      </p:sp>
      <p:sp>
        <p:nvSpPr>
          <p:cNvPr id="3" name="Content Placeholder 2"/>
          <p:cNvSpPr>
            <a:spLocks noGrp="1"/>
          </p:cNvSpPr>
          <p:nvPr>
            <p:ph sz="half" idx="1"/>
          </p:nvPr>
        </p:nvSpPr>
        <p:spPr/>
        <p:txBody>
          <a:bodyPr>
            <a:normAutofit/>
          </a:bodyPr>
          <a:lstStyle/>
          <a:p>
            <a:r>
              <a:rPr lang="en-US" sz="2400" dirty="0" smtClean="0"/>
              <a:t>The CNN model built has an accuracy of 95% but still it can be improved.</a:t>
            </a:r>
          </a:p>
          <a:p>
            <a:r>
              <a:rPr lang="en-US" sz="2400" dirty="0" smtClean="0"/>
              <a:t>Adding more layers of convolution can make the model predict better.</a:t>
            </a:r>
          </a:p>
          <a:p>
            <a:r>
              <a:rPr lang="en-US" sz="2400" dirty="0" smtClean="0"/>
              <a:t>The image resolution can be increased to get better results.</a:t>
            </a:r>
            <a:endParaRPr lang="en-US"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8075" y="2349500"/>
            <a:ext cx="5422900" cy="3389312"/>
          </a:xfrm>
        </p:spPr>
      </p:pic>
    </p:spTree>
    <p:extLst>
      <p:ext uri="{BB962C8B-B14F-4D97-AF65-F5344CB8AC3E}">
        <p14:creationId xmlns:p14="http://schemas.microsoft.com/office/powerpoint/2010/main" val="378188733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a:xfrm>
            <a:off x="581192" y="2025949"/>
            <a:ext cx="11029615" cy="4336214"/>
          </a:xfrm>
        </p:spPr>
        <p:txBody>
          <a:bodyPr anchor="t">
            <a:noAutofit/>
          </a:bodyPr>
          <a:lstStyle/>
          <a:p>
            <a:r>
              <a:rPr lang="en-US" b="1" dirty="0">
                <a:solidFill>
                  <a:schemeClr val="tx1"/>
                </a:solidFill>
              </a:rPr>
              <a:t>[</a:t>
            </a:r>
            <a:r>
              <a:rPr lang="en-US" dirty="0">
                <a:solidFill>
                  <a:schemeClr val="tx1"/>
                </a:solidFill>
              </a:rPr>
              <a:t>1</a:t>
            </a:r>
            <a:r>
              <a:rPr lang="en-US" b="1" dirty="0">
                <a:solidFill>
                  <a:schemeClr val="tx1"/>
                </a:solidFill>
              </a:rPr>
              <a:t>] </a:t>
            </a:r>
            <a:r>
              <a:rPr lang="en-US" dirty="0" err="1">
                <a:solidFill>
                  <a:schemeClr val="tx1"/>
                </a:solidFill>
              </a:rPr>
              <a:t>Rajpurkar</a:t>
            </a:r>
            <a:r>
              <a:rPr lang="en-US" dirty="0">
                <a:solidFill>
                  <a:schemeClr val="tx1"/>
                </a:solidFill>
              </a:rPr>
              <a:t> P, Irvin J, Ball RL, Zhu K, Yang B, Mehta H, et al. (2018) Deep learning for chest radiograph diagnosis: A retrospective comparison of the </a:t>
            </a:r>
            <a:r>
              <a:rPr lang="en-US" dirty="0" err="1">
                <a:solidFill>
                  <a:schemeClr val="tx1"/>
                </a:solidFill>
              </a:rPr>
              <a:t>CheXNeXt</a:t>
            </a:r>
            <a:r>
              <a:rPr lang="en-US" dirty="0">
                <a:solidFill>
                  <a:schemeClr val="tx1"/>
                </a:solidFill>
              </a:rPr>
              <a:t> algorithm to practicing radiologists. </a:t>
            </a:r>
            <a:r>
              <a:rPr lang="en-US" dirty="0" err="1">
                <a:solidFill>
                  <a:schemeClr val="tx1"/>
                </a:solidFill>
              </a:rPr>
              <a:t>PLoS</a:t>
            </a:r>
            <a:r>
              <a:rPr lang="en-US" dirty="0">
                <a:solidFill>
                  <a:schemeClr val="tx1"/>
                </a:solidFill>
              </a:rPr>
              <a:t> Med 15(11): e1002686. </a:t>
            </a:r>
            <a:r>
              <a:rPr lang="en-US" u="sng" dirty="0">
                <a:solidFill>
                  <a:schemeClr val="tx1"/>
                </a:solidFill>
                <a:hlinkClick r:id="rId2"/>
              </a:rPr>
              <a:t>https://doi.org/10.1371/journal.pmed.1002686</a:t>
            </a:r>
            <a:r>
              <a:rPr lang="en-US" dirty="0">
                <a:solidFill>
                  <a:schemeClr val="tx1"/>
                </a:solidFill>
              </a:rPr>
              <a:t>  </a:t>
            </a:r>
            <a:endParaRPr lang="en-US" dirty="0" smtClean="0">
              <a:solidFill>
                <a:schemeClr val="tx1"/>
              </a:solidFill>
            </a:endParaRPr>
          </a:p>
          <a:p>
            <a:r>
              <a:rPr lang="en-US" dirty="0" smtClean="0">
                <a:solidFill>
                  <a:schemeClr val="tx1"/>
                </a:solidFill>
              </a:rPr>
              <a:t>[</a:t>
            </a:r>
            <a:r>
              <a:rPr lang="en-US" dirty="0">
                <a:solidFill>
                  <a:schemeClr val="tx1"/>
                </a:solidFill>
              </a:rPr>
              <a:t>2] </a:t>
            </a:r>
            <a:r>
              <a:rPr lang="en-US" dirty="0" err="1">
                <a:solidFill>
                  <a:schemeClr val="tx1"/>
                </a:solidFill>
              </a:rPr>
              <a:t>Okeke</a:t>
            </a:r>
            <a:r>
              <a:rPr lang="en-US" dirty="0">
                <a:solidFill>
                  <a:schemeClr val="tx1"/>
                </a:solidFill>
              </a:rPr>
              <a:t> Stephen, </a:t>
            </a:r>
            <a:r>
              <a:rPr lang="en-US" dirty="0" err="1">
                <a:solidFill>
                  <a:schemeClr val="tx1"/>
                </a:solidFill>
              </a:rPr>
              <a:t>Mangal</a:t>
            </a:r>
            <a:r>
              <a:rPr lang="en-US" dirty="0">
                <a:solidFill>
                  <a:schemeClr val="tx1"/>
                </a:solidFill>
              </a:rPr>
              <a:t> </a:t>
            </a:r>
            <a:r>
              <a:rPr lang="en-US" dirty="0" err="1">
                <a:solidFill>
                  <a:schemeClr val="tx1"/>
                </a:solidFill>
              </a:rPr>
              <a:t>Sain</a:t>
            </a:r>
            <a:r>
              <a:rPr lang="en-US" dirty="0">
                <a:solidFill>
                  <a:schemeClr val="tx1"/>
                </a:solidFill>
              </a:rPr>
              <a:t>, </a:t>
            </a:r>
            <a:r>
              <a:rPr lang="en-US" dirty="0" err="1">
                <a:solidFill>
                  <a:schemeClr val="tx1"/>
                </a:solidFill>
              </a:rPr>
              <a:t>Uchenna</a:t>
            </a:r>
            <a:r>
              <a:rPr lang="en-US" dirty="0">
                <a:solidFill>
                  <a:schemeClr val="tx1"/>
                </a:solidFill>
              </a:rPr>
              <a:t> Joseph </a:t>
            </a:r>
            <a:r>
              <a:rPr lang="en-US" dirty="0" err="1">
                <a:solidFill>
                  <a:schemeClr val="tx1"/>
                </a:solidFill>
              </a:rPr>
              <a:t>Maduh</a:t>
            </a:r>
            <a:r>
              <a:rPr lang="en-US" dirty="0">
                <a:solidFill>
                  <a:schemeClr val="tx1"/>
                </a:solidFill>
              </a:rPr>
              <a:t>, Do-Un </a:t>
            </a:r>
            <a:r>
              <a:rPr lang="en-US" dirty="0" err="1">
                <a:solidFill>
                  <a:schemeClr val="tx1"/>
                </a:solidFill>
              </a:rPr>
              <a:t>Jeong</a:t>
            </a:r>
            <a:r>
              <a:rPr lang="en-US" dirty="0">
                <a:solidFill>
                  <a:schemeClr val="tx1"/>
                </a:solidFill>
              </a:rPr>
              <a:t>, "An Efficient Deep Learning Approach to Pneumonia Classification in Healthcare", </a:t>
            </a:r>
            <a:r>
              <a:rPr lang="en-US" i="1" dirty="0">
                <a:solidFill>
                  <a:schemeClr val="tx1"/>
                </a:solidFill>
              </a:rPr>
              <a:t>Journal of Healthcare Engineering</a:t>
            </a:r>
            <a:r>
              <a:rPr lang="en-US" dirty="0">
                <a:solidFill>
                  <a:schemeClr val="tx1"/>
                </a:solidFill>
              </a:rPr>
              <a:t>, vol. 2019, Article ID 4180949, 7 pages, 2019. </a:t>
            </a:r>
            <a:r>
              <a:rPr lang="en-US" u="sng" dirty="0">
                <a:solidFill>
                  <a:schemeClr val="tx1"/>
                </a:solidFill>
                <a:hlinkClick r:id="rId3"/>
              </a:rPr>
              <a:t>https://doi.org/10.1155/2019/4180949</a:t>
            </a:r>
            <a:endParaRPr lang="en-US" dirty="0">
              <a:solidFill>
                <a:schemeClr val="tx1"/>
              </a:solidFill>
            </a:endParaRPr>
          </a:p>
          <a:p>
            <a:r>
              <a:rPr lang="en-US" dirty="0">
                <a:solidFill>
                  <a:schemeClr val="tx1"/>
                </a:solidFill>
              </a:rPr>
              <a:t>[3] </a:t>
            </a:r>
            <a:r>
              <a:rPr lang="en-US" dirty="0" err="1">
                <a:solidFill>
                  <a:schemeClr val="tx1"/>
                </a:solidFill>
              </a:rPr>
              <a:t>Begg</a:t>
            </a:r>
            <a:r>
              <a:rPr lang="en-US" dirty="0">
                <a:solidFill>
                  <a:schemeClr val="tx1"/>
                </a:solidFill>
              </a:rPr>
              <a:t>, R. ‘A Comparison of Neural Networks and Support Vector Machines for Recognizing Young-Old Gait Patterns’ ISBN: 0-7803-8162-9 Published</a:t>
            </a:r>
            <a:r>
              <a:rPr lang="en-US" b="1" dirty="0">
                <a:solidFill>
                  <a:schemeClr val="tx1"/>
                </a:solidFill>
              </a:rPr>
              <a:t> </a:t>
            </a:r>
            <a:r>
              <a:rPr lang="en-US" dirty="0">
                <a:solidFill>
                  <a:schemeClr val="tx1"/>
                </a:solidFill>
              </a:rPr>
              <a:t>in</a:t>
            </a:r>
            <a:r>
              <a:rPr lang="en-US" b="1" dirty="0">
                <a:solidFill>
                  <a:schemeClr val="tx1"/>
                </a:solidFill>
              </a:rPr>
              <a:t>: </a:t>
            </a:r>
            <a:r>
              <a:rPr lang="en-US" dirty="0">
                <a:solidFill>
                  <a:schemeClr val="tx1"/>
                </a:solidFill>
              </a:rPr>
              <a:t>TENCON 2003. </a:t>
            </a:r>
            <a:r>
              <a:rPr lang="en-US" u="sng" dirty="0">
                <a:solidFill>
                  <a:schemeClr val="tx1"/>
                </a:solidFill>
                <a:hlinkClick r:id="rId4"/>
              </a:rPr>
              <a:t>https://ieeexplore.ieee.org/document/1273344</a:t>
            </a:r>
            <a:r>
              <a:rPr lang="en-US" dirty="0">
                <a:solidFill>
                  <a:schemeClr val="tx1"/>
                </a:solidFill>
              </a:rPr>
              <a:t> </a:t>
            </a:r>
          </a:p>
          <a:p>
            <a:r>
              <a:rPr lang="en-US" dirty="0">
                <a:solidFill>
                  <a:schemeClr val="tx1"/>
                </a:solidFill>
              </a:rPr>
              <a:t>[4] Daniel S. </a:t>
            </a:r>
            <a:r>
              <a:rPr lang="en-US" dirty="0" err="1">
                <a:solidFill>
                  <a:schemeClr val="tx1"/>
                </a:solidFill>
              </a:rPr>
              <a:t>Kermany</a:t>
            </a:r>
            <a:r>
              <a:rPr lang="en-US" dirty="0">
                <a:solidFill>
                  <a:schemeClr val="tx1"/>
                </a:solidFill>
              </a:rPr>
              <a:t>, Michael </a:t>
            </a:r>
            <a:r>
              <a:rPr lang="en-US" dirty="0" err="1">
                <a:solidFill>
                  <a:schemeClr val="tx1"/>
                </a:solidFill>
              </a:rPr>
              <a:t>Goldbaum</a:t>
            </a:r>
            <a:r>
              <a:rPr lang="en-US" dirty="0">
                <a:solidFill>
                  <a:schemeClr val="tx1"/>
                </a:solidFill>
              </a:rPr>
              <a:t>, </a:t>
            </a:r>
            <a:r>
              <a:rPr lang="en-US" dirty="0" err="1">
                <a:solidFill>
                  <a:schemeClr val="tx1"/>
                </a:solidFill>
              </a:rPr>
              <a:t>Wenjia</a:t>
            </a:r>
            <a:r>
              <a:rPr lang="en-US" dirty="0">
                <a:solidFill>
                  <a:schemeClr val="tx1"/>
                </a:solidFill>
              </a:rPr>
              <a:t> </a:t>
            </a:r>
            <a:r>
              <a:rPr lang="en-US" dirty="0" err="1">
                <a:solidFill>
                  <a:schemeClr val="tx1"/>
                </a:solidFill>
              </a:rPr>
              <a:t>Cai</a:t>
            </a:r>
            <a:r>
              <a:rPr lang="en-US" dirty="0">
                <a:solidFill>
                  <a:schemeClr val="tx1"/>
                </a:solidFill>
              </a:rPr>
              <a:t> ‘Identifying Medical Diagnoses and Treatable Diseases by Image-Based Deep Learning’ Cell VOLUME 172, ISSUE 5, P1122-1131.E9, FEBRUARY 22, 2018. </a:t>
            </a:r>
            <a:r>
              <a:rPr lang="en-US" u="sng" dirty="0">
                <a:solidFill>
                  <a:schemeClr val="tx1"/>
                </a:solidFill>
                <a:hlinkClick r:id="rId5"/>
              </a:rPr>
              <a:t>https://doi.org/10.1016/j.cell.2018.02.010</a:t>
            </a:r>
            <a:endParaRPr lang="en-US" dirty="0">
              <a:solidFill>
                <a:schemeClr val="tx1"/>
              </a:solidFill>
            </a:endParaRPr>
          </a:p>
          <a:p>
            <a:r>
              <a:rPr lang="en-US" dirty="0">
                <a:solidFill>
                  <a:schemeClr val="tx1"/>
                </a:solidFill>
              </a:rPr>
              <a:t>[5] </a:t>
            </a:r>
            <a:r>
              <a:rPr lang="en-US" dirty="0" err="1">
                <a:solidFill>
                  <a:schemeClr val="tx1"/>
                </a:solidFill>
              </a:rPr>
              <a:t>Kalyani</a:t>
            </a:r>
            <a:r>
              <a:rPr lang="en-US" dirty="0">
                <a:solidFill>
                  <a:schemeClr val="tx1"/>
                </a:solidFill>
              </a:rPr>
              <a:t> </a:t>
            </a:r>
            <a:r>
              <a:rPr lang="en-US" dirty="0" err="1">
                <a:solidFill>
                  <a:schemeClr val="tx1"/>
                </a:solidFill>
              </a:rPr>
              <a:t>Kadam</a:t>
            </a:r>
            <a:r>
              <a:rPr lang="en-US" dirty="0">
                <a:solidFill>
                  <a:schemeClr val="tx1"/>
                </a:solidFill>
              </a:rPr>
              <a:t>, </a:t>
            </a:r>
            <a:r>
              <a:rPr lang="en-US" dirty="0" err="1">
                <a:solidFill>
                  <a:schemeClr val="tx1"/>
                </a:solidFill>
              </a:rPr>
              <a:t>Dr.Swati</a:t>
            </a:r>
            <a:r>
              <a:rPr lang="en-US" dirty="0">
                <a:solidFill>
                  <a:schemeClr val="tx1"/>
                </a:solidFill>
              </a:rPr>
              <a:t> </a:t>
            </a:r>
            <a:r>
              <a:rPr lang="en-US" dirty="0" err="1">
                <a:solidFill>
                  <a:schemeClr val="tx1"/>
                </a:solidFill>
              </a:rPr>
              <a:t>Ahirrao</a:t>
            </a:r>
            <a:r>
              <a:rPr lang="en-US" dirty="0">
                <a:solidFill>
                  <a:schemeClr val="tx1"/>
                </a:solidFill>
              </a:rPr>
              <a:t>, </a:t>
            </a:r>
            <a:r>
              <a:rPr lang="en-US" dirty="0" err="1">
                <a:solidFill>
                  <a:schemeClr val="tx1"/>
                </a:solidFill>
              </a:rPr>
              <a:t>Harbir</a:t>
            </a:r>
            <a:r>
              <a:rPr lang="en-US" dirty="0">
                <a:solidFill>
                  <a:schemeClr val="tx1"/>
                </a:solidFill>
              </a:rPr>
              <a:t> Kaur ,Dr. </a:t>
            </a:r>
            <a:r>
              <a:rPr lang="en-US" dirty="0" err="1">
                <a:solidFill>
                  <a:schemeClr val="tx1"/>
                </a:solidFill>
              </a:rPr>
              <a:t>Shraddha</a:t>
            </a:r>
            <a:r>
              <a:rPr lang="en-US" dirty="0">
                <a:solidFill>
                  <a:schemeClr val="tx1"/>
                </a:solidFill>
              </a:rPr>
              <a:t> </a:t>
            </a:r>
            <a:r>
              <a:rPr lang="en-US" dirty="0" err="1">
                <a:solidFill>
                  <a:schemeClr val="tx1"/>
                </a:solidFill>
              </a:rPr>
              <a:t>Phansalkar</a:t>
            </a:r>
            <a:r>
              <a:rPr lang="en-US" dirty="0">
                <a:solidFill>
                  <a:schemeClr val="tx1"/>
                </a:solidFill>
              </a:rPr>
              <a:t> ,</a:t>
            </a:r>
            <a:r>
              <a:rPr lang="en-US" dirty="0" err="1">
                <a:solidFill>
                  <a:schemeClr val="tx1"/>
                </a:solidFill>
              </a:rPr>
              <a:t>Dr.Ambika</a:t>
            </a:r>
            <a:r>
              <a:rPr lang="en-US" dirty="0">
                <a:solidFill>
                  <a:schemeClr val="tx1"/>
                </a:solidFill>
              </a:rPr>
              <a:t> </a:t>
            </a:r>
            <a:r>
              <a:rPr lang="en-US" dirty="0" err="1">
                <a:solidFill>
                  <a:schemeClr val="tx1"/>
                </a:solidFill>
              </a:rPr>
              <a:t>Pawar</a:t>
            </a:r>
            <a:r>
              <a:rPr lang="en-US" dirty="0">
                <a:solidFill>
                  <a:schemeClr val="tx1"/>
                </a:solidFill>
              </a:rPr>
              <a:t> ‘Deep Learning Approach For Prediction Of Pneumonia’ INTERNATIONAL JOURNAL OF SCIENTIFIC &amp; TECHNOLOGY RESEARCH VOLUME 8, ISSUE 10, OCTOBER 2019 ISSN 2277-8616</a:t>
            </a:r>
          </a:p>
          <a:p>
            <a:endParaRPr lang="en-US" dirty="0">
              <a:solidFill>
                <a:schemeClr val="tx1"/>
              </a:solidFill>
            </a:endParaRPr>
          </a:p>
        </p:txBody>
      </p:sp>
    </p:spTree>
    <p:extLst>
      <p:ext uri="{BB962C8B-B14F-4D97-AF65-F5344CB8AC3E}">
        <p14:creationId xmlns:p14="http://schemas.microsoft.com/office/powerpoint/2010/main" val="369778253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Abstract</a:t>
            </a:r>
            <a:endParaRPr lang="en-US" sz="3600" dirty="0"/>
          </a:p>
        </p:txBody>
      </p:sp>
      <p:sp>
        <p:nvSpPr>
          <p:cNvPr id="4" name="TextBox 3"/>
          <p:cNvSpPr txBox="1"/>
          <p:nvPr/>
        </p:nvSpPr>
        <p:spPr>
          <a:xfrm>
            <a:off x="581192" y="2060620"/>
            <a:ext cx="1086812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Pneumonia is an infection in the lungs that inflames the air sacs in one or both lungs. It is caused by a bacteria called Streptococcus pneumonia that normally lives in the upper respiratory tract. </a:t>
            </a:r>
            <a:endParaRPr lang="en-US" sz="2400" dirty="0" smtClean="0"/>
          </a:p>
          <a:p>
            <a:pPr marL="342900" indent="-342900">
              <a:buFont typeface="Arial" panose="020B0604020202020204" pitchFamily="34" charset="0"/>
              <a:buChar char="•"/>
            </a:pPr>
            <a:r>
              <a:rPr lang="en-US" sz="2400" dirty="0" smtClean="0"/>
              <a:t>Chest </a:t>
            </a:r>
            <a:r>
              <a:rPr lang="en-US" sz="2400" dirty="0"/>
              <a:t>X-ray is used by doctors to confirm the infection and its location. Thus developing an automatic system for detecting the infection can help to treat the patients quickly</a:t>
            </a:r>
            <a:r>
              <a:rPr lang="en-US" sz="2400" dirty="0" smtClean="0"/>
              <a:t>. </a:t>
            </a:r>
          </a:p>
          <a:p>
            <a:pPr marL="342900" indent="-342900">
              <a:buFont typeface="Arial" panose="020B0604020202020204" pitchFamily="34" charset="0"/>
              <a:buChar char="•"/>
            </a:pPr>
            <a:r>
              <a:rPr lang="en-US" sz="2400" dirty="0" smtClean="0"/>
              <a:t>Deep </a:t>
            </a:r>
            <a:r>
              <a:rPr lang="en-US" sz="2400" dirty="0"/>
              <a:t>Learning Convolutional Neural Networks (CNN) is the go-to algorithm when it comes to image classification. </a:t>
            </a:r>
            <a:r>
              <a:rPr lang="en-US" sz="2400" dirty="0" smtClean="0"/>
              <a:t>CNN </a:t>
            </a:r>
            <a:r>
              <a:rPr lang="en-US" sz="2400" dirty="0"/>
              <a:t>models can be used to analyze and find patterns in the images. </a:t>
            </a:r>
            <a:endParaRPr lang="en-US" sz="2400" dirty="0" smtClean="0"/>
          </a:p>
          <a:p>
            <a:pPr marL="342900" indent="-342900">
              <a:buFont typeface="Arial" panose="020B0604020202020204" pitchFamily="34" charset="0"/>
              <a:buChar char="•"/>
            </a:pPr>
            <a:r>
              <a:rPr lang="en-US" sz="2400" dirty="0" smtClean="0"/>
              <a:t>We </a:t>
            </a:r>
            <a:r>
              <a:rPr lang="en-US" sz="2400" dirty="0"/>
              <a:t>build a CNN model to analyze the patterns in the given X-ray image and predict the patient is infected or not</a:t>
            </a:r>
            <a:r>
              <a:rPr lang="en-US" sz="2400" dirty="0" smtClean="0"/>
              <a:t>.</a:t>
            </a:r>
          </a:p>
        </p:txBody>
      </p:sp>
    </p:spTree>
    <p:extLst>
      <p:ext uri="{BB962C8B-B14F-4D97-AF65-F5344CB8AC3E}">
        <p14:creationId xmlns:p14="http://schemas.microsoft.com/office/powerpoint/2010/main" val="318837492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US" sz="3600" dirty="0"/>
          </a:p>
        </p:txBody>
      </p:sp>
      <p:sp>
        <p:nvSpPr>
          <p:cNvPr id="3" name="Content Placeholder 2"/>
          <p:cNvSpPr>
            <a:spLocks noGrp="1"/>
          </p:cNvSpPr>
          <p:nvPr>
            <p:ph idx="1"/>
          </p:nvPr>
        </p:nvSpPr>
        <p:spPr>
          <a:xfrm>
            <a:off x="581192" y="2051707"/>
            <a:ext cx="11029615" cy="4323335"/>
          </a:xfrm>
        </p:spPr>
        <p:txBody>
          <a:bodyPr anchor="t">
            <a:noAutofit/>
          </a:bodyPr>
          <a:lstStyle/>
          <a:p>
            <a:r>
              <a:rPr lang="en-US" sz="2400" dirty="0">
                <a:solidFill>
                  <a:schemeClr val="tx1"/>
                </a:solidFill>
              </a:rPr>
              <a:t>Deep learning is one of the AI techniques which makes computers learn and make things done as like how humans complete their tasks done with their intelligence. It imitates how the human brain works to process the data in detecting objects, speech recognition, translating speech, and decision making.</a:t>
            </a:r>
          </a:p>
          <a:p>
            <a:r>
              <a:rPr lang="en-US" sz="2400" dirty="0">
                <a:solidFill>
                  <a:schemeClr val="tx1"/>
                </a:solidFill>
              </a:rPr>
              <a:t>Deep learning is a key technology that is used for inventing driverless cars, which makes the car recognize traffic signals, to distinguish a pedestrian from a lamp-post, increasing or decreasing speed with respect to the vehicles nearby.</a:t>
            </a:r>
          </a:p>
          <a:p>
            <a:r>
              <a:rPr lang="en-US" sz="2400" dirty="0">
                <a:solidFill>
                  <a:schemeClr val="tx1"/>
                </a:solidFill>
              </a:rPr>
              <a:t>It is the main technology used in voice control in consumer devices like phones, tablets, smart TVs, and hands-free speakers and used in Apples </a:t>
            </a:r>
            <a:r>
              <a:rPr lang="en-US" sz="2400" dirty="0" err="1">
                <a:solidFill>
                  <a:schemeClr val="tx1"/>
                </a:solidFill>
              </a:rPr>
              <a:t>Siri</a:t>
            </a:r>
            <a:r>
              <a:rPr lang="en-US" sz="2400" dirty="0">
                <a:solidFill>
                  <a:schemeClr val="tx1"/>
                </a:solidFill>
              </a:rPr>
              <a:t>, Windows </a:t>
            </a:r>
            <a:r>
              <a:rPr lang="en-US" sz="2400" dirty="0" err="1">
                <a:solidFill>
                  <a:schemeClr val="tx1"/>
                </a:solidFill>
              </a:rPr>
              <a:t>Cortana</a:t>
            </a:r>
            <a:r>
              <a:rPr lang="en-US" sz="2400" dirty="0">
                <a:solidFill>
                  <a:schemeClr val="tx1"/>
                </a:solidFill>
              </a:rPr>
              <a:t>, etc. Now it is achieving the outcomes which were not possible in previous years.</a:t>
            </a:r>
          </a:p>
        </p:txBody>
      </p:sp>
    </p:spTree>
    <p:extLst>
      <p:ext uri="{BB962C8B-B14F-4D97-AF65-F5344CB8AC3E}">
        <p14:creationId xmlns:p14="http://schemas.microsoft.com/office/powerpoint/2010/main" val="193625208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US" sz="3600" dirty="0"/>
          </a:p>
        </p:txBody>
      </p:sp>
      <p:sp>
        <p:nvSpPr>
          <p:cNvPr id="3" name="Content Placeholder 2"/>
          <p:cNvSpPr>
            <a:spLocks noGrp="1"/>
          </p:cNvSpPr>
          <p:nvPr>
            <p:ph idx="1"/>
          </p:nvPr>
        </p:nvSpPr>
        <p:spPr>
          <a:xfrm>
            <a:off x="581192" y="2051707"/>
            <a:ext cx="11029615" cy="4258941"/>
          </a:xfrm>
        </p:spPr>
        <p:txBody>
          <a:bodyPr numCol="1" anchor="t">
            <a:noAutofit/>
          </a:bodyPr>
          <a:lstStyle/>
          <a:p>
            <a:r>
              <a:rPr lang="en-US" sz="2400" dirty="0">
                <a:solidFill>
                  <a:schemeClr val="tx1"/>
                </a:solidFill>
              </a:rPr>
              <a:t>A Convolutional Neural Network (</a:t>
            </a:r>
            <a:r>
              <a:rPr lang="en-US" sz="2400" dirty="0" err="1">
                <a:solidFill>
                  <a:schemeClr val="tx1"/>
                </a:solidFill>
              </a:rPr>
              <a:t>ConvNet</a:t>
            </a:r>
            <a:r>
              <a:rPr lang="en-US" sz="2400" dirty="0">
                <a:solidFill>
                  <a:schemeClr val="tx1"/>
                </a:solidFill>
              </a:rPr>
              <a:t>/CNN) is one of the Deep Learning algorithms which may absorb an input image, assign importance (learnable weights and biases) to varied aspects/objects within the image and be able to differentiate one from the other.  </a:t>
            </a:r>
          </a:p>
          <a:p>
            <a:r>
              <a:rPr lang="en-US" sz="2400" dirty="0">
                <a:solidFill>
                  <a:schemeClr val="tx1"/>
                </a:solidFill>
              </a:rPr>
              <a:t>The pre-processing required during a </a:t>
            </a:r>
            <a:r>
              <a:rPr lang="en-US" sz="2400" dirty="0" err="1">
                <a:solidFill>
                  <a:schemeClr val="tx1"/>
                </a:solidFill>
              </a:rPr>
              <a:t>ConvNet</a:t>
            </a:r>
            <a:r>
              <a:rPr lang="en-US" sz="2400" dirty="0">
                <a:solidFill>
                  <a:schemeClr val="tx1"/>
                </a:solidFill>
              </a:rPr>
              <a:t> is far lower as compared to other classification algorithms. While in primitive methods filters are hand-engineered, with enough training, </a:t>
            </a:r>
            <a:r>
              <a:rPr lang="en-US" sz="2400" dirty="0" err="1">
                <a:solidFill>
                  <a:schemeClr val="tx1"/>
                </a:solidFill>
              </a:rPr>
              <a:t>ConvNets</a:t>
            </a:r>
            <a:r>
              <a:rPr lang="en-US" sz="2400" dirty="0">
                <a:solidFill>
                  <a:schemeClr val="tx1"/>
                </a:solidFill>
              </a:rPr>
              <a:t> have the power to find out these filters/characteristics. </a:t>
            </a:r>
          </a:p>
          <a:p>
            <a:r>
              <a:rPr lang="en-US" sz="2400" dirty="0">
                <a:solidFill>
                  <a:schemeClr val="tx1"/>
                </a:solidFill>
              </a:rPr>
              <a:t>The architecture of a </a:t>
            </a:r>
            <a:r>
              <a:rPr lang="en-US" sz="2400" dirty="0" err="1">
                <a:solidFill>
                  <a:schemeClr val="tx1"/>
                </a:solidFill>
              </a:rPr>
              <a:t>ConvNet</a:t>
            </a:r>
            <a:r>
              <a:rPr lang="en-US" sz="2400" dirty="0">
                <a:solidFill>
                  <a:schemeClr val="tx1"/>
                </a:solidFill>
              </a:rPr>
              <a:t> is analogous thereto of the connectivity pattern of Neurons within the Human Brain and was inspired by the organization of the visual area. </a:t>
            </a:r>
          </a:p>
        </p:txBody>
      </p:sp>
    </p:spTree>
    <p:extLst>
      <p:ext uri="{BB962C8B-B14F-4D97-AF65-F5344CB8AC3E}">
        <p14:creationId xmlns:p14="http://schemas.microsoft.com/office/powerpoint/2010/main" val="321048684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Literature Survey</a:t>
            </a:r>
            <a:endParaRPr lang="en-US" sz="3600" dirty="0"/>
          </a:p>
        </p:txBody>
      </p:sp>
      <p:sp>
        <p:nvSpPr>
          <p:cNvPr id="3" name="Content Placeholder 2"/>
          <p:cNvSpPr>
            <a:spLocks noGrp="1"/>
          </p:cNvSpPr>
          <p:nvPr>
            <p:ph idx="1"/>
          </p:nvPr>
        </p:nvSpPr>
        <p:spPr>
          <a:xfrm>
            <a:off x="581192" y="2038828"/>
            <a:ext cx="11029615" cy="4143031"/>
          </a:xfrm>
        </p:spPr>
        <p:txBody>
          <a:bodyPr anchor="t">
            <a:normAutofit/>
          </a:bodyPr>
          <a:lstStyle/>
          <a:p>
            <a:pPr marL="0" indent="0">
              <a:spcBef>
                <a:spcPts val="0"/>
              </a:spcBef>
              <a:spcAft>
                <a:spcPts val="300"/>
              </a:spcAft>
              <a:buNone/>
            </a:pPr>
            <a:r>
              <a:rPr lang="en-US" sz="2400" dirty="0">
                <a:solidFill>
                  <a:schemeClr val="tx1"/>
                </a:solidFill>
              </a:rPr>
              <a:t>Previous Models on Pneumonia Detection</a:t>
            </a:r>
          </a:p>
          <a:p>
            <a:pPr marL="342900" indent="-342900">
              <a:spcBef>
                <a:spcPts val="0"/>
              </a:spcBef>
              <a:spcAft>
                <a:spcPts val="300"/>
              </a:spcAft>
              <a:buAutoNum type="arabicPeriod"/>
            </a:pPr>
            <a:r>
              <a:rPr lang="en-US" sz="2400" dirty="0">
                <a:solidFill>
                  <a:schemeClr val="tx1"/>
                </a:solidFill>
              </a:rPr>
              <a:t>Neural Network for detecting whether a patient is infected or not</a:t>
            </a:r>
          </a:p>
          <a:p>
            <a:pPr marL="342900" indent="-342900">
              <a:spcBef>
                <a:spcPts val="0"/>
              </a:spcBef>
              <a:spcAft>
                <a:spcPts val="300"/>
              </a:spcAft>
              <a:buAutoNum type="arabicPeriod"/>
            </a:pPr>
            <a:r>
              <a:rPr lang="en-US" sz="2400" dirty="0">
                <a:solidFill>
                  <a:schemeClr val="tx1"/>
                </a:solidFill>
              </a:rPr>
              <a:t>Convolutional Neural Network built from scratch to predict the presence of pneumonia</a:t>
            </a:r>
          </a:p>
          <a:p>
            <a:pPr marL="342900" indent="-342900">
              <a:spcBef>
                <a:spcPts val="0"/>
              </a:spcBef>
              <a:spcAft>
                <a:spcPts val="300"/>
              </a:spcAft>
              <a:buAutoNum type="arabicPeriod"/>
            </a:pPr>
            <a:r>
              <a:rPr lang="en-US" sz="2400" dirty="0">
                <a:solidFill>
                  <a:schemeClr val="tx1"/>
                </a:solidFill>
              </a:rPr>
              <a:t>Studies the differences in the results when neural network and support vector machines are used in studying the trend of various age groups.</a:t>
            </a:r>
          </a:p>
          <a:p>
            <a:pPr marL="342900" indent="-342900">
              <a:spcBef>
                <a:spcPts val="0"/>
              </a:spcBef>
              <a:spcAft>
                <a:spcPts val="300"/>
              </a:spcAft>
              <a:buAutoNum type="arabicPeriod"/>
            </a:pPr>
            <a:r>
              <a:rPr lang="en-US" sz="2400" dirty="0">
                <a:solidFill>
                  <a:schemeClr val="tx1"/>
                </a:solidFill>
              </a:rPr>
              <a:t>the paper establishes a diagnostic tool based on a deep-learning framework for the screening of patients with blinding retinal diseases.</a:t>
            </a:r>
          </a:p>
          <a:p>
            <a:pPr marL="342900" indent="-342900">
              <a:spcBef>
                <a:spcPts val="0"/>
              </a:spcBef>
              <a:spcAft>
                <a:spcPts val="300"/>
              </a:spcAft>
              <a:buAutoNum type="arabicPeriod"/>
            </a:pPr>
            <a:r>
              <a:rPr lang="en-US" sz="2400" dirty="0">
                <a:solidFill>
                  <a:schemeClr val="tx1"/>
                </a:solidFill>
              </a:rPr>
              <a:t>presents a deep neural network based on convolutional neural networks and residual network (</a:t>
            </a:r>
            <a:r>
              <a:rPr lang="en-US" sz="2400" dirty="0" err="1">
                <a:solidFill>
                  <a:schemeClr val="tx1"/>
                </a:solidFill>
              </a:rPr>
              <a:t>ResNet</a:t>
            </a:r>
            <a:r>
              <a:rPr lang="en-US" sz="2400" dirty="0">
                <a:solidFill>
                  <a:schemeClr val="tx1"/>
                </a:solidFill>
              </a:rPr>
              <a:t>)</a:t>
            </a:r>
          </a:p>
        </p:txBody>
      </p:sp>
    </p:spTree>
    <p:extLst>
      <p:ext uri="{BB962C8B-B14F-4D97-AF65-F5344CB8AC3E}">
        <p14:creationId xmlns:p14="http://schemas.microsoft.com/office/powerpoint/2010/main" val="1121723544"/>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requirements</a:t>
            </a:r>
            <a:endParaRPr lang="en-US" sz="3600" dirty="0"/>
          </a:p>
        </p:txBody>
      </p:sp>
      <p:sp>
        <p:nvSpPr>
          <p:cNvPr id="3" name="Content Placeholder 2"/>
          <p:cNvSpPr>
            <a:spLocks noGrp="1"/>
          </p:cNvSpPr>
          <p:nvPr>
            <p:ph idx="1"/>
          </p:nvPr>
        </p:nvSpPr>
        <p:spPr/>
        <p:txBody>
          <a:bodyPr anchor="t">
            <a:normAutofit/>
          </a:bodyPr>
          <a:lstStyle/>
          <a:p>
            <a:pPr marL="0" indent="0">
              <a:buNone/>
            </a:pPr>
            <a:r>
              <a:rPr lang="en-US" sz="2400" dirty="0">
                <a:solidFill>
                  <a:schemeClr val="tx1"/>
                </a:solidFill>
              </a:rPr>
              <a:t>The required </a:t>
            </a:r>
            <a:r>
              <a:rPr lang="en-US" sz="2400" dirty="0" err="1">
                <a:solidFill>
                  <a:schemeClr val="tx1"/>
                </a:solidFill>
              </a:rPr>
              <a:t>softwares</a:t>
            </a:r>
            <a:r>
              <a:rPr lang="en-US" sz="2400" dirty="0">
                <a:solidFill>
                  <a:schemeClr val="tx1"/>
                </a:solidFill>
              </a:rPr>
              <a:t> and libraries required:</a:t>
            </a:r>
          </a:p>
          <a:p>
            <a:r>
              <a:rPr lang="en-US" sz="2400" dirty="0" err="1">
                <a:solidFill>
                  <a:schemeClr val="tx1"/>
                </a:solidFill>
              </a:rPr>
              <a:t>Jupyter</a:t>
            </a:r>
            <a:r>
              <a:rPr lang="en-US" sz="2400" dirty="0">
                <a:solidFill>
                  <a:schemeClr val="tx1"/>
                </a:solidFill>
              </a:rPr>
              <a:t> Notebook for developing </a:t>
            </a:r>
            <a:r>
              <a:rPr lang="en-US" sz="2400" dirty="0" smtClean="0">
                <a:solidFill>
                  <a:schemeClr val="tx1"/>
                </a:solidFill>
              </a:rPr>
              <a:t>model</a:t>
            </a:r>
          </a:p>
          <a:p>
            <a:r>
              <a:rPr lang="en-US" sz="2400" dirty="0" smtClean="0">
                <a:solidFill>
                  <a:schemeClr val="tx1"/>
                </a:solidFill>
              </a:rPr>
              <a:t>Libraries </a:t>
            </a:r>
            <a:r>
              <a:rPr lang="en-US" sz="2400" dirty="0">
                <a:solidFill>
                  <a:schemeClr val="tx1"/>
                </a:solidFill>
              </a:rPr>
              <a:t>for model building: </a:t>
            </a:r>
            <a:r>
              <a:rPr lang="en-US" sz="2400" dirty="0" err="1">
                <a:solidFill>
                  <a:schemeClr val="tx1"/>
                </a:solidFill>
              </a:rPr>
              <a:t>Tensorflow</a:t>
            </a:r>
            <a:r>
              <a:rPr lang="en-US" sz="2400" dirty="0">
                <a:solidFill>
                  <a:schemeClr val="tx1"/>
                </a:solidFill>
              </a:rPr>
              <a:t>, </a:t>
            </a:r>
            <a:r>
              <a:rPr lang="en-US" sz="2400" dirty="0" err="1">
                <a:solidFill>
                  <a:schemeClr val="tx1"/>
                </a:solidFill>
              </a:rPr>
              <a:t>Keras</a:t>
            </a:r>
            <a:r>
              <a:rPr lang="en-US" sz="2400" dirty="0">
                <a:solidFill>
                  <a:schemeClr val="tx1"/>
                </a:solidFill>
              </a:rPr>
              <a:t>, Pandas, </a:t>
            </a:r>
            <a:r>
              <a:rPr lang="en-US" sz="2400" dirty="0" err="1">
                <a:solidFill>
                  <a:schemeClr val="tx1"/>
                </a:solidFill>
              </a:rPr>
              <a:t>Numpy</a:t>
            </a:r>
            <a:r>
              <a:rPr lang="en-US" sz="2400" dirty="0">
                <a:solidFill>
                  <a:schemeClr val="tx1"/>
                </a:solidFill>
              </a:rPr>
              <a:t>, </a:t>
            </a:r>
            <a:r>
              <a:rPr lang="en-US" sz="2400" dirty="0" err="1" smtClean="0">
                <a:solidFill>
                  <a:schemeClr val="tx1"/>
                </a:solidFill>
              </a:rPr>
              <a:t>matplotlib</a:t>
            </a:r>
            <a:endParaRPr lang="en-US" sz="2400" dirty="0" smtClean="0">
              <a:solidFill>
                <a:schemeClr val="tx1"/>
              </a:solidFill>
            </a:endParaRPr>
          </a:p>
          <a:p>
            <a:r>
              <a:rPr lang="en-US" sz="2400" dirty="0" smtClean="0">
                <a:solidFill>
                  <a:schemeClr val="tx1"/>
                </a:solidFill>
              </a:rPr>
              <a:t>Library </a:t>
            </a:r>
            <a:r>
              <a:rPr lang="en-US" sz="2400" dirty="0">
                <a:solidFill>
                  <a:schemeClr val="tx1"/>
                </a:solidFill>
              </a:rPr>
              <a:t>for Front End Page: </a:t>
            </a:r>
            <a:r>
              <a:rPr lang="en-US" sz="2400" dirty="0" smtClean="0">
                <a:solidFill>
                  <a:schemeClr val="tx1"/>
                </a:solidFill>
              </a:rPr>
              <a:t>Flask</a:t>
            </a:r>
          </a:p>
          <a:p>
            <a:r>
              <a:rPr lang="en-US" sz="2400" dirty="0" smtClean="0">
                <a:solidFill>
                  <a:schemeClr val="tx1"/>
                </a:solidFill>
              </a:rPr>
              <a:t>Scripting </a:t>
            </a:r>
            <a:r>
              <a:rPr lang="en-US" sz="2400" dirty="0">
                <a:solidFill>
                  <a:schemeClr val="tx1"/>
                </a:solidFill>
              </a:rPr>
              <a:t>Language: Python, HTML, CSS</a:t>
            </a:r>
          </a:p>
          <a:p>
            <a:endParaRPr lang="en-US" sz="2400" dirty="0" smtClean="0"/>
          </a:p>
          <a:p>
            <a:endParaRPr lang="en-US" sz="2400" dirty="0"/>
          </a:p>
        </p:txBody>
      </p:sp>
    </p:spTree>
    <p:extLst>
      <p:ext uri="{BB962C8B-B14F-4D97-AF65-F5344CB8AC3E}">
        <p14:creationId xmlns:p14="http://schemas.microsoft.com/office/powerpoint/2010/main" val="2383580294"/>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solution</a:t>
            </a:r>
            <a:endParaRPr lang="en-US" sz="3600" dirty="0"/>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4584" t="47460" r="50004" b="14101"/>
          <a:stretch/>
        </p:blipFill>
        <p:spPr>
          <a:xfrm>
            <a:off x="6864439" y="2228004"/>
            <a:ext cx="3644721" cy="3633046"/>
          </a:xfrm>
        </p:spPr>
      </p:pic>
      <p:sp>
        <p:nvSpPr>
          <p:cNvPr id="7" name="Content Placeholder 6"/>
          <p:cNvSpPr>
            <a:spLocks noGrp="1"/>
          </p:cNvSpPr>
          <p:nvPr>
            <p:ph sz="half" idx="1"/>
          </p:nvPr>
        </p:nvSpPr>
        <p:spPr/>
        <p:txBody>
          <a:bodyPr anchor="t">
            <a:normAutofit/>
          </a:bodyPr>
          <a:lstStyle/>
          <a:p>
            <a:pPr marL="0" indent="0">
              <a:buNone/>
            </a:pPr>
            <a:r>
              <a:rPr lang="en-US" sz="2400" dirty="0">
                <a:solidFill>
                  <a:schemeClr val="tx1"/>
                </a:solidFill>
              </a:rPr>
              <a:t>The </a:t>
            </a:r>
            <a:r>
              <a:rPr lang="en-US" sz="2400" dirty="0" smtClean="0">
                <a:solidFill>
                  <a:schemeClr val="tx1"/>
                </a:solidFill>
              </a:rPr>
              <a:t>CNN model </a:t>
            </a:r>
            <a:r>
              <a:rPr lang="en-US" sz="2400" dirty="0">
                <a:solidFill>
                  <a:schemeClr val="tx1"/>
                </a:solidFill>
              </a:rPr>
              <a:t>thus built will be integrated with Flask framework to be able to get the input from the user through a web page and predict whether the patient is affected by pneumonia or not.</a:t>
            </a:r>
          </a:p>
        </p:txBody>
      </p:sp>
    </p:spTree>
    <p:extLst>
      <p:ext uri="{BB962C8B-B14F-4D97-AF65-F5344CB8AC3E}">
        <p14:creationId xmlns:p14="http://schemas.microsoft.com/office/powerpoint/2010/main" val="41384433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Output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859" y="2181225"/>
            <a:ext cx="6542282" cy="3678238"/>
          </a:xfrm>
        </p:spPr>
      </p:pic>
    </p:spTree>
    <p:extLst>
      <p:ext uri="{BB962C8B-B14F-4D97-AF65-F5344CB8AC3E}">
        <p14:creationId xmlns:p14="http://schemas.microsoft.com/office/powerpoint/2010/main" val="3117434898"/>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output</a:t>
            </a:r>
            <a:endParaRPr lang="en-US" sz="36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025" y="2228003"/>
            <a:ext cx="5422900" cy="3633047"/>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8075" y="2228003"/>
            <a:ext cx="5422900" cy="3633047"/>
          </a:xfrm>
        </p:spPr>
      </p:pic>
    </p:spTree>
    <p:extLst>
      <p:ext uri="{BB962C8B-B14F-4D97-AF65-F5344CB8AC3E}">
        <p14:creationId xmlns:p14="http://schemas.microsoft.com/office/powerpoint/2010/main" val="167174069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5C8BF1-B0E4-49A1-808F-40F2AD30E743}">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607</Words>
  <Application>Microsoft Office PowerPoint</Application>
  <PresentationFormat>Widescreen</PresentationFormat>
  <Paragraphs>44</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 2</vt:lpstr>
      <vt:lpstr>Dividend</vt:lpstr>
      <vt:lpstr>Pneumonia detection using cnn</vt:lpstr>
      <vt:lpstr>Abstract</vt:lpstr>
      <vt:lpstr>Introduction</vt:lpstr>
      <vt:lpstr>Introduction</vt:lpstr>
      <vt:lpstr>Literature Survey</vt:lpstr>
      <vt:lpstr>requirements</vt:lpstr>
      <vt:lpstr>solution</vt:lpstr>
      <vt:lpstr>Output</vt:lpstr>
      <vt:lpstr>output</vt:lpstr>
      <vt:lpstr>Future enhancements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2021-03-28T11:04:34Z</dcterms:created>
  <dcterms:modified xsi:type="dcterms:W3CDTF">2021-04-25T06:43:12Z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