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PT Sans Narrow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461bc49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3461bc49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461bc492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3461bc492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3461bc492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3461bc492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461bc492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3461bc492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3461bc492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3461bc492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461bc492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3461bc492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3461bc492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3461bc492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3461bc492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3461bc492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3461bc492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3461bc492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3461bc492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3461bc492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3461bc492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3461bc492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461bc492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461bc492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3461bc492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3461bc492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461bc492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461bc492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461bc49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461bc49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461bc492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3461bc492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461bc492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3461bc492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3461bc492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3461bc492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461bc492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3461bc492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461bc492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461bc492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riquestions.com/what-is-k-space.html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44700" y="1444250"/>
            <a:ext cx="4944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Brain Tumor Classification </a:t>
            </a:r>
            <a:endParaRPr sz="27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511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2149">
                <a:latin typeface="PT Sans Narrow"/>
                <a:ea typeface="PT Sans Narrow"/>
                <a:cs typeface="PT Sans Narrow"/>
                <a:sym typeface="PT Sans Narrow"/>
              </a:rPr>
              <a:t>U</a:t>
            </a:r>
            <a:r>
              <a:rPr lang="en" sz="2149">
                <a:latin typeface="PT Sans Narrow"/>
                <a:ea typeface="PT Sans Narrow"/>
                <a:cs typeface="PT Sans Narrow"/>
                <a:sym typeface="PT Sans Narrow"/>
              </a:rPr>
              <a:t>sing Convolution Neural Network And Complex Valued-Convolution Neural Network</a:t>
            </a:r>
            <a:endParaRPr sz="2149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40"/>
          </a:p>
        </p:txBody>
      </p:sp>
      <p:sp>
        <p:nvSpPr>
          <p:cNvPr id="61" name="Google Shape;61;p13"/>
          <p:cNvSpPr txBox="1"/>
          <p:nvPr/>
        </p:nvSpPr>
        <p:spPr>
          <a:xfrm>
            <a:off x="5652825" y="4461700"/>
            <a:ext cx="34311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Presenter : Sathya Sudha Murugan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Supervisor : </a:t>
            </a:r>
            <a:r>
              <a:rPr lang="en">
                <a:solidFill>
                  <a:schemeClr val="lt1"/>
                </a:solidFill>
              </a:rPr>
              <a:t>Soumick Chatterjee, M.Sc.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10550" y="445025"/>
            <a:ext cx="86217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 ANN vs CNN </a:t>
            </a:r>
            <a:endParaRPr sz="2300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40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Artificial Neural Network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Neurons and Weights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Universal Function Approximation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1D Input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Size of image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Trainable Parameters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Spatial Features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4772400" y="1152475"/>
            <a:ext cx="40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Convolution Neural Network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Convolution Layers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Automatic Kernel Learning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Feature Map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2D or 3D Input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Trainable Parameters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No loss of Spatial features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2411825" y="3240750"/>
            <a:ext cx="140400" cy="17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236000" y="3519425"/>
            <a:ext cx="140400" cy="17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rot="10800000">
            <a:off x="2706600" y="3882375"/>
            <a:ext cx="140400" cy="17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 rot="10800000">
            <a:off x="7731775" y="3240750"/>
            <a:ext cx="140400" cy="17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Valued CNN Architecture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901125" y="2307238"/>
            <a:ext cx="1114200" cy="1187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Input</a:t>
            </a:r>
            <a:endParaRPr b="1" sz="1100"/>
          </a:p>
        </p:txBody>
      </p:sp>
      <p:sp>
        <p:nvSpPr>
          <p:cNvPr id="165" name="Google Shape;165;p23"/>
          <p:cNvSpPr/>
          <p:nvPr/>
        </p:nvSpPr>
        <p:spPr>
          <a:xfrm>
            <a:off x="2342068" y="2255293"/>
            <a:ext cx="1114200" cy="118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6" name="Google Shape;166;p23"/>
          <p:cNvSpPr/>
          <p:nvPr/>
        </p:nvSpPr>
        <p:spPr>
          <a:xfrm>
            <a:off x="2488490" y="2468105"/>
            <a:ext cx="1114200" cy="11877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Convolution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(3,64,5,1)</a:t>
            </a:r>
            <a:endParaRPr b="1" sz="1100"/>
          </a:p>
        </p:txBody>
      </p:sp>
      <p:sp>
        <p:nvSpPr>
          <p:cNvPr id="167" name="Google Shape;167;p23"/>
          <p:cNvSpPr/>
          <p:nvPr/>
        </p:nvSpPr>
        <p:spPr>
          <a:xfrm>
            <a:off x="5249371" y="2307238"/>
            <a:ext cx="1114200" cy="118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8" name="Google Shape;168;p23"/>
          <p:cNvSpPr/>
          <p:nvPr/>
        </p:nvSpPr>
        <p:spPr>
          <a:xfrm>
            <a:off x="5425842" y="2495335"/>
            <a:ext cx="1114200" cy="11877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Convolution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(3,64,5,1)</a:t>
            </a:r>
            <a:endParaRPr b="1" sz="1100"/>
          </a:p>
        </p:txBody>
      </p:sp>
      <p:sp>
        <p:nvSpPr>
          <p:cNvPr id="169" name="Google Shape;169;p23"/>
          <p:cNvSpPr/>
          <p:nvPr/>
        </p:nvSpPr>
        <p:spPr>
          <a:xfrm>
            <a:off x="3868931" y="2307238"/>
            <a:ext cx="1114200" cy="11877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Batch Normalization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(64)</a:t>
            </a:r>
            <a:endParaRPr b="1" sz="1100"/>
          </a:p>
        </p:txBody>
      </p:sp>
      <p:sp>
        <p:nvSpPr>
          <p:cNvPr id="170" name="Google Shape;170;p23"/>
          <p:cNvSpPr/>
          <p:nvPr/>
        </p:nvSpPr>
        <p:spPr>
          <a:xfrm>
            <a:off x="2033766" y="2913555"/>
            <a:ext cx="290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1" name="Google Shape;171;p23"/>
          <p:cNvSpPr/>
          <p:nvPr/>
        </p:nvSpPr>
        <p:spPr>
          <a:xfrm>
            <a:off x="4941069" y="2913555"/>
            <a:ext cx="290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2" name="Google Shape;172;p23"/>
          <p:cNvSpPr/>
          <p:nvPr/>
        </p:nvSpPr>
        <p:spPr>
          <a:xfrm>
            <a:off x="7405083" y="2913555"/>
            <a:ext cx="290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3" name="Google Shape;173;p23"/>
          <p:cNvSpPr/>
          <p:nvPr/>
        </p:nvSpPr>
        <p:spPr>
          <a:xfrm>
            <a:off x="6528434" y="2913555"/>
            <a:ext cx="290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4" name="Google Shape;174;p23"/>
          <p:cNvSpPr/>
          <p:nvPr/>
        </p:nvSpPr>
        <p:spPr>
          <a:xfrm>
            <a:off x="3575653" y="2913555"/>
            <a:ext cx="290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5" name="Google Shape;175;p23"/>
          <p:cNvSpPr/>
          <p:nvPr/>
        </p:nvSpPr>
        <p:spPr>
          <a:xfrm rot="-5400000">
            <a:off x="6550990" y="2718121"/>
            <a:ext cx="2871300" cy="5688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Fully Connected Layer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(1000,100)</a:t>
            </a:r>
            <a:endParaRPr b="1" sz="1100"/>
          </a:p>
        </p:txBody>
      </p:sp>
      <p:sp>
        <p:nvSpPr>
          <p:cNvPr id="176" name="Google Shape;176;p23"/>
          <p:cNvSpPr/>
          <p:nvPr/>
        </p:nvSpPr>
        <p:spPr>
          <a:xfrm rot="-5400000">
            <a:off x="5685486" y="2718121"/>
            <a:ext cx="2871300" cy="5688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Fully Connected Layer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(25000,1000)</a:t>
            </a:r>
            <a:endParaRPr b="1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Valued CNN Architecture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10350" y="2317263"/>
            <a:ext cx="1183200" cy="1187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Input</a:t>
            </a:r>
            <a:endParaRPr b="1" sz="1100"/>
          </a:p>
        </p:txBody>
      </p:sp>
      <p:sp>
        <p:nvSpPr>
          <p:cNvPr id="183" name="Google Shape;183;p24"/>
          <p:cNvSpPr/>
          <p:nvPr/>
        </p:nvSpPr>
        <p:spPr>
          <a:xfrm>
            <a:off x="2141094" y="1576893"/>
            <a:ext cx="1183200" cy="118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4" name="Google Shape;184;p24"/>
          <p:cNvSpPr/>
          <p:nvPr/>
        </p:nvSpPr>
        <p:spPr>
          <a:xfrm>
            <a:off x="2296603" y="1789705"/>
            <a:ext cx="1183200" cy="1187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Convolution_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Imaginary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(3,64,5,1)</a:t>
            </a:r>
            <a:endParaRPr b="1" sz="1100"/>
          </a:p>
        </p:txBody>
      </p:sp>
      <p:sp>
        <p:nvSpPr>
          <p:cNvPr id="185" name="Google Shape;185;p24"/>
          <p:cNvSpPr/>
          <p:nvPr/>
        </p:nvSpPr>
        <p:spPr>
          <a:xfrm>
            <a:off x="5228451" y="1576888"/>
            <a:ext cx="1183200" cy="118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6" name="Google Shape;186;p24"/>
          <p:cNvSpPr/>
          <p:nvPr/>
        </p:nvSpPr>
        <p:spPr>
          <a:xfrm>
            <a:off x="5415873" y="1764985"/>
            <a:ext cx="1183200" cy="1187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Convolution_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Imaginary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(3,64,5,1)</a:t>
            </a:r>
            <a:endParaRPr b="1" sz="1100"/>
          </a:p>
        </p:txBody>
      </p:sp>
      <p:sp>
        <p:nvSpPr>
          <p:cNvPr id="187" name="Google Shape;187;p24"/>
          <p:cNvSpPr/>
          <p:nvPr/>
        </p:nvSpPr>
        <p:spPr>
          <a:xfrm>
            <a:off x="3762339" y="2317263"/>
            <a:ext cx="1183200" cy="11877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Batch Normalization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(64)</a:t>
            </a:r>
            <a:endParaRPr b="1" sz="1100"/>
          </a:p>
        </p:txBody>
      </p:sp>
      <p:sp>
        <p:nvSpPr>
          <p:cNvPr id="188" name="Google Shape;188;p24"/>
          <p:cNvSpPr/>
          <p:nvPr/>
        </p:nvSpPr>
        <p:spPr>
          <a:xfrm>
            <a:off x="1813283" y="2923580"/>
            <a:ext cx="308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9" name="Google Shape;189;p24"/>
          <p:cNvSpPr/>
          <p:nvPr/>
        </p:nvSpPr>
        <p:spPr>
          <a:xfrm>
            <a:off x="4901015" y="2923580"/>
            <a:ext cx="308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0" name="Google Shape;190;p24"/>
          <p:cNvSpPr/>
          <p:nvPr/>
        </p:nvSpPr>
        <p:spPr>
          <a:xfrm>
            <a:off x="7517947" y="2923580"/>
            <a:ext cx="308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4"/>
          <p:cNvSpPr/>
          <p:nvPr/>
        </p:nvSpPr>
        <p:spPr>
          <a:xfrm>
            <a:off x="6586893" y="2923580"/>
            <a:ext cx="308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2" name="Google Shape;192;p24"/>
          <p:cNvSpPr/>
          <p:nvPr/>
        </p:nvSpPr>
        <p:spPr>
          <a:xfrm>
            <a:off x="3450860" y="2923580"/>
            <a:ext cx="308100" cy="297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3" name="Google Shape;193;p24"/>
          <p:cNvSpPr/>
          <p:nvPr/>
        </p:nvSpPr>
        <p:spPr>
          <a:xfrm rot="-5400000">
            <a:off x="6699996" y="2710446"/>
            <a:ext cx="2871300" cy="604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Fully Connected Layer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(1000,100)</a:t>
            </a:r>
            <a:endParaRPr b="1" sz="1100"/>
          </a:p>
        </p:txBody>
      </p:sp>
      <p:sp>
        <p:nvSpPr>
          <p:cNvPr id="194" name="Google Shape;194;p24"/>
          <p:cNvSpPr/>
          <p:nvPr/>
        </p:nvSpPr>
        <p:spPr>
          <a:xfrm rot="-5400000">
            <a:off x="5780778" y="2710446"/>
            <a:ext cx="2871300" cy="604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Fully Connected Layer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(25000,1000)</a:t>
            </a:r>
            <a:endParaRPr b="1" sz="1100"/>
          </a:p>
        </p:txBody>
      </p:sp>
      <p:sp>
        <p:nvSpPr>
          <p:cNvPr id="195" name="Google Shape;195;p24"/>
          <p:cNvSpPr/>
          <p:nvPr/>
        </p:nvSpPr>
        <p:spPr>
          <a:xfrm>
            <a:off x="2184544" y="3047693"/>
            <a:ext cx="1183200" cy="118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6" name="Google Shape;196;p24"/>
          <p:cNvSpPr/>
          <p:nvPr/>
        </p:nvSpPr>
        <p:spPr>
          <a:xfrm>
            <a:off x="2340053" y="3260505"/>
            <a:ext cx="1183200" cy="11877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Convolution_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Real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(3,64,5,1)</a:t>
            </a:r>
            <a:endParaRPr b="1" sz="1100"/>
          </a:p>
        </p:txBody>
      </p:sp>
      <p:sp>
        <p:nvSpPr>
          <p:cNvPr id="197" name="Google Shape;197;p24"/>
          <p:cNvSpPr/>
          <p:nvPr/>
        </p:nvSpPr>
        <p:spPr>
          <a:xfrm>
            <a:off x="5260581" y="3047693"/>
            <a:ext cx="1183200" cy="118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8" name="Google Shape;198;p24"/>
          <p:cNvSpPr/>
          <p:nvPr/>
        </p:nvSpPr>
        <p:spPr>
          <a:xfrm>
            <a:off x="5416090" y="3260505"/>
            <a:ext cx="1183200" cy="11877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Convolution_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Real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(3,64,5,1)</a:t>
            </a:r>
            <a:endParaRPr b="1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vs Validation in Real Valued CNN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13" y="1789100"/>
            <a:ext cx="3095625" cy="21431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750" y="1748825"/>
            <a:ext cx="3009900" cy="2183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vs Validation in CV-CNN using K-Space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50" y="1774825"/>
            <a:ext cx="3009900" cy="217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775" y="1774825"/>
            <a:ext cx="3095625" cy="217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vs Validation in CV-CNN using Complex Image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00" y="1784350"/>
            <a:ext cx="3219450" cy="2152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925" y="1747575"/>
            <a:ext cx="3181350" cy="22261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32050" cy="17089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250" y="1152475"/>
            <a:ext cx="3932050" cy="17089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300" y="2861450"/>
            <a:ext cx="3932050" cy="1708975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The CNN consumes less training time with reduced memory due to its simple architecture.</a:t>
            </a:r>
            <a:endParaRPr sz="1765"/>
          </a:p>
          <a:p>
            <a:pPr indent="-34067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However, The Complex Valued CNN performs better than Real Valued CNN in terms of accuracy and loss metrics. </a:t>
            </a:r>
            <a:endParaRPr sz="1765"/>
          </a:p>
          <a:p>
            <a:pPr indent="-34067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As shown in the results, the validation accuracy at the last epoch is around 90 with loss of 0.0001 for both the CVCNN. </a:t>
            </a:r>
            <a:endParaRPr sz="1765"/>
          </a:p>
          <a:p>
            <a:pPr indent="-34067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Whereas, the CNN has an accuracy of 86.95 with loss of 0.0006 at the last epoch. </a:t>
            </a:r>
            <a:endParaRPr sz="1765"/>
          </a:p>
          <a:p>
            <a:pPr indent="-34067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Therefore, CV-CNN outperforms CNN in terms of accuracy and loss metrics.</a:t>
            </a:r>
            <a:endParaRPr sz="1765"/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</a:t>
            </a:r>
            <a:r>
              <a:rPr lang="en" sz="2000"/>
              <a:t>ompare CNN and CV-CNN of various architectures.</a:t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Double the </a:t>
            </a:r>
            <a:r>
              <a:rPr lang="en" sz="2000"/>
              <a:t>real valued CNN </a:t>
            </a:r>
            <a:r>
              <a:rPr lang="en" sz="2000"/>
              <a:t>features equivalent to CV-CNN.</a:t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the real valued CNN with existing pre-trained CNN’s</a:t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 build the same architecture for CV-CNN.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H. Mzoughi, I. Njeh, A. Wali, M. B. Slima, A. BenHamida, C. Mhiri, and K. B. Mahfoudhe, “Deep Multi-Scale 3D Convolutional Neural Network (CNN) for MRI Gliomas Brain Tumor Classification,” Journal of Digital Imaging, vol. 33, no. 4, pp. 903–915, 2020.</a:t>
            </a:r>
            <a:endParaRPr/>
          </a:p>
          <a:p>
            <a:pPr indent="-3000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C. Ge, I. Y. H. Gu, A. S. Jakola, and J. Yang, “Deep Learning and Multi-Sensor Fusion for Glioma Classification Using Multistream 2D Convolutional Networks,” Conference proceedings : ... Annual International Conference of the IEEE Engineering in Medicine and Biology Society. IEEE Engineering in Medicine and Biology Society Annual Conference, vol. 2018, pp. 5894–5897, 2018.</a:t>
            </a:r>
            <a:endParaRPr/>
          </a:p>
          <a:p>
            <a:pPr indent="-3000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M. Amian and M. Soltaninejad, Multi-resolution 3d cnn for mri brain tumor segmentation and survival prediction, 2020, vol. 11992 LNCS.</a:t>
            </a:r>
            <a:endParaRPr/>
          </a:p>
          <a:p>
            <a:pPr indent="-3000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C. Trabelsi, O. Bilaniuk, Y. Zhang, D. Serdyuk, S. Subramanian, J. F. Santos, S. Mehri, N. Rostamzadeh, Y. Bengio, and C. J. Pal,“Deep complex networks,” 6th International Conference on Learning Representations, ICLR 2018 - Conference Track Proceedings, no. 2016, pp. 1–19, 2018.</a:t>
            </a:r>
            <a:endParaRPr/>
          </a:p>
          <a:p>
            <a:pPr indent="-3000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S. Chatterjee, C. Sarasaen, A. Sciarra, and M. Breitkopf, “Going beyond the image space : undersampled MRI reconstruction directly in the k-space using a complex valued residual neural network Going beyond the image space : undersampled MRI reconstruction directly in the k-space using a complex valued residual neural network,” no. March, 2021.</a:t>
            </a:r>
            <a:endParaRPr/>
          </a:p>
          <a:p>
            <a:pPr indent="-3000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M. Wilmanski, C. Kreucher, A. Hero, S. S. St, and A. Arbor, “The University of Michigan Integrity Applications Incorporated,” pp. 1–5.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Goal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Motivation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Related Work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Pseudo - Code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Experimental Setup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Data Collection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Data Pre-Processing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ANN vs CNN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Real Valued CNN Architecture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Complex Valued CNN Architecture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Results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Evaluation Metrics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Conclusion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Future Work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References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 Tumour Classification.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Real Valued CNN : Magnitude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Complex Valued CNN : K-Space, Complex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CNN and CV-CNN.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86250" y="621625"/>
            <a:ext cx="2917625" cy="40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274113" y="1193125"/>
            <a:ext cx="74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CNN </a:t>
            </a:r>
            <a:endParaRPr b="1" sz="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</a:t>
            </a:r>
            <a:endParaRPr b="1" sz="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CVCNN</a:t>
            </a:r>
            <a:endParaRPr b="1" sz="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Brain Tumor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Malignant and Benign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Primary and Secondary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State of Art : CT Scan, MRI, Angiography, Skull X-Rays, Biopsy, etc.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Advancement</a:t>
            </a:r>
            <a:r>
              <a:rPr lang="en"/>
              <a:t> : Deep Learning - Image Classification - CNN</a:t>
            </a:r>
            <a:br>
              <a:rPr lang="en"/>
            </a:br>
            <a:r>
              <a:rPr lang="en"/>
              <a:t>MRI - Frequency Space - Complex Image - Real Image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     Pre-Processing Time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     Data Space - Augmentation - </a:t>
            </a:r>
            <a:r>
              <a:rPr lang="en"/>
              <a:t>Better</a:t>
            </a:r>
            <a:r>
              <a:rPr lang="en"/>
              <a:t> Accuracy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300" y="3118175"/>
            <a:ext cx="3258075" cy="14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852225" y="3248550"/>
            <a:ext cx="240600" cy="21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52225" y="3571375"/>
            <a:ext cx="240600" cy="21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5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9881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3D convolutional layer to provide a detailed feature map that exploits the entire volumetric spatial information to incorporate both local and global contextual information.</a:t>
            </a:r>
            <a:endParaRPr sz="2300"/>
          </a:p>
          <a:p>
            <a:pPr indent="-319881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A novel </a:t>
            </a:r>
            <a:r>
              <a:rPr lang="en" sz="2300"/>
              <a:t>multi stream</a:t>
            </a:r>
            <a:r>
              <a:rPr lang="en" sz="2300"/>
              <a:t> deep Convolutional Neural Network (CNN) architecture for glioma tumor grading/subcategory grading that captures and integrates data from different sensors.</a:t>
            </a:r>
            <a:endParaRPr sz="2300"/>
          </a:p>
          <a:p>
            <a:pPr indent="-319881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C</a:t>
            </a:r>
            <a:r>
              <a:rPr lang="en" sz="2300"/>
              <a:t>omplex</a:t>
            </a:r>
            <a:r>
              <a:rPr lang="en" sz="2300"/>
              <a:t> convolutions and current techniques for complex batch normalization, as well as complex weight initialization procedures for complex-valued neural nets.</a:t>
            </a:r>
            <a:endParaRPr sz="2300"/>
          </a:p>
          <a:p>
            <a:pPr indent="-319881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To reconstruct undersampled MRI, ResNet  was proposed to work directly in the k-space.</a:t>
            </a:r>
            <a:endParaRPr sz="23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- Code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21600" y="1886638"/>
            <a:ext cx="1652022" cy="1781352"/>
          </a:xfrm>
          <a:prstGeom prst="flowChartMultidocument">
            <a:avLst/>
          </a:prstGeom>
          <a:solidFill>
            <a:srgbClr val="F4CCCC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331242" y="2076400"/>
            <a:ext cx="1517160" cy="1401825"/>
          </a:xfrm>
          <a:prstGeom prst="flowChartProcess">
            <a:avLst/>
          </a:prstGeom>
          <a:solidFill>
            <a:srgbClr val="FCE5CD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106167" y="2125863"/>
            <a:ext cx="1516800" cy="14019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708193" y="760113"/>
            <a:ext cx="1165200" cy="1401900"/>
          </a:xfrm>
          <a:prstGeom prst="flowChartAlternateProcess">
            <a:avLst/>
          </a:prstGeom>
          <a:solidFill>
            <a:srgbClr val="EAD1DC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Valued CNN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708193" y="3392613"/>
            <a:ext cx="1165200" cy="1401900"/>
          </a:xfrm>
          <a:prstGeom prst="flowChartAlternateProcess">
            <a:avLst/>
          </a:prstGeom>
          <a:solidFill>
            <a:srgbClr val="EAD1DC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</a:t>
            </a:r>
            <a:r>
              <a:rPr lang="en"/>
              <a:t> Valued CNN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707129" y="2387388"/>
            <a:ext cx="1897884" cy="779868"/>
          </a:xfrm>
          <a:prstGeom prst="flowChartTerminator">
            <a:avLst/>
          </a:prstGeom>
          <a:solidFill>
            <a:srgbClr val="CFE2F3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Results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073478" y="2719300"/>
            <a:ext cx="258900" cy="24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848402" y="2719300"/>
            <a:ext cx="258900" cy="24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930777" y="2162013"/>
            <a:ext cx="457200" cy="1226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387618" y="2653063"/>
            <a:ext cx="319500" cy="393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623327" y="2653063"/>
            <a:ext cx="319500" cy="393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71350" y="1122400"/>
            <a:ext cx="85206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24GB  High 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Accelerator - CUDA || CPU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50" y="3033525"/>
            <a:ext cx="1466000" cy="11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943" y="3010925"/>
            <a:ext cx="2567559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011" y="3010923"/>
            <a:ext cx="1465993" cy="117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2500" y="3010925"/>
            <a:ext cx="1466000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072825"/>
            <a:ext cx="85206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BRaTs - Brain Tumor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T1-weighted contrast-enhanced  MRI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Types - Meningioma, Glioma, and Pituitary Tumor.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175188" y="2514025"/>
            <a:ext cx="1193100" cy="11631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 Image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539800" y="2687050"/>
            <a:ext cx="1193076" cy="572724"/>
          </a:xfrm>
          <a:prstGeom prst="flowChartTerminator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799113" y="2687050"/>
            <a:ext cx="1193076" cy="572724"/>
          </a:xfrm>
          <a:prstGeom prst="flowChartTerminator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249775" y="3716975"/>
            <a:ext cx="1193076" cy="572724"/>
          </a:xfrm>
          <a:prstGeom prst="flowChartTerminator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Border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176850" y="3716975"/>
            <a:ext cx="1193076" cy="572724"/>
          </a:xfrm>
          <a:prstGeom prst="flowChartTerminator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Mask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6175213" y="1828638"/>
            <a:ext cx="1193076" cy="572724"/>
          </a:xfrm>
          <a:prstGeom prst="flowChartTerminator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50" y="2137575"/>
            <a:ext cx="2690625" cy="21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3543300" y="3014438"/>
            <a:ext cx="1072800" cy="39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Arrays              PyTorch Tensors                Normalization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Augmentation -               Memory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073125" y="1263325"/>
            <a:ext cx="411000" cy="300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5571675" y="1263325"/>
            <a:ext cx="411000" cy="300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872300" y="2165675"/>
            <a:ext cx="1744500" cy="167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K_Space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6687750" y="2165675"/>
            <a:ext cx="1744500" cy="167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Image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750950" y="2165675"/>
            <a:ext cx="1744500" cy="167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Image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727150" y="2807375"/>
            <a:ext cx="822300" cy="390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5696950" y="2807375"/>
            <a:ext cx="822300" cy="390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185725" y="3960400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Fourier Transformation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125450" y="3960400"/>
            <a:ext cx="22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Compute Absolute Value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065425" y="1689425"/>
            <a:ext cx="621600" cy="300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5125450" y="1724525"/>
            <a:ext cx="340800" cy="230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