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58" r:id="rId4"/>
    <p:sldId id="261" r:id="rId5"/>
    <p:sldId id="260" r:id="rId6"/>
    <p:sldId id="259"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447" autoAdjust="0"/>
  </p:normalViewPr>
  <p:slideViewPr>
    <p:cSldViewPr snapToGrid="0">
      <p:cViewPr>
        <p:scale>
          <a:sx n="66" d="100"/>
          <a:sy n="66" d="100"/>
        </p:scale>
        <p:origin x="600" y="-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CA5E4E-77BC-4823-BBD4-68079656BBD7}" type="datetimeFigureOut">
              <a:rPr lang="en-IN" smtClean="0"/>
              <a:t>04-06-2023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62C78B-CF4B-4841-AD62-A2787AECFD23}" type="slidenum">
              <a:rPr lang="en-IN" smtClean="0"/>
              <a:t>‹#›</a:t>
            </a:fld>
            <a:endParaRPr lang="en-IN"/>
          </a:p>
        </p:txBody>
      </p:sp>
    </p:spTree>
    <p:extLst>
      <p:ext uri="{BB962C8B-B14F-4D97-AF65-F5344CB8AC3E}">
        <p14:creationId xmlns:p14="http://schemas.microsoft.com/office/powerpoint/2010/main" val="2491752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262C78B-CF4B-4841-AD62-A2787AECFD23}" type="slidenum">
              <a:rPr lang="en-IN" smtClean="0"/>
              <a:t>1</a:t>
            </a:fld>
            <a:endParaRPr lang="en-IN"/>
          </a:p>
        </p:txBody>
      </p:sp>
    </p:spTree>
    <p:extLst>
      <p:ext uri="{BB962C8B-B14F-4D97-AF65-F5344CB8AC3E}">
        <p14:creationId xmlns:p14="http://schemas.microsoft.com/office/powerpoint/2010/main" val="72233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Notes: The dataset we have chosen is a Banking dataset to </a:t>
            </a:r>
          </a:p>
        </p:txBody>
      </p:sp>
      <p:sp>
        <p:nvSpPr>
          <p:cNvPr id="4" name="Slide Number Placeholder 3"/>
          <p:cNvSpPr>
            <a:spLocks noGrp="1"/>
          </p:cNvSpPr>
          <p:nvPr>
            <p:ph type="sldNum" sz="quarter" idx="5"/>
          </p:nvPr>
        </p:nvSpPr>
        <p:spPr/>
        <p:txBody>
          <a:bodyPr/>
          <a:lstStyle/>
          <a:p>
            <a:fld id="{F262C78B-CF4B-4841-AD62-A2787AECFD23}" type="slidenum">
              <a:rPr lang="en-IN" smtClean="0"/>
              <a:t>2</a:t>
            </a:fld>
            <a:endParaRPr lang="en-IN"/>
          </a:p>
        </p:txBody>
      </p:sp>
    </p:spTree>
    <p:extLst>
      <p:ext uri="{BB962C8B-B14F-4D97-AF65-F5344CB8AC3E}">
        <p14:creationId xmlns:p14="http://schemas.microsoft.com/office/powerpoint/2010/main" val="3987532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3E7E83-201E-4B34-9EF6-15DD362769BD}" type="datetimeFigureOut">
              <a:rPr lang="en-IN" smtClean="0"/>
              <a:t>04-06-2023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76984F95-9C0A-4CAE-B560-77636E231A48}"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83448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51578" y="274356"/>
            <a:ext cx="9603275" cy="784062"/>
          </a:xfrm>
        </p:spPr>
        <p:txBody>
          <a:bodyPr>
            <a:normAutofit/>
          </a:bodyPr>
          <a:lstStyle>
            <a:lvl1pPr>
              <a:defRPr sz="2800"/>
            </a:lvl1pPr>
          </a:lstStyle>
          <a:p>
            <a:r>
              <a:rPr lang="en-US" dirty="0"/>
              <a:t>Click to edit Master title style</a:t>
            </a:r>
          </a:p>
        </p:txBody>
      </p:sp>
      <p:sp>
        <p:nvSpPr>
          <p:cNvPr id="3" name="Content Placeholder 2"/>
          <p:cNvSpPr>
            <a:spLocks noGrp="1"/>
          </p:cNvSpPr>
          <p:nvPr>
            <p:ph idx="1"/>
          </p:nvPr>
        </p:nvSpPr>
        <p:spPr>
          <a:xfrm>
            <a:off x="1451578" y="1308731"/>
            <a:ext cx="9603275" cy="4490851"/>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426897" y="414598"/>
            <a:ext cx="811019" cy="503578"/>
          </a:xfrm>
        </p:spPr>
        <p:txBody>
          <a:bodyPr/>
          <a:lstStyle/>
          <a:p>
            <a:fld id="{76984F95-9C0A-4CAE-B560-77636E231A48}" type="slidenum">
              <a:rPr lang="en-IN" smtClean="0"/>
              <a:t>‹#›</a:t>
            </a:fld>
            <a:endParaRPr lang="en-IN"/>
          </a:p>
        </p:txBody>
      </p:sp>
      <p:cxnSp>
        <p:nvCxnSpPr>
          <p:cNvPr id="33" name="Straight Connector 32"/>
          <p:cNvCxnSpPr/>
          <p:nvPr/>
        </p:nvCxnSpPr>
        <p:spPr>
          <a:xfrm>
            <a:off x="1447331" y="1058417"/>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853816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13E7E83-201E-4B34-9EF6-15DD362769BD}" type="datetimeFigureOut">
              <a:rPr lang="en-IN" smtClean="0"/>
              <a:t>04-06-2023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6984F95-9C0A-4CAE-B560-77636E231A48}"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4905820"/>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F7A-20B3-9245-E958-4147B67A5639}"/>
              </a:ext>
            </a:extLst>
          </p:cNvPr>
          <p:cNvSpPr>
            <a:spLocks noGrp="1"/>
          </p:cNvSpPr>
          <p:nvPr>
            <p:ph type="ctrTitle"/>
          </p:nvPr>
        </p:nvSpPr>
        <p:spPr/>
        <p:txBody>
          <a:bodyPr>
            <a:normAutofit fontScale="90000"/>
          </a:bodyPr>
          <a:lstStyle/>
          <a:p>
            <a:r>
              <a:rPr lang="en-US" dirty="0"/>
              <a:t>Bank Term Deposit Marketing Prediction</a:t>
            </a:r>
            <a:endParaRPr lang="en-IN" dirty="0"/>
          </a:p>
        </p:txBody>
      </p:sp>
      <p:sp>
        <p:nvSpPr>
          <p:cNvPr id="3" name="Subtitle 2">
            <a:extLst>
              <a:ext uri="{FF2B5EF4-FFF2-40B4-BE49-F238E27FC236}">
                <a16:creationId xmlns:a16="http://schemas.microsoft.com/office/drawing/2014/main" id="{BC6FE40C-9E07-BD25-5D97-4BF5CBA507C1}"/>
              </a:ext>
            </a:extLst>
          </p:cNvPr>
          <p:cNvSpPr>
            <a:spLocks noGrp="1"/>
          </p:cNvSpPr>
          <p:nvPr>
            <p:ph type="subTitle" idx="1"/>
          </p:nvPr>
        </p:nvSpPr>
        <p:spPr>
          <a:xfrm>
            <a:off x="2417780" y="3531205"/>
            <a:ext cx="1548164" cy="551698"/>
          </a:xfrm>
        </p:spPr>
        <p:txBody>
          <a:bodyPr/>
          <a:lstStyle/>
          <a:p>
            <a:r>
              <a:rPr lang="en-US" b="1" dirty="0"/>
              <a:t>Group-5</a:t>
            </a:r>
            <a:endParaRPr lang="en-IN" b="1" dirty="0"/>
          </a:p>
        </p:txBody>
      </p:sp>
      <p:sp>
        <p:nvSpPr>
          <p:cNvPr id="4" name="Subtitle 2">
            <a:extLst>
              <a:ext uri="{FF2B5EF4-FFF2-40B4-BE49-F238E27FC236}">
                <a16:creationId xmlns:a16="http://schemas.microsoft.com/office/drawing/2014/main" id="{3A2ED818-6EF8-0DF5-54EA-13AF16FF03E7}"/>
              </a:ext>
            </a:extLst>
          </p:cNvPr>
          <p:cNvSpPr txBox="1">
            <a:spLocks/>
          </p:cNvSpPr>
          <p:nvPr/>
        </p:nvSpPr>
        <p:spPr>
          <a:xfrm>
            <a:off x="5936106" y="3531204"/>
            <a:ext cx="5118746" cy="2524497"/>
          </a:xfrm>
          <a:prstGeom prst="rect">
            <a:avLst/>
          </a:prstGeom>
        </p:spPr>
        <p:txBody>
          <a:bodyPr vert="horz" lIns="91440" tIns="91440" rIns="91440" bIns="91440" rtlCol="0">
            <a:normAutofit fontScale="77500" lnSpcReduction="20000"/>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cap="all" baseline="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r>
              <a:rPr lang="en-US" b="1" dirty="0"/>
              <a:t>Members:</a:t>
            </a:r>
          </a:p>
          <a:p>
            <a:r>
              <a:rPr lang="en-IN" sz="1800" b="1" i="0" u="none" strike="noStrike" dirty="0">
                <a:solidFill>
                  <a:srgbClr val="000000"/>
                </a:solidFill>
                <a:effectLst/>
                <a:latin typeface="Times New Roman" panose="02020603050405020304" pitchFamily="18" charset="0"/>
              </a:rPr>
              <a:t>Sneha v 		- PGCBAA03A018</a:t>
            </a:r>
            <a:endParaRPr lang="en-US" dirty="0"/>
          </a:p>
          <a:p>
            <a:r>
              <a:rPr lang="en-IN" sz="1800" b="1" i="0" u="none" strike="noStrike" dirty="0">
                <a:solidFill>
                  <a:srgbClr val="000000"/>
                </a:solidFill>
                <a:effectLst/>
                <a:latin typeface="Times New Roman" panose="02020603050405020304" pitchFamily="18" charset="0"/>
              </a:rPr>
              <a:t>Shilpa </a:t>
            </a:r>
            <a:r>
              <a:rPr lang="en-IN" sz="1800" b="1" i="0" u="none" strike="noStrike" dirty="0" err="1">
                <a:solidFill>
                  <a:srgbClr val="000000"/>
                </a:solidFill>
                <a:effectLst/>
                <a:latin typeface="Times New Roman" panose="02020603050405020304" pitchFamily="18" charset="0"/>
              </a:rPr>
              <a:t>mridha</a:t>
            </a:r>
            <a:r>
              <a:rPr lang="en-IN" sz="1800" b="1" i="0" u="none" strike="noStrike" dirty="0">
                <a:solidFill>
                  <a:srgbClr val="000000"/>
                </a:solidFill>
                <a:effectLst/>
                <a:latin typeface="Times New Roman" panose="02020603050405020304" pitchFamily="18" charset="0"/>
              </a:rPr>
              <a:t> 	- PGCBAA03A022</a:t>
            </a:r>
          </a:p>
          <a:p>
            <a:r>
              <a:rPr lang="en-IN" b="1" dirty="0">
                <a:solidFill>
                  <a:srgbClr val="000000"/>
                </a:solidFill>
                <a:latin typeface="Times New Roman" panose="02020603050405020304" pitchFamily="18" charset="0"/>
              </a:rPr>
              <a:t>Richa </a:t>
            </a:r>
            <a:r>
              <a:rPr lang="en-IN" b="1" dirty="0" err="1">
                <a:solidFill>
                  <a:srgbClr val="000000"/>
                </a:solidFill>
                <a:latin typeface="Times New Roman" panose="02020603050405020304" pitchFamily="18" charset="0"/>
              </a:rPr>
              <a:t>singh</a:t>
            </a:r>
            <a:r>
              <a:rPr lang="en-IN" b="1" dirty="0">
                <a:solidFill>
                  <a:srgbClr val="000000"/>
                </a:solidFill>
                <a:latin typeface="Times New Roman" panose="02020603050405020304" pitchFamily="18" charset="0"/>
              </a:rPr>
              <a:t> 	- </a:t>
            </a:r>
            <a:r>
              <a:rPr lang="en-IN" sz="1800" b="1" i="0" u="none" strike="noStrike" dirty="0">
                <a:solidFill>
                  <a:srgbClr val="000000"/>
                </a:solidFill>
                <a:effectLst/>
                <a:latin typeface="Times New Roman" panose="02020603050405020304" pitchFamily="18" charset="0"/>
              </a:rPr>
              <a:t>PGCBAA03A027</a:t>
            </a:r>
          </a:p>
          <a:p>
            <a:r>
              <a:rPr lang="en-IN" sz="1800" b="1" i="0" u="none" strike="noStrike" dirty="0">
                <a:solidFill>
                  <a:srgbClr val="000000"/>
                </a:solidFill>
                <a:effectLst/>
                <a:latin typeface="Times New Roman" panose="02020603050405020304" pitchFamily="18" charset="0"/>
              </a:rPr>
              <a:t>Preeti Chandra 	- PGCBAA03A035</a:t>
            </a:r>
          </a:p>
          <a:p>
            <a:r>
              <a:rPr lang="en-IN" sz="1800" b="1" i="0" u="none" strike="noStrike" dirty="0" err="1">
                <a:solidFill>
                  <a:srgbClr val="000000"/>
                </a:solidFill>
                <a:effectLst/>
                <a:latin typeface="Times New Roman" panose="02020603050405020304" pitchFamily="18" charset="0"/>
              </a:rPr>
              <a:t>Sathyalakshmi</a:t>
            </a:r>
            <a:r>
              <a:rPr lang="en-IN" sz="1800" b="1" i="0" u="none" strike="noStrike" dirty="0">
                <a:solidFill>
                  <a:srgbClr val="000000"/>
                </a:solidFill>
                <a:effectLst/>
                <a:latin typeface="Times New Roman" panose="02020603050405020304" pitchFamily="18" charset="0"/>
              </a:rPr>
              <a:t> n	 - PGCBAA03A048</a:t>
            </a:r>
          </a:p>
          <a:p>
            <a:r>
              <a:rPr lang="en-IN" sz="1800" b="1" i="0" u="none" strike="noStrike" dirty="0" err="1">
                <a:solidFill>
                  <a:srgbClr val="000000"/>
                </a:solidFill>
                <a:effectLst/>
                <a:latin typeface="Times New Roman" panose="02020603050405020304" pitchFamily="18" charset="0"/>
              </a:rPr>
              <a:t>sakthivel</a:t>
            </a:r>
            <a:r>
              <a:rPr lang="en-IN" sz="1800" b="1" i="0" u="none" strike="noStrike" dirty="0">
                <a:solidFill>
                  <a:srgbClr val="000000"/>
                </a:solidFill>
                <a:effectLst/>
                <a:latin typeface="Times New Roman" panose="02020603050405020304" pitchFamily="18" charset="0"/>
              </a:rPr>
              <a:t> L 	- PGCBAA03A054</a:t>
            </a:r>
          </a:p>
        </p:txBody>
      </p:sp>
    </p:spTree>
    <p:extLst>
      <p:ext uri="{BB962C8B-B14F-4D97-AF65-F5344CB8AC3E}">
        <p14:creationId xmlns:p14="http://schemas.microsoft.com/office/powerpoint/2010/main" val="1949529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9F978-689A-4DC4-B300-DAD44F135219}"/>
              </a:ext>
            </a:extLst>
          </p:cNvPr>
          <p:cNvSpPr>
            <a:spLocks noGrp="1"/>
          </p:cNvSpPr>
          <p:nvPr>
            <p:ph type="title"/>
          </p:nvPr>
        </p:nvSpPr>
        <p:spPr/>
        <p:txBody>
          <a:bodyPr anchor="ctr"/>
          <a:lstStyle/>
          <a:p>
            <a:r>
              <a:rPr lang="en-US" dirty="0"/>
              <a:t>Data</a:t>
            </a:r>
            <a:endParaRPr lang="en-IN" dirty="0"/>
          </a:p>
        </p:txBody>
      </p:sp>
      <p:sp>
        <p:nvSpPr>
          <p:cNvPr id="3" name="Content Placeholder 2">
            <a:extLst>
              <a:ext uri="{FF2B5EF4-FFF2-40B4-BE49-F238E27FC236}">
                <a16:creationId xmlns:a16="http://schemas.microsoft.com/office/drawing/2014/main" id="{71B34F67-77F6-DD67-971B-7AB0D815B100}"/>
              </a:ext>
            </a:extLst>
          </p:cNvPr>
          <p:cNvSpPr>
            <a:spLocks noGrp="1"/>
          </p:cNvSpPr>
          <p:nvPr>
            <p:ph idx="1"/>
          </p:nvPr>
        </p:nvSpPr>
        <p:spPr/>
        <p:txBody>
          <a:bodyPr>
            <a:normAutofit/>
          </a:bodyPr>
          <a:lstStyle/>
          <a:p>
            <a:r>
              <a:rPr lang="en-US" dirty="0">
                <a:latin typeface="Arial" panose="020B0604020202020204" pitchFamily="34" charset="0"/>
                <a:cs typeface="Arial" panose="020B0604020202020204" pitchFamily="34" charset="0"/>
              </a:rPr>
              <a:t>The data is related with direct marketing campaigns of a Portuguese banking institution. The marketing campaigns were based on phone calls. Often, more than one contact to the same client was required, in order to access if the product (bank term deposit) would be (or not) subscribed.</a:t>
            </a:r>
          </a:p>
          <a:p>
            <a:r>
              <a:rPr lang="en-US" dirty="0">
                <a:latin typeface="Arial" panose="020B0604020202020204" pitchFamily="34" charset="0"/>
                <a:cs typeface="Arial" panose="020B0604020202020204" pitchFamily="34" charset="0"/>
              </a:rPr>
              <a:t>Dataset have 17 attributes (</a:t>
            </a:r>
            <a:r>
              <a:rPr lang="en-IN" sz="1800" kern="0" dirty="0">
                <a:effectLst/>
                <a:latin typeface="Arial" panose="020B0604020202020204" pitchFamily="34" charset="0"/>
                <a:ea typeface="Times New Roman" panose="02020603050405020304" pitchFamily="18" charset="0"/>
                <a:cs typeface="Arial" panose="020B0604020202020204" pitchFamily="34" charset="0"/>
              </a:rPr>
              <a:t>7 numerical attributes &amp; 10 categorical attributes)</a:t>
            </a:r>
            <a:r>
              <a:rPr lang="en-US" dirty="0">
                <a:latin typeface="Arial" panose="020B0604020202020204" pitchFamily="34" charset="0"/>
                <a:cs typeface="Arial" panose="020B0604020202020204" pitchFamily="34" charset="0"/>
              </a:rPr>
              <a:t>including one dependent attribute and there are 45211 instances/datapoints. So we have 16 predictor/independent attributes and 1 dependent attribute.</a:t>
            </a:r>
          </a:p>
          <a:p>
            <a:r>
              <a:rPr lang="en-IN" dirty="0">
                <a:latin typeface="Arial" panose="020B0604020202020204" pitchFamily="34" charset="0"/>
                <a:cs typeface="Arial" panose="020B0604020202020204" pitchFamily="34" charset="0"/>
              </a:rPr>
              <a:t>Features:  A</a:t>
            </a:r>
            <a:r>
              <a:rPr lang="en-IN" b="0" i="0" dirty="0">
                <a:effectLst/>
                <a:latin typeface="Arial" panose="020B0604020202020204" pitchFamily="34" charset="0"/>
                <a:cs typeface="Arial" panose="020B0604020202020204" pitchFamily="34" charset="0"/>
              </a:rPr>
              <a:t>ge, job, marital, education, defaulted credit, balance, housing loan, Other loan, contact, day, month, duration, campaign, </a:t>
            </a:r>
            <a:r>
              <a:rPr lang="en-IN" b="0" i="0" dirty="0" err="1">
                <a:effectLst/>
                <a:latin typeface="Arial" panose="020B0604020202020204" pitchFamily="34" charset="0"/>
                <a:cs typeface="Arial" panose="020B0604020202020204" pitchFamily="34" charset="0"/>
              </a:rPr>
              <a:t>pdays</a:t>
            </a:r>
            <a:r>
              <a:rPr lang="en-IN" b="0" i="0" dirty="0">
                <a:effectLst/>
                <a:latin typeface="Arial" panose="020B0604020202020204" pitchFamily="34" charset="0"/>
                <a:cs typeface="Arial" panose="020B0604020202020204" pitchFamily="34" charset="0"/>
              </a:rPr>
              <a:t>, previous, </a:t>
            </a:r>
            <a:r>
              <a:rPr lang="en-IN" b="0" i="0" dirty="0" err="1">
                <a:effectLst/>
                <a:latin typeface="Arial" panose="020B0604020202020204" pitchFamily="34" charset="0"/>
                <a:cs typeface="Arial" panose="020B0604020202020204" pitchFamily="34" charset="0"/>
              </a:rPr>
              <a:t>poutcome</a:t>
            </a:r>
            <a:r>
              <a:rPr lang="en-IN" b="0" i="0" dirty="0">
                <a:effectLst/>
                <a:latin typeface="Arial" panose="020B0604020202020204" pitchFamily="34" charset="0"/>
                <a:cs typeface="Arial" panose="020B0604020202020204" pitchFamily="34" charset="0"/>
              </a:rPr>
              <a:t>, y(</a:t>
            </a:r>
            <a:r>
              <a:rPr lang="en-US" b="0" i="0" dirty="0">
                <a:effectLst/>
                <a:latin typeface="Arial" panose="020B0604020202020204" pitchFamily="34" charset="0"/>
                <a:cs typeface="Arial" panose="020B0604020202020204" pitchFamily="34" charset="0"/>
              </a:rPr>
              <a:t>has the client subscribed a term deposit?)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22986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0B52A-D2FC-1126-534F-D4C08B9C756D}"/>
              </a:ext>
            </a:extLst>
          </p:cNvPr>
          <p:cNvSpPr>
            <a:spLocks noGrp="1"/>
          </p:cNvSpPr>
          <p:nvPr>
            <p:ph type="title"/>
          </p:nvPr>
        </p:nvSpPr>
        <p:spPr/>
        <p:txBody>
          <a:bodyPr anchor="ctr"/>
          <a:lstStyle/>
          <a:p>
            <a:r>
              <a:rPr lang="en-US" dirty="0"/>
              <a:t>Objective</a:t>
            </a:r>
            <a:endParaRPr lang="en-IN" dirty="0"/>
          </a:p>
        </p:txBody>
      </p:sp>
      <p:sp>
        <p:nvSpPr>
          <p:cNvPr id="3" name="Content Placeholder 2">
            <a:extLst>
              <a:ext uri="{FF2B5EF4-FFF2-40B4-BE49-F238E27FC236}">
                <a16:creationId xmlns:a16="http://schemas.microsoft.com/office/drawing/2014/main" id="{2B746853-78C6-BC21-3683-7D142CC96D81}"/>
              </a:ext>
            </a:extLst>
          </p:cNvPr>
          <p:cNvSpPr>
            <a:spLocks noGrp="1"/>
          </p:cNvSpPr>
          <p:nvPr>
            <p:ph idx="1"/>
          </p:nvPr>
        </p:nvSpPr>
        <p:spPr/>
        <p:txBody>
          <a:bodyPr>
            <a:normAutofit fontScale="92500" lnSpcReduction="20000"/>
          </a:bodyPr>
          <a:lstStyle/>
          <a:p>
            <a:r>
              <a:rPr lang="en-US" dirty="0">
                <a:latin typeface="Arial" panose="020B0604020202020204" pitchFamily="34" charset="0"/>
                <a:cs typeface="Arial" panose="020B0604020202020204" pitchFamily="34" charset="0"/>
              </a:rPr>
              <a:t> To find the best model with a high accuracy rate to predict if the client contacted through the marketing campaign will subscribe a term deposit.</a:t>
            </a:r>
          </a:p>
          <a:p>
            <a:pPr marL="0" indent="0">
              <a:buNone/>
            </a:pPr>
            <a:r>
              <a:rPr lang="en-US" sz="3100" dirty="0">
                <a:latin typeface="Arial" panose="020B0604020202020204" pitchFamily="34" charset="0"/>
                <a:cs typeface="Arial" panose="020B0604020202020204" pitchFamily="34" charset="0"/>
              </a:rPr>
              <a:t>Perform basic EDA </a:t>
            </a:r>
          </a:p>
          <a:p>
            <a:pPr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Maximum age is 95 and minimum age is 18.</a:t>
            </a:r>
          </a:p>
          <a:p>
            <a:pPr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Minimum account balance of customer is in negative and maximum balance is 102127.</a:t>
            </a:r>
          </a:p>
          <a:p>
            <a:pPr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Maximum number of contacts performed during this campaign for particular customer is 63 and minimum contact is 1.</a:t>
            </a:r>
          </a:p>
          <a:p>
            <a:pPr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Maximum number of days passed by after the client was last contacted from a previous campaign is 871.</a:t>
            </a:r>
          </a:p>
          <a:p>
            <a:pPr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Number of contacts performed before this campaign for customer maximum is 275 and minimum is 0.</a:t>
            </a:r>
          </a:p>
          <a:p>
            <a:endParaRPr lang="en-US" dirty="0"/>
          </a:p>
        </p:txBody>
      </p:sp>
    </p:spTree>
    <p:extLst>
      <p:ext uri="{BB962C8B-B14F-4D97-AF65-F5344CB8AC3E}">
        <p14:creationId xmlns:p14="http://schemas.microsoft.com/office/powerpoint/2010/main" val="1187495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26A41-A4D4-B1F8-DC8B-1E573AFBEA1B}"/>
              </a:ext>
            </a:extLst>
          </p:cNvPr>
          <p:cNvSpPr>
            <a:spLocks noGrp="1"/>
          </p:cNvSpPr>
          <p:nvPr>
            <p:ph type="title"/>
          </p:nvPr>
        </p:nvSpPr>
        <p:spPr>
          <a:xfrm>
            <a:off x="1427585" y="474911"/>
            <a:ext cx="9524634" cy="587136"/>
          </a:xfrm>
        </p:spPr>
        <p:txBody>
          <a:bodyPr>
            <a:normAutofit fontScale="90000"/>
          </a:bodyPr>
          <a:lstStyle/>
          <a:p>
            <a:r>
              <a:rPr lang="en-US" dirty="0"/>
              <a:t>Data visualization</a:t>
            </a:r>
            <a:br>
              <a:rPr lang="en-US" dirty="0"/>
            </a:br>
            <a:endParaRPr lang="en-IN" dirty="0"/>
          </a:p>
        </p:txBody>
      </p:sp>
      <p:sp>
        <p:nvSpPr>
          <p:cNvPr id="3" name="Content Placeholder 2">
            <a:extLst>
              <a:ext uri="{FF2B5EF4-FFF2-40B4-BE49-F238E27FC236}">
                <a16:creationId xmlns:a16="http://schemas.microsoft.com/office/drawing/2014/main" id="{14FFD785-EDCA-50A6-45FD-0E0FCF36426B}"/>
              </a:ext>
            </a:extLst>
          </p:cNvPr>
          <p:cNvSpPr>
            <a:spLocks noGrp="1"/>
          </p:cNvSpPr>
          <p:nvPr>
            <p:ph idx="1"/>
          </p:nvPr>
        </p:nvSpPr>
        <p:spPr>
          <a:xfrm>
            <a:off x="1427585" y="1165952"/>
            <a:ext cx="9627270" cy="4715084"/>
          </a:xfrm>
        </p:spPr>
        <p:txBody>
          <a:bodyPr>
            <a:normAutofit/>
          </a:bodyPr>
          <a:lstStyle/>
          <a:p>
            <a:pPr marL="0" marR="0">
              <a:lnSpc>
                <a:spcPct val="107000"/>
              </a:lnSpc>
              <a:spcBef>
                <a:spcPts val="0"/>
              </a:spcBef>
              <a:spcAft>
                <a:spcPts val="800"/>
              </a:spcAft>
            </a:pPr>
            <a:r>
              <a:rPr lang="en-IN" sz="1800" kern="0" dirty="0">
                <a:effectLst/>
                <a:latin typeface="Arial" panose="020B0604020202020204" pitchFamily="34" charset="0"/>
                <a:ea typeface="Times New Roman" panose="02020603050405020304" pitchFamily="18" charset="0"/>
                <a:cs typeface="Times New Roman" panose="02020603050405020304" pitchFamily="18" charset="0"/>
              </a:rPr>
              <a:t> </a:t>
            </a:r>
            <a:r>
              <a:rPr lang="en-IN" sz="1800" kern="0" dirty="0" err="1">
                <a:effectLst/>
                <a:latin typeface="Arial" panose="020B0604020202020204" pitchFamily="34" charset="0"/>
                <a:ea typeface="Times New Roman" panose="02020603050405020304" pitchFamily="18" charset="0"/>
                <a:cs typeface="Times New Roman" panose="02020603050405020304" pitchFamily="18" charset="0"/>
              </a:rPr>
              <a:t>pdays</a:t>
            </a:r>
            <a:r>
              <a:rPr lang="en-IN" sz="1800" kern="0" dirty="0">
                <a:effectLst/>
                <a:latin typeface="Arial" panose="020B0604020202020204" pitchFamily="34" charset="0"/>
                <a:ea typeface="Times New Roman" panose="02020603050405020304" pitchFamily="18" charset="0"/>
                <a:cs typeface="Times New Roman" panose="02020603050405020304" pitchFamily="18" charset="0"/>
              </a:rPr>
              <a:t> and duration appears to be important feature </a:t>
            </a:r>
          </a:p>
          <a:p>
            <a:pPr marL="0" marR="0">
              <a:lnSpc>
                <a:spcPct val="107000"/>
              </a:lnSpc>
              <a:spcBef>
                <a:spcPts val="0"/>
              </a:spcBef>
              <a:spcAft>
                <a:spcPts val="800"/>
              </a:spcAft>
            </a:pPr>
            <a:r>
              <a:rPr lang="en-IN" sz="1800" kern="0" dirty="0">
                <a:latin typeface="Arial" panose="020B0604020202020204" pitchFamily="34" charset="0"/>
                <a:ea typeface="Times New Roman" panose="02020603050405020304" pitchFamily="18" charset="0"/>
                <a:cs typeface="Times New Roman" panose="02020603050405020304" pitchFamily="18" charset="0"/>
              </a:rPr>
              <a:t>T</a:t>
            </a:r>
            <a:r>
              <a:rPr lang="en-IN" sz="1800" kern="0" dirty="0">
                <a:effectLst/>
                <a:latin typeface="Arial" panose="020B0604020202020204" pitchFamily="34" charset="0"/>
                <a:ea typeface="Times New Roman" panose="02020603050405020304" pitchFamily="18" charset="0"/>
                <a:cs typeface="Times New Roman" panose="02020603050405020304" pitchFamily="18" charset="0"/>
              </a:rPr>
              <a:t>here is a clear distinction in quartile range of </a:t>
            </a:r>
            <a:r>
              <a:rPr lang="en-IN" sz="1800" kern="0" dirty="0" err="1">
                <a:effectLst/>
                <a:latin typeface="Arial" panose="020B0604020202020204" pitchFamily="34" charset="0"/>
                <a:ea typeface="Times New Roman" panose="02020603050405020304" pitchFamily="18" charset="0"/>
                <a:cs typeface="Times New Roman" panose="02020603050405020304" pitchFamily="18" charset="0"/>
              </a:rPr>
              <a:t>pdays</a:t>
            </a:r>
            <a:r>
              <a:rPr lang="en-IN" sz="1800" kern="0" dirty="0">
                <a:effectLst/>
                <a:latin typeface="Arial" panose="020B0604020202020204" pitchFamily="34" charset="0"/>
                <a:ea typeface="Times New Roman" panose="02020603050405020304" pitchFamily="18" charset="0"/>
                <a:cs typeface="Times New Roman" panose="02020603050405020304" pitchFamily="18" charset="0"/>
              </a:rPr>
              <a:t> for target variable yes and no and there are no outliers in these.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kern="0" dirty="0">
                <a:effectLst/>
                <a:latin typeface="Arial" panose="020B0604020202020204" pitchFamily="34" charset="0"/>
                <a:ea typeface="Times New Roman" panose="02020603050405020304" pitchFamily="18" charset="0"/>
                <a:cs typeface="Times New Roman" panose="02020603050405020304" pitchFamily="18" charset="0"/>
              </a:rPr>
              <a:t> Most contacted clients are from job types: 'blue-collar', 'management' &amp; 'technician'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kern="0" dirty="0">
                <a:effectLst/>
                <a:latin typeface="Arial" panose="020B0604020202020204" pitchFamily="34" charset="0"/>
                <a:ea typeface="Times New Roman" panose="02020603050405020304" pitchFamily="18" charset="0"/>
                <a:cs typeface="Times New Roman" panose="02020603050405020304" pitchFamily="18" charset="0"/>
              </a:rPr>
              <a:t> Most of the clients contacted have previous outcomes as 'unknown'.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kern="0" dirty="0">
                <a:effectLst/>
                <a:latin typeface="Arial" panose="020B0604020202020204" pitchFamily="34" charset="0"/>
                <a:ea typeface="Times New Roman" panose="02020603050405020304" pitchFamily="18" charset="0"/>
                <a:cs typeface="Times New Roman" panose="02020603050405020304" pitchFamily="18" charset="0"/>
              </a:rPr>
              <a:t> Most of the people contacted have tertiary or secondary education.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kern="0" dirty="0">
                <a:effectLst/>
                <a:latin typeface="Arial" panose="020B0604020202020204" pitchFamily="34" charset="0"/>
                <a:ea typeface="Times New Roman" panose="02020603050405020304" pitchFamily="18" charset="0"/>
                <a:cs typeface="Times New Roman" panose="02020603050405020304" pitchFamily="18" charset="0"/>
              </a:rPr>
              <a:t> Only a few clients contacted who are defaulters.</a:t>
            </a:r>
          </a:p>
          <a:p>
            <a:pPr marL="0" marR="0">
              <a:lnSpc>
                <a:spcPct val="107000"/>
              </a:lnSpc>
              <a:spcBef>
                <a:spcPts val="0"/>
              </a:spcBef>
              <a:spcAft>
                <a:spcPts val="800"/>
              </a:spcAft>
            </a:pPr>
            <a:r>
              <a:rPr lang="en-IN" sz="1800" kern="0" dirty="0">
                <a:effectLst/>
                <a:latin typeface="Arial" panose="020B0604020202020204" pitchFamily="34" charset="0"/>
                <a:ea typeface="Times New Roman" panose="02020603050405020304" pitchFamily="18" charset="0"/>
                <a:cs typeface="Times New Roman" panose="02020603050405020304" pitchFamily="18" charset="0"/>
              </a:rPr>
              <a:t> Only a few clients contacted have loan.</a:t>
            </a:r>
          </a:p>
          <a:p>
            <a:pPr marL="0" marR="0">
              <a:lnSpc>
                <a:spcPct val="107000"/>
              </a:lnSpc>
              <a:spcBef>
                <a:spcPts val="0"/>
              </a:spcBef>
              <a:spcAft>
                <a:spcPts val="800"/>
              </a:spcAft>
            </a:pPr>
            <a:r>
              <a:rPr lang="en-IN" sz="1800" kern="0" dirty="0">
                <a:effectLst/>
                <a:latin typeface="Arial" panose="020B0604020202020204" pitchFamily="34" charset="0"/>
                <a:ea typeface="Times New Roman" panose="02020603050405020304" pitchFamily="18" charset="0"/>
                <a:cs typeface="Times New Roman" panose="02020603050405020304" pitchFamily="18" charset="0"/>
              </a:rPr>
              <a:t> Most of people are contacted through cellular</a:t>
            </a:r>
          </a:p>
          <a:p>
            <a:pPr marL="0" marR="0">
              <a:lnSpc>
                <a:spcPct val="107000"/>
              </a:lnSpc>
              <a:spcBef>
                <a:spcPts val="0"/>
              </a:spcBef>
              <a:spcAft>
                <a:spcPts val="800"/>
              </a:spcAft>
            </a:pPr>
            <a:r>
              <a:rPr lang="en-IN" sz="1800" kern="0" dirty="0">
                <a:effectLst/>
                <a:latin typeface="Arial" panose="020B0604020202020204" pitchFamily="34" charset="0"/>
                <a:ea typeface="Times New Roman" panose="02020603050405020304" pitchFamily="18" charset="0"/>
              </a:rPr>
              <a:t>Most of the clients are contacted in the month of May however the success rate is more during march</a:t>
            </a:r>
            <a:endParaRPr lang="en-IN" dirty="0"/>
          </a:p>
        </p:txBody>
      </p:sp>
    </p:spTree>
    <p:extLst>
      <p:ext uri="{BB962C8B-B14F-4D97-AF65-F5344CB8AC3E}">
        <p14:creationId xmlns:p14="http://schemas.microsoft.com/office/powerpoint/2010/main" val="2900395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FAC2E-E961-3374-668B-CF0B48975BA2}"/>
              </a:ext>
            </a:extLst>
          </p:cNvPr>
          <p:cNvSpPr>
            <a:spLocks noGrp="1"/>
          </p:cNvSpPr>
          <p:nvPr>
            <p:ph type="title"/>
          </p:nvPr>
        </p:nvSpPr>
        <p:spPr/>
        <p:txBody>
          <a:bodyPr anchor="ctr">
            <a:normAutofit/>
          </a:bodyPr>
          <a:lstStyle/>
          <a:p>
            <a:r>
              <a:rPr lang="en-US" sz="2800" dirty="0"/>
              <a:t>Data Pre-Processing</a:t>
            </a:r>
            <a:endParaRPr lang="en-IN" sz="2800" dirty="0"/>
          </a:p>
        </p:txBody>
      </p:sp>
      <p:sp>
        <p:nvSpPr>
          <p:cNvPr id="3" name="Content Placeholder 2">
            <a:extLst>
              <a:ext uri="{FF2B5EF4-FFF2-40B4-BE49-F238E27FC236}">
                <a16:creationId xmlns:a16="http://schemas.microsoft.com/office/drawing/2014/main" id="{B64A12B4-0B80-A17A-1E15-138FF8268DF1}"/>
              </a:ext>
            </a:extLst>
          </p:cNvPr>
          <p:cNvSpPr>
            <a:spLocks noGrp="1"/>
          </p:cNvSpPr>
          <p:nvPr>
            <p:ph idx="1"/>
          </p:nvPr>
        </p:nvSpPr>
        <p:spPr>
          <a:xfrm>
            <a:off x="1451577" y="1058418"/>
            <a:ext cx="9603275" cy="4490851"/>
          </a:xfrm>
        </p:spPr>
        <p:txBody>
          <a:bodyPr>
            <a:noAutofit/>
          </a:bodyPr>
          <a:lstStyle/>
          <a:p>
            <a:pPr marL="265113" lvl="1" indent="-265113"/>
            <a:r>
              <a:rPr lang="en-US" sz="1600" dirty="0">
                <a:latin typeface="Arial" panose="020B0604020202020204" pitchFamily="34" charset="0"/>
                <a:cs typeface="Arial" panose="020B0604020202020204" pitchFamily="34" charset="0"/>
              </a:rPr>
              <a:t>No Missing Values</a:t>
            </a:r>
          </a:p>
          <a:p>
            <a:pPr marL="265113" lvl="1" indent="-265113"/>
            <a:r>
              <a:rPr lang="en-US" sz="1600" dirty="0">
                <a:latin typeface="Arial" panose="020B0604020202020204" pitchFamily="34" charset="0"/>
                <a:cs typeface="Arial" panose="020B0604020202020204" pitchFamily="34" charset="0"/>
              </a:rPr>
              <a:t>No duplicates</a:t>
            </a:r>
          </a:p>
          <a:p>
            <a:pPr marL="265113" lvl="1" indent="-265113"/>
            <a:r>
              <a:rPr lang="en-US" sz="1600" dirty="0">
                <a:latin typeface="Arial" panose="020B0604020202020204" pitchFamily="34" charset="0"/>
                <a:cs typeface="Arial" panose="020B0604020202020204" pitchFamily="34" charset="0"/>
              </a:rPr>
              <a:t>Label Encoding for categorical variable</a:t>
            </a:r>
          </a:p>
          <a:p>
            <a:pPr marL="265113" lvl="1" indent="-265113"/>
            <a:r>
              <a:rPr lang="en-US" sz="1600" dirty="0">
                <a:latin typeface="Arial" panose="020B0604020202020204" pitchFamily="34" charset="0"/>
                <a:cs typeface="Arial" panose="020B0604020202020204" pitchFamily="34" charset="0"/>
              </a:rPr>
              <a:t>Minmax Normalization</a:t>
            </a:r>
          </a:p>
          <a:p>
            <a:r>
              <a:rPr lang="en-US" sz="1600" dirty="0">
                <a:latin typeface="Arial" panose="020B0604020202020204" pitchFamily="34" charset="0"/>
                <a:cs typeface="Arial" panose="020B0604020202020204" pitchFamily="34" charset="0"/>
              </a:rPr>
              <a:t>Checking the presence of outliers</a:t>
            </a:r>
          </a:p>
          <a:p>
            <a:pPr marL="342900" marR="0" lvl="0" indent="196850">
              <a:lnSpc>
                <a:spcPct val="107000"/>
              </a:lnSpc>
              <a:spcBef>
                <a:spcPts val="0"/>
              </a:spcBef>
              <a:spcAft>
                <a:spcPts val="800"/>
              </a:spcAft>
              <a:buSzPts val="1000"/>
              <a:buFont typeface="Symbol" panose="05050102010706020507" pitchFamily="18" charset="2"/>
              <a:buChar char=""/>
            </a:pPr>
            <a:r>
              <a:rPr lang="en-IN" sz="1600" kern="0" dirty="0">
                <a:effectLst/>
                <a:latin typeface="Arial" panose="020B0604020202020204" pitchFamily="34" charset="0"/>
                <a:ea typeface="Times New Roman" panose="02020603050405020304" pitchFamily="18" charset="0"/>
                <a:cs typeface="Arial" panose="020B0604020202020204" pitchFamily="34" charset="0"/>
              </a:rPr>
              <a:t>There are outliers in all the numerical attributes except the day feature.</a:t>
            </a:r>
            <a:endParaRPr lang="en-IN" sz="1600" kern="100" dirty="0">
              <a:effectLst/>
              <a:latin typeface="Arial" panose="020B0604020202020204" pitchFamily="34" charset="0"/>
              <a:ea typeface="Calibri" panose="020F0502020204030204" pitchFamily="34" charset="0"/>
              <a:cs typeface="Arial" panose="020B0604020202020204" pitchFamily="34" charset="0"/>
            </a:endParaRPr>
          </a:p>
          <a:p>
            <a:pPr marL="342900" marR="0" lvl="0" indent="12700">
              <a:lnSpc>
                <a:spcPct val="107000"/>
              </a:lnSpc>
              <a:spcBef>
                <a:spcPts val="0"/>
              </a:spcBef>
              <a:spcAft>
                <a:spcPts val="800"/>
              </a:spcAft>
              <a:buSzPts val="1000"/>
              <a:buFont typeface="Symbol" panose="05050102010706020507" pitchFamily="18" charset="2"/>
              <a:buChar char=""/>
              <a:tabLst>
                <a:tab pos="457200" algn="l"/>
              </a:tabLst>
            </a:pPr>
            <a:r>
              <a:rPr lang="en-IN" sz="1600" kern="0" dirty="0">
                <a:effectLst/>
                <a:latin typeface="Arial" panose="020B0604020202020204" pitchFamily="34" charset="0"/>
                <a:ea typeface="Times New Roman" panose="02020603050405020304" pitchFamily="18" charset="0"/>
                <a:cs typeface="Arial" panose="020B0604020202020204" pitchFamily="34" charset="0"/>
              </a:rPr>
              <a:t>  The outliers will not be replaced with another value as they represent most of the numerical data in the attributes.</a:t>
            </a:r>
            <a:endParaRPr lang="en-IN" sz="1600" kern="100" dirty="0">
              <a:effectLst/>
              <a:latin typeface="Arial" panose="020B0604020202020204" pitchFamily="34" charset="0"/>
              <a:ea typeface="Calibri" panose="020F050202020403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Correlation</a:t>
            </a:r>
          </a:p>
          <a:p>
            <a:r>
              <a:rPr lang="en-IN"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All the features have very less correlation</a:t>
            </a:r>
          </a:p>
          <a:p>
            <a:r>
              <a:rPr lang="en-IN" sz="1600" b="1" dirty="0">
                <a:solidFill>
                  <a:srgbClr val="000000"/>
                </a:solidFill>
                <a:latin typeface="Arial" panose="020B0604020202020204" pitchFamily="34" charset="0"/>
                <a:ea typeface="Calibri" panose="020F0502020204030204" pitchFamily="34" charset="0"/>
                <a:cs typeface="Arial" panose="020B0604020202020204" pitchFamily="34" charset="0"/>
              </a:rPr>
              <a:t>Feature Selection</a:t>
            </a:r>
            <a:r>
              <a:rPr lang="en-IN" sz="1600" dirty="0">
                <a:solidFill>
                  <a:srgbClr val="000000"/>
                </a:solidFill>
                <a:latin typeface="Arial" panose="020B0604020202020204" pitchFamily="34" charset="0"/>
                <a:ea typeface="Calibri" panose="020F0502020204030204" pitchFamily="34" charset="0"/>
                <a:cs typeface="Arial" panose="020B0604020202020204" pitchFamily="34" charset="0"/>
              </a:rPr>
              <a:t>: ANOVA for numeric features &amp; Chi-Squared Test for Categorical features</a:t>
            </a:r>
          </a:p>
          <a:p>
            <a:pPr lvl="1"/>
            <a:r>
              <a:rPr lang="en-US" sz="1600" b="0" i="0" dirty="0">
                <a:solidFill>
                  <a:srgbClr val="202124"/>
                </a:solidFill>
                <a:effectLst/>
                <a:latin typeface="Arial" panose="020B0604020202020204" pitchFamily="34" charset="0"/>
                <a:cs typeface="Arial" panose="020B0604020202020204" pitchFamily="34" charset="0"/>
              </a:rPr>
              <a:t>"duration" and "</a:t>
            </a:r>
            <a:r>
              <a:rPr lang="en-US" sz="1600" b="0" i="0" dirty="0" err="1">
                <a:solidFill>
                  <a:srgbClr val="202124"/>
                </a:solidFill>
                <a:effectLst/>
                <a:latin typeface="Arial" panose="020B0604020202020204" pitchFamily="34" charset="0"/>
                <a:cs typeface="Arial" panose="020B0604020202020204" pitchFamily="34" charset="0"/>
              </a:rPr>
              <a:t>poutcome</a:t>
            </a:r>
            <a:r>
              <a:rPr lang="en-US" sz="1600" b="0" i="0" dirty="0">
                <a:solidFill>
                  <a:srgbClr val="202124"/>
                </a:solidFill>
                <a:effectLst/>
                <a:latin typeface="Arial" panose="020B0604020202020204" pitchFamily="34" charset="0"/>
                <a:cs typeface="Arial" panose="020B0604020202020204" pitchFamily="34" charset="0"/>
              </a:rPr>
              <a:t>" attributes highly affects the output target.</a:t>
            </a:r>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Prepare the data to train a model – check if data types are appropriate, get rid of the missing values</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53218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77171-2388-5518-8FA2-74E2DF4437F0}"/>
              </a:ext>
            </a:extLst>
          </p:cNvPr>
          <p:cNvSpPr>
            <a:spLocks noGrp="1"/>
          </p:cNvSpPr>
          <p:nvPr>
            <p:ph type="title"/>
          </p:nvPr>
        </p:nvSpPr>
        <p:spPr>
          <a:xfrm>
            <a:off x="1451578" y="370991"/>
            <a:ext cx="9701915" cy="687427"/>
          </a:xfrm>
        </p:spPr>
        <p:txBody>
          <a:bodyPr anchor="ctr"/>
          <a:lstStyle/>
          <a:p>
            <a:r>
              <a:rPr lang="en-US" dirty="0"/>
              <a:t>Models</a:t>
            </a:r>
            <a:endParaRPr lang="en-IN" dirty="0"/>
          </a:p>
        </p:txBody>
      </p:sp>
      <p:sp>
        <p:nvSpPr>
          <p:cNvPr id="3" name="Content Placeholder 2">
            <a:extLst>
              <a:ext uri="{FF2B5EF4-FFF2-40B4-BE49-F238E27FC236}">
                <a16:creationId xmlns:a16="http://schemas.microsoft.com/office/drawing/2014/main" id="{D754899C-6690-0EB7-7AE1-505A8F38907B}"/>
              </a:ext>
            </a:extLst>
          </p:cNvPr>
          <p:cNvSpPr>
            <a:spLocks noGrp="1"/>
          </p:cNvSpPr>
          <p:nvPr>
            <p:ph idx="1"/>
          </p:nvPr>
        </p:nvSpPr>
        <p:spPr>
          <a:xfrm>
            <a:off x="1451578" y="1170502"/>
            <a:ext cx="9603275" cy="4490851"/>
          </a:xfrm>
        </p:spPr>
        <p:txBody>
          <a:bodyPr>
            <a:normAutofit/>
          </a:bodyPr>
          <a:lstStyle/>
          <a:p>
            <a:r>
              <a:rPr lang="en-US" dirty="0">
                <a:latin typeface="Arial" panose="020B0604020202020204" pitchFamily="34" charset="0"/>
                <a:cs typeface="Arial" panose="020B0604020202020204" pitchFamily="34" charset="0"/>
              </a:rPr>
              <a:t>Logistic Regression </a:t>
            </a:r>
          </a:p>
          <a:p>
            <a:r>
              <a:rPr lang="en-US" dirty="0">
                <a:latin typeface="Arial" panose="020B0604020202020204" pitchFamily="34" charset="0"/>
                <a:cs typeface="Arial" panose="020B0604020202020204" pitchFamily="34" charset="0"/>
              </a:rPr>
              <a:t>KNN model</a:t>
            </a:r>
          </a:p>
          <a:p>
            <a:r>
              <a:rPr lang="en-US" dirty="0">
                <a:latin typeface="Arial" panose="020B0604020202020204" pitchFamily="34" charset="0"/>
                <a:cs typeface="Arial" panose="020B0604020202020204" pitchFamily="34" charset="0"/>
              </a:rPr>
              <a:t>The Gradient Boost classifier model</a:t>
            </a:r>
          </a:p>
          <a:p>
            <a:r>
              <a:rPr lang="en-US" dirty="0">
                <a:latin typeface="Arial" panose="020B0604020202020204" pitchFamily="34" charset="0"/>
                <a:cs typeface="Arial" panose="020B0604020202020204" pitchFamily="34" charset="0"/>
              </a:rPr>
              <a:t>Random forest</a:t>
            </a:r>
          </a:p>
          <a:p>
            <a:r>
              <a:rPr lang="en-US" dirty="0">
                <a:latin typeface="Arial" panose="020B0604020202020204" pitchFamily="34" charset="0"/>
                <a:cs typeface="Arial" panose="020B0604020202020204" pitchFamily="34" charset="0"/>
              </a:rPr>
              <a:t>The Bagging classifier model</a:t>
            </a:r>
          </a:p>
          <a:p>
            <a:pPr marL="0" indent="0">
              <a:buNone/>
            </a:pPr>
            <a:r>
              <a:rPr lang="en-US" sz="2600" dirty="0">
                <a:latin typeface="Arial" panose="020B0604020202020204" pitchFamily="34" charset="0"/>
                <a:cs typeface="Arial" panose="020B0604020202020204" pitchFamily="34" charset="0"/>
              </a:rPr>
              <a:t>BEST MODEL</a:t>
            </a:r>
          </a:p>
          <a:p>
            <a:pPr marL="0" indent="0">
              <a:buNone/>
            </a:pPr>
            <a:r>
              <a:rPr lang="en-US" sz="1900" kern="100" dirty="0">
                <a:solidFill>
                  <a:srgbClr val="000000"/>
                </a:solidFill>
                <a:latin typeface="Arial" panose="020B0604020202020204" pitchFamily="34" charset="0"/>
                <a:ea typeface="Calibri" panose="020F0502020204030204" pitchFamily="34" charset="0"/>
                <a:cs typeface="Arial" panose="020B0604020202020204" pitchFamily="34" charset="0"/>
              </a:rPr>
              <a:t>After pre-processing the data, then applying various classification algorithms on the data, it was clear that </a:t>
            </a:r>
            <a:r>
              <a:rPr lang="en-IN" sz="1800"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The Gradient Boost classifier model </a:t>
            </a:r>
            <a:r>
              <a:rPr lang="en-IN" sz="1800" kern="0" dirty="0">
                <a:effectLst/>
                <a:latin typeface="Arial" panose="020B0604020202020204" pitchFamily="34" charset="0"/>
                <a:ea typeface="Times New Roman" panose="02020603050405020304" pitchFamily="18" charset="0"/>
                <a:cs typeface="Arial" panose="020B0604020202020204" pitchFamily="34" charset="0"/>
              </a:rPr>
              <a:t>ranks the best with accuracy rate of 0.8991447950457092</a:t>
            </a:r>
            <a:r>
              <a:rPr lang="en-IN" sz="1800"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 followed by The Bagging classifier model 0.897670303745208</a:t>
            </a:r>
          </a:p>
          <a:p>
            <a:endParaRPr lang="en-IN" dirty="0"/>
          </a:p>
        </p:txBody>
      </p:sp>
    </p:spTree>
    <p:extLst>
      <p:ext uri="{BB962C8B-B14F-4D97-AF65-F5344CB8AC3E}">
        <p14:creationId xmlns:p14="http://schemas.microsoft.com/office/powerpoint/2010/main" val="2684451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909EA-6A48-4939-4497-80AD23814B2D}"/>
              </a:ext>
            </a:extLst>
          </p:cNvPr>
          <p:cNvSpPr>
            <a:spLocks noGrp="1"/>
          </p:cNvSpPr>
          <p:nvPr>
            <p:ph type="title"/>
          </p:nvPr>
        </p:nvSpPr>
        <p:spPr/>
        <p:txBody>
          <a:bodyPr anchor="ctr"/>
          <a:lstStyle/>
          <a:p>
            <a:r>
              <a:rPr lang="en-IN" dirty="0"/>
              <a:t>Inference &amp; suggestion</a:t>
            </a:r>
          </a:p>
        </p:txBody>
      </p:sp>
      <p:pic>
        <p:nvPicPr>
          <p:cNvPr id="5" name="Picture 4">
            <a:extLst>
              <a:ext uri="{FF2B5EF4-FFF2-40B4-BE49-F238E27FC236}">
                <a16:creationId xmlns:a16="http://schemas.microsoft.com/office/drawing/2014/main" id="{EE10DCAF-ED65-89D5-DB1E-87AAA97F5EC4}"/>
              </a:ext>
            </a:extLst>
          </p:cNvPr>
          <p:cNvPicPr>
            <a:picLocks noChangeAspect="1"/>
          </p:cNvPicPr>
          <p:nvPr/>
        </p:nvPicPr>
        <p:blipFill>
          <a:blip r:embed="rId2"/>
          <a:stretch>
            <a:fillRect/>
          </a:stretch>
        </p:blipFill>
        <p:spPr>
          <a:xfrm>
            <a:off x="1451578" y="1178725"/>
            <a:ext cx="9603275" cy="5451174"/>
          </a:xfrm>
          <a:prstGeom prst="rect">
            <a:avLst/>
          </a:prstGeom>
        </p:spPr>
      </p:pic>
    </p:spTree>
    <p:extLst>
      <p:ext uri="{BB962C8B-B14F-4D97-AF65-F5344CB8AC3E}">
        <p14:creationId xmlns:p14="http://schemas.microsoft.com/office/powerpoint/2010/main" val="137356702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1560</TotalTime>
  <Words>597</Words>
  <Application>Microsoft Office PowerPoint</Application>
  <PresentationFormat>Widescreen</PresentationFormat>
  <Paragraphs>56</Paragraphs>
  <Slides>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Gill Sans MT</vt:lpstr>
      <vt:lpstr>Symbol</vt:lpstr>
      <vt:lpstr>Times New Roman</vt:lpstr>
      <vt:lpstr>Gallery</vt:lpstr>
      <vt:lpstr>Bank Term Deposit Marketing Prediction</vt:lpstr>
      <vt:lpstr>Data</vt:lpstr>
      <vt:lpstr>Objective</vt:lpstr>
      <vt:lpstr>Data visualization </vt:lpstr>
      <vt:lpstr>Data Pre-Processing</vt:lpstr>
      <vt:lpstr>Models</vt:lpstr>
      <vt:lpstr>Inference &amp; suggestion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Term Deposit Marketing Prediction</dc:title>
  <dc:creator>Vasudevan Srinivasan</dc:creator>
  <cp:lastModifiedBy>Sakthivel Parikkshith</cp:lastModifiedBy>
  <cp:revision>12</cp:revision>
  <dcterms:created xsi:type="dcterms:W3CDTF">2023-06-02T19:20:58Z</dcterms:created>
  <dcterms:modified xsi:type="dcterms:W3CDTF">2023-06-04T08:18:19Z</dcterms:modified>
</cp:coreProperties>
</file>