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1" d="100"/>
          <a:sy n="71" d="100"/>
        </p:scale>
        <p:origin x="-456" y="2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 </a:t>
            </a:r>
            <a:r>
              <a:rPr lang="en-US" sz="2400" dirty="0" err="1" smtClean="0"/>
              <a:t>Sathya.m</a:t>
            </a:r>
            <a:endParaRPr lang="en-US" sz="2400" dirty="0"/>
          </a:p>
          <a:p>
            <a:r>
              <a:rPr lang="en-US" sz="2400" dirty="0"/>
              <a:t>REGISTER </a:t>
            </a:r>
            <a:r>
              <a:rPr lang="en-US" sz="2400" dirty="0" smtClean="0"/>
              <a:t>NO: 312201666</a:t>
            </a:r>
            <a:endParaRPr lang="en-US" sz="2400" dirty="0"/>
          </a:p>
          <a:p>
            <a:r>
              <a:rPr lang="en-US" sz="2400" dirty="0"/>
              <a:t>DEPARTMENT</a:t>
            </a:r>
            <a:r>
              <a:rPr lang="en-US" sz="2400" dirty="0" smtClean="0"/>
              <a:t>: B.com (general) </a:t>
            </a:r>
            <a:endParaRPr lang="en-US" sz="2400" dirty="0"/>
          </a:p>
          <a:p>
            <a:r>
              <a:rPr lang="en-US" sz="2400" dirty="0" smtClean="0"/>
              <a:t>COLLEGE: prof </a:t>
            </a:r>
            <a:r>
              <a:rPr lang="en-US" sz="2400" dirty="0" err="1" smtClean="0"/>
              <a:t>dhanapalan</a:t>
            </a:r>
            <a:r>
              <a:rPr lang="en-US" sz="2400" dirty="0" smtClean="0"/>
              <a:t> college of science and management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694951" y="1196003"/>
            <a:ext cx="6096000" cy="1477328"/>
          </a:xfrm>
          <a:prstGeom prst="rect">
            <a:avLst/>
          </a:prstGeom>
        </p:spPr>
        <p:txBody>
          <a:bodyPr>
            <a:spAutoFit/>
          </a:bodyPr>
          <a:lstStyle/>
          <a:p>
            <a:r>
              <a:rPr lang="en-US" dirty="0"/>
              <a:t>What aspect of modeling are you interested in? Are you asking about creating mathematical models, statistical models, or perhaps something related to 3D modeling, fashion modeling, or even machine learning models? Let me know, and I can help you with more specific information!</a:t>
            </a:r>
            <a:endParaRPr lang="en-IN" dirty="0"/>
          </a:p>
        </p:txBody>
      </p:sp>
      <p:sp>
        <p:nvSpPr>
          <p:cNvPr id="3" name="Rectangle 2"/>
          <p:cNvSpPr/>
          <p:nvPr/>
        </p:nvSpPr>
        <p:spPr>
          <a:xfrm>
            <a:off x="739775" y="2673330"/>
            <a:ext cx="8404225" cy="2862322"/>
          </a:xfrm>
          <a:prstGeom prst="rect">
            <a:avLst/>
          </a:prstGeom>
        </p:spPr>
        <p:txBody>
          <a:bodyPr wrap="square">
            <a:spAutoFit/>
          </a:bodyPr>
          <a:lstStyle/>
          <a:p>
            <a:r>
              <a:rPr lang="en-US" b="1" dirty="0"/>
              <a:t>Mathematical Modeling</a:t>
            </a:r>
          </a:p>
          <a:p>
            <a:r>
              <a:rPr lang="en-US" b="1" dirty="0"/>
              <a:t>Definition</a:t>
            </a:r>
            <a:r>
              <a:rPr lang="en-US" dirty="0"/>
              <a:t>: Mathematical modeling involves creating abstract representations of real-world systems using mathematical language and concepts.</a:t>
            </a:r>
          </a:p>
          <a:p>
            <a:r>
              <a:rPr lang="en-US" b="1" dirty="0"/>
              <a:t>Applications</a:t>
            </a:r>
            <a:r>
              <a:rPr lang="en-US" dirty="0"/>
              <a:t>: Used in physics, economics, engineering, biology, and more to predict and analyze system behavior.</a:t>
            </a:r>
          </a:p>
          <a:p>
            <a:r>
              <a:rPr lang="en-US" b="1" dirty="0"/>
              <a:t>Types</a:t>
            </a:r>
            <a:r>
              <a:rPr lang="en-US" dirty="0"/>
              <a:t>:</a:t>
            </a:r>
          </a:p>
          <a:p>
            <a:pPr lvl="1"/>
            <a:r>
              <a:rPr lang="en-US" b="1" dirty="0"/>
              <a:t>Deterministic models</a:t>
            </a:r>
            <a:r>
              <a:rPr lang="en-US" dirty="0"/>
              <a:t>: where outcomes are precisely determined through known relationships.</a:t>
            </a:r>
          </a:p>
          <a:p>
            <a:pPr lvl="1"/>
            <a:r>
              <a:rPr lang="en-US" b="1" dirty="0"/>
              <a:t>Stochastic models</a:t>
            </a:r>
            <a:r>
              <a:rPr lang="en-US" dirty="0"/>
              <a:t>: which incorporate randomness and uncertainty.</a:t>
            </a:r>
          </a:p>
          <a:p>
            <a:r>
              <a:rPr lang="en-US" b="1" dirty="0"/>
              <a:t>Examples</a:t>
            </a:r>
            <a:r>
              <a:rPr lang="en-US" dirty="0"/>
              <a:t>: Climate models, population growth models,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838200" y="457200"/>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p:nvPr/>
        </p:nvSpPr>
        <p:spPr>
          <a:xfrm>
            <a:off x="532280" y="2772728"/>
            <a:ext cx="6096000" cy="2585323"/>
          </a:xfrm>
          <a:prstGeom prst="rect">
            <a:avLst/>
          </a:prstGeom>
        </p:spPr>
        <p:txBody>
          <a:bodyPr>
            <a:spAutoFit/>
          </a:bodyPr>
          <a:lstStyle/>
          <a:p>
            <a:r>
              <a:rPr lang="en-US" b="1" dirty="0"/>
              <a:t>Mathematical Modeling</a:t>
            </a:r>
            <a:r>
              <a:rPr lang="en-US" dirty="0"/>
              <a:t>: Results are equations or values describing system behavior, used for prediction or optimization.</a:t>
            </a:r>
          </a:p>
          <a:p>
            <a:r>
              <a:rPr lang="en-US" b="1" dirty="0"/>
              <a:t>Statistical Modeling</a:t>
            </a:r>
            <a:r>
              <a:rPr lang="en-US" dirty="0"/>
              <a:t>: Results include metrics like coefficients and p-values, summarizing data trends and relationships.</a:t>
            </a:r>
          </a:p>
          <a:p>
            <a:r>
              <a:rPr lang="en-US" b="1" dirty="0"/>
              <a:t>Machine Learning Models</a:t>
            </a:r>
            <a:r>
              <a:rPr lang="en-US" dirty="0"/>
              <a:t>: Results are performance metrics such as accuracy and precision, assessing the model’s effectiveness.</a:t>
            </a:r>
          </a:p>
          <a:p>
            <a:r>
              <a:rPr lang="en-US" b="1" dirty="0"/>
              <a:t>3D Modeling</a:t>
            </a:r>
            <a:r>
              <a:rPr lang="en-US" dirty="0"/>
              <a:t>: Results are visual or physical 3D representations used for design, visualization, or prototyping.</a:t>
            </a:r>
          </a:p>
        </p:txBody>
      </p:sp>
      <p:sp>
        <p:nvSpPr>
          <p:cNvPr id="8" name="Rectangle 7"/>
          <p:cNvSpPr/>
          <p:nvPr/>
        </p:nvSpPr>
        <p:spPr>
          <a:xfrm>
            <a:off x="554691" y="1295400"/>
            <a:ext cx="6096000" cy="1477328"/>
          </a:xfrm>
          <a:prstGeom prst="rect">
            <a:avLst/>
          </a:prstGeom>
        </p:spPr>
        <p:txBody>
          <a:bodyPr>
            <a:spAutoFit/>
          </a:bodyPr>
          <a:lstStyle/>
          <a:p>
            <a:r>
              <a:rPr lang="en-US" dirty="0"/>
              <a:t>When discussing results in the context of different types of modeling, the interpretation, presentation, and implications of results can vary significantly depending on the field. Here’s how results are typically approached in the various types of modeling mentioned earlier:</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685800" y="1371600"/>
            <a:ext cx="6096000" cy="3139321"/>
          </a:xfrm>
          <a:prstGeom prst="rect">
            <a:avLst/>
          </a:prstGeom>
        </p:spPr>
        <p:txBody>
          <a:bodyPr>
            <a:spAutoFit/>
          </a:bodyPr>
          <a:lstStyle/>
          <a:p>
            <a:endParaRPr lang="en-US" dirty="0"/>
          </a:p>
          <a:p>
            <a:r>
              <a:rPr lang="en-US" dirty="0"/>
              <a:t>In conclusion, the results from various modeling fields serve distinct purposes but are united by their goal to provide insights and inform decision-making. Mathematical and statistical models help predict and understand system behaviors and data trends, while machine learning models assess predictive performance. 3D modeling provides tangible or visual representations for design and visualization. Each type of modeling, through its unique results, contributes to solving complex problems, advancing knowledge, and guiding practical applications.</a:t>
            </a:r>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26589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27109"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609600" y="457199"/>
            <a:ext cx="6553200"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Rectangle 12"/>
          <p:cNvSpPr/>
          <p:nvPr/>
        </p:nvSpPr>
        <p:spPr>
          <a:xfrm>
            <a:off x="609600" y="1905000"/>
            <a:ext cx="6477000" cy="2308324"/>
          </a:xfrm>
          <a:prstGeom prst="rect">
            <a:avLst/>
          </a:prstGeom>
        </p:spPr>
        <p:txBody>
          <a:bodyPr wrap="square">
            <a:spAutoFit/>
          </a:bodyPr>
          <a:lstStyle/>
          <a:p>
            <a:pPr lvl="0" fontAlgn="base">
              <a:spcBef>
                <a:spcPct val="0"/>
              </a:spcBef>
              <a:spcAft>
                <a:spcPct val="0"/>
              </a:spcAft>
              <a:buFontTx/>
              <a:buChar char="•"/>
            </a:pPr>
            <a:r>
              <a:rPr lang="en-US" b="1" dirty="0">
                <a:latin typeface="Arial" charset="0"/>
                <a:cs typeface="Arial" charset="0"/>
              </a:rPr>
              <a:t>Issue:</a:t>
            </a:r>
            <a:r>
              <a:rPr lang="en-US" dirty="0">
                <a:latin typeface="Arial" charset="0"/>
                <a:cs typeface="Arial" charset="0"/>
              </a:rPr>
              <a:t> Our customer support team is unable to respond to all inquiries within the expected 24-hour timeframe.</a:t>
            </a:r>
          </a:p>
          <a:p>
            <a:pPr lvl="0" eaLnBrk="0" fontAlgn="base" hangingPunct="0">
              <a:spcBef>
                <a:spcPct val="0"/>
              </a:spcBef>
              <a:spcAft>
                <a:spcPct val="0"/>
              </a:spcAft>
              <a:buFontTx/>
              <a:buChar char="•"/>
            </a:pPr>
            <a:r>
              <a:rPr lang="en-US" b="1" dirty="0">
                <a:latin typeface="Arial" charset="0"/>
                <a:cs typeface="Arial" charset="0"/>
              </a:rPr>
              <a:t>Impact:</a:t>
            </a:r>
            <a:r>
              <a:rPr lang="en-US" dirty="0">
                <a:latin typeface="Arial" charset="0"/>
                <a:cs typeface="Arial" charset="0"/>
              </a:rPr>
              <a:t> This delay has resulted in a 15% drop in customer satisfaction and a 10% decrease in repeat business.</a:t>
            </a:r>
          </a:p>
          <a:p>
            <a:pPr lvl="0" eaLnBrk="0" fontAlgn="base" hangingPunct="0">
              <a:spcBef>
                <a:spcPct val="0"/>
              </a:spcBef>
              <a:spcAft>
                <a:spcPct val="0"/>
              </a:spcAft>
              <a:buFontTx/>
              <a:buChar char="•"/>
            </a:pPr>
            <a:r>
              <a:rPr lang="en-US" b="1" dirty="0">
                <a:latin typeface="Arial" charset="0"/>
                <a:cs typeface="Arial" charset="0"/>
              </a:rPr>
              <a:t>Cause:</a:t>
            </a:r>
            <a:r>
              <a:rPr lang="en-US" dirty="0">
                <a:latin typeface="Arial" charset="0"/>
                <a:cs typeface="Arial" charset="0"/>
              </a:rPr>
              <a:t> The current manual process is inefficient and cannot keep up with the growing volume of inquiries.</a:t>
            </a:r>
          </a:p>
          <a:p>
            <a:pPr lvl="0" eaLnBrk="0" fontAlgn="base" hangingPunct="0">
              <a:spcBef>
                <a:spcPct val="0"/>
              </a:spcBef>
              <a:spcAft>
                <a:spcPct val="0"/>
              </a:spcAft>
              <a:buFontTx/>
              <a:buChar char="•"/>
            </a:pPr>
            <a:r>
              <a:rPr lang="en-US" b="1" dirty="0">
                <a:latin typeface="Arial" charset="0"/>
                <a:cs typeface="Arial" charset="0"/>
              </a:rPr>
              <a:t>Need:</a:t>
            </a:r>
            <a:r>
              <a:rPr lang="en-US" dirty="0">
                <a:latin typeface="Arial" charset="0"/>
                <a:cs typeface="Arial" charset="0"/>
              </a:rPr>
              <a:t> An automated system is required to improve response times and restore customer confidence</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381000" y="1740991"/>
            <a:ext cx="7924800" cy="4524315"/>
          </a:xfrm>
          <a:prstGeom prst="rect">
            <a:avLst/>
          </a:prstGeom>
          <a:noFill/>
        </p:spPr>
        <p:txBody>
          <a:bodyPr wrap="square" rtlCol="0">
            <a:spAutoFit/>
          </a:bodyPr>
          <a:lstStyle/>
          <a:p>
            <a:r>
              <a:rPr lang="en-US" sz="2400" b="1" dirty="0"/>
              <a:t>Project Overview: Implementation of an Automated Customer Support System</a:t>
            </a:r>
            <a:endParaRPr lang="en-US" sz="2400" dirty="0"/>
          </a:p>
          <a:p>
            <a:r>
              <a:rPr lang="en-US" sz="2400" dirty="0"/>
              <a:t>This project aims to improve customer satisfaction by reducing response times through the deployment of an automated ticketing system. The project will involve selecting and integrating a system that works seamlessly with our existing CRM, followed by staff training and process documentation. The implementation is planned over a 3-month period, with an allocated budget of $50,000. Upon completion, the project is expected to enhance support efficiency, reduce response times by 30%, and increase overall customer satisfaction by 20%.</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516596" y="1143000"/>
            <a:ext cx="3186113" cy="184897"/>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Rectangle 3"/>
          <p:cNvSpPr>
            <a:spLocks noChangeArrowheads="1"/>
          </p:cNvSpPr>
          <p:nvPr/>
        </p:nvSpPr>
        <p:spPr bwMode="auto">
          <a:xfrm>
            <a:off x="609600" y="1570244"/>
            <a:ext cx="73914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the end users are the individuals who will directly interact with and benefit from the product, service, or system once it is deployed. These users might include customers who experience the improved service, employees who operate or manage the system, and administrators who maintain and oversee its functionality. They are the primary audience for whom the solution is designed and whose needs and experiences will be most impacted by its success.</a:t>
            </a:r>
          </a:p>
          <a:p>
            <a:pPr lvl="0" eaLnBrk="0" fontAlgn="base" hangingPunct="0">
              <a:spcBef>
                <a:spcPct val="0"/>
              </a:spcBef>
              <a:spcAft>
                <a:spcPct val="0"/>
              </a:spcAft>
            </a:pPr>
            <a:r>
              <a:rPr lang="en-US" b="1" dirty="0"/>
              <a:t>Customers or Clients:</a:t>
            </a:r>
            <a:r>
              <a:rPr lang="en-US" dirty="0"/>
              <a:t> Individuals or organizations who purchase and use the product or service</a:t>
            </a:r>
            <a:r>
              <a:rPr lang="en-US" dirty="0" smtClean="0"/>
              <a:t>.</a:t>
            </a:r>
          </a:p>
          <a:p>
            <a:pPr lvl="0" eaLnBrk="0" fontAlgn="base" hangingPunct="0">
              <a:spcBef>
                <a:spcPct val="0"/>
              </a:spcBef>
              <a:spcAft>
                <a:spcPct val="0"/>
              </a:spcAft>
            </a:pPr>
            <a:r>
              <a:rPr lang="en-US" b="1" dirty="0" smtClean="0"/>
              <a:t>Employees</a:t>
            </a:r>
            <a:r>
              <a:rPr lang="en-US" b="1" dirty="0"/>
              <a:t>:</a:t>
            </a:r>
            <a:r>
              <a:rPr lang="en-US" dirty="0"/>
              <a:t> Staff members who interact with the system or tool as part of their job duties</a:t>
            </a:r>
            <a:r>
              <a:rPr lang="en-US" dirty="0" smtClean="0"/>
              <a:t>.</a:t>
            </a:r>
            <a:r>
              <a:rPr lang="en-US" b="1" dirty="0"/>
              <a:t> </a:t>
            </a:r>
            <a:endParaRPr lang="en-US" b="1" dirty="0" smtClean="0"/>
          </a:p>
          <a:p>
            <a:pPr lvl="0" eaLnBrk="0" fontAlgn="base" hangingPunct="0">
              <a:spcBef>
                <a:spcPct val="0"/>
              </a:spcBef>
              <a:spcAft>
                <a:spcPct val="0"/>
              </a:spcAft>
            </a:pPr>
            <a:r>
              <a:rPr lang="en-US" b="1" dirty="0" smtClean="0"/>
              <a:t>Administrators</a:t>
            </a:r>
            <a:r>
              <a:rPr lang="en-US" b="1" dirty="0"/>
              <a:t>:</a:t>
            </a:r>
            <a:r>
              <a:rPr lang="en-US" dirty="0"/>
              <a:t> Personnel who manage, configure, and maintain the system or </a:t>
            </a:r>
            <a:r>
              <a:rPr lang="en-US" dirty="0" err="1"/>
              <a:t>service.</a:t>
            </a:r>
            <a:r>
              <a:rPr lang="en-US" b="1" dirty="0" err="1"/>
              <a:t>Stakeholders</a:t>
            </a:r>
            <a:r>
              <a:rPr lang="en-US" b="1" dirty="0" smtClean="0"/>
              <a:t>:</a:t>
            </a:r>
          </a:p>
          <a:p>
            <a:pPr lvl="0" eaLnBrk="0" fontAlgn="base" hangingPunct="0">
              <a:spcBef>
                <a:spcPct val="0"/>
              </a:spcBef>
              <a:spcAft>
                <a:spcPct val="0"/>
              </a:spcAft>
            </a:pPr>
            <a:r>
              <a:rPr lang="en-US" dirty="0" smtClean="0"/>
              <a:t> </a:t>
            </a:r>
            <a:r>
              <a:rPr lang="en-US" dirty="0"/>
              <a:t>People who rely on the outcomes or data generated by the system, such as managers or decision-makers.</a:t>
            </a:r>
            <a:endParaRPr kumimoji="0" lang="en-US" sz="18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762000"/>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048000" y="1582341"/>
            <a:ext cx="6096000" cy="3693319"/>
          </a:xfrm>
          <a:prstGeom prst="rect">
            <a:avLst/>
          </a:prstGeom>
        </p:spPr>
        <p:txBody>
          <a:bodyPr>
            <a:spAutoFit/>
          </a:bodyPr>
          <a:lstStyle/>
          <a:p>
            <a:endParaRPr lang="en-US" dirty="0"/>
          </a:p>
          <a:p>
            <a:r>
              <a:rPr lang="en-US" b="1" dirty="0"/>
              <a:t>Our Solution and Its Value Proposition</a:t>
            </a:r>
            <a:endParaRPr lang="en-US" dirty="0"/>
          </a:p>
          <a:p>
            <a:r>
              <a:rPr lang="en-US" dirty="0"/>
              <a:t>Our solution is an automated customer support system designed to streamline the management of customer inquiries and improve response times. This system integrates seamlessly with our existing CRM, automating routine tasks and enabling support staff to focus on more complex issues. The value proposition lies in its ability to significantly reduce response times, enhance customer satisfaction, and increase operational efficiency. By adopting this solution, we expect to see a 30% reduction in response times, a 20% boost in customer satisfaction, and a more efficient support process, ultimately leading to higher customer retention and loyalty.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609600" y="1447800"/>
            <a:ext cx="6096000" cy="1200329"/>
          </a:xfrm>
          <a:prstGeom prst="rect">
            <a:avLst/>
          </a:prstGeom>
        </p:spPr>
        <p:txBody>
          <a:bodyPr>
            <a:spAutoFit/>
          </a:bodyPr>
          <a:lstStyle/>
          <a:p>
            <a:r>
              <a:rPr lang="en-US" dirty="0"/>
              <a:t>It looks like you've uploaded an image. If you need help with the dataset description based on the image content, I can assist with that. Let me know how you'd like to proceed or if you need any specific information extracted from the image!</a:t>
            </a:r>
            <a:endParaRPr lang="en-IN" dirty="0"/>
          </a:p>
        </p:txBody>
      </p:sp>
      <p:sp>
        <p:nvSpPr>
          <p:cNvPr id="4" name="Rectangle 3"/>
          <p:cNvSpPr/>
          <p:nvPr/>
        </p:nvSpPr>
        <p:spPr>
          <a:xfrm>
            <a:off x="636494" y="2590800"/>
            <a:ext cx="6096000" cy="3693319"/>
          </a:xfrm>
          <a:prstGeom prst="rect">
            <a:avLst/>
          </a:prstGeom>
        </p:spPr>
        <p:txBody>
          <a:bodyPr>
            <a:spAutoFit/>
          </a:bodyPr>
          <a:lstStyle/>
          <a:p>
            <a:r>
              <a:rPr lang="en-US" dirty="0"/>
              <a:t>If you'd like to add more points to the dataset description or provide a more detailed overview, here are some potential elements you might consider:</a:t>
            </a:r>
          </a:p>
          <a:p>
            <a:r>
              <a:rPr lang="en-US" b="1" dirty="0"/>
              <a:t>Dataset Name:</a:t>
            </a:r>
            <a:r>
              <a:rPr lang="en-US" dirty="0"/>
              <a:t> Specify the name of the dataset for easy reference.</a:t>
            </a:r>
          </a:p>
          <a:p>
            <a:r>
              <a:rPr lang="en-US" b="1" dirty="0"/>
              <a:t>Source:</a:t>
            </a:r>
            <a:r>
              <a:rPr lang="en-US" dirty="0"/>
              <a:t> Identify where the data was collected from or how it was generated.</a:t>
            </a:r>
          </a:p>
          <a:p>
            <a:r>
              <a:rPr lang="en-US" b="1" dirty="0"/>
              <a:t>Content Overview:</a:t>
            </a:r>
            <a:r>
              <a:rPr lang="en-US" dirty="0"/>
              <a:t> Provide a summary of the types of data included (e.g., images, text, numerical data, etc.).</a:t>
            </a:r>
          </a:p>
          <a:p>
            <a:r>
              <a:rPr lang="en-US" b="1" dirty="0"/>
              <a:t>Number of Entries:</a:t>
            </a:r>
            <a:r>
              <a:rPr lang="en-US" dirty="0"/>
              <a:t> Indicate the size of the dataset, such as the number of records or data points.</a:t>
            </a:r>
          </a:p>
          <a:p>
            <a:r>
              <a:rPr lang="en-US" b="1" dirty="0"/>
              <a:t>Features:</a:t>
            </a:r>
            <a:r>
              <a:rPr lang="en-US" dirty="0"/>
              <a:t> List the key features or attributes included in the dataset (e.g., columns in a table, metadata, etc.).</a:t>
            </a:r>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438400" y="2122044"/>
            <a:ext cx="6096000" cy="3693319"/>
          </a:xfrm>
          <a:prstGeom prst="rect">
            <a:avLst/>
          </a:prstGeom>
        </p:spPr>
        <p:txBody>
          <a:bodyPr>
            <a:spAutoFit/>
          </a:bodyPr>
          <a:lstStyle/>
          <a:p>
            <a:r>
              <a:rPr lang="en-US" b="1" dirty="0"/>
              <a:t>The "WOW" in Our Solution</a:t>
            </a:r>
            <a:endParaRPr lang="en-US" dirty="0"/>
          </a:p>
          <a:p>
            <a:r>
              <a:rPr lang="en-US" dirty="0"/>
              <a:t>Our solution stands out due to its innovative use of automation, which not only drastically reduces response times but also enhances accuracy in customer support. By leveraging AI-driven ticketing, our system intelligently prioritizes inquiries based on urgency, ensuring that critical issues are addressed first. The seamless integration with existing CRM tools means minimal disruption during implementation, and the user-friendly interface requires little to no training for support staff. This combination of speed, intelligence, and ease of use makes our solution a game-changer in the customer service industry, delivering a significant boost in customer satisfaction and loyalty.</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244</TotalTime>
  <Words>1141</Words>
  <Application>Microsoft Office PowerPoint</Application>
  <PresentationFormat>Custom</PresentationFormat>
  <Paragraphs>78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Lenovo</cp:lastModifiedBy>
  <cp:revision>20</cp:revision>
  <dcterms:created xsi:type="dcterms:W3CDTF">2024-03-29T15:07:22Z</dcterms:created>
  <dcterms:modified xsi:type="dcterms:W3CDTF">2024-09-01T09:39:02Z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