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78" r:id="rId7"/>
    <p:sldId id="262" r:id="rId8"/>
    <p:sldId id="279" r:id="rId9"/>
    <p:sldId id="263" r:id="rId10"/>
    <p:sldId id="274" r:id="rId11"/>
    <p:sldId id="264" r:id="rId12"/>
    <p:sldId id="275" r:id="rId13"/>
    <p:sldId id="265" r:id="rId14"/>
    <p:sldId id="267" r:id="rId15"/>
    <p:sldId id="268" r:id="rId16"/>
    <p:sldId id="269" r:id="rId17"/>
    <p:sldId id="280" r:id="rId18"/>
    <p:sldId id="270" r:id="rId19"/>
    <p:sldId id="26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howGuides="1">
      <p:cViewPr varScale="1">
        <p:scale>
          <a:sx n="82" d="100"/>
          <a:sy n="82" d="100"/>
        </p:scale>
        <p:origin x="62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DE5A718-7162-4E7F-BFE2-A05E9EB52B5A}"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7EA071-45C6-450C-8FBA-E2D429C7684F}" type="slidenum">
              <a:rPr lang="en-IN" smtClean="0"/>
              <a:t>‹#›</a:t>
            </a:fld>
            <a:endParaRPr lang="en-IN"/>
          </a:p>
        </p:txBody>
      </p:sp>
    </p:spTree>
    <p:extLst>
      <p:ext uri="{BB962C8B-B14F-4D97-AF65-F5344CB8AC3E}">
        <p14:creationId xmlns:p14="http://schemas.microsoft.com/office/powerpoint/2010/main" val="4114979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DE5A718-7162-4E7F-BFE2-A05E9EB52B5A}"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7EA071-45C6-450C-8FBA-E2D429C7684F}" type="slidenum">
              <a:rPr lang="en-IN" smtClean="0"/>
              <a:t>‹#›</a:t>
            </a:fld>
            <a:endParaRPr lang="en-IN"/>
          </a:p>
        </p:txBody>
      </p:sp>
    </p:spTree>
    <p:extLst>
      <p:ext uri="{BB962C8B-B14F-4D97-AF65-F5344CB8AC3E}">
        <p14:creationId xmlns:p14="http://schemas.microsoft.com/office/powerpoint/2010/main" val="1479433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DE5A718-7162-4E7F-BFE2-A05E9EB52B5A}"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7EA071-45C6-450C-8FBA-E2D429C7684F}" type="slidenum">
              <a:rPr lang="en-IN" smtClean="0"/>
              <a:t>‹#›</a:t>
            </a:fld>
            <a:endParaRPr lang="en-IN"/>
          </a:p>
        </p:txBody>
      </p:sp>
    </p:spTree>
    <p:extLst>
      <p:ext uri="{BB962C8B-B14F-4D97-AF65-F5344CB8AC3E}">
        <p14:creationId xmlns:p14="http://schemas.microsoft.com/office/powerpoint/2010/main" val="3259740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DE5A718-7162-4E7F-BFE2-A05E9EB52B5A}"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7EA071-45C6-450C-8FBA-E2D429C7684F}" type="slidenum">
              <a:rPr lang="en-IN" smtClean="0"/>
              <a:t>‹#›</a:t>
            </a:fld>
            <a:endParaRPr lang="en-IN"/>
          </a:p>
        </p:txBody>
      </p:sp>
    </p:spTree>
    <p:extLst>
      <p:ext uri="{BB962C8B-B14F-4D97-AF65-F5344CB8AC3E}">
        <p14:creationId xmlns:p14="http://schemas.microsoft.com/office/powerpoint/2010/main" val="2280229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E5A718-7162-4E7F-BFE2-A05E9EB52B5A}"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7EA071-45C6-450C-8FBA-E2D429C7684F}" type="slidenum">
              <a:rPr lang="en-IN" smtClean="0"/>
              <a:t>‹#›</a:t>
            </a:fld>
            <a:endParaRPr lang="en-IN"/>
          </a:p>
        </p:txBody>
      </p:sp>
    </p:spTree>
    <p:extLst>
      <p:ext uri="{BB962C8B-B14F-4D97-AF65-F5344CB8AC3E}">
        <p14:creationId xmlns:p14="http://schemas.microsoft.com/office/powerpoint/2010/main" val="1938350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DE5A718-7162-4E7F-BFE2-A05E9EB52B5A}" type="datetimeFigureOut">
              <a:rPr lang="en-IN" smtClean="0"/>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7EA071-45C6-450C-8FBA-E2D429C7684F}" type="slidenum">
              <a:rPr lang="en-IN" smtClean="0"/>
              <a:t>‹#›</a:t>
            </a:fld>
            <a:endParaRPr lang="en-IN"/>
          </a:p>
        </p:txBody>
      </p:sp>
    </p:spTree>
    <p:extLst>
      <p:ext uri="{BB962C8B-B14F-4D97-AF65-F5344CB8AC3E}">
        <p14:creationId xmlns:p14="http://schemas.microsoft.com/office/powerpoint/2010/main" val="2519334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DE5A718-7162-4E7F-BFE2-A05E9EB52B5A}" type="datetimeFigureOut">
              <a:rPr lang="en-IN" smtClean="0"/>
              <a:t>27-07-2024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7EA071-45C6-450C-8FBA-E2D429C7684F}" type="slidenum">
              <a:rPr lang="en-IN" smtClean="0"/>
              <a:t>‹#›</a:t>
            </a:fld>
            <a:endParaRPr lang="en-IN"/>
          </a:p>
        </p:txBody>
      </p:sp>
    </p:spTree>
    <p:extLst>
      <p:ext uri="{BB962C8B-B14F-4D97-AF65-F5344CB8AC3E}">
        <p14:creationId xmlns:p14="http://schemas.microsoft.com/office/powerpoint/2010/main" val="1107002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DE5A718-7162-4E7F-BFE2-A05E9EB52B5A}" type="datetimeFigureOut">
              <a:rPr lang="en-IN" smtClean="0"/>
              <a:t>27-07-2024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7EA071-45C6-450C-8FBA-E2D429C7684F}" type="slidenum">
              <a:rPr lang="en-IN" smtClean="0"/>
              <a:t>‹#›</a:t>
            </a:fld>
            <a:endParaRPr lang="en-IN"/>
          </a:p>
        </p:txBody>
      </p:sp>
    </p:spTree>
    <p:extLst>
      <p:ext uri="{BB962C8B-B14F-4D97-AF65-F5344CB8AC3E}">
        <p14:creationId xmlns:p14="http://schemas.microsoft.com/office/powerpoint/2010/main" val="671023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E5A718-7162-4E7F-BFE2-A05E9EB52B5A}" type="datetimeFigureOut">
              <a:rPr lang="en-IN" smtClean="0"/>
              <a:t>27-07-2024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7EA071-45C6-450C-8FBA-E2D429C7684F}" type="slidenum">
              <a:rPr lang="en-IN" smtClean="0"/>
              <a:t>‹#›</a:t>
            </a:fld>
            <a:endParaRPr lang="en-IN"/>
          </a:p>
        </p:txBody>
      </p:sp>
    </p:spTree>
    <p:extLst>
      <p:ext uri="{BB962C8B-B14F-4D97-AF65-F5344CB8AC3E}">
        <p14:creationId xmlns:p14="http://schemas.microsoft.com/office/powerpoint/2010/main" val="877950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E5A718-7162-4E7F-BFE2-A05E9EB52B5A}" type="datetimeFigureOut">
              <a:rPr lang="en-IN" smtClean="0"/>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7EA071-45C6-450C-8FBA-E2D429C7684F}" type="slidenum">
              <a:rPr lang="en-IN" smtClean="0"/>
              <a:t>‹#›</a:t>
            </a:fld>
            <a:endParaRPr lang="en-IN"/>
          </a:p>
        </p:txBody>
      </p:sp>
    </p:spTree>
    <p:extLst>
      <p:ext uri="{BB962C8B-B14F-4D97-AF65-F5344CB8AC3E}">
        <p14:creationId xmlns:p14="http://schemas.microsoft.com/office/powerpoint/2010/main" val="2656166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E5A718-7162-4E7F-BFE2-A05E9EB52B5A}" type="datetimeFigureOut">
              <a:rPr lang="en-IN" smtClean="0"/>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7EA071-45C6-450C-8FBA-E2D429C7684F}" type="slidenum">
              <a:rPr lang="en-IN" smtClean="0"/>
              <a:t>‹#›</a:t>
            </a:fld>
            <a:endParaRPr lang="en-IN"/>
          </a:p>
        </p:txBody>
      </p:sp>
    </p:spTree>
    <p:extLst>
      <p:ext uri="{BB962C8B-B14F-4D97-AF65-F5344CB8AC3E}">
        <p14:creationId xmlns:p14="http://schemas.microsoft.com/office/powerpoint/2010/main" val="3836312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E5A718-7162-4E7F-BFE2-A05E9EB52B5A}" type="datetimeFigureOut">
              <a:rPr lang="en-IN" smtClean="0"/>
              <a:t>27-07-2024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7EA071-45C6-450C-8FBA-E2D429C7684F}" type="slidenum">
              <a:rPr lang="en-IN" smtClean="0"/>
              <a:t>‹#›</a:t>
            </a:fld>
            <a:endParaRPr lang="en-IN"/>
          </a:p>
        </p:txBody>
      </p:sp>
    </p:spTree>
    <p:extLst>
      <p:ext uri="{BB962C8B-B14F-4D97-AF65-F5344CB8AC3E}">
        <p14:creationId xmlns:p14="http://schemas.microsoft.com/office/powerpoint/2010/main" val="1621009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9951"/>
            <a:ext cx="9144000" cy="948808"/>
          </a:xfrm>
        </p:spPr>
        <p:txBody>
          <a:bodyPr>
            <a:normAutofit fontScale="90000"/>
          </a:bodyPr>
          <a:lstStyle/>
          <a:p>
            <a:pPr>
              <a:lnSpc>
                <a:spcPct val="100000"/>
              </a:lnSpc>
            </a:pPr>
            <a:r>
              <a:rPr lang="en-US" sz="3200" dirty="0">
                <a:latin typeface="Arial" panose="020B0604020202020204" pitchFamily="34" charset="0"/>
                <a:cs typeface="Arial" panose="020B0604020202020204" pitchFamily="34" charset="0"/>
              </a:rPr>
              <a:t>SRI KRISHNA ARTS AND SCIENCE COLLEGE</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Coimbatore – 641 008 </a:t>
            </a:r>
            <a:endParaRPr lang="en-IN" sz="32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24000" y="2321786"/>
            <a:ext cx="9144000" cy="1655762"/>
          </a:xfrm>
        </p:spPr>
        <p:txBody>
          <a:bodyPr>
            <a:normAutofit/>
          </a:bodyPr>
          <a:lstStyle/>
          <a:p>
            <a:r>
              <a:rPr lang="en-US" sz="2000" b="1" dirty="0">
                <a:latin typeface="Arial" panose="020B0604020202020204" pitchFamily="34" charset="0"/>
                <a:cs typeface="Arial" panose="020B0604020202020204" pitchFamily="34" charset="0"/>
              </a:rPr>
              <a:t>Department of IT and CG</a:t>
            </a:r>
          </a:p>
          <a:p>
            <a:r>
              <a:rPr lang="en-US" sz="2000" b="1" dirty="0">
                <a:latin typeface="Arial" panose="020B0604020202020204" pitchFamily="34" charset="0"/>
                <a:cs typeface="Arial" panose="020B0604020202020204" pitchFamily="34" charset="0"/>
              </a:rPr>
              <a:t>Industrial Exposure Training </a:t>
            </a:r>
          </a:p>
          <a:p>
            <a:r>
              <a:rPr lang="en-US" sz="2000" b="1" dirty="0">
                <a:latin typeface="Arial" panose="020B0604020202020204" pitchFamily="34" charset="0"/>
                <a:cs typeface="Arial" panose="020B0604020202020204" pitchFamily="34" charset="0"/>
              </a:rPr>
              <a:t>Date - July 27</a:t>
            </a:r>
            <a:r>
              <a:rPr lang="en-US" sz="2000" b="1" baseline="30000" dirty="0">
                <a:latin typeface="Arial" panose="020B0604020202020204" pitchFamily="34" charset="0"/>
                <a:cs typeface="Arial" panose="020B0604020202020204" pitchFamily="34" charset="0"/>
              </a:rPr>
              <a:t>th</a:t>
            </a:r>
            <a:r>
              <a:rPr lang="en-US" sz="2000" b="1" dirty="0">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2024</a:t>
            </a:r>
          </a:p>
        </p:txBody>
      </p:sp>
      <p:sp>
        <p:nvSpPr>
          <p:cNvPr id="4" name="Subtitle 2"/>
          <p:cNvSpPr txBox="1">
            <a:spLocks/>
          </p:cNvSpPr>
          <p:nvPr/>
        </p:nvSpPr>
        <p:spPr>
          <a:xfrm>
            <a:off x="858416" y="5583238"/>
            <a:ext cx="3872204" cy="8616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dirty="0">
                <a:latin typeface="Arial" panose="020B0604020202020204" pitchFamily="34" charset="0"/>
                <a:cs typeface="Arial" panose="020B0604020202020204" pitchFamily="34" charset="0"/>
              </a:rPr>
              <a:t>Guide Name : Mrs. Ramya .U</a:t>
            </a:r>
          </a:p>
        </p:txBody>
      </p:sp>
      <p:sp>
        <p:nvSpPr>
          <p:cNvPr id="5" name="Subtitle 2"/>
          <p:cNvSpPr txBox="1">
            <a:spLocks/>
          </p:cNvSpPr>
          <p:nvPr/>
        </p:nvSpPr>
        <p:spPr>
          <a:xfrm>
            <a:off x="7119256" y="5583238"/>
            <a:ext cx="5141167" cy="11404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dirty="0">
                <a:latin typeface="Arial" panose="020B0604020202020204" pitchFamily="34" charset="0"/>
                <a:cs typeface="Arial" panose="020B0604020202020204" pitchFamily="34" charset="0"/>
              </a:rPr>
              <a:t>Register Number:22BCG045 </a:t>
            </a:r>
          </a:p>
          <a:p>
            <a:pPr algn="l"/>
            <a:r>
              <a:rPr lang="en-US" sz="2200" dirty="0">
                <a:latin typeface="Arial" panose="020B0604020202020204" pitchFamily="34" charset="0"/>
                <a:cs typeface="Arial" panose="020B0604020202020204" pitchFamily="34" charset="0"/>
              </a:rPr>
              <a:t>Student Name: Sathya Narayanan. S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0" y="378539"/>
            <a:ext cx="1087359" cy="114040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941" y="509951"/>
            <a:ext cx="892059" cy="877578"/>
          </a:xfrm>
          <a:prstGeom prst="rect">
            <a:avLst/>
          </a:prstGeom>
        </p:spPr>
      </p:pic>
    </p:spTree>
    <p:extLst>
      <p:ext uri="{BB962C8B-B14F-4D97-AF65-F5344CB8AC3E}">
        <p14:creationId xmlns:p14="http://schemas.microsoft.com/office/powerpoint/2010/main" val="3560270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7549C-B6E8-996B-1F99-B422EE1DE0FD}"/>
              </a:ext>
            </a:extLst>
          </p:cNvPr>
          <p:cNvSpPr>
            <a:spLocks noGrp="1"/>
          </p:cNvSpPr>
          <p:nvPr>
            <p:ph type="title"/>
          </p:nvPr>
        </p:nvSpPr>
        <p:spPr/>
        <p:txBody>
          <a:bodyPr>
            <a:normAutofit/>
          </a:bodyPr>
          <a:lstStyle/>
          <a:p>
            <a:pPr algn="ctr"/>
            <a:r>
              <a:rPr lang="en-IN" sz="2800" b="1" dirty="0">
                <a:latin typeface="Arial" panose="020B0604020202020204" pitchFamily="34" charset="0"/>
                <a:cs typeface="Arial" panose="020B0604020202020204" pitchFamily="34" charset="0"/>
              </a:rPr>
              <a:t>Development Environment</a:t>
            </a:r>
          </a:p>
        </p:txBody>
      </p:sp>
      <p:sp>
        <p:nvSpPr>
          <p:cNvPr id="3" name="Content Placeholder 2">
            <a:extLst>
              <a:ext uri="{FF2B5EF4-FFF2-40B4-BE49-F238E27FC236}">
                <a16:creationId xmlns:a16="http://schemas.microsoft.com/office/drawing/2014/main" id="{DA6E303A-99CC-51B0-5210-53DD63B15F55}"/>
              </a:ext>
            </a:extLst>
          </p:cNvPr>
          <p:cNvSpPr>
            <a:spLocks noGrp="1"/>
          </p:cNvSpPr>
          <p:nvPr>
            <p:ph idx="1"/>
          </p:nvPr>
        </p:nvSpPr>
        <p:spPr/>
        <p:txBody>
          <a:bodyPr>
            <a:normAutofit/>
          </a:bodyPr>
          <a:lstStyle/>
          <a:p>
            <a:pPr marL="0" indent="0">
              <a:buNone/>
            </a:pPr>
            <a:r>
              <a:rPr lang="en-GB" sz="2200" dirty="0">
                <a:latin typeface="Arial" panose="020B0604020202020204" pitchFamily="34" charset="0"/>
                <a:cs typeface="Arial" panose="020B0604020202020204" pitchFamily="34" charset="0"/>
              </a:rPr>
              <a:t>Frontend </a:t>
            </a:r>
          </a:p>
          <a:p>
            <a:r>
              <a:rPr lang="en-GB" sz="2200" dirty="0" err="1">
                <a:latin typeface="Arial" panose="020B0604020202020204" pitchFamily="34" charset="0"/>
                <a:cs typeface="Arial" panose="020B0604020202020204" pitchFamily="34" charset="0"/>
              </a:rPr>
              <a:t>Vite</a:t>
            </a:r>
            <a:r>
              <a:rPr lang="en-GB" sz="2200" dirty="0">
                <a:latin typeface="Arial" panose="020B0604020202020204" pitchFamily="34" charset="0"/>
                <a:cs typeface="Arial" panose="020B0604020202020204" pitchFamily="34" charset="0"/>
              </a:rPr>
              <a:t> + React JS , Tailwind CSS</a:t>
            </a:r>
          </a:p>
          <a:p>
            <a:pPr marL="0" indent="0">
              <a:buNone/>
            </a:pPr>
            <a:r>
              <a:rPr lang="en-GB" sz="2200" dirty="0">
                <a:latin typeface="Arial" panose="020B0604020202020204" pitchFamily="34" charset="0"/>
                <a:cs typeface="Arial" panose="020B0604020202020204" pitchFamily="34" charset="0"/>
              </a:rPr>
              <a:t>Backend tool</a:t>
            </a:r>
          </a:p>
          <a:p>
            <a:r>
              <a:rPr lang="en-GB" sz="2200" dirty="0">
                <a:latin typeface="Arial" panose="020B0604020202020204" pitchFamily="34" charset="0"/>
                <a:cs typeface="Arial" panose="020B0604020202020204" pitchFamily="34" charset="0"/>
              </a:rPr>
              <a:t>Node JS , Express JS, Mongo Atlas </a:t>
            </a:r>
          </a:p>
          <a:p>
            <a:pPr marL="0" indent="0">
              <a:buNone/>
            </a:pPr>
            <a:endParaRPr lang="en-GB" sz="2200" dirty="0">
              <a:latin typeface="Arial" panose="020B0604020202020204" pitchFamily="34" charset="0"/>
              <a:cs typeface="Arial" panose="020B0604020202020204" pitchFamily="34" charset="0"/>
            </a:endParaRPr>
          </a:p>
          <a:p>
            <a:pPr marL="0" indent="0">
              <a:buNone/>
            </a:pPr>
            <a:r>
              <a:rPr lang="en-GB" sz="2200" dirty="0">
                <a:latin typeface="Arial" panose="020B0604020202020204" pitchFamily="34" charset="0"/>
                <a:cs typeface="Arial" panose="020B0604020202020204" pitchFamily="34" charset="0"/>
              </a:rPr>
              <a:t>Hardware</a:t>
            </a:r>
          </a:p>
          <a:p>
            <a:r>
              <a:rPr lang="en-GB" sz="2200" dirty="0">
                <a:latin typeface="Arial" panose="020B0604020202020204" pitchFamily="34" charset="0"/>
                <a:cs typeface="Arial" panose="020B0604020202020204" pitchFamily="34" charset="0"/>
              </a:rPr>
              <a:t>Processor AMD 5000 series  3500U</a:t>
            </a:r>
          </a:p>
          <a:p>
            <a:r>
              <a:rPr lang="en-GB" sz="2200" dirty="0">
                <a:latin typeface="Arial" panose="020B0604020202020204" pitchFamily="34" charset="0"/>
                <a:cs typeface="Arial" panose="020B0604020202020204" pitchFamily="34" charset="0"/>
              </a:rPr>
              <a:t>RAM 8GB</a:t>
            </a:r>
            <a:endParaRPr lang="en-IN" sz="2200" dirty="0">
              <a:latin typeface="Arial" panose="020B0604020202020204" pitchFamily="34" charset="0"/>
              <a:cs typeface="Arial" panose="020B0604020202020204" pitchFamily="34" charset="0"/>
            </a:endParaRPr>
          </a:p>
          <a:p>
            <a:pPr marL="0" indent="0" algn="just">
              <a:lnSpc>
                <a:spcPct val="150000"/>
              </a:lnSpc>
              <a:buNone/>
            </a:pPr>
            <a:endParaRPr lang="en-IN" dirty="0"/>
          </a:p>
        </p:txBody>
      </p:sp>
    </p:spTree>
    <p:extLst>
      <p:ext uri="{BB962C8B-B14F-4D97-AF65-F5344CB8AC3E}">
        <p14:creationId xmlns:p14="http://schemas.microsoft.com/office/powerpoint/2010/main" val="2720354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CD56-7B34-7086-19FD-AACC1DA13066}"/>
              </a:ext>
            </a:extLst>
          </p:cNvPr>
          <p:cNvSpPr>
            <a:spLocks noGrp="1"/>
          </p:cNvSpPr>
          <p:nvPr>
            <p:ph type="title"/>
          </p:nvPr>
        </p:nvSpPr>
        <p:spPr/>
        <p:txBody>
          <a:bodyPr>
            <a:normAutofit/>
          </a:bodyPr>
          <a:lstStyle/>
          <a:p>
            <a:pPr algn="ctr"/>
            <a:r>
              <a:rPr lang="en-GB" sz="2800" b="1" dirty="0">
                <a:latin typeface="Arial" panose="020B0604020202020204" pitchFamily="34" charset="0"/>
                <a:cs typeface="Arial" panose="020B0604020202020204" pitchFamily="34" charset="0"/>
              </a:rPr>
              <a:t>System Design </a:t>
            </a:r>
            <a:endParaRPr lang="en-IN" sz="2800" b="1"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C4B74BD3-766B-650A-1B50-11D5BCF84E6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707571" y="1849783"/>
            <a:ext cx="10515600" cy="2175641"/>
          </a:xfrm>
        </p:spPr>
      </p:pic>
      <p:sp>
        <p:nvSpPr>
          <p:cNvPr id="6" name="TextBox 5">
            <a:extLst>
              <a:ext uri="{FF2B5EF4-FFF2-40B4-BE49-F238E27FC236}">
                <a16:creationId xmlns:a16="http://schemas.microsoft.com/office/drawing/2014/main" id="{AE9E3D9E-DF28-5D38-6469-7DA6C0FCF751}"/>
              </a:ext>
            </a:extLst>
          </p:cNvPr>
          <p:cNvSpPr txBox="1"/>
          <p:nvPr/>
        </p:nvSpPr>
        <p:spPr>
          <a:xfrm>
            <a:off x="5229985" y="5056246"/>
            <a:ext cx="3318076" cy="430887"/>
          </a:xfrm>
          <a:prstGeom prst="rect">
            <a:avLst/>
          </a:prstGeom>
          <a:noFill/>
        </p:spPr>
        <p:txBody>
          <a:bodyPr wrap="square" rtlCol="0">
            <a:spAutoFit/>
          </a:bodyPr>
          <a:lstStyle/>
          <a:p>
            <a:r>
              <a:rPr lang="en-IN" sz="2200" dirty="0">
                <a:latin typeface="Arial" panose="020B0604020202020204" pitchFamily="34" charset="0"/>
                <a:cs typeface="Arial" panose="020B0604020202020204" pitchFamily="34" charset="0"/>
              </a:rPr>
              <a:t>DFD Level 0</a:t>
            </a:r>
          </a:p>
        </p:txBody>
      </p:sp>
    </p:spTree>
    <p:extLst>
      <p:ext uri="{BB962C8B-B14F-4D97-AF65-F5344CB8AC3E}">
        <p14:creationId xmlns:p14="http://schemas.microsoft.com/office/powerpoint/2010/main" val="3556939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CD56-7B34-7086-19FD-AACC1DA13066}"/>
              </a:ext>
            </a:extLst>
          </p:cNvPr>
          <p:cNvSpPr>
            <a:spLocks noGrp="1"/>
          </p:cNvSpPr>
          <p:nvPr>
            <p:ph type="title"/>
          </p:nvPr>
        </p:nvSpPr>
        <p:spPr/>
        <p:txBody>
          <a:bodyPr>
            <a:normAutofit/>
          </a:bodyPr>
          <a:lstStyle/>
          <a:p>
            <a:pPr algn="ctr"/>
            <a:r>
              <a:rPr lang="en-GB" sz="2800" b="1" dirty="0">
                <a:latin typeface="Arial" panose="020B0604020202020204" pitchFamily="34" charset="0"/>
                <a:cs typeface="Arial" panose="020B0604020202020204" pitchFamily="34" charset="0"/>
              </a:rPr>
              <a:t>System Design </a:t>
            </a:r>
            <a:endParaRPr lang="en-IN" sz="2800" b="1" dirty="0">
              <a:latin typeface="Arial" panose="020B0604020202020204" pitchFamily="34" charset="0"/>
              <a:cs typeface="Arial" panose="020B0604020202020204" pitchFamily="34" charset="0"/>
            </a:endParaRPr>
          </a:p>
        </p:txBody>
      </p:sp>
      <p:pic>
        <p:nvPicPr>
          <p:cNvPr id="11" name="Content Placeholder 10">
            <a:extLst>
              <a:ext uri="{FF2B5EF4-FFF2-40B4-BE49-F238E27FC236}">
                <a16:creationId xmlns:a16="http://schemas.microsoft.com/office/drawing/2014/main" id="{64382D48-917C-E920-4E69-2287D7A6E8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071" y="1825625"/>
            <a:ext cx="9921858" cy="4146912"/>
          </a:xfrm>
        </p:spPr>
      </p:pic>
      <p:sp>
        <p:nvSpPr>
          <p:cNvPr id="12" name="TextBox 11">
            <a:extLst>
              <a:ext uri="{FF2B5EF4-FFF2-40B4-BE49-F238E27FC236}">
                <a16:creationId xmlns:a16="http://schemas.microsoft.com/office/drawing/2014/main" id="{9160CFB4-1872-ECC9-0776-C696884668DA}"/>
              </a:ext>
            </a:extLst>
          </p:cNvPr>
          <p:cNvSpPr txBox="1"/>
          <p:nvPr/>
        </p:nvSpPr>
        <p:spPr>
          <a:xfrm>
            <a:off x="4861525" y="6107474"/>
            <a:ext cx="3318076" cy="430887"/>
          </a:xfrm>
          <a:prstGeom prst="rect">
            <a:avLst/>
          </a:prstGeom>
          <a:noFill/>
        </p:spPr>
        <p:txBody>
          <a:bodyPr wrap="square" rtlCol="0">
            <a:spAutoFit/>
          </a:bodyPr>
          <a:lstStyle/>
          <a:p>
            <a:r>
              <a:rPr lang="en-IN" sz="2200" dirty="0">
                <a:latin typeface="Arial" panose="020B0604020202020204" pitchFamily="34" charset="0"/>
                <a:cs typeface="Arial" panose="020B0604020202020204" pitchFamily="34" charset="0"/>
              </a:rPr>
              <a:t>DFD Level 1</a:t>
            </a:r>
          </a:p>
        </p:txBody>
      </p:sp>
    </p:spTree>
    <p:extLst>
      <p:ext uri="{BB962C8B-B14F-4D97-AF65-F5344CB8AC3E}">
        <p14:creationId xmlns:p14="http://schemas.microsoft.com/office/powerpoint/2010/main" val="3980947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1E7F-ABC5-55C9-21D4-50D67FBC2B18}"/>
              </a:ext>
            </a:extLst>
          </p:cNvPr>
          <p:cNvSpPr>
            <a:spLocks noGrp="1"/>
          </p:cNvSpPr>
          <p:nvPr>
            <p:ph type="title"/>
          </p:nvPr>
        </p:nvSpPr>
        <p:spPr/>
        <p:txBody>
          <a:bodyPr>
            <a:normAutofit/>
          </a:bodyPr>
          <a:lstStyle/>
          <a:p>
            <a:pPr algn="ctr"/>
            <a:r>
              <a:rPr lang="en-IN" sz="2800" b="1" dirty="0">
                <a:latin typeface="Arial" panose="020B0604020202020204" pitchFamily="34" charset="0"/>
                <a:cs typeface="Arial" panose="020B0604020202020204" pitchFamily="34" charset="0"/>
              </a:rPr>
              <a:t>System Design</a:t>
            </a:r>
          </a:p>
        </p:txBody>
      </p:sp>
      <p:pic>
        <p:nvPicPr>
          <p:cNvPr id="5" name="Content Placeholder 4">
            <a:extLst>
              <a:ext uri="{FF2B5EF4-FFF2-40B4-BE49-F238E27FC236}">
                <a16:creationId xmlns:a16="http://schemas.microsoft.com/office/drawing/2014/main" id="{4A77C05F-21B9-FFCB-FC23-6E72055645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4483" y="1455235"/>
            <a:ext cx="7583033" cy="4351338"/>
          </a:xfrm>
        </p:spPr>
      </p:pic>
      <p:sp>
        <p:nvSpPr>
          <p:cNvPr id="6" name="TextBox 5">
            <a:extLst>
              <a:ext uri="{FF2B5EF4-FFF2-40B4-BE49-F238E27FC236}">
                <a16:creationId xmlns:a16="http://schemas.microsoft.com/office/drawing/2014/main" id="{18EF0E52-D0C7-E5F0-55E6-84D7BEC503D7}"/>
              </a:ext>
            </a:extLst>
          </p:cNvPr>
          <p:cNvSpPr txBox="1"/>
          <p:nvPr/>
        </p:nvSpPr>
        <p:spPr>
          <a:xfrm>
            <a:off x="4954122" y="6061988"/>
            <a:ext cx="3318076" cy="430887"/>
          </a:xfrm>
          <a:prstGeom prst="rect">
            <a:avLst/>
          </a:prstGeom>
          <a:noFill/>
        </p:spPr>
        <p:txBody>
          <a:bodyPr wrap="square" rtlCol="0">
            <a:spAutoFit/>
          </a:bodyPr>
          <a:lstStyle/>
          <a:p>
            <a:r>
              <a:rPr lang="en-IN" sz="2200" dirty="0">
                <a:latin typeface="Arial" panose="020B0604020202020204" pitchFamily="34" charset="0"/>
                <a:cs typeface="Arial" panose="020B0604020202020204" pitchFamily="34" charset="0"/>
              </a:rPr>
              <a:t>DFD Level 2</a:t>
            </a:r>
          </a:p>
        </p:txBody>
      </p:sp>
    </p:spTree>
    <p:extLst>
      <p:ext uri="{BB962C8B-B14F-4D97-AF65-F5344CB8AC3E}">
        <p14:creationId xmlns:p14="http://schemas.microsoft.com/office/powerpoint/2010/main" val="841702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1E7F-ABC5-55C9-21D4-50D67FBC2B18}"/>
              </a:ext>
            </a:extLst>
          </p:cNvPr>
          <p:cNvSpPr>
            <a:spLocks noGrp="1"/>
          </p:cNvSpPr>
          <p:nvPr>
            <p:ph type="title"/>
          </p:nvPr>
        </p:nvSpPr>
        <p:spPr/>
        <p:txBody>
          <a:bodyPr>
            <a:normAutofit/>
          </a:bodyPr>
          <a:lstStyle/>
          <a:p>
            <a:pPr algn="ctr"/>
            <a:r>
              <a:rPr lang="en-IN" sz="2800" b="1" dirty="0">
                <a:latin typeface="Arial" panose="020B0604020202020204" pitchFamily="34" charset="0"/>
                <a:cs typeface="Arial" panose="020B0604020202020204" pitchFamily="34" charset="0"/>
              </a:rPr>
              <a:t>System Design</a:t>
            </a:r>
          </a:p>
        </p:txBody>
      </p:sp>
      <p:pic>
        <p:nvPicPr>
          <p:cNvPr id="5" name="Content Placeholder 4">
            <a:extLst>
              <a:ext uri="{FF2B5EF4-FFF2-40B4-BE49-F238E27FC236}">
                <a16:creationId xmlns:a16="http://schemas.microsoft.com/office/drawing/2014/main" id="{86459D6A-FD17-E678-585F-E1BD8116E7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6754" y="1825625"/>
            <a:ext cx="9039828" cy="4351338"/>
          </a:xfrm>
        </p:spPr>
      </p:pic>
      <p:sp>
        <p:nvSpPr>
          <p:cNvPr id="6" name="TextBox 5">
            <a:extLst>
              <a:ext uri="{FF2B5EF4-FFF2-40B4-BE49-F238E27FC236}">
                <a16:creationId xmlns:a16="http://schemas.microsoft.com/office/drawing/2014/main" id="{22C2E601-EF56-EB97-EE9B-791A2B29143E}"/>
              </a:ext>
            </a:extLst>
          </p:cNvPr>
          <p:cNvSpPr txBox="1"/>
          <p:nvPr/>
        </p:nvSpPr>
        <p:spPr>
          <a:xfrm>
            <a:off x="5093018" y="6311900"/>
            <a:ext cx="3318076" cy="430887"/>
          </a:xfrm>
          <a:prstGeom prst="rect">
            <a:avLst/>
          </a:prstGeom>
          <a:noFill/>
        </p:spPr>
        <p:txBody>
          <a:bodyPr wrap="square" rtlCol="0">
            <a:spAutoFit/>
          </a:bodyPr>
          <a:lstStyle/>
          <a:p>
            <a:r>
              <a:rPr lang="en-IN" sz="2200" dirty="0">
                <a:latin typeface="Arial" panose="020B0604020202020204" pitchFamily="34" charset="0"/>
                <a:cs typeface="Arial" panose="020B0604020202020204" pitchFamily="34" charset="0"/>
              </a:rPr>
              <a:t>ER Diagram</a:t>
            </a:r>
          </a:p>
        </p:txBody>
      </p:sp>
    </p:spTree>
    <p:extLst>
      <p:ext uri="{BB962C8B-B14F-4D97-AF65-F5344CB8AC3E}">
        <p14:creationId xmlns:p14="http://schemas.microsoft.com/office/powerpoint/2010/main" val="929774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1E7F-ABC5-55C9-21D4-50D67FBC2B18}"/>
              </a:ext>
            </a:extLst>
          </p:cNvPr>
          <p:cNvSpPr>
            <a:spLocks noGrp="1"/>
          </p:cNvSpPr>
          <p:nvPr>
            <p:ph type="title"/>
          </p:nvPr>
        </p:nvSpPr>
        <p:spPr/>
        <p:txBody>
          <a:bodyPr>
            <a:normAutofit/>
          </a:bodyPr>
          <a:lstStyle/>
          <a:p>
            <a:pPr algn="ctr"/>
            <a:r>
              <a:rPr lang="en-IN" sz="2800" b="1" dirty="0">
                <a:latin typeface="Arial" panose="020B0604020202020204" pitchFamily="34" charset="0"/>
                <a:cs typeface="Arial" panose="020B0604020202020204" pitchFamily="34" charset="0"/>
              </a:rPr>
              <a:t>Modules and Description</a:t>
            </a:r>
          </a:p>
        </p:txBody>
      </p:sp>
      <p:sp>
        <p:nvSpPr>
          <p:cNvPr id="3" name="Content Placeholder 2">
            <a:extLst>
              <a:ext uri="{FF2B5EF4-FFF2-40B4-BE49-F238E27FC236}">
                <a16:creationId xmlns:a16="http://schemas.microsoft.com/office/drawing/2014/main" id="{9393AFE8-D8C9-B6F2-194D-E71F7023A73B}"/>
              </a:ext>
            </a:extLst>
          </p:cNvPr>
          <p:cNvSpPr>
            <a:spLocks noGrp="1"/>
          </p:cNvSpPr>
          <p:nvPr>
            <p:ph idx="1"/>
          </p:nvPr>
        </p:nvSpPr>
        <p:spPr/>
        <p:txBody>
          <a:bodyPr>
            <a:normAutofit/>
          </a:bodyPr>
          <a:lstStyle/>
          <a:p>
            <a:pPr>
              <a:lnSpc>
                <a:spcPct val="150000"/>
              </a:lnSpc>
            </a:pPr>
            <a:r>
              <a:rPr lang="en-IN" sz="2200" dirty="0">
                <a:latin typeface="Arial" panose="020B0604020202020204" pitchFamily="34" charset="0"/>
                <a:cs typeface="Arial" panose="020B0604020202020204" pitchFamily="34" charset="0"/>
              </a:rPr>
              <a:t>Shop Signup</a:t>
            </a:r>
          </a:p>
          <a:p>
            <a:pPr>
              <a:lnSpc>
                <a:spcPct val="150000"/>
              </a:lnSpc>
            </a:pPr>
            <a:r>
              <a:rPr lang="en-IN" sz="2200" dirty="0">
                <a:latin typeface="Arial" panose="020B0604020202020204" pitchFamily="34" charset="0"/>
                <a:cs typeface="Arial" panose="020B0604020202020204" pitchFamily="34" charset="0"/>
              </a:rPr>
              <a:t>Shop Dashboard</a:t>
            </a:r>
          </a:p>
          <a:p>
            <a:pPr>
              <a:lnSpc>
                <a:spcPct val="150000"/>
              </a:lnSpc>
            </a:pPr>
            <a:r>
              <a:rPr lang="en-IN" sz="2200" dirty="0">
                <a:latin typeface="Arial" panose="020B0604020202020204" pitchFamily="34" charset="0"/>
                <a:cs typeface="Arial" panose="020B0604020202020204" pitchFamily="34" charset="0"/>
              </a:rPr>
              <a:t>Employee Management </a:t>
            </a:r>
          </a:p>
          <a:p>
            <a:pPr>
              <a:lnSpc>
                <a:spcPct val="150000"/>
              </a:lnSpc>
            </a:pPr>
            <a:r>
              <a:rPr lang="en-IN" sz="2200" dirty="0">
                <a:latin typeface="Arial" panose="020B0604020202020204" pitchFamily="34" charset="0"/>
                <a:cs typeface="Arial" panose="020B0604020202020204" pitchFamily="34" charset="0"/>
              </a:rPr>
              <a:t>Garage Management</a:t>
            </a:r>
          </a:p>
          <a:p>
            <a:pPr>
              <a:lnSpc>
                <a:spcPct val="150000"/>
              </a:lnSpc>
            </a:pPr>
            <a:r>
              <a:rPr lang="en-IN" sz="2200" dirty="0">
                <a:latin typeface="Arial" panose="020B0604020202020204" pitchFamily="34" charset="0"/>
                <a:cs typeface="Arial" panose="020B0604020202020204" pitchFamily="34" charset="0"/>
              </a:rPr>
              <a:t>Account Management</a:t>
            </a:r>
          </a:p>
          <a:p>
            <a:pPr>
              <a:lnSpc>
                <a:spcPct val="150000"/>
              </a:lnSpc>
            </a:pPr>
            <a:r>
              <a:rPr lang="en-IN" sz="2200" dirty="0">
                <a:latin typeface="Arial" panose="020B0604020202020204" pitchFamily="34" charset="0"/>
                <a:cs typeface="Arial" panose="020B0604020202020204" pitchFamily="34" charset="0"/>
              </a:rPr>
              <a:t>User Ticket Rising </a:t>
            </a:r>
          </a:p>
        </p:txBody>
      </p:sp>
    </p:spTree>
    <p:extLst>
      <p:ext uri="{BB962C8B-B14F-4D97-AF65-F5344CB8AC3E}">
        <p14:creationId xmlns:p14="http://schemas.microsoft.com/office/powerpoint/2010/main" val="3583278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1E7F-ABC5-55C9-21D4-50D67FBC2B18}"/>
              </a:ext>
            </a:extLst>
          </p:cNvPr>
          <p:cNvSpPr>
            <a:spLocks noGrp="1"/>
          </p:cNvSpPr>
          <p:nvPr>
            <p:ph type="title"/>
          </p:nvPr>
        </p:nvSpPr>
        <p:spPr/>
        <p:txBody>
          <a:bodyPr>
            <a:normAutofit/>
          </a:bodyPr>
          <a:lstStyle/>
          <a:p>
            <a:pPr algn="ctr"/>
            <a:r>
              <a:rPr lang="en-IN" sz="2800" b="1" dirty="0">
                <a:latin typeface="Arial" panose="020B0604020202020204" pitchFamily="34" charset="0"/>
                <a:cs typeface="Arial" panose="020B0604020202020204" pitchFamily="34" charset="0"/>
              </a:rPr>
              <a:t>Modules and Description</a:t>
            </a:r>
          </a:p>
        </p:txBody>
      </p:sp>
      <p:sp>
        <p:nvSpPr>
          <p:cNvPr id="3" name="Content Placeholder 2">
            <a:extLst>
              <a:ext uri="{FF2B5EF4-FFF2-40B4-BE49-F238E27FC236}">
                <a16:creationId xmlns:a16="http://schemas.microsoft.com/office/drawing/2014/main" id="{9393AFE8-D8C9-B6F2-194D-E71F7023A73B}"/>
              </a:ext>
            </a:extLst>
          </p:cNvPr>
          <p:cNvSpPr>
            <a:spLocks noGrp="1"/>
          </p:cNvSpPr>
          <p:nvPr>
            <p:ph idx="1"/>
          </p:nvPr>
        </p:nvSpPr>
        <p:spPr>
          <a:xfrm>
            <a:off x="838200" y="1290320"/>
            <a:ext cx="10515600" cy="6024880"/>
          </a:xfrm>
        </p:spPr>
        <p:txBody>
          <a:bodyPr>
            <a:normAutofit/>
          </a:bodyPr>
          <a:lstStyle/>
          <a:p>
            <a:pPr>
              <a:lnSpc>
                <a:spcPct val="150000"/>
              </a:lnSpc>
            </a:pPr>
            <a:r>
              <a:rPr lang="en-GB" sz="2400" b="1" dirty="0">
                <a:latin typeface="Arial "/>
                <a:cs typeface="Arial" panose="020B0604020202020204" pitchFamily="34" charset="0"/>
              </a:rPr>
              <a:t>Shop Signup</a:t>
            </a:r>
            <a:r>
              <a:rPr lang="en-IN" sz="2400" b="1" dirty="0">
                <a:latin typeface="Arial "/>
                <a:cs typeface="Arial" panose="020B0604020202020204" pitchFamily="34" charset="0"/>
              </a:rPr>
              <a:t>:</a:t>
            </a:r>
          </a:p>
          <a:p>
            <a:pPr marL="0" indent="0">
              <a:lnSpc>
                <a:spcPct val="150000"/>
              </a:lnSpc>
              <a:buNone/>
            </a:pPr>
            <a:r>
              <a:rPr lang="en-IN" sz="2200" dirty="0">
                <a:latin typeface="Arial "/>
                <a:cs typeface="Arial" panose="020B0604020202020204" pitchFamily="34" charset="0"/>
              </a:rPr>
              <a:t>Allows mechanics shop owners to create account  </a:t>
            </a:r>
          </a:p>
          <a:p>
            <a:pPr>
              <a:lnSpc>
                <a:spcPct val="150000"/>
              </a:lnSpc>
            </a:pPr>
            <a:r>
              <a:rPr lang="en-GB" sz="2200" b="1" dirty="0">
                <a:latin typeface="Arial "/>
              </a:rPr>
              <a:t>Shop Dashboard:</a:t>
            </a:r>
          </a:p>
          <a:p>
            <a:pPr marL="0" indent="0">
              <a:lnSpc>
                <a:spcPct val="150000"/>
              </a:lnSpc>
              <a:buNone/>
            </a:pPr>
            <a:r>
              <a:rPr lang="en-GB" sz="2200" dirty="0">
                <a:latin typeface="Arial "/>
              </a:rPr>
              <a:t>Central hub for managing shop operations.</a:t>
            </a:r>
          </a:p>
          <a:p>
            <a:pPr marL="0" indent="0">
              <a:lnSpc>
                <a:spcPct val="150000"/>
              </a:lnSpc>
              <a:buNone/>
            </a:pPr>
            <a:r>
              <a:rPr lang="en-GB" sz="2200" dirty="0">
                <a:latin typeface="Arial "/>
              </a:rPr>
              <a:t>Provides key performance metrics:</a:t>
            </a:r>
          </a:p>
          <a:p>
            <a:pPr marL="742950" lvl="1" indent="-285750">
              <a:lnSpc>
                <a:spcPct val="150000"/>
              </a:lnSpc>
              <a:buFont typeface="Arial" panose="020B0604020202020204" pitchFamily="34" charset="0"/>
              <a:buChar char="•"/>
            </a:pPr>
            <a:r>
              <a:rPr lang="en-GB" sz="2200" dirty="0">
                <a:latin typeface="Arial "/>
              </a:rPr>
              <a:t>Number of service requests</a:t>
            </a:r>
          </a:p>
          <a:p>
            <a:pPr marL="742950" lvl="1" indent="-285750">
              <a:lnSpc>
                <a:spcPct val="150000"/>
              </a:lnSpc>
              <a:buFont typeface="Arial" panose="020B0604020202020204" pitchFamily="34" charset="0"/>
              <a:buChar char="•"/>
            </a:pPr>
            <a:r>
              <a:rPr lang="en-GB" sz="2200" dirty="0">
                <a:latin typeface="Arial "/>
              </a:rPr>
              <a:t>Ongoing jobs</a:t>
            </a:r>
          </a:p>
          <a:p>
            <a:pPr marL="0" indent="0">
              <a:lnSpc>
                <a:spcPct val="150000"/>
              </a:lnSpc>
              <a:buNone/>
            </a:pPr>
            <a:endParaRPr lang="en-GB" sz="2200" dirty="0">
              <a:latin typeface="Arial "/>
            </a:endParaRPr>
          </a:p>
          <a:p>
            <a:pPr marL="0" indent="0">
              <a:buNone/>
            </a:pPr>
            <a:endParaRPr lang="en-GB"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4658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1E7F-ABC5-55C9-21D4-50D67FBC2B18}"/>
              </a:ext>
            </a:extLst>
          </p:cNvPr>
          <p:cNvSpPr>
            <a:spLocks noGrp="1"/>
          </p:cNvSpPr>
          <p:nvPr>
            <p:ph type="title"/>
          </p:nvPr>
        </p:nvSpPr>
        <p:spPr/>
        <p:txBody>
          <a:bodyPr>
            <a:normAutofit/>
          </a:bodyPr>
          <a:lstStyle/>
          <a:p>
            <a:pPr algn="ctr"/>
            <a:r>
              <a:rPr lang="en-IN" sz="2800" b="1" dirty="0">
                <a:latin typeface="Arial" panose="020B0604020202020204" pitchFamily="34" charset="0"/>
                <a:cs typeface="Arial" panose="020B0604020202020204" pitchFamily="34" charset="0"/>
              </a:rPr>
              <a:t>Modules and Description</a:t>
            </a:r>
          </a:p>
        </p:txBody>
      </p:sp>
      <p:sp>
        <p:nvSpPr>
          <p:cNvPr id="3" name="Content Placeholder 2">
            <a:extLst>
              <a:ext uri="{FF2B5EF4-FFF2-40B4-BE49-F238E27FC236}">
                <a16:creationId xmlns:a16="http://schemas.microsoft.com/office/drawing/2014/main" id="{9393AFE8-D8C9-B6F2-194D-E71F7023A73B}"/>
              </a:ext>
            </a:extLst>
          </p:cNvPr>
          <p:cNvSpPr>
            <a:spLocks noGrp="1"/>
          </p:cNvSpPr>
          <p:nvPr>
            <p:ph idx="1"/>
          </p:nvPr>
        </p:nvSpPr>
        <p:spPr>
          <a:xfrm>
            <a:off x="838200" y="1290320"/>
            <a:ext cx="10515600" cy="6024880"/>
          </a:xfrm>
        </p:spPr>
        <p:txBody>
          <a:bodyPr>
            <a:normAutofit/>
          </a:bodyPr>
          <a:lstStyle/>
          <a:p>
            <a:pPr marL="0" indent="0">
              <a:lnSpc>
                <a:spcPct val="150000"/>
              </a:lnSpc>
              <a:buNone/>
            </a:pPr>
            <a:r>
              <a:rPr lang="en-GB" sz="2400" b="1" dirty="0">
                <a:latin typeface="Arial "/>
              </a:rPr>
              <a:t>Garage management:</a:t>
            </a:r>
          </a:p>
          <a:p>
            <a:pPr>
              <a:lnSpc>
                <a:spcPct val="150000"/>
              </a:lnSpc>
              <a:buFont typeface="Arial" panose="020B0604020202020204" pitchFamily="34" charset="0"/>
              <a:buChar char="•"/>
            </a:pPr>
            <a:r>
              <a:rPr lang="en-GB" sz="2200" dirty="0">
                <a:latin typeface="Arial "/>
              </a:rPr>
              <a:t>Streamlines daily operations.</a:t>
            </a:r>
          </a:p>
          <a:p>
            <a:pPr>
              <a:lnSpc>
                <a:spcPct val="150000"/>
              </a:lnSpc>
              <a:buFont typeface="Arial" panose="020B0604020202020204" pitchFamily="34" charset="0"/>
              <a:buChar char="•"/>
            </a:pPr>
            <a:r>
              <a:rPr lang="en-GB" sz="2200" dirty="0">
                <a:latin typeface="Arial "/>
              </a:rPr>
              <a:t>Manages service requests, appointment scheduling, and job tracking.</a:t>
            </a:r>
          </a:p>
          <a:p>
            <a:pPr marL="0" indent="0">
              <a:lnSpc>
                <a:spcPct val="160000"/>
              </a:lnSpc>
              <a:buNone/>
            </a:pPr>
            <a:r>
              <a:rPr lang="en-IN" sz="2400" b="1" dirty="0">
                <a:latin typeface="Arial "/>
              </a:rPr>
              <a:t>Account management:</a:t>
            </a:r>
          </a:p>
          <a:p>
            <a:pPr>
              <a:lnSpc>
                <a:spcPct val="160000"/>
              </a:lnSpc>
              <a:buFont typeface="Arial" panose="020B0604020202020204" pitchFamily="34" charset="0"/>
              <a:buChar char="•"/>
            </a:pPr>
            <a:r>
              <a:rPr lang="en-IN" sz="2200" dirty="0">
                <a:latin typeface="Arial "/>
              </a:rPr>
              <a:t>Offers comprehensive financial management tools.</a:t>
            </a:r>
          </a:p>
          <a:p>
            <a:pPr>
              <a:lnSpc>
                <a:spcPct val="160000"/>
              </a:lnSpc>
              <a:buFont typeface="Arial" panose="020B0604020202020204" pitchFamily="34" charset="0"/>
              <a:buChar char="•"/>
            </a:pPr>
            <a:r>
              <a:rPr lang="en-IN" sz="2200" dirty="0">
                <a:latin typeface="Arial "/>
              </a:rPr>
              <a:t>Maintains accurate records.</a:t>
            </a:r>
          </a:p>
          <a:p>
            <a:pPr>
              <a:lnSpc>
                <a:spcPct val="150000"/>
              </a:lnSpc>
              <a:buFont typeface="Arial" panose="020B0604020202020204" pitchFamily="34" charset="0"/>
              <a:buChar char="•"/>
            </a:pPr>
            <a:endParaRPr lang="en-GB" sz="2200" dirty="0">
              <a:latin typeface="Arial "/>
            </a:endParaRPr>
          </a:p>
          <a:p>
            <a:pPr marL="742950" lvl="1" indent="-285750">
              <a:buFont typeface="Arial" panose="020B0604020202020204" pitchFamily="34" charset="0"/>
              <a:buChar char="•"/>
            </a:pPr>
            <a:endParaRPr lang="en-GB" sz="2200" dirty="0">
              <a:latin typeface="Arial "/>
            </a:endParaRPr>
          </a:p>
          <a:p>
            <a:pPr marL="0" indent="0">
              <a:buNone/>
            </a:pPr>
            <a:endParaRPr lang="en-GB"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7558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1E7F-ABC5-55C9-21D4-50D67FBC2B18}"/>
              </a:ext>
            </a:extLst>
          </p:cNvPr>
          <p:cNvSpPr>
            <a:spLocks noGrp="1"/>
          </p:cNvSpPr>
          <p:nvPr>
            <p:ph type="title"/>
          </p:nvPr>
        </p:nvSpPr>
        <p:spPr/>
        <p:txBody>
          <a:bodyPr>
            <a:normAutofit/>
          </a:bodyPr>
          <a:lstStyle/>
          <a:p>
            <a:pPr algn="ctr"/>
            <a:r>
              <a:rPr lang="en-IN" sz="2800" b="1" dirty="0">
                <a:latin typeface="Arial" panose="020B0604020202020204" pitchFamily="34" charset="0"/>
                <a:cs typeface="Arial" panose="020B0604020202020204" pitchFamily="34" charset="0"/>
              </a:rPr>
              <a:t>Modules and Description</a:t>
            </a:r>
          </a:p>
        </p:txBody>
      </p:sp>
      <p:sp>
        <p:nvSpPr>
          <p:cNvPr id="3" name="Content Placeholder 2">
            <a:extLst>
              <a:ext uri="{FF2B5EF4-FFF2-40B4-BE49-F238E27FC236}">
                <a16:creationId xmlns:a16="http://schemas.microsoft.com/office/drawing/2014/main" id="{9393AFE8-D8C9-B6F2-194D-E71F7023A73B}"/>
              </a:ext>
            </a:extLst>
          </p:cNvPr>
          <p:cNvSpPr>
            <a:spLocks noGrp="1"/>
          </p:cNvSpPr>
          <p:nvPr>
            <p:ph idx="1"/>
          </p:nvPr>
        </p:nvSpPr>
        <p:spPr>
          <a:xfrm>
            <a:off x="838200" y="1402080"/>
            <a:ext cx="10515600" cy="5455920"/>
          </a:xfrm>
        </p:spPr>
        <p:txBody>
          <a:bodyPr>
            <a:normAutofit/>
          </a:bodyPr>
          <a:lstStyle/>
          <a:p>
            <a:pPr marL="0" indent="0">
              <a:lnSpc>
                <a:spcPct val="160000"/>
              </a:lnSpc>
              <a:buNone/>
            </a:pPr>
            <a:r>
              <a:rPr lang="en-GB" sz="2400" b="1" dirty="0">
                <a:latin typeface="Arial "/>
              </a:rPr>
              <a:t>User ticket raising:</a:t>
            </a:r>
          </a:p>
          <a:p>
            <a:pPr>
              <a:lnSpc>
                <a:spcPct val="150000"/>
              </a:lnSpc>
              <a:buFont typeface="Arial" panose="020B0604020202020204" pitchFamily="34" charset="0"/>
              <a:buChar char="•"/>
            </a:pPr>
            <a:r>
              <a:rPr lang="en-GB" sz="2200" dirty="0">
                <a:latin typeface="Arial "/>
              </a:rPr>
              <a:t>Simplifies service request process for vehicle owners.</a:t>
            </a:r>
          </a:p>
          <a:p>
            <a:pPr>
              <a:lnSpc>
                <a:spcPct val="150000"/>
              </a:lnSpc>
              <a:buFont typeface="Arial" panose="020B0604020202020204" pitchFamily="34" charset="0"/>
              <a:buChar char="•"/>
            </a:pPr>
            <a:r>
              <a:rPr lang="en-GB" sz="2200" dirty="0">
                <a:latin typeface="Arial "/>
              </a:rPr>
              <a:t>User-friendly interface.</a:t>
            </a:r>
          </a:p>
          <a:p>
            <a:pPr>
              <a:lnSpc>
                <a:spcPct val="150000"/>
              </a:lnSpc>
              <a:buFont typeface="Arial" panose="020B0604020202020204" pitchFamily="34" charset="0"/>
              <a:buChar char="•"/>
            </a:pPr>
            <a:r>
              <a:rPr lang="en-GB" sz="2200" dirty="0">
                <a:latin typeface="Arial "/>
              </a:rPr>
              <a:t>Allows users to:</a:t>
            </a:r>
          </a:p>
          <a:p>
            <a:pPr marL="742950" lvl="1" indent="-285750">
              <a:lnSpc>
                <a:spcPct val="150000"/>
              </a:lnSpc>
              <a:buFont typeface="Arial" panose="020B0604020202020204" pitchFamily="34" charset="0"/>
              <a:buChar char="•"/>
            </a:pPr>
            <a:r>
              <a:rPr lang="en-GB" sz="2200" dirty="0">
                <a:latin typeface="Arial "/>
              </a:rPr>
              <a:t>Describe vehicle issues</a:t>
            </a:r>
          </a:p>
          <a:p>
            <a:pPr marL="742950" lvl="1" indent="-285750">
              <a:lnSpc>
                <a:spcPct val="150000"/>
              </a:lnSpc>
              <a:buFont typeface="Arial" panose="020B0604020202020204" pitchFamily="34" charset="0"/>
              <a:buChar char="•"/>
            </a:pPr>
            <a:r>
              <a:rPr lang="en-GB" sz="2200" dirty="0">
                <a:latin typeface="Arial "/>
              </a:rPr>
              <a:t>Select required services</a:t>
            </a:r>
          </a:p>
          <a:p>
            <a:pPr marL="742950" lvl="1" indent="-285750">
              <a:lnSpc>
                <a:spcPct val="150000"/>
              </a:lnSpc>
              <a:buFont typeface="Arial" panose="020B0604020202020204" pitchFamily="34" charset="0"/>
              <a:buChar char="•"/>
            </a:pPr>
            <a:r>
              <a:rPr lang="en-GB" sz="2200" dirty="0">
                <a:latin typeface="Arial "/>
              </a:rPr>
              <a:t>Submit service requests</a:t>
            </a:r>
          </a:p>
          <a:p>
            <a:pPr>
              <a:buFont typeface="Arial" panose="020B0604020202020204" pitchFamily="34" charset="0"/>
              <a:buChar char="•"/>
            </a:pPr>
            <a:endParaRPr lang="en-IN" sz="1600" dirty="0"/>
          </a:p>
        </p:txBody>
      </p:sp>
    </p:spTree>
    <p:extLst>
      <p:ext uri="{BB962C8B-B14F-4D97-AF65-F5344CB8AC3E}">
        <p14:creationId xmlns:p14="http://schemas.microsoft.com/office/powerpoint/2010/main" val="1540682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2A5CC-73E4-9AE6-C5DE-AE71C3D982A3}"/>
              </a:ext>
            </a:extLst>
          </p:cNvPr>
          <p:cNvSpPr>
            <a:spLocks noGrp="1"/>
          </p:cNvSpPr>
          <p:nvPr>
            <p:ph type="title"/>
          </p:nvPr>
        </p:nvSpPr>
        <p:spPr/>
        <p:txBody>
          <a:bodyPr>
            <a:normAutofit/>
          </a:bodyPr>
          <a:lstStyle/>
          <a:p>
            <a:pPr algn="ctr"/>
            <a:r>
              <a:rPr lang="en-GB" sz="2800" b="1" dirty="0" err="1">
                <a:latin typeface="Arial" panose="020B0604020202020204" pitchFamily="34" charset="0"/>
                <a:cs typeface="Arial" panose="020B0604020202020204" pitchFamily="34" charset="0"/>
              </a:rPr>
              <a:t>TimeSheet</a:t>
            </a:r>
            <a:endParaRPr lang="en-IN" sz="2800" b="1"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E9B2D416-1CE0-9829-3C66-3F13DECB177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87560" y="1825625"/>
            <a:ext cx="10016880" cy="4351338"/>
          </a:xfrm>
        </p:spPr>
      </p:pic>
    </p:spTree>
    <p:extLst>
      <p:ext uri="{BB962C8B-B14F-4D97-AF65-F5344CB8AC3E}">
        <p14:creationId xmlns:p14="http://schemas.microsoft.com/office/powerpoint/2010/main" val="433922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A8F0-8F1C-9465-DDF7-26EE978C104D}"/>
              </a:ext>
            </a:extLst>
          </p:cNvPr>
          <p:cNvSpPr>
            <a:spLocks noGrp="1"/>
          </p:cNvSpPr>
          <p:nvPr>
            <p:ph type="title"/>
          </p:nvPr>
        </p:nvSpPr>
        <p:spPr/>
        <p:txBody>
          <a:bodyPr/>
          <a:lstStyle/>
          <a:p>
            <a:pPr algn="ctr"/>
            <a:r>
              <a:rPr lang="en-US" sz="2800" b="1" dirty="0">
                <a:latin typeface="Arial" panose="020B0604020202020204" pitchFamily="34" charset="0"/>
                <a:cs typeface="Arial" panose="020B0604020202020204" pitchFamily="34" charset="0"/>
              </a:rPr>
              <a:t>Introduction to the company </a:t>
            </a:r>
            <a:br>
              <a:rPr lang="en-US" dirty="0">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422B369F-26ED-B37E-4196-10CFA1C5C37D}"/>
              </a:ext>
            </a:extLst>
          </p:cNvPr>
          <p:cNvSpPr>
            <a:spLocks noGrp="1"/>
          </p:cNvSpPr>
          <p:nvPr>
            <p:ph idx="1"/>
          </p:nvPr>
        </p:nvSpPr>
        <p:spPr>
          <a:xfrm>
            <a:off x="838200" y="1203960"/>
            <a:ext cx="10515600" cy="4973003"/>
          </a:xfrm>
        </p:spPr>
        <p:txBody>
          <a:bodyPr>
            <a:noAutofit/>
          </a:bodyPr>
          <a:lstStyle/>
          <a:p>
            <a:pPr algn="just">
              <a:lnSpc>
                <a:spcPct val="150000"/>
              </a:lnSpc>
            </a:pPr>
            <a:r>
              <a:rPr lang="en-US" sz="2200" dirty="0">
                <a:effectLst/>
                <a:latin typeface="Arial" panose="020B0604020202020204" pitchFamily="34" charset="0"/>
                <a:ea typeface="Droid Sans Fallback"/>
                <a:cs typeface="Arial" panose="020B0604020202020204" pitchFamily="34" charset="0"/>
              </a:rPr>
              <a:t>Net Tel Solution India Pvt Ltd is a leading provider of software , </a:t>
            </a:r>
            <a:r>
              <a:rPr lang="en-US" sz="2200" dirty="0">
                <a:latin typeface="Arial" panose="020B0604020202020204" pitchFamily="34" charset="0"/>
                <a:ea typeface="Droid Sans Fallback"/>
                <a:cs typeface="Arial" panose="020B0604020202020204" pitchFamily="34" charset="0"/>
              </a:rPr>
              <a:t>T</a:t>
            </a:r>
            <a:r>
              <a:rPr lang="en-US" sz="2200" dirty="0">
                <a:effectLst/>
                <a:latin typeface="Arial" panose="020B0604020202020204" pitchFamily="34" charset="0"/>
                <a:ea typeface="Droid Sans Fallback"/>
                <a:cs typeface="Arial" panose="020B0604020202020204" pitchFamily="34" charset="0"/>
              </a:rPr>
              <a:t>elecom  Electrical   and Network Managements.</a:t>
            </a:r>
            <a:endParaRPr lang="en-US" sz="2200" dirty="0">
              <a:effectLst/>
              <a:latin typeface="Arial" panose="020B0604020202020204" pitchFamily="34" charset="0"/>
              <a:cs typeface="Arial" panose="020B0604020202020204" pitchFamily="34" charset="0"/>
            </a:endParaRPr>
          </a:p>
          <a:p>
            <a:pPr algn="just">
              <a:lnSpc>
                <a:spcPct val="150000"/>
              </a:lnSpc>
            </a:pPr>
            <a:r>
              <a:rPr lang="en-US" sz="2200" dirty="0">
                <a:solidFill>
                  <a:srgbClr val="000000"/>
                </a:solidFill>
                <a:highlight>
                  <a:srgbClr val="FFFFFF"/>
                </a:highlight>
                <a:latin typeface="Arial" panose="020B0604020202020204" pitchFamily="34" charset="0"/>
                <a:ea typeface="Droid Sans Fallback"/>
                <a:cs typeface="Arial" panose="020B0604020202020204" pitchFamily="34" charset="0"/>
              </a:rPr>
              <a:t>Net Tel Solution is Service and product Based Company</a:t>
            </a:r>
          </a:p>
          <a:p>
            <a:pPr algn="just">
              <a:lnSpc>
                <a:spcPct val="150000"/>
              </a:lnSpc>
            </a:pPr>
            <a:r>
              <a:rPr lang="en-US" sz="2200" dirty="0">
                <a:solidFill>
                  <a:srgbClr val="000000"/>
                </a:solidFill>
                <a:highlight>
                  <a:srgbClr val="FFFFFF"/>
                </a:highlight>
                <a:latin typeface="Arial" panose="020B0604020202020204" pitchFamily="34" charset="0"/>
                <a:ea typeface="Droid Sans Fallback"/>
                <a:cs typeface="Arial" panose="020B0604020202020204" pitchFamily="34" charset="0"/>
              </a:rPr>
              <a:t>They</a:t>
            </a:r>
            <a:r>
              <a:rPr lang="en-US" sz="2200" dirty="0">
                <a:solidFill>
                  <a:srgbClr val="000000"/>
                </a:solidFill>
                <a:effectLst/>
                <a:highlight>
                  <a:srgbClr val="FFFFFF"/>
                </a:highlight>
                <a:latin typeface="Arial" panose="020B0604020202020204" pitchFamily="34" charset="0"/>
                <a:ea typeface="Droid Sans Fallback"/>
                <a:cs typeface="Arial" panose="020B0604020202020204" pitchFamily="34" charset="0"/>
              </a:rPr>
              <a:t> pride themselves in the fact that they have a loyal customer base of many clients.</a:t>
            </a:r>
          </a:p>
          <a:p>
            <a:pPr algn="just">
              <a:lnSpc>
                <a:spcPct val="150000"/>
              </a:lnSpc>
            </a:pPr>
            <a:r>
              <a:rPr lang="en-US" sz="2200" dirty="0">
                <a:effectLst/>
                <a:latin typeface="Arial" panose="020B0604020202020204" pitchFamily="34" charset="0"/>
                <a:ea typeface="Droid Sans Fallback"/>
                <a:cs typeface="Arial" panose="020B0604020202020204" pitchFamily="34" charset="0"/>
              </a:rPr>
              <a:t>Net Tel Solutions India Private Limited was established  in 2013 by leading experts in the field of Telecom Industries.</a:t>
            </a:r>
          </a:p>
        </p:txBody>
      </p:sp>
    </p:spTree>
    <p:extLst>
      <p:ext uri="{BB962C8B-B14F-4D97-AF65-F5344CB8AC3E}">
        <p14:creationId xmlns:p14="http://schemas.microsoft.com/office/powerpoint/2010/main" val="808706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2A5CC-73E4-9AE6-C5DE-AE71C3D982A3}"/>
              </a:ext>
            </a:extLst>
          </p:cNvPr>
          <p:cNvSpPr>
            <a:spLocks noGrp="1"/>
          </p:cNvSpPr>
          <p:nvPr>
            <p:ph type="title"/>
          </p:nvPr>
        </p:nvSpPr>
        <p:spPr/>
        <p:txBody>
          <a:bodyPr>
            <a:normAutofit/>
          </a:bodyPr>
          <a:lstStyle/>
          <a:p>
            <a:pPr algn="ctr"/>
            <a:r>
              <a:rPr lang="en-GB" sz="2800" b="1" dirty="0" err="1">
                <a:latin typeface="Arial" panose="020B0604020202020204" pitchFamily="34" charset="0"/>
                <a:cs typeface="Arial" panose="020B0604020202020204" pitchFamily="34" charset="0"/>
              </a:rPr>
              <a:t>TimeSheet</a:t>
            </a:r>
            <a:endParaRPr lang="en-IN" sz="2800" b="1"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E9B2D416-1CE0-9829-3C66-3F13DECB177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87560" y="1825625"/>
            <a:ext cx="10016880" cy="4351338"/>
          </a:xfrm>
        </p:spPr>
      </p:pic>
    </p:spTree>
    <p:extLst>
      <p:ext uri="{BB962C8B-B14F-4D97-AF65-F5344CB8AC3E}">
        <p14:creationId xmlns:p14="http://schemas.microsoft.com/office/powerpoint/2010/main" val="3900335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9DCF-B574-599E-DA55-D167E8F8C625}"/>
              </a:ext>
            </a:extLst>
          </p:cNvPr>
          <p:cNvSpPr>
            <a:spLocks noGrp="1"/>
          </p:cNvSpPr>
          <p:nvPr>
            <p:ph type="title"/>
          </p:nvPr>
        </p:nvSpPr>
        <p:spPr/>
        <p:txBody>
          <a:bodyPr>
            <a:normAutofit/>
          </a:bodyPr>
          <a:lstStyle/>
          <a:p>
            <a:pPr algn="ctr"/>
            <a:r>
              <a:rPr lang="en-GB" sz="2800" b="1" dirty="0">
                <a:latin typeface="Arial" panose="020B0604020202020204" pitchFamily="34" charset="0"/>
                <a:cs typeface="Arial" panose="020B0604020202020204" pitchFamily="34" charset="0"/>
              </a:rPr>
              <a:t>Role as an Intern</a:t>
            </a:r>
            <a:endParaRPr lang="en-IN" sz="28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E9E1ECB-65CD-04E6-8731-1337C81987CA}"/>
              </a:ext>
            </a:extLst>
          </p:cNvPr>
          <p:cNvSpPr>
            <a:spLocks noGrp="1"/>
          </p:cNvSpPr>
          <p:nvPr>
            <p:ph idx="1"/>
          </p:nvPr>
        </p:nvSpPr>
        <p:spPr/>
        <p:txBody>
          <a:bodyPr>
            <a:normAutofit/>
          </a:bodyPr>
          <a:lstStyle/>
          <a:p>
            <a:pPr marL="0" indent="0" algn="just">
              <a:lnSpc>
                <a:spcPct val="150000"/>
              </a:lnSpc>
              <a:buNone/>
            </a:pPr>
            <a:r>
              <a:rPr lang="en-GB" sz="2200" dirty="0">
                <a:latin typeface="Arial" panose="020B0604020202020204" pitchFamily="34" charset="0"/>
                <a:cs typeface="Arial" panose="020B0604020202020204" pitchFamily="34" charset="0"/>
              </a:rPr>
              <a:t>As an intern in full stack development, I’m assist in building and maintaining web applications, gaining hands-on experience with both front-end and back-end technologies. You'll collaborate with senior developers, contribute to coding tasks, and continuously learn and improve your skills through feedback and mentorship.</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9815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0D4F7-F5CE-235A-92EC-6DFACFFEBE68}"/>
              </a:ext>
            </a:extLst>
          </p:cNvPr>
          <p:cNvSpPr>
            <a:spLocks noGrp="1"/>
          </p:cNvSpPr>
          <p:nvPr>
            <p:ph type="title"/>
          </p:nvPr>
        </p:nvSpPr>
        <p:spPr/>
        <p:txBody>
          <a:bodyPr>
            <a:normAutofit/>
          </a:bodyPr>
          <a:lstStyle/>
          <a:p>
            <a:pPr algn="ctr"/>
            <a:r>
              <a:rPr lang="en-GB" sz="2800" b="1" dirty="0">
                <a:latin typeface="Arial" panose="020B0604020202020204" pitchFamily="34" charset="0"/>
                <a:cs typeface="Arial" panose="020B0604020202020204" pitchFamily="34" charset="0"/>
              </a:rPr>
              <a:t>P</a:t>
            </a:r>
            <a:r>
              <a:rPr lang="en-IN" sz="2800" b="1" dirty="0" err="1">
                <a:latin typeface="Arial" panose="020B0604020202020204" pitchFamily="34" charset="0"/>
                <a:cs typeface="Arial" panose="020B0604020202020204" pitchFamily="34" charset="0"/>
              </a:rPr>
              <a:t>roblem</a:t>
            </a:r>
            <a:r>
              <a:rPr lang="en-IN" sz="2800" b="1" dirty="0">
                <a:latin typeface="Arial" panose="020B0604020202020204" pitchFamily="34" charset="0"/>
                <a:cs typeface="Arial" panose="020B0604020202020204" pitchFamily="34" charset="0"/>
              </a:rPr>
              <a:t> Definition</a:t>
            </a:r>
          </a:p>
        </p:txBody>
      </p:sp>
      <p:sp>
        <p:nvSpPr>
          <p:cNvPr id="3" name="Content Placeholder 2">
            <a:extLst>
              <a:ext uri="{FF2B5EF4-FFF2-40B4-BE49-F238E27FC236}">
                <a16:creationId xmlns:a16="http://schemas.microsoft.com/office/drawing/2014/main" id="{E40ECA02-6B1E-D392-BC3A-94B53576B819}"/>
              </a:ext>
            </a:extLst>
          </p:cNvPr>
          <p:cNvSpPr>
            <a:spLocks noGrp="1"/>
          </p:cNvSpPr>
          <p:nvPr>
            <p:ph idx="1"/>
          </p:nvPr>
        </p:nvSpPr>
        <p:spPr/>
        <p:txBody>
          <a:bodyPr>
            <a:normAutofit/>
          </a:bodyPr>
          <a:lstStyle/>
          <a:p>
            <a:pPr marL="0" indent="0" algn="just">
              <a:lnSpc>
                <a:spcPct val="150000"/>
              </a:lnSpc>
              <a:buNone/>
            </a:pPr>
            <a:r>
              <a:rPr lang="en-GB" sz="2200" dirty="0">
                <a:latin typeface="Arial" panose="020B0604020202020204" pitchFamily="34" charset="0"/>
                <a:cs typeface="Arial" panose="020B0604020202020204" pitchFamily="34" charset="0"/>
              </a:rPr>
              <a:t>Traditional methods of locating mechanics and garages are cumbersome and lack transparency. Issues such as long wait times, unclear service processes, and inconsistent communication lead to customer dissatisfaction. Mechanics and shop owners, on the other hand, struggle with managing appointments, tracking service requests, and maintaining operational efficiency. There is a need for a streamlined, transparent, and efficient system that can bridge the gap between vehicle owners and service providers, enhancing customer experience and optimizing business operations.</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136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DA9D-F327-0F65-6D86-87CF86CA1587}"/>
              </a:ext>
            </a:extLst>
          </p:cNvPr>
          <p:cNvSpPr>
            <a:spLocks noGrp="1"/>
          </p:cNvSpPr>
          <p:nvPr>
            <p:ph type="title"/>
          </p:nvPr>
        </p:nvSpPr>
        <p:spPr/>
        <p:txBody>
          <a:bodyPr>
            <a:normAutofit/>
          </a:bodyPr>
          <a:lstStyle/>
          <a:p>
            <a:pPr algn="ctr"/>
            <a:r>
              <a:rPr lang="en-GB" sz="2800" b="1" dirty="0">
                <a:latin typeface="Arial" panose="020B0604020202020204" pitchFamily="34" charset="0"/>
                <a:cs typeface="Arial" panose="020B0604020202020204" pitchFamily="34" charset="0"/>
              </a:rPr>
              <a:t>Limitations of Existing System</a:t>
            </a:r>
            <a:endParaRPr lang="en-IN" sz="28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7A18C61-DDC8-3629-AB0E-800C5FC95502}"/>
              </a:ext>
            </a:extLst>
          </p:cNvPr>
          <p:cNvSpPr>
            <a:spLocks noGrp="1"/>
          </p:cNvSpPr>
          <p:nvPr>
            <p:ph idx="1"/>
          </p:nvPr>
        </p:nvSpPr>
        <p:spPr>
          <a:xfrm>
            <a:off x="838200" y="1690688"/>
            <a:ext cx="10657114" cy="4486275"/>
          </a:xfrm>
        </p:spPr>
        <p:txBody>
          <a:bodyPr>
            <a:noAutofit/>
          </a:bodyPr>
          <a:lstStyle/>
          <a:p>
            <a:pPr algn="just">
              <a:lnSpc>
                <a:spcPct val="150000"/>
              </a:lnSpc>
            </a:pPr>
            <a:r>
              <a:rPr lang="en-IN" sz="2400" b="1" dirty="0">
                <a:latin typeface="Arial" panose="020B0604020202020204" pitchFamily="34" charset="0"/>
                <a:cs typeface="Arial" panose="020B0604020202020204" pitchFamily="34" charset="0"/>
              </a:rPr>
              <a:t>Poor Financial Management:</a:t>
            </a:r>
          </a:p>
          <a:p>
            <a:pPr marL="0" indent="0" algn="just">
              <a:lnSpc>
                <a:spcPct val="150000"/>
              </a:lnSpc>
              <a:buNone/>
            </a:pPr>
            <a:r>
              <a:rPr lang="en-IN" sz="2200" dirty="0">
                <a:latin typeface="Arial" panose="020B0604020202020204" pitchFamily="34" charset="0"/>
                <a:cs typeface="Arial" panose="020B0604020202020204" pitchFamily="34" charset="0"/>
              </a:rPr>
              <a:t>Financial record keeping is often manual and disconnected from other process , leading to inaccuracies and inefficiencies  and existing system lack integrated account book management , making financial transparency challenging </a:t>
            </a:r>
          </a:p>
          <a:p>
            <a:pPr algn="just">
              <a:lnSpc>
                <a:spcPct val="150000"/>
              </a:lnSpc>
            </a:pPr>
            <a:r>
              <a:rPr lang="en-IN" sz="2400" b="1" dirty="0">
                <a:latin typeface="Arial" panose="020B0604020202020204" pitchFamily="34" charset="0"/>
                <a:cs typeface="Arial" panose="020B0604020202020204" pitchFamily="34" charset="0"/>
              </a:rPr>
              <a:t>Limited Operational Insights:</a:t>
            </a:r>
          </a:p>
          <a:p>
            <a:pPr marL="0" indent="0" algn="just">
              <a:lnSpc>
                <a:spcPct val="150000"/>
              </a:lnSpc>
              <a:buNone/>
            </a:pPr>
            <a:r>
              <a:rPr lang="en-IN" sz="2200" dirty="0">
                <a:latin typeface="Arial" panose="020B0604020202020204" pitchFamily="34" charset="0"/>
                <a:cs typeface="Arial" panose="020B0604020202020204" pitchFamily="34" charset="0"/>
              </a:rPr>
              <a:t>  Existing system do not provide offers comprehensive dashboard and operational metric and performance</a:t>
            </a:r>
          </a:p>
        </p:txBody>
      </p:sp>
    </p:spTree>
    <p:extLst>
      <p:ext uri="{BB962C8B-B14F-4D97-AF65-F5344CB8AC3E}">
        <p14:creationId xmlns:p14="http://schemas.microsoft.com/office/powerpoint/2010/main" val="3403609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DA9D-F327-0F65-6D86-87CF86CA1587}"/>
              </a:ext>
            </a:extLst>
          </p:cNvPr>
          <p:cNvSpPr>
            <a:spLocks noGrp="1"/>
          </p:cNvSpPr>
          <p:nvPr>
            <p:ph type="title"/>
          </p:nvPr>
        </p:nvSpPr>
        <p:spPr/>
        <p:txBody>
          <a:bodyPr>
            <a:normAutofit/>
          </a:bodyPr>
          <a:lstStyle/>
          <a:p>
            <a:pPr algn="ctr"/>
            <a:r>
              <a:rPr lang="en-GB" sz="2800" b="1" dirty="0">
                <a:latin typeface="Arial" panose="020B0604020202020204" pitchFamily="34" charset="0"/>
                <a:cs typeface="Arial" panose="020B0604020202020204" pitchFamily="34" charset="0"/>
              </a:rPr>
              <a:t>Limitations of Existing System</a:t>
            </a:r>
            <a:endParaRPr lang="en-IN" sz="28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7A18C61-DDC8-3629-AB0E-800C5FC95502}"/>
              </a:ext>
            </a:extLst>
          </p:cNvPr>
          <p:cNvSpPr>
            <a:spLocks noGrp="1"/>
          </p:cNvSpPr>
          <p:nvPr>
            <p:ph idx="1"/>
          </p:nvPr>
        </p:nvSpPr>
        <p:spPr>
          <a:xfrm>
            <a:off x="838200" y="1690688"/>
            <a:ext cx="10657114" cy="4486275"/>
          </a:xfrm>
        </p:spPr>
        <p:txBody>
          <a:bodyPr>
            <a:noAutofit/>
          </a:bodyPr>
          <a:lstStyle/>
          <a:p>
            <a:pPr algn="just">
              <a:lnSpc>
                <a:spcPct val="150000"/>
              </a:lnSpc>
            </a:pPr>
            <a:r>
              <a:rPr lang="en-IN" sz="2200" dirty="0">
                <a:latin typeface="Arial" panose="020B0604020202020204" pitchFamily="34" charset="0"/>
                <a:cs typeface="Arial" panose="020B0604020202020204" pitchFamily="34" charset="0"/>
              </a:rPr>
              <a:t> </a:t>
            </a:r>
            <a:r>
              <a:rPr lang="en-IN" sz="2400" b="1" dirty="0">
                <a:latin typeface="Arial" panose="020B0604020202020204" pitchFamily="34" charset="0"/>
                <a:cs typeface="Arial" panose="020B0604020202020204" pitchFamily="34" charset="0"/>
              </a:rPr>
              <a:t>Inadequate Customer Engagement:</a:t>
            </a:r>
          </a:p>
          <a:p>
            <a:pPr marL="0" indent="0" algn="just">
              <a:lnSpc>
                <a:spcPct val="150000"/>
              </a:lnSpc>
              <a:buNone/>
            </a:pPr>
            <a:r>
              <a:rPr lang="en-IN" sz="2200" dirty="0">
                <a:latin typeface="Arial" panose="020B0604020202020204" pitchFamily="34" charset="0"/>
                <a:cs typeface="Arial" panose="020B0604020202020204" pitchFamily="34" charset="0"/>
              </a:rPr>
              <a:t>   Current system do not provide sufficient means for customers to interact with service provider  </a:t>
            </a:r>
          </a:p>
        </p:txBody>
      </p:sp>
    </p:spTree>
    <p:extLst>
      <p:ext uri="{BB962C8B-B14F-4D97-AF65-F5344CB8AC3E}">
        <p14:creationId xmlns:p14="http://schemas.microsoft.com/office/powerpoint/2010/main" val="1140311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8655D-18DE-90B0-3D24-C169F9432FA5}"/>
              </a:ext>
            </a:extLst>
          </p:cNvPr>
          <p:cNvSpPr>
            <a:spLocks noGrp="1"/>
          </p:cNvSpPr>
          <p:nvPr>
            <p:ph type="title"/>
          </p:nvPr>
        </p:nvSpPr>
        <p:spPr/>
        <p:txBody>
          <a:bodyPr>
            <a:normAutofit/>
          </a:bodyPr>
          <a:lstStyle/>
          <a:p>
            <a:pPr algn="ctr"/>
            <a:r>
              <a:rPr lang="en-GB" sz="2800" b="1" dirty="0">
                <a:latin typeface="Arial" panose="020B0604020202020204" pitchFamily="34" charset="0"/>
                <a:cs typeface="Arial" panose="020B0604020202020204" pitchFamily="34" charset="0"/>
              </a:rPr>
              <a:t>Proposed System</a:t>
            </a:r>
            <a:endParaRPr lang="en-IN" sz="28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58CD92F-78F6-FFF4-DE4B-48342CC8FEBE}"/>
              </a:ext>
            </a:extLst>
          </p:cNvPr>
          <p:cNvSpPr>
            <a:spLocks noGrp="1"/>
          </p:cNvSpPr>
          <p:nvPr>
            <p:ph idx="1"/>
          </p:nvPr>
        </p:nvSpPr>
        <p:spPr>
          <a:xfrm>
            <a:off x="838200" y="1371600"/>
            <a:ext cx="10515600" cy="7249885"/>
          </a:xfrm>
        </p:spPr>
        <p:txBody>
          <a:bodyPr>
            <a:normAutofit/>
          </a:bodyPr>
          <a:lstStyle/>
          <a:p>
            <a:pPr algn="just">
              <a:lnSpc>
                <a:spcPct val="150000"/>
              </a:lnSpc>
            </a:pPr>
            <a:r>
              <a:rPr lang="en-IN" sz="2400" b="1" dirty="0">
                <a:latin typeface="Arial "/>
                <a:cs typeface="Arial" panose="020B0604020202020204" pitchFamily="34" charset="0"/>
              </a:rPr>
              <a:t>Enhance Transparency and Trust</a:t>
            </a:r>
          </a:p>
          <a:p>
            <a:pPr marL="0" indent="0" algn="just">
              <a:lnSpc>
                <a:spcPct val="150000"/>
              </a:lnSpc>
              <a:buNone/>
            </a:pPr>
            <a:r>
              <a:rPr lang="en-GB" sz="2200" dirty="0">
                <a:latin typeface="Arial "/>
              </a:rPr>
              <a:t>Provide vehicle owners with a reliable platform to raise service tickets, track service status, and receive updates.</a:t>
            </a:r>
            <a:endParaRPr lang="en-IN" sz="2200" b="1" dirty="0">
              <a:latin typeface="Arial "/>
              <a:cs typeface="Arial" panose="020B0604020202020204" pitchFamily="34" charset="0"/>
            </a:endParaRPr>
          </a:p>
          <a:p>
            <a:pPr algn="just">
              <a:lnSpc>
                <a:spcPct val="150000"/>
              </a:lnSpc>
            </a:pPr>
            <a:r>
              <a:rPr lang="en-IN" sz="2400" b="1" dirty="0">
                <a:latin typeface="Arial "/>
                <a:cs typeface="Arial" panose="020B0604020202020204" pitchFamily="34" charset="0"/>
              </a:rPr>
              <a:t>Optimize Operational Efficiency</a:t>
            </a:r>
          </a:p>
          <a:p>
            <a:pPr marL="0" indent="0" algn="just">
              <a:lnSpc>
                <a:spcPct val="150000"/>
              </a:lnSpc>
              <a:buNone/>
            </a:pPr>
            <a:r>
              <a:rPr lang="en-IN" sz="2200" dirty="0">
                <a:latin typeface="Arial "/>
                <a:cs typeface="Arial" panose="020B0604020202020204" pitchFamily="34" charset="0"/>
              </a:rPr>
              <a:t>Provide a comprehensive job portal with performance dashboard ,employee management tools and job scheduling capabilities</a:t>
            </a:r>
          </a:p>
          <a:p>
            <a:pPr marL="0" indent="0" algn="just">
              <a:lnSpc>
                <a:spcPct val="150000"/>
              </a:lnSpc>
              <a:buNone/>
            </a:pPr>
            <a:r>
              <a:rPr lang="en-IN" sz="2200" dirty="0">
                <a:latin typeface="Arial "/>
                <a:cs typeface="Arial" panose="020B0604020202020204" pitchFamily="34" charset="0"/>
              </a:rPr>
              <a:t> Enable shop owners to monitor and maintain financial transparency </a:t>
            </a:r>
          </a:p>
          <a:p>
            <a:pPr marL="0" indent="0" algn="just">
              <a:lnSpc>
                <a:spcPct val="150000"/>
              </a:lnSpc>
              <a:buNone/>
            </a:pPr>
            <a:endParaRPr lang="en-GB" sz="2400" b="1" dirty="0">
              <a:latin typeface="Arial" panose="020B0604020202020204" pitchFamily="34" charset="0"/>
              <a:cs typeface="Arial" panose="020B0604020202020204" pitchFamily="34" charset="0"/>
            </a:endParaRPr>
          </a:p>
          <a:p>
            <a:endParaRPr lang="en-GB" dirty="0"/>
          </a:p>
          <a:p>
            <a:endParaRPr lang="en-IN" dirty="0"/>
          </a:p>
        </p:txBody>
      </p:sp>
    </p:spTree>
    <p:extLst>
      <p:ext uri="{BB962C8B-B14F-4D97-AF65-F5344CB8AC3E}">
        <p14:creationId xmlns:p14="http://schemas.microsoft.com/office/powerpoint/2010/main" val="3304272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8655D-18DE-90B0-3D24-C169F9432FA5}"/>
              </a:ext>
            </a:extLst>
          </p:cNvPr>
          <p:cNvSpPr>
            <a:spLocks noGrp="1"/>
          </p:cNvSpPr>
          <p:nvPr>
            <p:ph type="title"/>
          </p:nvPr>
        </p:nvSpPr>
        <p:spPr/>
        <p:txBody>
          <a:bodyPr>
            <a:normAutofit/>
          </a:bodyPr>
          <a:lstStyle/>
          <a:p>
            <a:pPr algn="ctr"/>
            <a:r>
              <a:rPr lang="en-GB" sz="2800" b="1" dirty="0">
                <a:latin typeface="Arial" panose="020B0604020202020204" pitchFamily="34" charset="0"/>
                <a:cs typeface="Arial" panose="020B0604020202020204" pitchFamily="34" charset="0"/>
              </a:rPr>
              <a:t>Proposed System</a:t>
            </a:r>
            <a:endParaRPr lang="en-IN" sz="28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58CD92F-78F6-FFF4-DE4B-48342CC8FEBE}"/>
              </a:ext>
            </a:extLst>
          </p:cNvPr>
          <p:cNvSpPr>
            <a:spLocks noGrp="1"/>
          </p:cNvSpPr>
          <p:nvPr>
            <p:ph idx="1"/>
          </p:nvPr>
        </p:nvSpPr>
        <p:spPr>
          <a:xfrm>
            <a:off x="838200" y="1371600"/>
            <a:ext cx="10515600" cy="7249885"/>
          </a:xfrm>
        </p:spPr>
        <p:txBody>
          <a:bodyPr>
            <a:normAutofit/>
          </a:bodyPr>
          <a:lstStyle/>
          <a:p>
            <a:pPr algn="just">
              <a:lnSpc>
                <a:spcPct val="150000"/>
              </a:lnSpc>
            </a:pPr>
            <a:r>
              <a:rPr lang="en-IN" sz="2200" b="1" dirty="0">
                <a:latin typeface="Arial "/>
                <a:cs typeface="Arial" panose="020B0604020202020204" pitchFamily="34" charset="0"/>
              </a:rPr>
              <a:t>Enhance Business Performance</a:t>
            </a:r>
          </a:p>
          <a:p>
            <a:pPr marL="0" indent="0" algn="just">
              <a:lnSpc>
                <a:spcPct val="150000"/>
              </a:lnSpc>
              <a:buNone/>
            </a:pPr>
            <a:r>
              <a:rPr lang="en-GB" sz="2200" dirty="0">
                <a:latin typeface="Arial "/>
                <a:cs typeface="Arial" panose="020B0604020202020204" pitchFamily="34" charset="0"/>
              </a:rPr>
              <a:t>Optimize service delivery and operational efficiency to enhance overall business performance.</a:t>
            </a:r>
            <a:endParaRPr lang="en-IN" sz="2200" dirty="0">
              <a:latin typeface="Arial "/>
              <a:cs typeface="Arial" panose="020B0604020202020204" pitchFamily="34" charset="0"/>
            </a:endParaRPr>
          </a:p>
          <a:p>
            <a:pPr marL="0" indent="0" algn="just">
              <a:lnSpc>
                <a:spcPct val="150000"/>
              </a:lnSpc>
              <a:buNone/>
            </a:pPr>
            <a:r>
              <a:rPr lang="en-IN" sz="2200" dirty="0">
                <a:latin typeface="Arial "/>
                <a:cs typeface="Arial" panose="020B0604020202020204" pitchFamily="34" charset="0"/>
              </a:rPr>
              <a:t>Improve Customer Interaction</a:t>
            </a:r>
          </a:p>
          <a:p>
            <a:pPr marL="0" indent="0" algn="just">
              <a:lnSpc>
                <a:spcPct val="150000"/>
              </a:lnSpc>
              <a:buNone/>
            </a:pPr>
            <a:r>
              <a:rPr lang="en-IN" sz="2200" dirty="0">
                <a:latin typeface="Arial "/>
                <a:cs typeface="Arial" panose="020B0604020202020204" pitchFamily="34" charset="0"/>
              </a:rPr>
              <a:t>Streamline Service Management</a:t>
            </a:r>
            <a:endParaRPr lang="en-GB" sz="2200" dirty="0">
              <a:latin typeface="Arial "/>
              <a:cs typeface="Arial" panose="020B0604020202020204" pitchFamily="34" charset="0"/>
            </a:endParaRPr>
          </a:p>
          <a:p>
            <a:endParaRPr lang="en-GB" sz="2200" dirty="0">
              <a:latin typeface="Arial "/>
            </a:endParaRPr>
          </a:p>
          <a:p>
            <a:endParaRPr lang="en-IN" dirty="0"/>
          </a:p>
        </p:txBody>
      </p:sp>
    </p:spTree>
    <p:extLst>
      <p:ext uri="{BB962C8B-B14F-4D97-AF65-F5344CB8AC3E}">
        <p14:creationId xmlns:p14="http://schemas.microsoft.com/office/powerpoint/2010/main" val="3001354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7549C-B6E8-996B-1F99-B422EE1DE0FD}"/>
              </a:ext>
            </a:extLst>
          </p:cNvPr>
          <p:cNvSpPr>
            <a:spLocks noGrp="1"/>
          </p:cNvSpPr>
          <p:nvPr>
            <p:ph type="title"/>
          </p:nvPr>
        </p:nvSpPr>
        <p:spPr/>
        <p:txBody>
          <a:bodyPr>
            <a:normAutofit/>
          </a:bodyPr>
          <a:lstStyle/>
          <a:p>
            <a:pPr algn="ctr"/>
            <a:r>
              <a:rPr lang="en-IN" sz="2800" b="1" dirty="0">
                <a:latin typeface="Arial" panose="020B0604020202020204" pitchFamily="34" charset="0"/>
                <a:cs typeface="Arial" panose="020B0604020202020204" pitchFamily="34" charset="0"/>
              </a:rPr>
              <a:t>Hardware and Software Requirement </a:t>
            </a:r>
          </a:p>
        </p:txBody>
      </p:sp>
      <p:sp>
        <p:nvSpPr>
          <p:cNvPr id="5" name="Rectangle 2">
            <a:extLst>
              <a:ext uri="{FF2B5EF4-FFF2-40B4-BE49-F238E27FC236}">
                <a16:creationId xmlns:a16="http://schemas.microsoft.com/office/drawing/2014/main" id="{494EAAF0-1BA3-ADA8-771F-4AF40ED0FEF5}"/>
              </a:ext>
            </a:extLst>
          </p:cNvPr>
          <p:cNvSpPr>
            <a:spLocks noGrp="1" noChangeArrowheads="1"/>
          </p:cNvSpPr>
          <p:nvPr>
            <p:ph idx="1"/>
          </p:nvPr>
        </p:nvSpPr>
        <p:spPr bwMode="auto">
          <a:xfrm>
            <a:off x="838200" y="1462510"/>
            <a:ext cx="11226282"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latin typeface="Arial" panose="020B0604020202020204" pitchFamily="34" charset="0"/>
              </a:rPr>
              <a:t>Processor: AMD Ryzen 5 3500U (or equivalent)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latin typeface="Arial" panose="020B0604020202020204" pitchFamily="34" charset="0"/>
              </a:rPr>
              <a:t>RAM: 8GB</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latin typeface="Arial" panose="020B0604020202020204" pitchFamily="34" charset="0"/>
              </a:rPr>
              <a:t>Storage: 256GB SSD (Solid State Drive)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latin typeface="Arial" panose="020B0604020202020204" pitchFamily="34" charset="0"/>
              </a:rPr>
              <a:t>Graphics: Integrated AMD Radeon Vega 8 Graphics</a:t>
            </a:r>
          </a:p>
          <a:p>
            <a:pPr marL="0" marR="0" lvl="0" indent="0" algn="l" defTabSz="914400" rtl="0" eaLnBrk="0" fontAlgn="base" latinLnBrk="0" hangingPunct="0">
              <a:lnSpc>
                <a:spcPct val="150000"/>
              </a:lnSpc>
              <a:spcBef>
                <a:spcPct val="0"/>
              </a:spcBef>
              <a:spcAft>
                <a:spcPct val="0"/>
              </a:spcAft>
              <a:buClrTx/>
              <a:buSzTx/>
              <a:buFontTx/>
              <a:buChar char="•"/>
              <a:tabLst/>
            </a:pPr>
            <a:endParaRPr lang="en-US" altLang="en-US" sz="2200" dirty="0">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lang="en-GB" sz="2200" dirty="0">
                <a:latin typeface="Arial" panose="020B0604020202020204" pitchFamily="34" charset="0"/>
                <a:cs typeface="Arial" panose="020B0604020202020204" pitchFamily="34" charset="0"/>
              </a:rPr>
              <a:t>Operating System: Windows 10/11, macOS, or Linux (Ubuntu 20.04 or later)</a:t>
            </a:r>
            <a:endParaRPr lang="en-US" altLang="en-US" sz="22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3056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816</TotalTime>
  <Words>631</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vt:lpstr>
      <vt:lpstr>Calibri</vt:lpstr>
      <vt:lpstr>Calibri Light</vt:lpstr>
      <vt:lpstr>Office Theme</vt:lpstr>
      <vt:lpstr>SRI KRISHNA ARTS AND SCIENCE COLLEGE Coimbatore – 641 008 </vt:lpstr>
      <vt:lpstr>Introduction to the company  </vt:lpstr>
      <vt:lpstr>Role as an Intern</vt:lpstr>
      <vt:lpstr>Problem Definition</vt:lpstr>
      <vt:lpstr>Limitations of Existing System</vt:lpstr>
      <vt:lpstr>Limitations of Existing System</vt:lpstr>
      <vt:lpstr>Proposed System</vt:lpstr>
      <vt:lpstr>Proposed System</vt:lpstr>
      <vt:lpstr>Hardware and Software Requirement </vt:lpstr>
      <vt:lpstr>Development Environment</vt:lpstr>
      <vt:lpstr>System Design </vt:lpstr>
      <vt:lpstr>System Design </vt:lpstr>
      <vt:lpstr>System Design</vt:lpstr>
      <vt:lpstr>System Design</vt:lpstr>
      <vt:lpstr>Modules and Description</vt:lpstr>
      <vt:lpstr>Modules and Description</vt:lpstr>
      <vt:lpstr>Modules and Description</vt:lpstr>
      <vt:lpstr>Modules and Description</vt:lpstr>
      <vt:lpstr>TimeSheet</vt:lpstr>
      <vt:lpstr>TimeSheet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 KRISHNA ARTS AND SCIENCE COLLEGE Coimbatore – 641</dc:title>
  <dc:creator>skasc</dc:creator>
  <cp:lastModifiedBy>Sathya Narayanan</cp:lastModifiedBy>
  <cp:revision>13</cp:revision>
  <dcterms:created xsi:type="dcterms:W3CDTF">2024-05-03T04:36:35Z</dcterms:created>
  <dcterms:modified xsi:type="dcterms:W3CDTF">2024-07-27T08:05:49Z</dcterms:modified>
</cp:coreProperties>
</file>