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455" r:id="rId5"/>
    <p:sldId id="583" r:id="rId6"/>
    <p:sldId id="598" r:id="rId7"/>
    <p:sldId id="604" r:id="rId8"/>
    <p:sldId id="596" r:id="rId9"/>
    <p:sldId id="603" r:id="rId10"/>
    <p:sldId id="600" r:id="rId11"/>
    <p:sldId id="581" r:id="rId12"/>
    <p:sldId id="595" r:id="rId13"/>
    <p:sldId id="580" r:id="rId14"/>
  </p:sldIdLst>
  <p:sldSz cx="10333038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1117" userDrawn="1">
          <p15:clr>
            <a:srgbClr val="A4A3A4"/>
          </p15:clr>
        </p15:guide>
        <p15:guide id="6" pos="302">
          <p15:clr>
            <a:srgbClr val="A4A3A4"/>
          </p15:clr>
        </p15:guide>
        <p15:guide id="7" pos="7378">
          <p15:clr>
            <a:srgbClr val="A4A3A4"/>
          </p15:clr>
        </p15:guide>
        <p15:guide id="8" pos="256">
          <p15:clr>
            <a:srgbClr val="A4A3A4"/>
          </p15:clr>
        </p15:guide>
        <p15:guide id="9" pos="62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3E"/>
    <a:srgbClr val="B4DE86"/>
    <a:srgbClr val="00B050"/>
    <a:srgbClr val="FF0000"/>
    <a:srgbClr val="70AD47"/>
    <a:srgbClr val="BF4D00"/>
    <a:srgbClr val="F9A3AB"/>
    <a:srgbClr val="FFD966"/>
    <a:srgbClr val="50EDF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24" autoAdjust="0"/>
    <p:restoredTop sz="94434" autoAdjust="0"/>
  </p:normalViewPr>
  <p:slideViewPr>
    <p:cSldViewPr showGuides="1">
      <p:cViewPr>
        <p:scale>
          <a:sx n="66" d="100"/>
          <a:sy n="66" d="100"/>
        </p:scale>
        <p:origin x="1350" y="-48"/>
      </p:cViewPr>
      <p:guideLst>
        <p:guide orient="horz" pos="1117"/>
        <p:guide pos="302"/>
        <p:guide pos="7378"/>
        <p:guide pos="256"/>
        <p:guide pos="6253"/>
      </p:guideLst>
    </p:cSldViewPr>
  </p:slideViewPr>
  <p:outlineViewPr>
    <p:cViewPr>
      <p:scale>
        <a:sx n="33" d="100"/>
        <a:sy n="33" d="100"/>
      </p:scale>
      <p:origin x="0" y="1338"/>
    </p:cViewPr>
  </p:outlineViewPr>
  <p:notesTextViewPr>
    <p:cViewPr>
      <p:scale>
        <a:sx n="300" d="100"/>
        <a:sy n="300" d="100"/>
      </p:scale>
      <p:origin x="0" y="0"/>
    </p:cViewPr>
  </p:notesTextViewPr>
  <p:notesViewPr>
    <p:cSldViewPr showGuides="1">
      <p:cViewPr varScale="1">
        <p:scale>
          <a:sx n="50" d="100"/>
          <a:sy n="50" d="100"/>
        </p:scale>
        <p:origin x="288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E6615-46F6-4262-912C-C2B8166A6E77}" type="datetimeFigureOut">
              <a:rPr lang="en-US" smtClean="0"/>
              <a:pPr/>
              <a:t>04/02/2017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8D6CE-7457-4A9E-A379-5BB22440748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108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eorgia" panose="02040502050405020303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eorgia" panose="02040502050405020303" pitchFamily="18" charset="0"/>
              </a:defRPr>
            </a:lvl1pPr>
          </a:lstStyle>
          <a:p>
            <a:fld id="{AB90ABD8-46AE-4C31-B2F0-37AD29295257}" type="datetimeFigureOut">
              <a:rPr lang="en-GB" smtClean="0"/>
              <a:pPr/>
              <a:t>04/02/2017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3313" y="1143000"/>
            <a:ext cx="4651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eorgia" panose="02040502050405020303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eorgia" panose="02040502050405020303" pitchFamily="18" charset="0"/>
              </a:defRPr>
            </a:lvl1pPr>
          </a:lstStyle>
          <a:p>
            <a:fld id="{AA0CC176-B767-462C-A4A3-3F52D5B2F23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044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CC176-B767-462C-A4A3-3F52D5B2F235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466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CC176-B767-462C-A4A3-3F52D5B2F235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715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CC176-B767-462C-A4A3-3F52D5B2F235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268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CC176-B767-462C-A4A3-3F52D5B2F235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582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CC176-B767-462C-A4A3-3F52D5B2F235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7851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CC176-B767-462C-A4A3-3F52D5B2F235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7644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CC176-B767-462C-A4A3-3F52D5B2F235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6826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Yellow" preserve="1" userDrawn="1">
  <p:cSld name="Title Yellow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3" y="3838563"/>
            <a:ext cx="7296871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6325" y="517233"/>
            <a:ext cx="95203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80" y="198164"/>
            <a:ext cx="2074932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95DFA42-FEF2-4B97-A44E-61C088B33886}" type="datetime3">
              <a:rPr lang="en-GB" smtClean="0"/>
              <a:t>4 February, 2017</a:t>
            </a:fld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74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36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856" y="1772817"/>
            <a:ext cx="4576641" cy="4320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604" y="1772816"/>
            <a:ext cx="4577108" cy="4320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851779" y="260648"/>
            <a:ext cx="2074933" cy="180000"/>
          </a:xfrm>
          <a:prstGeom prst="rect">
            <a:avLst/>
          </a:prstGeom>
        </p:spPr>
        <p:txBody>
          <a:bodyPr/>
          <a:lstStyle/>
          <a:p>
            <a:fld id="{45B251F2-6433-4748-92F3-482A4CECA1DA}" type="datetime3">
              <a:rPr lang="en-GB" smtClean="0"/>
              <a:t>4 February, 2017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65A0-E14D-423A-A6FE-6383F19ABB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9088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856" y="1773240"/>
            <a:ext cx="2990072" cy="4319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846" y="1773239"/>
            <a:ext cx="2990072" cy="4319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851779" y="260648"/>
            <a:ext cx="2074933" cy="180000"/>
          </a:xfrm>
          <a:prstGeom prst="rect">
            <a:avLst/>
          </a:prstGeom>
        </p:spPr>
        <p:txBody>
          <a:bodyPr/>
          <a:lstStyle/>
          <a:p>
            <a:fld id="{EAB6A793-F731-478B-9C2C-6F25994626BE}" type="datetime3">
              <a:rPr lang="en-GB" smtClean="0"/>
              <a:t>4 February, 2017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E1BE-1FF8-4841-A7B0-15806A99F7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3670851" y="1773239"/>
            <a:ext cx="2990072" cy="4319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3649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851779" y="260648"/>
            <a:ext cx="2074933" cy="180000"/>
          </a:xfrm>
          <a:prstGeom prst="rect">
            <a:avLst/>
          </a:prstGeom>
        </p:spPr>
        <p:txBody>
          <a:bodyPr/>
          <a:lstStyle/>
          <a:p>
            <a:fld id="{E9F2D573-498D-4E3A-84C1-37E7CADB1A19}" type="datetime3">
              <a:rPr lang="en-GB" smtClean="0"/>
              <a:t>4 February, 2017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C9E9-6B5D-4178-BF07-6F85F89F92B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7853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9" y="260648"/>
            <a:ext cx="2074933" cy="180000"/>
          </a:xfrm>
          <a:prstGeom prst="rect">
            <a:avLst/>
          </a:prstGeom>
        </p:spPr>
        <p:txBody>
          <a:bodyPr/>
          <a:lstStyle/>
          <a:p>
            <a:fld id="{1102B3AA-E646-416F-95FF-1130EC0EEA5C}" type="datetime3">
              <a:rPr lang="en-GB" smtClean="0"/>
              <a:t>4 February, 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E4AF-79FC-4ECD-A700-CC0C3E4FA42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4889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Turquoise" preserve="1" userDrawn="1">
  <p:cSld name="Quote Turquoi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9" y="260648"/>
            <a:ext cx="2074933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A27A2FD-9187-41D5-9AC6-183AABE1846B}" type="datetime3">
              <a:rPr lang="en-GB" smtClean="0"/>
              <a:t>4 February, 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75F8B1-3DDC-40B1-AA5D-4754E2161518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6325" y="517233"/>
            <a:ext cx="95203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733" y="1435620"/>
            <a:ext cx="637559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077599" y="1052736"/>
            <a:ext cx="774978" cy="91440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807201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Orange" preserve="1" userDrawn="1">
  <p:cSld name="Quot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9" y="260648"/>
            <a:ext cx="2074933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4D8657-06FA-4F82-A443-0ED31E1D9698}" type="datetime3">
              <a:rPr lang="en-GB" smtClean="0"/>
              <a:t>4 February, 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1716DD-DA39-4947-BCCB-5EF1BABF2371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2745" y="517233"/>
            <a:ext cx="952396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733" y="1435620"/>
            <a:ext cx="637559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96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Purple" preserve="1" userDrawn="1">
  <p:cSld name="Quote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9" y="260648"/>
            <a:ext cx="2074933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FD392C-8C28-423F-9CF9-168C5FDCF3D4}" type="datetime3">
              <a:rPr lang="en-GB" smtClean="0"/>
              <a:t>4 February, 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F6D6-0B37-411B-93C0-8F19F6E598EC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6326" y="517233"/>
            <a:ext cx="952038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733" y="1435620"/>
            <a:ext cx="637559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65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Yellow" preserve="1" userDrawn="1">
  <p:cSld name="Quote Yellow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9" y="260648"/>
            <a:ext cx="2074933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AD692DD-A5CB-4CBC-B62D-B02332574F71}" type="datetime3">
              <a:rPr lang="en-GB" smtClean="0"/>
              <a:t>4 February, 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5BFA8B-7DEE-4C66-8569-8DFE7ACF7973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2745" y="517233"/>
            <a:ext cx="952396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733" y="1435620"/>
            <a:ext cx="637559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76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Magenta" preserve="1" userDrawn="1">
  <p:cSld name="Quote Magent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9" y="260648"/>
            <a:ext cx="2074933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BB828-61F0-4AD9-B83F-B51E2FD5D965}" type="datetime3">
              <a:rPr lang="en-GB" smtClean="0"/>
              <a:t>4 February, 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27430D3-03EA-482E-B164-C83053F5989B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2745" y="517233"/>
            <a:ext cx="952396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733" y="1435620"/>
            <a:ext cx="637559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9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Light Gray" preserve="1" userDrawn="1">
  <p:cSld name="Title Light Gray">
    <p:bg>
      <p:bgPr>
        <a:solidFill>
          <a:srgbClr val="AFAF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2" y="3838563"/>
            <a:ext cx="7296870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2686" y="517233"/>
            <a:ext cx="95240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80" y="198164"/>
            <a:ext cx="2074932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F1CBB15-4623-4BC3-98F4-7FBDC5C3EB7E}" type="datetime3">
              <a:rPr lang="en-GB" smtClean="0"/>
              <a:t>4 February, 2017</a:t>
            </a:fld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76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Dark Blue" preserve="1" userDrawn="1">
  <p:cSld name="Quote Dark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9" y="260648"/>
            <a:ext cx="2074933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17364F9-B8D7-4760-9E36-ADB2A13415EE}" type="datetime3">
              <a:rPr lang="en-GB" smtClean="0"/>
              <a:t>4 February, 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2C044E-2C79-451C-BCB7-D87C0C3B94FB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6326" y="517233"/>
            <a:ext cx="952038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733" y="1435620"/>
            <a:ext cx="637559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78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Red" preserve="1" userDrawn="1">
  <p:cSld name="Quote Red">
    <p:bg>
      <p:bgPr>
        <a:solidFill>
          <a:srgbClr val="F135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9" y="260648"/>
            <a:ext cx="2074933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746B7F-10AF-47B2-AE12-0E664AA0F191}" type="datetime3">
              <a:rPr lang="en-GB" smtClean="0"/>
              <a:t>4 February, 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F1B231-A2BF-4B9C-914B-A41072691B2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2746" y="517233"/>
            <a:ext cx="952396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733" y="1435620"/>
            <a:ext cx="637559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289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Light Grey" preserve="1" userDrawn="1">
  <p:cSld name="Quote Light Grey">
    <p:bg>
      <p:bgPr>
        <a:solidFill>
          <a:srgbClr val="AFAF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9" y="260648"/>
            <a:ext cx="2074933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4F059C-5358-4382-9F64-9EFC1EE2C2AD}" type="datetime3">
              <a:rPr lang="en-GB" smtClean="0"/>
              <a:t>4 February, 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13BAC7-58AF-4FF5-A09D-6ADCFCE3E879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2745" y="517233"/>
            <a:ext cx="952396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14310" y="1435620"/>
            <a:ext cx="5076823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105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Green" preserve="1" userDrawn="1">
  <p:cSld name="Quote Green">
    <p:bg>
      <p:bgPr>
        <a:solidFill>
          <a:srgbClr val="7AC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9" y="260648"/>
            <a:ext cx="2074933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12817FE-8B22-4431-B6F5-9F30154539AA}" type="datetime3">
              <a:rPr lang="en-GB" smtClean="0"/>
              <a:t>4 February, 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2CA9D15-68A9-4A93-BFFD-14FAEF8E0358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2745" y="517233"/>
            <a:ext cx="952396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14310" y="1435620"/>
            <a:ext cx="5076823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344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Turquoise" type="blank" preserve="1">
  <p:cSld name="Closing Slide Turquoi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2570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Orange" type="blank" preserve="1">
  <p:cSld name="Closing Slid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5468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Purple" type="blank" preserve="1">
  <p:cSld name="Closing Slide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6297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Yellow" type="blank" preserve="1">
  <p:cSld name="Closing Slide Yellow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2376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Magenta" type="blank" preserve="1">
  <p:cSld name="Closing Slide Magent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004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Dark Blue" type="blank" preserve="1">
  <p:cSld name="Closing Slide Dark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68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Turquoise" preserve="1" userDrawn="1">
  <p:cSld name="Title Turquoi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2" y="3838563"/>
            <a:ext cx="7296870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2686" y="517233"/>
            <a:ext cx="952402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80" y="198164"/>
            <a:ext cx="2074932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E50640B-77AE-4DAF-A2C2-AA97F1AC5427}" type="datetime3">
              <a:rPr lang="en-GB" smtClean="0"/>
              <a:t>4 February, 2017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4" name="Picture 3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081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Red" type="blank" preserve="1">
  <p:cSld name="Closing Slide Red">
    <p:bg>
      <p:bgPr>
        <a:solidFill>
          <a:srgbClr val="F135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4573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Light Grey" type="blank" preserve="1">
  <p:cSld name="Closing Slide Light Grey">
    <p:bg>
      <p:bgPr>
        <a:solidFill>
          <a:srgbClr val="AFAF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5732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Green" type="blank" preserve="1">
  <p:cSld name="Closing Slide Green">
    <p:bg>
      <p:bgPr>
        <a:solidFill>
          <a:srgbClr val="7AC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102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9642376" y="0"/>
            <a:ext cx="6906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03330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664" y="1989139"/>
            <a:ext cx="8544489" cy="2879725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912331" y="6561140"/>
            <a:ext cx="1627095" cy="18097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204383-0C54-4B78-8ADB-F6E6837BB0B5}" type="datetime3">
              <a:rPr lang="en-GB" smtClean="0">
                <a:solidFill>
                  <a:prstClr val="white"/>
                </a:solidFill>
              </a:rPr>
              <a:t>4 February, 2017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1028" y="6561140"/>
            <a:ext cx="3864126" cy="18097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5881" y="6561140"/>
            <a:ext cx="814445" cy="18097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C76BA09-212A-4B25-A57B-9D2BE0B86414}" type="slidenum">
              <a:rPr lang="en-GB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pic>
        <p:nvPicPr>
          <p:cNvPr id="9" name="Picture 9" descr="ace_2c_pos_xlarge_png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441" y="6215063"/>
            <a:ext cx="611731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72291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7019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4873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3907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8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range" preserve="1" userDrawn="1">
  <p:cSld name="Titl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2" y="3838563"/>
            <a:ext cx="7296870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6325" y="517233"/>
            <a:ext cx="95203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80" y="198164"/>
            <a:ext cx="2074932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85A55F63-72A7-4C3C-BB7A-0DF3442B8F2C}" type="datetime3">
              <a:rPr lang="en-GB" smtClean="0"/>
              <a:t>4 February, 2017</a:t>
            </a:fld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77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0789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4708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0194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3494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Purple" preserve="1" userDrawn="1">
  <p:cSld name="Title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3" y="3838563"/>
            <a:ext cx="7296869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2686" y="517233"/>
            <a:ext cx="952402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79" y="198164"/>
            <a:ext cx="2074933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3966573-0FF1-454F-84B8-67E0AE6B6D51}" type="datetime3">
              <a:rPr lang="en-GB" smtClean="0"/>
              <a:t>4 February, 2017</a:t>
            </a:fld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354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34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Magenta" preserve="1" userDrawn="1">
  <p:cSld name="Title Magent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2" y="3838563"/>
            <a:ext cx="7296870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6325" y="517233"/>
            <a:ext cx="95203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79" y="198164"/>
            <a:ext cx="2074933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3F7355F-59D9-4B15-B7A2-069ADDF07430}" type="datetime3">
              <a:rPr lang="en-GB" smtClean="0"/>
              <a:t>4 February, 2017</a:t>
            </a:fld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Dark Blue" preserve="1" userDrawn="1">
  <p:cSld name="Title Dark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3" y="3838563"/>
            <a:ext cx="7296871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2686" y="517233"/>
            <a:ext cx="95240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79" y="198164"/>
            <a:ext cx="2074933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8B6D070-CEAD-4B53-9A04-293A45B82D8D}" type="datetime3">
              <a:rPr lang="en-GB" smtClean="0"/>
              <a:t>4 February, 2017</a:t>
            </a:fld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9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Red" preserve="1" userDrawn="1">
  <p:cSld name="Title Red">
    <p:bg>
      <p:bgPr>
        <a:solidFill>
          <a:srgbClr val="F135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3" y="3838563"/>
            <a:ext cx="7296871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2686" y="517233"/>
            <a:ext cx="95240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79" y="198164"/>
            <a:ext cx="2074933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F28026C-9853-4899-9882-E4E98828DFEC}" type="datetime3">
              <a:rPr lang="en-GB" smtClean="0"/>
              <a:t>4 February, 2017</a:t>
            </a:fld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7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Green" preserve="1" userDrawn="1">
  <p:cSld name="Title Green">
    <p:bg>
      <p:bgPr>
        <a:solidFill>
          <a:srgbClr val="7AC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2" y="3838563"/>
            <a:ext cx="7296870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6325" y="517233"/>
            <a:ext cx="95203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80" y="198164"/>
            <a:ext cx="2074974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AF4D0EE-7C0F-40F8-994B-F5F87825EDE1}" type="datetime3">
              <a:rPr lang="en-GB" smtClean="0"/>
              <a:t>4 February, 2017</a:t>
            </a:fld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42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856" y="914400"/>
            <a:ext cx="9522856" cy="10408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 smtClean="0"/>
              <a:t>Click to edit </a:t>
            </a:r>
            <a:br>
              <a:rPr lang="en-GB" dirty="0" smtClean="0"/>
            </a:br>
            <a:r>
              <a:rPr lang="en-GB" dirty="0" smtClean="0"/>
              <a:t>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326" y="1772816"/>
            <a:ext cx="9520386" cy="43204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 smtClean="0"/>
              <a:t>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9842" y="6400800"/>
            <a:ext cx="67476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77496" y="6400800"/>
            <a:ext cx="54921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fld id="{29295DE6-5E79-4E0C-95AA-63D191DA736D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03856" y="517233"/>
            <a:ext cx="95228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/>
          </p:cNvPicPr>
          <p:nvPr>
            <p:custDataLst>
              <p:tags r:id="rId52"/>
            </p:custDataLst>
          </p:nvPr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331" y="207912"/>
            <a:ext cx="1062043" cy="1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5" r:id="rId2"/>
    <p:sldLayoutId id="2147483661" r:id="rId3"/>
    <p:sldLayoutId id="2147483669" r:id="rId4"/>
    <p:sldLayoutId id="2147483670" r:id="rId5"/>
    <p:sldLayoutId id="2147483672" r:id="rId6"/>
    <p:sldLayoutId id="2147483673" r:id="rId7"/>
    <p:sldLayoutId id="2147483674" r:id="rId8"/>
    <p:sldLayoutId id="2147483676" r:id="rId9"/>
    <p:sldLayoutId id="2147483662" r:id="rId10"/>
    <p:sldLayoutId id="2147483664" r:id="rId11"/>
    <p:sldLayoutId id="2147483668" r:id="rId12"/>
    <p:sldLayoutId id="2147483666" r:id="rId13"/>
    <p:sldLayoutId id="2147483667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97" r:id="rId33"/>
    <p:sldLayoutId id="2147483698" r:id="rId34"/>
    <p:sldLayoutId id="2147483699" r:id="rId35"/>
    <p:sldLayoutId id="2147483701" r:id="rId36"/>
    <p:sldLayoutId id="2147483702" r:id="rId37"/>
    <p:sldLayoutId id="2147483703" r:id="rId38"/>
    <p:sldLayoutId id="2147483704" r:id="rId39"/>
    <p:sldLayoutId id="2147483705" r:id="rId40"/>
    <p:sldLayoutId id="2147483706" r:id="rId41"/>
    <p:sldLayoutId id="2147483707" r:id="rId42"/>
    <p:sldLayoutId id="2147483708" r:id="rId43"/>
    <p:sldLayoutId id="2147483709" r:id="rId44"/>
    <p:sldLayoutId id="2147483710" r:id="rId45"/>
    <p:sldLayoutId id="2147483711" r:id="rId46"/>
    <p:sldLayoutId id="2147483712" r:id="rId47"/>
    <p:sldLayoutId id="2147483714" r:id="rId48"/>
    <p:sldLayoutId id="2147483715" r:id="rId49"/>
    <p:sldLayoutId id="2147483717" r:id="rId50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300"/>
        </a:lnSpc>
        <a:spcBef>
          <a:spcPts val="0"/>
        </a:spcBef>
        <a:buNone/>
        <a:defRPr sz="2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ts val="15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ts val="1500"/>
        </a:lnSpc>
        <a:spcBef>
          <a:spcPts val="0"/>
        </a:spcBef>
        <a:spcAft>
          <a:spcPts val="0"/>
        </a:spcAft>
        <a:buFont typeface="Symbol" panose="05050102010706020507" pitchFamily="18" charset="2"/>
        <a:buChar char="-"/>
        <a:defRPr sz="1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ts val="1500"/>
        </a:lnSpc>
        <a:spcBef>
          <a:spcPts val="0"/>
        </a:spcBef>
        <a:spcAft>
          <a:spcPts val="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ts val="1500"/>
        </a:lnSpc>
        <a:spcBef>
          <a:spcPts val="0"/>
        </a:spcBef>
        <a:spcAft>
          <a:spcPts val="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ts val="1500"/>
        </a:lnSpc>
        <a:spcBef>
          <a:spcPts val="0"/>
        </a:spcBef>
        <a:spcAft>
          <a:spcPts val="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49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Work View QEA</a:t>
            </a:r>
            <a:br>
              <a:rPr lang="en-US" sz="49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9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Automation Discussion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652660" y="4074728"/>
            <a:ext cx="6457209" cy="1299748"/>
          </a:xfrm>
        </p:spPr>
        <p:txBody>
          <a:bodyPr>
            <a:normAutofit fontScale="25000" lnSpcReduction="20000"/>
          </a:bodyPr>
          <a:lstStyle/>
          <a:p>
            <a:r>
              <a:rPr lang="en-US" sz="7079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Feb 2017</a:t>
            </a:r>
            <a:endParaRPr lang="en-US" sz="7079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4955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/>
          </a:p>
          <a:p>
            <a:r>
              <a:rPr lang="en-US" sz="354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Version </a:t>
            </a:r>
            <a:r>
              <a:rPr lang="en-US" sz="354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2.0</a:t>
            </a:r>
            <a:endParaRPr lang="en-US" sz="354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/>
          </a:p>
        </p:txBody>
      </p:sp>
      <p:sp>
        <p:nvSpPr>
          <p:cNvPr id="7" name="Date Placeholder 3"/>
          <p:cNvSpPr txBox="1">
            <a:spLocks/>
          </p:cNvSpPr>
          <p:nvPr/>
        </p:nvSpPr>
        <p:spPr>
          <a:xfrm>
            <a:off x="8054753" y="198164"/>
            <a:ext cx="1836166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38A7-CC1D-4BC1-8BDC-0081ED08A5B3}" type="datetime3">
              <a:rPr lang="en-GB" smtClean="0"/>
              <a:pPr/>
              <a:t>4 February,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5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490119" y="3373438"/>
            <a:ext cx="4365174" cy="1655762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Century Gothic" panose="020B0502020202020204" pitchFamily="34" charset="0"/>
              </a:rPr>
              <a:t>Thank You !!!</a:t>
            </a:r>
            <a:endParaRPr lang="en-US" sz="5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03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lowchart: Process 66"/>
          <p:cNvSpPr/>
          <p:nvPr/>
        </p:nvSpPr>
        <p:spPr>
          <a:xfrm>
            <a:off x="7147719" y="862008"/>
            <a:ext cx="2819399" cy="523399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sx="99000" sy="99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400" b="1" dirty="0">
              <a:solidFill>
                <a:prstClr val="black"/>
              </a:solidFill>
              <a:latin typeface="Candara" pitchFamily="34" charset="0"/>
              <a:cs typeface="Segoe U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649183" y="6582628"/>
            <a:ext cx="549216" cy="180000"/>
          </a:xfrm>
        </p:spPr>
        <p:txBody>
          <a:bodyPr/>
          <a:lstStyle/>
          <a:p>
            <a:pPr>
              <a:defRPr/>
            </a:pPr>
            <a:fld id="{869618F7-E61D-4CA1-B635-EA8EEED4040F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8294" y="95250"/>
            <a:ext cx="923994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WorkView Automation Summary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442119" y="862008"/>
            <a:ext cx="2176463" cy="523399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sx="99000" sy="99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400" b="1" dirty="0">
              <a:solidFill>
                <a:prstClr val="black"/>
              </a:solidFill>
              <a:latin typeface="Candara" pitchFamily="34" charset="0"/>
              <a:cs typeface="Segoe UI" pitchFamily="34" charset="0"/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600868" y="1019810"/>
            <a:ext cx="1897063" cy="27432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sx="99000" sy="99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400" b="1" dirty="0">
              <a:solidFill>
                <a:prstClr val="black"/>
              </a:solidFill>
              <a:latin typeface="Candara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0869" y="3408045"/>
            <a:ext cx="1890712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sx="99000" sy="99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da-DK" sz="900" b="1" dirty="0">
              <a:latin typeface="Candara" pitchFamily="34" charset="0"/>
              <a:cs typeface="Segoe U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0869" y="4058285"/>
            <a:ext cx="1890712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sx="99000" sy="99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da-DK" sz="900" b="1" dirty="0">
              <a:solidFill>
                <a:prstClr val="black"/>
              </a:solidFill>
              <a:latin typeface="Candara" pitchFamily="34" charset="0"/>
              <a:cs typeface="Segoe U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0869" y="1457325"/>
            <a:ext cx="1897063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sx="99000" sy="99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en-US" sz="1050" b="1" dirty="0">
              <a:solidFill>
                <a:prstClr val="black"/>
              </a:solidFill>
              <a:latin typeface="Candara" pitchFamily="34" charset="0"/>
              <a:cs typeface="Segoe UI" pitchFamily="34" charset="0"/>
            </a:endParaRPr>
          </a:p>
        </p:txBody>
      </p:sp>
      <p:pic>
        <p:nvPicPr>
          <p:cNvPr id="23" name="Picture 2" descr="D:\Image Bank\imagesCAHUWD7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4209" y="1513835"/>
            <a:ext cx="365761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23"/>
          <p:cNvSpPr/>
          <p:nvPr/>
        </p:nvSpPr>
        <p:spPr>
          <a:xfrm>
            <a:off x="600869" y="2107565"/>
            <a:ext cx="188912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sx="99000" sy="99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en-US" sz="900" b="1" dirty="0">
              <a:solidFill>
                <a:prstClr val="black"/>
              </a:solidFill>
              <a:latin typeface="Candara" pitchFamily="34" charset="0"/>
              <a:cs typeface="Segoe U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0869" y="2757805"/>
            <a:ext cx="188912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sx="99000" sy="99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en-US" sz="900" b="1" dirty="0">
              <a:solidFill>
                <a:prstClr val="black"/>
              </a:solidFill>
              <a:latin typeface="Candara" pitchFamily="34" charset="0"/>
              <a:cs typeface="Segoe U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0869" y="4708525"/>
            <a:ext cx="188912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sx="99000" sy="99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da-DK" sz="900" b="1" dirty="0">
              <a:solidFill>
                <a:prstClr val="black"/>
              </a:solidFill>
              <a:latin typeface="Candara" pitchFamily="34" charset="0"/>
              <a:cs typeface="Segoe UI" pitchFamily="34" charset="0"/>
            </a:endParaRPr>
          </a:p>
        </p:txBody>
      </p:sp>
      <p:pic>
        <p:nvPicPr>
          <p:cNvPr id="27" name="Picture 2" descr="D:\Image Bank\imagesCAHUWD7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4209" y="2179869"/>
            <a:ext cx="365761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" descr="D:\Image Bank\imagesCAHUWD7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4209" y="2793668"/>
            <a:ext cx="365761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" descr="D:\Image Bank\imagesCAHUWD7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4209" y="3499485"/>
            <a:ext cx="365761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" descr="D:\Image Bank\imagesCAHUWD7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4209" y="4149725"/>
            <a:ext cx="365761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2" descr="D:\Image Bank\imagesCAHUWD7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4209" y="4789487"/>
            <a:ext cx="365761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46919" y="1643499"/>
            <a:ext cx="16557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Smoke Testing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0549" y="2198673"/>
            <a:ext cx="165576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Functional Test Automation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919" y="2833279"/>
            <a:ext cx="165576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Regression Automation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6920" y="3500935"/>
            <a:ext cx="11430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 Data Automation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1433" y="4157707"/>
            <a:ext cx="165576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Component Level Automation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5063" y="4800418"/>
            <a:ext cx="126895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End to End Automation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7240389" y="1610614"/>
            <a:ext cx="1280160" cy="1280160"/>
            <a:chOff x="7650523" y="4962552"/>
            <a:chExt cx="1280160" cy="1280160"/>
          </a:xfrm>
        </p:grpSpPr>
        <p:sp>
          <p:nvSpPr>
            <p:cNvPr id="38" name="Flowchart: Process 37"/>
            <p:cNvSpPr/>
            <p:nvPr/>
          </p:nvSpPr>
          <p:spPr bwMode="auto">
            <a:xfrm rot="16200000">
              <a:off x="7650523" y="4962552"/>
              <a:ext cx="1280160" cy="1280160"/>
            </a:xfrm>
            <a:prstGeom prst="flowChartProcess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41963" y="5038412"/>
              <a:ext cx="1097280" cy="457200"/>
            </a:xfrm>
            <a:prstGeom prst="rect">
              <a:avLst/>
            </a:prstGeom>
            <a:noFill/>
          </p:spPr>
          <p:txBody>
            <a:bodyPr wrap="square" lIns="45720" rIns="45720" rtlCol="0" anchor="ctr">
              <a:no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82</a:t>
              </a:r>
              <a:r>
                <a:rPr lang="en-US" b="1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%</a:t>
              </a:r>
              <a:endParaRPr lang="en-US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7650523" y="5554571"/>
              <a:ext cx="128016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650523" y="5592875"/>
              <a:ext cx="1280160" cy="548640"/>
            </a:xfrm>
            <a:prstGeom prst="rect">
              <a:avLst/>
            </a:prstGeom>
            <a:noFill/>
          </p:spPr>
          <p:txBody>
            <a:bodyPr wrap="square" lIns="45720" rIns="45720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Regression Coverage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240389" y="3058414"/>
            <a:ext cx="1280160" cy="1280160"/>
            <a:chOff x="7650523" y="4962552"/>
            <a:chExt cx="1280160" cy="1280160"/>
          </a:xfrm>
        </p:grpSpPr>
        <p:sp>
          <p:nvSpPr>
            <p:cNvPr id="43" name="Flowchart: Process 42"/>
            <p:cNvSpPr/>
            <p:nvPr/>
          </p:nvSpPr>
          <p:spPr bwMode="auto">
            <a:xfrm rot="16200000">
              <a:off x="7650523" y="4962552"/>
              <a:ext cx="1280160" cy="1280160"/>
            </a:xfrm>
            <a:prstGeom prst="flowChartProcess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41963" y="5000312"/>
              <a:ext cx="1097280" cy="457200"/>
            </a:xfrm>
            <a:prstGeom prst="rect">
              <a:avLst/>
            </a:prstGeom>
            <a:noFill/>
          </p:spPr>
          <p:txBody>
            <a:bodyPr wrap="square" lIns="45720" rIns="45720" rtlCol="0" anchor="ctr">
              <a:no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86</a:t>
              </a:r>
              <a:r>
                <a:rPr lang="en-US" b="1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%</a:t>
              </a:r>
              <a:endParaRPr lang="en-US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7650523" y="5554571"/>
              <a:ext cx="128016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650523" y="5592875"/>
              <a:ext cx="1280160" cy="548640"/>
            </a:xfrm>
            <a:prstGeom prst="rect">
              <a:avLst/>
            </a:prstGeom>
            <a:noFill/>
          </p:spPr>
          <p:txBody>
            <a:bodyPr wrap="square" lIns="45720" rIns="45720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Test Data Automation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240389" y="4495800"/>
            <a:ext cx="1280160" cy="1280160"/>
            <a:chOff x="7650523" y="4962552"/>
            <a:chExt cx="1280160" cy="1280160"/>
          </a:xfrm>
        </p:grpSpPr>
        <p:sp>
          <p:nvSpPr>
            <p:cNvPr id="48" name="Flowchart: Process 47"/>
            <p:cNvSpPr/>
            <p:nvPr/>
          </p:nvSpPr>
          <p:spPr bwMode="auto">
            <a:xfrm rot="16200000">
              <a:off x="7650523" y="4962552"/>
              <a:ext cx="1280160" cy="1280160"/>
            </a:xfrm>
            <a:prstGeom prst="flowChartProces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741963" y="5038752"/>
              <a:ext cx="1097280" cy="457200"/>
            </a:xfrm>
            <a:prstGeom prst="rect">
              <a:avLst/>
            </a:prstGeom>
            <a:noFill/>
          </p:spPr>
          <p:txBody>
            <a:bodyPr wrap="square" lIns="45720" rIns="45720" rtlCol="0" anchor="ctr">
              <a:no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6961</a:t>
              </a:r>
              <a:endPara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7650523" y="5554571"/>
              <a:ext cx="128016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650523" y="5592875"/>
              <a:ext cx="1280160" cy="548640"/>
            </a:xfrm>
            <a:prstGeom prst="rect">
              <a:avLst/>
            </a:prstGeom>
            <a:noFill/>
          </p:spPr>
          <p:txBody>
            <a:bodyPr wrap="square" lIns="45720" rIns="45720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Hours Saved through Automation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610738" y="1615440"/>
            <a:ext cx="1280160" cy="1280160"/>
            <a:chOff x="7650523" y="4962552"/>
            <a:chExt cx="1280160" cy="1280160"/>
          </a:xfrm>
        </p:grpSpPr>
        <p:sp>
          <p:nvSpPr>
            <p:cNvPr id="53" name="Flowchart: Process 52"/>
            <p:cNvSpPr/>
            <p:nvPr/>
          </p:nvSpPr>
          <p:spPr bwMode="auto">
            <a:xfrm rot="16200000">
              <a:off x="7650523" y="4962552"/>
              <a:ext cx="1280160" cy="1280160"/>
            </a:xfrm>
            <a:prstGeom prst="flowChartProcess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732438" y="5038412"/>
              <a:ext cx="1097280" cy="457200"/>
            </a:xfrm>
            <a:prstGeom prst="rect">
              <a:avLst/>
            </a:prstGeom>
            <a:noFill/>
          </p:spPr>
          <p:txBody>
            <a:bodyPr wrap="square" lIns="45720" rIns="45720" rtlCol="0" anchor="ctr">
              <a:no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10</a:t>
              </a:r>
              <a:endParaRPr lang="en-US" sz="3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7650523" y="5554571"/>
              <a:ext cx="128016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650523" y="5592875"/>
              <a:ext cx="1280160" cy="548640"/>
            </a:xfrm>
            <a:prstGeom prst="rect">
              <a:avLst/>
            </a:prstGeom>
            <a:noFill/>
          </p:spPr>
          <p:txBody>
            <a:bodyPr wrap="square" lIns="45720" rIns="45720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Interfaces Automated (COG, NA, CGM)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610738" y="3063240"/>
            <a:ext cx="1280160" cy="1280160"/>
            <a:chOff x="7650523" y="4962552"/>
            <a:chExt cx="1280160" cy="1280160"/>
          </a:xfrm>
        </p:grpSpPr>
        <p:sp>
          <p:nvSpPr>
            <p:cNvPr id="58" name="Flowchart: Process 57"/>
            <p:cNvSpPr/>
            <p:nvPr/>
          </p:nvSpPr>
          <p:spPr bwMode="auto">
            <a:xfrm rot="16200000">
              <a:off x="7650523" y="4962552"/>
              <a:ext cx="1280160" cy="1280160"/>
            </a:xfrm>
            <a:prstGeom prst="flowChartProcess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741963" y="5038412"/>
              <a:ext cx="1097280" cy="457200"/>
            </a:xfrm>
            <a:prstGeom prst="rect">
              <a:avLst/>
            </a:prstGeom>
            <a:noFill/>
          </p:spPr>
          <p:txBody>
            <a:bodyPr wrap="square" lIns="45720" rIns="45720" rtlCol="0" anchor="ctr">
              <a:no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100</a:t>
              </a:r>
              <a:r>
                <a:rPr lang="en-US" b="1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%</a:t>
              </a:r>
              <a:endParaRPr lang="en-US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7650523" y="5554571"/>
              <a:ext cx="128016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650523" y="5592875"/>
              <a:ext cx="1280160" cy="548640"/>
            </a:xfrm>
            <a:prstGeom prst="rect">
              <a:avLst/>
            </a:prstGeom>
            <a:noFill/>
          </p:spPr>
          <p:txBody>
            <a:bodyPr wrap="square" lIns="45720" rIns="45720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Smoke Test Automation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8610738" y="4500626"/>
            <a:ext cx="1280160" cy="1280160"/>
            <a:chOff x="7650523" y="4962552"/>
            <a:chExt cx="1280160" cy="1280160"/>
          </a:xfrm>
        </p:grpSpPr>
        <p:sp>
          <p:nvSpPr>
            <p:cNvPr id="63" name="Flowchart: Process 62"/>
            <p:cNvSpPr/>
            <p:nvPr/>
          </p:nvSpPr>
          <p:spPr bwMode="auto">
            <a:xfrm rot="16200000">
              <a:off x="7650523" y="4962552"/>
              <a:ext cx="1280160" cy="1280160"/>
            </a:xfrm>
            <a:prstGeom prst="flowChartProces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741963" y="5033926"/>
              <a:ext cx="1097280" cy="457200"/>
            </a:xfrm>
            <a:prstGeom prst="rect">
              <a:avLst/>
            </a:prstGeom>
            <a:noFill/>
          </p:spPr>
          <p:txBody>
            <a:bodyPr wrap="square" lIns="45720" rIns="45720" rtlCol="0" anchor="ctr">
              <a:no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286</a:t>
              </a:r>
              <a:endPara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7650523" y="5554571"/>
              <a:ext cx="128016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650523" y="5592875"/>
              <a:ext cx="1280160" cy="548640"/>
            </a:xfrm>
            <a:prstGeom prst="rect">
              <a:avLst/>
            </a:prstGeom>
            <a:noFill/>
          </p:spPr>
          <p:txBody>
            <a:bodyPr wrap="square" lIns="45720" rIns="45720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Defects identified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through Automation</a:t>
              </a:r>
            </a:p>
          </p:txBody>
        </p:sp>
      </p:grpSp>
      <p:sp>
        <p:nvSpPr>
          <p:cNvPr id="70" name="Flowchart: Process 69"/>
          <p:cNvSpPr/>
          <p:nvPr/>
        </p:nvSpPr>
        <p:spPr>
          <a:xfrm>
            <a:off x="7240389" y="1013065"/>
            <a:ext cx="2650509" cy="27432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sx="99000" sy="99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400" b="1" dirty="0">
              <a:solidFill>
                <a:prstClr val="black"/>
              </a:solidFill>
              <a:latin typeface="Candara" pitchFamily="34" charset="0"/>
              <a:cs typeface="Segoe UI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94519" y="5362575"/>
            <a:ext cx="1889125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sx="99000" sy="99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da-DK" sz="900" b="1" dirty="0">
              <a:solidFill>
                <a:prstClr val="black"/>
              </a:solidFill>
              <a:latin typeface="Candara" pitchFamily="34" charset="0"/>
              <a:cs typeface="Segoe UI" pitchFamily="34" charset="0"/>
            </a:endParaRPr>
          </a:p>
        </p:txBody>
      </p:sp>
      <p:pic>
        <p:nvPicPr>
          <p:cNvPr id="75" name="Picture 2" descr="D:\Image Bank\imagesCAHUWD7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7859" y="5443537"/>
            <a:ext cx="365761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TextBox 75"/>
          <p:cNvSpPr txBox="1"/>
          <p:nvPr/>
        </p:nvSpPr>
        <p:spPr>
          <a:xfrm>
            <a:off x="758713" y="5454468"/>
            <a:ext cx="136549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Automated Macro Utilities</a:t>
            </a:r>
          </a:p>
        </p:txBody>
      </p:sp>
      <p:sp>
        <p:nvSpPr>
          <p:cNvPr id="78" name="Flowchart: Process 77"/>
          <p:cNvSpPr/>
          <p:nvPr/>
        </p:nvSpPr>
        <p:spPr>
          <a:xfrm>
            <a:off x="2761456" y="867228"/>
            <a:ext cx="4265815" cy="523399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sx="99000" sy="99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400" b="1" dirty="0">
              <a:solidFill>
                <a:prstClr val="black"/>
              </a:solidFill>
              <a:latin typeface="Candara" pitchFamily="34" charset="0"/>
              <a:cs typeface="Segoe UI" pitchFamily="34" charset="0"/>
            </a:endParaRPr>
          </a:p>
        </p:txBody>
      </p:sp>
      <p:sp>
        <p:nvSpPr>
          <p:cNvPr id="79" name="Flowchart: Process 78"/>
          <p:cNvSpPr/>
          <p:nvPr/>
        </p:nvSpPr>
        <p:spPr>
          <a:xfrm>
            <a:off x="2920205" y="1025030"/>
            <a:ext cx="3998914" cy="27432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sx="99000" sy="99000" algn="c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400" b="1" dirty="0">
              <a:solidFill>
                <a:prstClr val="black"/>
              </a:solidFill>
              <a:latin typeface="Candara" pitchFamily="34" charset="0"/>
              <a:cs typeface="Segoe UI" pitchFamily="34" charset="0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804069" y="1008698"/>
            <a:ext cx="1452563" cy="292372"/>
          </a:xfrm>
          <a:prstGeom prst="rect">
            <a:avLst/>
          </a:prstGeom>
          <a:noFill/>
        </p:spPr>
        <p:txBody>
          <a:bodyPr lIns="91424" tIns="45712" rIns="91424" bIns="45712">
            <a:spAutoFit/>
          </a:bodyPr>
          <a:lstStyle/>
          <a:p>
            <a:pPr algn="ctr">
              <a:defRPr/>
            </a:pPr>
            <a:r>
              <a:rPr lang="en-US" sz="1300" b="1" kern="0" dirty="0">
                <a:solidFill>
                  <a:prstClr val="white"/>
                </a:solidFill>
                <a:latin typeface="Candara" pitchFamily="34" charset="0"/>
                <a:ea typeface="ＭＳ Ｐゴシック" pitchFamily="34" charset="-128"/>
                <a:cs typeface="Calibri" pitchFamily="34" charset="0"/>
              </a:rPr>
              <a:t>Foot Prints</a:t>
            </a: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7240389" y="1001953"/>
            <a:ext cx="2650509" cy="292372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pPr algn="ctr">
              <a:defRPr/>
            </a:pPr>
            <a:r>
              <a:rPr lang="en-US" sz="1300" b="1" kern="0" dirty="0" smtClean="0">
                <a:solidFill>
                  <a:prstClr val="white"/>
                </a:solidFill>
                <a:latin typeface="Candara" pitchFamily="34" charset="0"/>
                <a:ea typeface="ＭＳ Ｐゴシック" pitchFamily="34" charset="-128"/>
                <a:cs typeface="Calibri" pitchFamily="34" charset="0"/>
              </a:rPr>
              <a:t>Key Automation Figures</a:t>
            </a:r>
            <a:endParaRPr lang="en-US" sz="1300" b="1" kern="0" dirty="0">
              <a:solidFill>
                <a:prstClr val="white"/>
              </a:solidFill>
              <a:latin typeface="Candara" pitchFamily="34" charset="0"/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2920205" y="1010285"/>
            <a:ext cx="3998913" cy="292372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pPr algn="ctr">
              <a:defRPr/>
            </a:pPr>
            <a:r>
              <a:rPr lang="en-US" sz="1300" b="1" kern="0" dirty="0" smtClean="0">
                <a:solidFill>
                  <a:prstClr val="white"/>
                </a:solidFill>
                <a:latin typeface="Candara" pitchFamily="34" charset="0"/>
                <a:ea typeface="ＭＳ Ｐゴシック" pitchFamily="34" charset="-128"/>
                <a:cs typeface="Calibri" pitchFamily="34" charset="0"/>
              </a:rPr>
              <a:t>Work View Automation - Focus Areas</a:t>
            </a:r>
            <a:endParaRPr lang="en-US" sz="1300" b="1" kern="0" dirty="0">
              <a:solidFill>
                <a:prstClr val="white"/>
              </a:solidFill>
              <a:latin typeface="Candara" pitchFamily="34" charset="0"/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35320" y="1458555"/>
            <a:ext cx="4111013" cy="45550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171450"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Day 1 </a:t>
            </a:r>
            <a:r>
              <a:rPr lang="en-US" sz="1100" b="1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Automation </a:t>
            </a:r>
            <a:r>
              <a:rPr lang="en-US" sz="11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n-US" sz="110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Increase </a:t>
            </a:r>
            <a:r>
              <a:rPr lang="en-US" sz="110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focus on Functional Automation for Day 1 </a:t>
            </a:r>
            <a:r>
              <a:rPr lang="en-US" sz="110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Execution</a:t>
            </a:r>
            <a:endParaRPr lang="en-US" sz="1100" dirty="0" smtClean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800" dirty="0" smtClean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28600">
              <a:buFont typeface="Wingdings" panose="05000000000000000000" pitchFamily="2" charset="2"/>
              <a:buChar char="ü"/>
              <a:defRPr/>
            </a:pPr>
            <a:r>
              <a:rPr lang="en-US" sz="1100" i="1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Automated 90% of Identified Core Automation Test Cases for Day 1 EMEA / LATAM test </a:t>
            </a:r>
            <a:r>
              <a:rPr lang="en-US" sz="1100" i="1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execution</a:t>
            </a:r>
            <a:endParaRPr lang="en-US" sz="1100" i="1" dirty="0" smtClean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28600">
              <a:buFont typeface="Wingdings" panose="05000000000000000000" pitchFamily="2" charset="2"/>
              <a:buChar char="ü"/>
              <a:defRPr/>
            </a:pPr>
            <a:r>
              <a:rPr lang="en-US" sz="1100" i="1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Automated 70% of EMEA Finance Functional Test Cases 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171450"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Non UI Automation</a:t>
            </a:r>
            <a:r>
              <a:rPr lang="en-US" sz="1100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 Implement Shift Left Strategy to achieve </a:t>
            </a:r>
            <a:r>
              <a:rPr lang="en-US" sz="110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Early Automation </a:t>
            </a:r>
            <a:r>
              <a:rPr lang="en-US" sz="11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through Non UI </a:t>
            </a:r>
            <a:r>
              <a:rPr lang="en-US" sz="110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Layer</a:t>
            </a:r>
            <a:endParaRPr lang="en-US" sz="1100" dirty="0" smtClean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8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28600">
              <a:buFont typeface="Wingdings" panose="05000000000000000000" pitchFamily="2" charset="2"/>
              <a:buChar char="ü"/>
              <a:defRPr/>
            </a:pPr>
            <a:r>
              <a:rPr lang="en-US" sz="1100" i="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Implemented Web Services Testing Suite for Interfaces, Doc Gen, Barcode. Identified 70+ </a:t>
            </a:r>
            <a:r>
              <a:rPr lang="en-US" sz="1100" i="1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Defects</a:t>
            </a:r>
            <a:endParaRPr lang="en-US" sz="1100" i="1" dirty="0" smtClean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endParaRPr lang="en-US" sz="11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171450"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Business Process Automation </a:t>
            </a:r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Increase </a:t>
            </a:r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automation coverage by considering end-to-end business process </a:t>
            </a:r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flows</a:t>
            </a:r>
            <a:endParaRPr lang="en-US" sz="11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171450">
              <a:buFont typeface="Arial" panose="020B0604020202020204" pitchFamily="34" charset="0"/>
              <a:buChar char="•"/>
              <a:defRPr/>
            </a:pPr>
            <a:endParaRPr lang="en-US" sz="8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28600">
              <a:buFont typeface="Wingdings" panose="05000000000000000000" pitchFamily="2" charset="2"/>
              <a:buChar char="ü"/>
              <a:defRPr/>
            </a:pPr>
            <a:r>
              <a:rPr lang="en-US" sz="1100" i="1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Automated majority of the critical Policy / Claims Business Process Workflows in R2 COG (Ref. Slide. 4)</a:t>
            </a:r>
            <a:endParaRPr lang="en-US" sz="1100" i="1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171450">
              <a:buFont typeface="Arial" panose="020B0604020202020204" pitchFamily="34" charset="0"/>
              <a:buChar char="•"/>
              <a:defRPr/>
            </a:pPr>
            <a:endParaRPr lang="en-US" sz="11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171450"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 Data Automation: </a:t>
            </a:r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Reduce the effort and dependency on Test Data Creation in Upstream </a:t>
            </a:r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Systems</a:t>
            </a:r>
            <a:endParaRPr lang="en-US" sz="1100" b="1" dirty="0" smtClean="0">
              <a:solidFill>
                <a:srgbClr val="7030A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171450">
              <a:buFont typeface="Arial" panose="020B0604020202020204" pitchFamily="34" charset="0"/>
              <a:buChar char="•"/>
              <a:defRPr/>
            </a:pPr>
            <a:endParaRPr lang="en-US" sz="800" b="1" dirty="0">
              <a:solidFill>
                <a:srgbClr val="7030A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28600">
              <a:buFont typeface="Wingdings" panose="05000000000000000000" pitchFamily="2" charset="2"/>
              <a:buChar char="ü"/>
              <a:defRPr/>
            </a:pPr>
            <a:r>
              <a:rPr lang="en-US" sz="1100" i="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Achieved maximum Test Data </a:t>
            </a:r>
            <a:r>
              <a:rPr lang="en-US" sz="1100" i="1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Automation in Interfaces </a:t>
            </a:r>
            <a:r>
              <a:rPr lang="en-US" sz="1100" i="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 Subscribe</a:t>
            </a:r>
            <a:r>
              <a:rPr lang="en-US" sz="1100" i="1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Genius, </a:t>
            </a:r>
            <a:r>
              <a:rPr lang="en-US" sz="1100" i="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Meridian, SIS, ACRS, System 6, </a:t>
            </a:r>
            <a:r>
              <a:rPr lang="en-US" sz="1100" i="1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etc., Created 4200+ Test Data's for CGM, R2 </a:t>
            </a:r>
            <a:r>
              <a:rPr lang="en-US" sz="1100" i="1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COG</a:t>
            </a:r>
            <a:endParaRPr lang="en-US" sz="1100" i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1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171450">
              <a:buFont typeface="Arial" panose="020B0604020202020204" pitchFamily="34" charset="0"/>
              <a:buChar char="•"/>
              <a:defRPr/>
            </a:pPr>
            <a:r>
              <a:rPr lang="en-US" sz="1100" b="1" dirty="0" smtClean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Multi Lingual Testing: </a:t>
            </a:r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Enable automation scripts to validate the localization testing scenario’s for LATAM </a:t>
            </a:r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region</a:t>
            </a:r>
            <a:endParaRPr lang="en-US" sz="1100" b="1" dirty="0">
              <a:solidFill>
                <a:srgbClr val="7030A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23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649183" y="6582628"/>
            <a:ext cx="549216" cy="180000"/>
          </a:xfrm>
        </p:spPr>
        <p:txBody>
          <a:bodyPr/>
          <a:lstStyle/>
          <a:p>
            <a:pPr>
              <a:defRPr/>
            </a:pPr>
            <a:fld id="{869618F7-E61D-4CA1-B635-EA8EEED4040F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8294" y="95250"/>
            <a:ext cx="923994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R2 COG Automation - Functional Coverage &amp; Transactions Automated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 rot="5400000">
            <a:off x="-746970" y="2591169"/>
            <a:ext cx="2713458" cy="27432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prstClr val="white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Flowchart: Process 11"/>
          <p:cNvSpPr/>
          <p:nvPr/>
        </p:nvSpPr>
        <p:spPr>
          <a:xfrm rot="5400000">
            <a:off x="-670402" y="5334000"/>
            <a:ext cx="2560320" cy="274320"/>
          </a:xfrm>
          <a:prstGeom prst="flowChartProcess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prstClr val="white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638630" y="5346982"/>
            <a:ext cx="24966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Claims Business Process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732456"/>
              </p:ext>
            </p:extLst>
          </p:nvPr>
        </p:nvGraphicFramePr>
        <p:xfrm>
          <a:off x="848519" y="1371600"/>
          <a:ext cx="8894281" cy="2713458"/>
        </p:xfrm>
        <a:graphic>
          <a:graphicData uri="http://schemas.openxmlformats.org/drawingml/2006/table">
            <a:tbl>
              <a:tblPr firstRow="1" bandRow="1"/>
              <a:tblGrid>
                <a:gridCol w="2468880"/>
                <a:gridCol w="338179"/>
                <a:gridCol w="338179"/>
                <a:gridCol w="338179"/>
                <a:gridCol w="338179"/>
                <a:gridCol w="338179"/>
                <a:gridCol w="338179"/>
                <a:gridCol w="338179"/>
                <a:gridCol w="338179"/>
                <a:gridCol w="338179"/>
                <a:gridCol w="338179"/>
                <a:gridCol w="338179"/>
                <a:gridCol w="338179"/>
                <a:gridCol w="338179"/>
                <a:gridCol w="338179"/>
                <a:gridCol w="338179"/>
                <a:gridCol w="338179"/>
                <a:gridCol w="338179"/>
                <a:gridCol w="338179"/>
                <a:gridCol w="338179"/>
              </a:tblGrid>
              <a:tr h="80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Critical Policy </a:t>
                      </a:r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Transaction Flow 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Interfacing Data</a:t>
                      </a:r>
                    </a:p>
                  </a:txBody>
                  <a:tcPr marL="9525" marR="9525" marT="18288" marB="18288" vert="vert27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New Correspondent</a:t>
                      </a:r>
                    </a:p>
                  </a:txBody>
                  <a:tcPr marL="9525" marR="9525" marT="18288" marB="18288" vert="vert27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Account Creation</a:t>
                      </a:r>
                    </a:p>
                  </a:txBody>
                  <a:tcPr marL="9525" marR="9525" marT="18288" marB="18288" vert="vert27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Prospect </a:t>
                      </a:r>
                    </a:p>
                  </a:txBody>
                  <a:tcPr marL="9525" marR="9525" marT="18288" marB="18288" vert="vert27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Enrollment</a:t>
                      </a:r>
                    </a:p>
                  </a:txBody>
                  <a:tcPr marL="9525" marR="9525" marT="18288" marB="18288" vert="vert27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Submission</a:t>
                      </a:r>
                    </a:p>
                  </a:txBody>
                  <a:tcPr marL="9525" marR="9525" marT="18288" marB="18288" vert="vert27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Compliance </a:t>
                      </a:r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Validation</a:t>
                      </a:r>
                    </a:p>
                  </a:txBody>
                  <a:tcPr marL="9525" marR="9525" marT="18288" marB="18288" vert="vert27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Decline</a:t>
                      </a:r>
                    </a:p>
                  </a:txBody>
                  <a:tcPr marL="9525" marR="9525" marT="18288" marB="18288" vert="vert27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Quotation</a:t>
                      </a:r>
                    </a:p>
                  </a:txBody>
                  <a:tcPr marL="9525" marR="9525" marT="18288" marB="18288" vert="vert27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NTU</a:t>
                      </a:r>
                    </a:p>
                  </a:txBody>
                  <a:tcPr marL="9525" marR="9525" marT="18288" marB="18288" vert="vert27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Bind</a:t>
                      </a:r>
                    </a:p>
                  </a:txBody>
                  <a:tcPr marL="9525" marR="9525" marT="18288" marB="18288" vert="vert27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Peer Review</a:t>
                      </a:r>
                    </a:p>
                  </a:txBody>
                  <a:tcPr marL="9525" marR="9525" marT="18288" marB="18288" vert="vert27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Authorization</a:t>
                      </a:r>
                    </a:p>
                  </a:txBody>
                  <a:tcPr marL="9525" marR="9525" marT="18288" marB="18288" vert="vert27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Document Generation</a:t>
                      </a:r>
                    </a:p>
                  </a:txBody>
                  <a:tcPr marL="9525" marR="9525" marT="18288" marB="18288" vert="vert27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PBE/FAC RE </a:t>
                      </a:r>
                      <a:r>
                        <a:rPr lang="en-US" sz="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Ingestion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vert="vert27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Email Broker</a:t>
                      </a:r>
                    </a:p>
                  </a:txBody>
                  <a:tcPr marL="9525" marR="9525" marT="18288" marB="18288" vert="vert27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Document Scanning</a:t>
                      </a:r>
                    </a:p>
                  </a:txBody>
                  <a:tcPr marL="9525" marR="9525" marT="18288" marB="18288" vert="vert27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Cancellation</a:t>
                      </a:r>
                    </a:p>
                  </a:txBody>
                  <a:tcPr marL="9525" marR="9525" marT="18288" marB="18288" vert="vert27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Re-instate</a:t>
                      </a:r>
                    </a:p>
                  </a:txBody>
                  <a:tcPr marL="9525" marR="9525" marT="18288" marB="18288" vert="vert27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New Business Creation </a:t>
                      </a:r>
                    </a:p>
                  </a:txBody>
                  <a:tcPr marL="45720" marR="9144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kern="1200" dirty="0" smtClean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9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Renewal of a Policy</a:t>
                      </a:r>
                    </a:p>
                  </a:txBody>
                  <a:tcPr marL="45720" marR="9144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r>
                        <a:rPr lang="en-US" sz="9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900" b="1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900" b="1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900" b="1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Policy Cancellation</a:t>
                      </a:r>
                    </a:p>
                  </a:txBody>
                  <a:tcPr marL="45720" marR="9144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900" b="1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900" b="1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900" b="1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Re-instating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Cancelled Policy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9144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900" b="1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900" b="1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900" b="1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New Business With New Account</a:t>
                      </a:r>
                    </a:p>
                  </a:txBody>
                  <a:tcPr marL="45720" marR="9144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Adding a New Correspondent</a:t>
                      </a:r>
                    </a:p>
                  </a:txBody>
                  <a:tcPr marL="45720" marR="9144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Endorsing an existing Policy </a:t>
                      </a:r>
                    </a:p>
                  </a:txBody>
                  <a:tcPr marL="45720" marR="9144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Endorsing an Expired Policy </a:t>
                      </a:r>
                    </a:p>
                  </a:txBody>
                  <a:tcPr marL="45720" marR="9144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Policy with Co-Insurance</a:t>
                      </a:r>
                    </a:p>
                  </a:txBody>
                  <a:tcPr marL="45720" marR="9144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Policy With - Reinsurance</a:t>
                      </a:r>
                    </a:p>
                  </a:txBody>
                  <a:tcPr marL="45720" marR="9144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Certificate Creation</a:t>
                      </a:r>
                    </a:p>
                  </a:txBody>
                  <a:tcPr marL="45720" marR="9144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9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18288" marB="1828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64062"/>
              </p:ext>
            </p:extLst>
          </p:nvPr>
        </p:nvGraphicFramePr>
        <p:xfrm>
          <a:off x="841407" y="4191000"/>
          <a:ext cx="8897112" cy="2560320"/>
        </p:xfrm>
        <a:graphic>
          <a:graphicData uri="http://schemas.openxmlformats.org/drawingml/2006/table">
            <a:tbl>
              <a:tblPr/>
              <a:tblGrid>
                <a:gridCol w="2468880"/>
                <a:gridCol w="338328"/>
                <a:gridCol w="338328"/>
                <a:gridCol w="338328"/>
                <a:gridCol w="338328"/>
                <a:gridCol w="338328"/>
                <a:gridCol w="338328"/>
                <a:gridCol w="338328"/>
                <a:gridCol w="338328"/>
                <a:gridCol w="338328"/>
                <a:gridCol w="338328"/>
                <a:gridCol w="338328"/>
                <a:gridCol w="338328"/>
                <a:gridCol w="338328"/>
                <a:gridCol w="338328"/>
                <a:gridCol w="338328"/>
                <a:gridCol w="338328"/>
                <a:gridCol w="338328"/>
                <a:gridCol w="338328"/>
                <a:gridCol w="338328"/>
              </a:tblGrid>
              <a:tr h="914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Critical Claim Transaction Flow 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Interface Data</a:t>
                      </a:r>
                    </a:p>
                  </a:txBody>
                  <a:tcPr marL="8948" marR="8948" marT="8948" marB="0" vert="vert27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Registration</a:t>
                      </a:r>
                    </a:p>
                  </a:txBody>
                  <a:tcPr marL="8948" marR="8948" marT="8948" marB="0" vert="vert27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Incomplete Information</a:t>
                      </a:r>
                    </a:p>
                  </a:txBody>
                  <a:tcPr marL="8948" marR="8948" marT="8948" marB="0" vert="vert27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Information Received </a:t>
                      </a:r>
                    </a:p>
                  </a:txBody>
                  <a:tcPr marL="8948" marR="8948" marT="8948" marB="0" vert="vert27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Cancel Follow Up</a:t>
                      </a:r>
                    </a:p>
                  </a:txBody>
                  <a:tcPr marL="8948" marR="8948" marT="8948" marB="0" vert="vert27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Decline/Cancel</a:t>
                      </a:r>
                    </a:p>
                  </a:txBody>
                  <a:tcPr marL="8948" marR="8948" marT="8948" marB="0" vert="vert27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Close Created in Error</a:t>
                      </a:r>
                    </a:p>
                  </a:txBody>
                  <a:tcPr marL="8948" marR="8948" marT="8948" marB="0" vert="vert27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Adjudication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vert="vert27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Payment Initiation</a:t>
                      </a:r>
                    </a:p>
                  </a:txBody>
                  <a:tcPr marL="8948" marR="8948" marT="8948" marB="0" vert="vert27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Periodic Payment</a:t>
                      </a:r>
                    </a:p>
                  </a:txBody>
                  <a:tcPr marL="8948" marR="8948" marT="8948" marB="0" vert="vert27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Interim </a:t>
                      </a:r>
                      <a:endParaRPr lang="en-US" sz="800" b="1" i="0" u="none" strike="noStrike" dirty="0" smtClean="0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 rtl="0" fontAlgn="ctr"/>
                      <a:r>
                        <a:rPr lang="en-US" sz="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Payment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vert="vert27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Payment Processing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vert="vert27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Recovery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vert="vert27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Close Claim</a:t>
                      </a:r>
                    </a:p>
                  </a:txBody>
                  <a:tcPr marL="8948" marR="8948" marT="8948" marB="0" vert="vert27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Re-Open Claim</a:t>
                      </a:r>
                    </a:p>
                  </a:txBody>
                  <a:tcPr marL="8948" marR="8948" marT="8948" marB="0" vert="vert27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Document Generation</a:t>
                      </a:r>
                    </a:p>
                  </a:txBody>
                  <a:tcPr marL="8948" marR="8948" marT="8948" marB="0" vert="vert27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Task </a:t>
                      </a:r>
                      <a:r>
                        <a:rPr lang="en-US" sz="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Notification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vert="vert27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Email Broker</a:t>
                      </a:r>
                    </a:p>
                  </a:txBody>
                  <a:tcPr marL="8948" marR="8948" marT="8948" marB="0" vert="vert27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Document Scanning</a:t>
                      </a:r>
                    </a:p>
                  </a:txBody>
                  <a:tcPr marL="8948" marR="8948" marT="8948" marB="0" vert="vert27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FNOL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Registration with Insured as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Claimant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9144" marT="9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FNOL Registration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with New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Claimant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9144" marT="9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Claim Declinature</a:t>
                      </a:r>
                    </a:p>
                  </a:txBody>
                  <a:tcPr marL="45720" marR="9144" marT="9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Adjudication Process</a:t>
                      </a:r>
                    </a:p>
                  </a:txBody>
                  <a:tcPr marL="45720" marR="9144" marT="9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Payment Process</a:t>
                      </a:r>
                    </a:p>
                  </a:txBody>
                  <a:tcPr marL="45720" marR="9144" marT="9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Recovery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Transaction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9144" marT="9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Finalizing the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Claim / Settlement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9144" marT="9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Re-Opening the Closed Claim</a:t>
                      </a:r>
                    </a:p>
                  </a:txBody>
                  <a:tcPr marL="45720" marR="9144" marT="9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First &amp; Final Claim Creation</a:t>
                      </a:r>
                    </a:p>
                  </a:txBody>
                  <a:tcPr marL="45720" marR="9144" marT="9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en-US" sz="900" b="1" i="0" u="none" strike="noStrike" dirty="0" smtClean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Claim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flow from WorkView to Meridian</a:t>
                      </a:r>
                    </a:p>
                  </a:txBody>
                  <a:tcPr marL="45720" marR="9144" marT="9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8948" marR="8948" marT="89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0" y="4131945"/>
            <a:ext cx="10333038" cy="0"/>
          </a:xfrm>
          <a:prstGeom prst="line">
            <a:avLst/>
          </a:prstGeom>
          <a:ln w="9525">
            <a:prstDash val="lg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6200000">
            <a:off x="-607379" y="2571563"/>
            <a:ext cx="2433160" cy="1856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Policy Business Process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200" y="616157"/>
            <a:ext cx="9510319" cy="27699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85000"/>
                <a:alpha val="57000"/>
              </a:schemeClr>
            </a:outerShdw>
          </a:effectLst>
        </p:spPr>
        <p:txBody>
          <a:bodyPr wrap="square" lIns="91430" tIns="45716" rIns="91430" bIns="45716">
            <a:spAutoFit/>
          </a:bodyPr>
          <a:lstStyle/>
          <a:p>
            <a:pPr>
              <a:defRPr/>
            </a:pPr>
            <a:r>
              <a:rPr lang="en-US" sz="1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Components	 Automated	: </a:t>
            </a:r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Policy, Claims, Certificates, Complaints, File / Document Actions, Ingestion, Notes, Alerts, Security</a:t>
            </a:r>
            <a:endParaRPr lang="en-US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7177" y="899183"/>
            <a:ext cx="9510319" cy="27699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85000"/>
                <a:alpha val="57000"/>
              </a:schemeClr>
            </a:outerShdw>
          </a:effectLst>
        </p:spPr>
        <p:txBody>
          <a:bodyPr wrap="square" lIns="91430" tIns="45716" rIns="91430" bIns="45716">
            <a:spAutoFit/>
          </a:bodyPr>
          <a:lstStyle/>
          <a:p>
            <a:pPr>
              <a:defRPr/>
            </a:pPr>
            <a:r>
              <a:rPr lang="en-US" sz="1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Interfaces Automated	: </a:t>
            </a:r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Meridian, ACC, ACRS, System 6</a:t>
            </a:r>
            <a:endParaRPr lang="en-US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30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649183" y="6582628"/>
            <a:ext cx="549216" cy="180000"/>
          </a:xfrm>
        </p:spPr>
        <p:txBody>
          <a:bodyPr/>
          <a:lstStyle/>
          <a:p>
            <a:pPr>
              <a:defRPr/>
            </a:pPr>
            <a:fld id="{869618F7-E61D-4CA1-B635-EA8EEED4040F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8294" y="95250"/>
            <a:ext cx="923994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R2 COG Data Migration - Scenarios Automated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861743"/>
              </p:ext>
            </p:extLst>
          </p:nvPr>
        </p:nvGraphicFramePr>
        <p:xfrm>
          <a:off x="455613" y="685800"/>
          <a:ext cx="9587706" cy="5785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106"/>
                <a:gridCol w="3238500"/>
                <a:gridCol w="1219200"/>
                <a:gridCol w="1181100"/>
                <a:gridCol w="3352800"/>
              </a:tblGrid>
              <a:tr h="4788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S. No</a:t>
                      </a:r>
                      <a:endParaRPr lang="en-US" sz="12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87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 Migration Testing Procedure</a:t>
                      </a:r>
                      <a:endParaRPr lang="en-US" sz="12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87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Execution</a:t>
                      </a:r>
                      <a:r>
                        <a:rPr lang="en-US" sz="12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Method</a:t>
                      </a:r>
                      <a:endParaRPr lang="en-US" sz="12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87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Automated</a:t>
                      </a:r>
                      <a:endParaRPr lang="en-US" sz="12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87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Remark</a:t>
                      </a:r>
                      <a:endParaRPr lang="en-US" sz="12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8795"/>
                    </a:solidFill>
                  </a:tcPr>
                </a:tc>
              </a:tr>
              <a:tr h="6562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2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Migration</a:t>
                      </a:r>
                      <a:r>
                        <a:rPr lang="en-US" sz="1200" b="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Data Mapping Analysis &amp; Test Data Identification</a:t>
                      </a:r>
                      <a:endParaRPr lang="en-US" sz="1200" b="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Manual</a:t>
                      </a:r>
                      <a:endParaRPr lang="en-US" sz="1200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 Data Sampling from the</a:t>
                      </a:r>
                      <a:r>
                        <a:rPr lang="en-US" sz="12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Masked Production Data</a:t>
                      </a:r>
                      <a:endParaRPr lang="en-US" sz="12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8"/>
                    </a:solidFill>
                  </a:tcPr>
                </a:tc>
              </a:tr>
              <a:tr h="6562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</a:t>
                      </a:r>
                      <a:r>
                        <a:rPr lang="en-US" sz="1200" b="1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Validation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 Data Base Layer (ETL) for the Files which are Migrated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Automated</a:t>
                      </a:r>
                      <a:endParaRPr lang="en-US" sz="12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Implemented Platinum Tool for</a:t>
                      </a:r>
                      <a:r>
                        <a:rPr lang="en-US" sz="12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Data Base Comparison</a:t>
                      </a:r>
                      <a:endParaRPr lang="en-US" sz="12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8"/>
                    </a:solidFill>
                  </a:tcPr>
                </a:tc>
              </a:tr>
              <a:tr h="6562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Reconciliation Report</a:t>
                      </a:r>
                      <a:r>
                        <a:rPr lang="en-US" sz="1200" b="1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Validation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for Data Discrepancies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Automated</a:t>
                      </a:r>
                      <a:endParaRPr lang="en-US" sz="12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Implemented Platinum Tool for Reconciliation</a:t>
                      </a:r>
                      <a:r>
                        <a:rPr lang="en-US" sz="12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Report Validation</a:t>
                      </a:r>
                      <a:endParaRPr lang="en-US" sz="1200" dirty="0" smtClean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8"/>
                    </a:solidFill>
                  </a:tcPr>
                </a:tc>
              </a:tr>
              <a:tr h="6703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File</a:t>
                      </a:r>
                      <a:r>
                        <a:rPr lang="en-US" sz="1200" b="1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Property Validation 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 Work View against Classic Apollo using the Business Mapping rule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Automated</a:t>
                      </a:r>
                      <a:endParaRPr lang="en-US" sz="12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Implemented Selenium Automation for File Property Validation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8"/>
                    </a:solidFill>
                  </a:tcPr>
                </a:tc>
              </a:tr>
              <a:tr h="6703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Validation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of the </a:t>
                      </a:r>
                      <a:r>
                        <a:rPr lang="en-US" sz="1200" b="1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Document Panel and the Document Properties 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 WorkView against Classic Apollo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Automated</a:t>
                      </a:r>
                      <a:endParaRPr lang="en-US" sz="12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Implemented Selenium Automation for Document</a:t>
                      </a:r>
                      <a:r>
                        <a:rPr lang="en-US" sz="12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Property Validation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8"/>
                    </a:solidFill>
                  </a:tcPr>
                </a:tc>
              </a:tr>
              <a:tr h="6703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Document Content Validation in Daeja Viewer against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Classic Apollo Viewer</a:t>
                      </a:r>
                      <a:endParaRPr lang="en-US" sz="12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Manual</a:t>
                      </a:r>
                      <a:endParaRPr lang="en-US" sz="12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Due to technical challenges and automation tool limitations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8"/>
                    </a:solidFill>
                  </a:tcPr>
                </a:tc>
              </a:tr>
              <a:tr h="6703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Validation of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Notes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Alerts, Flags / Milestone, Tree View which are linked to the file</a:t>
                      </a:r>
                      <a:endParaRPr lang="en-US" sz="12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Manual</a:t>
                      </a:r>
                      <a:endParaRPr lang="en-US" sz="12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Due to technical challenges and automation tool limitations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8"/>
                    </a:solidFill>
                  </a:tcPr>
                </a:tc>
              </a:tr>
              <a:tr h="6562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Functional Validation</a:t>
                      </a:r>
                      <a:r>
                        <a:rPr lang="en-US" sz="1200" b="1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on Migrated Files</a:t>
                      </a:r>
                      <a:endParaRPr lang="en-US" sz="1200" b="0" kern="1200" dirty="0" smtClean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Automated</a:t>
                      </a:r>
                      <a:endParaRPr lang="en-US" sz="12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Implemented Selenium Automation for Functional</a:t>
                      </a:r>
                      <a:r>
                        <a:rPr lang="en-US" sz="12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Validation on Migrated Files</a:t>
                      </a:r>
                      <a:endParaRPr lang="en-US" sz="1200" dirty="0" smtClean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F8"/>
                    </a:solidFill>
                  </a:tcPr>
                </a:tc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306" y="2061210"/>
            <a:ext cx="228600" cy="228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671" y="2692400"/>
            <a:ext cx="228600" cy="228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289" y="3358515"/>
            <a:ext cx="228600" cy="228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6" y="1426845"/>
            <a:ext cx="228600" cy="228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289" y="6072576"/>
            <a:ext cx="228600" cy="228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369" y="4699000"/>
            <a:ext cx="228600" cy="228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369" y="5385788"/>
            <a:ext cx="228600" cy="228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2" y="4020186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5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649183" y="6582628"/>
            <a:ext cx="549216" cy="180000"/>
          </a:xfrm>
        </p:spPr>
        <p:txBody>
          <a:bodyPr/>
          <a:lstStyle/>
          <a:p>
            <a:pPr>
              <a:defRPr/>
            </a:pPr>
            <a:fld id="{869618F7-E61D-4CA1-B635-EA8EEED4040F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8294" y="95250"/>
            <a:ext cx="923994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Test Automation Planning for EMEA / LATAM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191227"/>
              </p:ext>
            </p:extLst>
          </p:nvPr>
        </p:nvGraphicFramePr>
        <p:xfrm>
          <a:off x="899319" y="1015324"/>
          <a:ext cx="8442728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104"/>
                <a:gridCol w="1206104"/>
                <a:gridCol w="1206104"/>
                <a:gridCol w="1206104"/>
                <a:gridCol w="1206104"/>
                <a:gridCol w="1206104"/>
                <a:gridCol w="120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Regions</a:t>
                      </a:r>
                      <a:endParaRPr lang="en-US" sz="12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0187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Total Test</a:t>
                      </a:r>
                      <a:r>
                        <a:rPr lang="en-US" sz="12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Cases</a:t>
                      </a:r>
                      <a:endParaRPr lang="en-US" sz="12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0187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</a:t>
                      </a:r>
                      <a:r>
                        <a:rPr lang="en-US" sz="12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Cases - To be executed in Automation on Day 1</a:t>
                      </a:r>
                      <a:endParaRPr lang="en-US" sz="12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0187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Planned</a:t>
                      </a:r>
                      <a:r>
                        <a:rPr lang="en-US" sz="12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Execution Timelines (In Weeks)</a:t>
                      </a:r>
                      <a:endParaRPr lang="en-US" sz="12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0187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Revised</a:t>
                      </a:r>
                      <a:r>
                        <a:rPr lang="en-US" sz="12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Execution Timelines with Automation</a:t>
                      </a:r>
                      <a:endParaRPr lang="en-US" sz="12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0187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Planned Execution Effort</a:t>
                      </a:r>
                      <a:r>
                        <a:rPr lang="en-US" sz="12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 PD </a:t>
                      </a:r>
                      <a:r>
                        <a:rPr lang="en-US" sz="12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(excluding Automation)</a:t>
                      </a:r>
                      <a:endParaRPr lang="en-US" sz="12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0187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Revised Execution Effort in PD (including Automation)</a:t>
                      </a:r>
                      <a:endParaRPr lang="en-US" sz="12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01879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EMEA</a:t>
                      </a:r>
                      <a:endParaRPr lang="en-US" sz="12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E7F4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3278</a:t>
                      </a:r>
                      <a:endParaRPr lang="en-US" sz="12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E7F4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~1230</a:t>
                      </a:r>
                      <a:endParaRPr lang="en-US" sz="12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E7F4F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 Weeks</a:t>
                      </a:r>
                      <a:endParaRPr lang="en-US" sz="12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E7F4F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en-US" sz="12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Weeks</a:t>
                      </a:r>
                      <a:endParaRPr lang="en-US" sz="12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E7F4F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330 PD</a:t>
                      </a:r>
                      <a:endParaRPr lang="en-US" sz="12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E7F4F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195 PD</a:t>
                      </a:r>
                      <a:endParaRPr lang="en-US" sz="12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E7F4F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LATAM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E7F4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2724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E7F4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~1230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E7F4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Summary</a:t>
                      </a:r>
                      <a:endParaRPr lang="en-US" sz="1200" b="1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6002</a:t>
                      </a:r>
                      <a:endParaRPr lang="en-US" sz="1200" b="1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2460</a:t>
                      </a:r>
                      <a:endParaRPr lang="en-US" sz="1200" b="1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 Weeks</a:t>
                      </a:r>
                      <a:endParaRPr lang="en-US" sz="1200" b="1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 Weeks</a:t>
                      </a:r>
                      <a:endParaRPr lang="en-US" sz="1200" b="1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330 PD</a:t>
                      </a:r>
                      <a:endParaRPr lang="en-US" sz="1200" b="1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195 PD</a:t>
                      </a:r>
                      <a:endParaRPr lang="en-US" sz="1200" b="1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745324" y="4823293"/>
            <a:ext cx="9221799" cy="11203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EMEA / LATAM SIT Execution Window will be reduced to </a:t>
            </a:r>
            <a:r>
              <a:rPr lang="en-US" sz="1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 Weeks from the planned 7 Weeks of Test Execution</a:t>
            </a:r>
          </a:p>
          <a:p>
            <a:pPr marL="2857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4 Weeks of Execution includes Functional Testing, Defect Retesting, Regression &amp; Migration </a:t>
            </a: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Testing</a:t>
            </a:r>
          </a:p>
          <a:p>
            <a:pPr marL="2857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also includes </a:t>
            </a: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testing for </a:t>
            </a: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12 </a:t>
            </a: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interfaces in LATAM and EMEA Region</a:t>
            </a:r>
          </a:p>
          <a:p>
            <a:pPr marL="2857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Overall 135 Person Days of effort will be saved via Functional Automation Suite.</a:t>
            </a:r>
          </a:p>
        </p:txBody>
      </p:sp>
      <p:sp>
        <p:nvSpPr>
          <p:cNvPr id="3" name="Curved Up Arrow 2"/>
          <p:cNvSpPr/>
          <p:nvPr/>
        </p:nvSpPr>
        <p:spPr>
          <a:xfrm>
            <a:off x="5137947" y="3200400"/>
            <a:ext cx="1371600" cy="457200"/>
          </a:xfrm>
          <a:prstGeom prst="curvedUpArrow">
            <a:avLst>
              <a:gd name="adj1" fmla="val 25000"/>
              <a:gd name="adj2" fmla="val 78000"/>
              <a:gd name="adj3" fmla="val 25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urved Up Arrow 7"/>
          <p:cNvSpPr/>
          <p:nvPr/>
        </p:nvSpPr>
        <p:spPr>
          <a:xfrm>
            <a:off x="7436647" y="3200400"/>
            <a:ext cx="1371600" cy="457200"/>
          </a:xfrm>
          <a:prstGeom prst="curvedUpArrow">
            <a:avLst>
              <a:gd name="adj1" fmla="val 25000"/>
              <a:gd name="adj2" fmla="val 78000"/>
              <a:gd name="adj3" fmla="val 25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kern="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85547" y="3670300"/>
            <a:ext cx="167640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8A3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 </a:t>
            </a:r>
            <a:r>
              <a:rPr lang="en-US" b="1" dirty="0" smtClean="0">
                <a:solidFill>
                  <a:srgbClr val="008A3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Weeks</a:t>
            </a:r>
            <a:r>
              <a:rPr lang="en-US" sz="2800" b="1" dirty="0" smtClean="0">
                <a:solidFill>
                  <a:srgbClr val="008A3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1400" b="1" dirty="0" smtClean="0">
                <a:solidFill>
                  <a:srgbClr val="008A3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Cycle Reduction</a:t>
            </a:r>
            <a:endParaRPr lang="en-US" sz="1400" b="1" dirty="0" smtClean="0">
              <a:solidFill>
                <a:srgbClr val="008A3E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4247" y="3724316"/>
            <a:ext cx="167640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8A3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135 </a:t>
            </a:r>
            <a:r>
              <a:rPr lang="en-US" sz="2000" b="1" dirty="0" smtClean="0">
                <a:solidFill>
                  <a:srgbClr val="008A3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PD</a:t>
            </a:r>
          </a:p>
          <a:p>
            <a:pPr algn="ctr"/>
            <a:r>
              <a:rPr lang="en-US" sz="1400" b="1" dirty="0" smtClean="0">
                <a:solidFill>
                  <a:srgbClr val="008A3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Effort Savings</a:t>
            </a:r>
            <a:endParaRPr lang="en-US" sz="1400" b="1" dirty="0" smtClean="0">
              <a:solidFill>
                <a:srgbClr val="008A3E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649183" y="6582628"/>
            <a:ext cx="549216" cy="180000"/>
          </a:xfrm>
        </p:spPr>
        <p:txBody>
          <a:bodyPr/>
          <a:lstStyle/>
          <a:p>
            <a:pPr>
              <a:defRPr/>
            </a:pPr>
            <a:fld id="{869618F7-E61D-4CA1-B635-EA8EEED4040F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8294" y="95250"/>
            <a:ext cx="923994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Test Automation Challenges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0156" y="1044243"/>
            <a:ext cx="1734563" cy="228600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anchor="ctr"/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z="1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CHALLENGES</a:t>
            </a:r>
            <a:endParaRPr lang="en-US" sz="1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47119" y="1042090"/>
            <a:ext cx="4756784" cy="228600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anchor="ctr"/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z="1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DESCRIPTION</a:t>
            </a:r>
            <a:endParaRPr lang="en-US" sz="1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72172" y="1474097"/>
            <a:ext cx="1371600" cy="661933"/>
          </a:xfrm>
          <a:prstGeom prst="roundRect">
            <a:avLst>
              <a:gd name="adj" fmla="val 9903"/>
            </a:avLst>
          </a:prstGeom>
          <a:solidFill>
            <a:srgbClr val="0191A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" tIns="77861" rIns="9144" bIns="77861" spcCol="1270" anchor="ctr"/>
          <a:lstStyle/>
          <a:p>
            <a:pPr algn="ctr" defTabSz="533400">
              <a:spcAft>
                <a:spcPct val="35000"/>
              </a:spcAft>
            </a:pPr>
            <a:r>
              <a:rPr lang="en-US" sz="1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Open Defects</a:t>
            </a:r>
            <a:endParaRPr lang="en-US" sz="1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Isosceles Triangle 18"/>
          <p:cNvSpPr/>
          <p:nvPr/>
        </p:nvSpPr>
        <p:spPr bwMode="auto">
          <a:xfrm rot="5400000">
            <a:off x="1696112" y="1713623"/>
            <a:ext cx="661933" cy="182880"/>
          </a:xfrm>
          <a:prstGeom prst="triangle">
            <a:avLst/>
          </a:prstGeom>
          <a:solidFill>
            <a:srgbClr val="0191A0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00721" tIns="77861" rIns="100721" bIns="77861" spcCol="1270" anchor="ctr"/>
          <a:lstStyle/>
          <a:p>
            <a:pPr marL="171450" indent="-171450" defTabSz="533400">
              <a:lnSpc>
                <a:spcPct val="90000"/>
              </a:lnSpc>
              <a:spcAft>
                <a:spcPct val="35000"/>
              </a:spcAft>
              <a:buFont typeface="Wingdings" pitchFamily="2" charset="2"/>
              <a:buChar char="§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64979" y="2623897"/>
            <a:ext cx="1371600" cy="661933"/>
          </a:xfrm>
          <a:prstGeom prst="roundRect">
            <a:avLst>
              <a:gd name="adj" fmla="val 9903"/>
            </a:avLst>
          </a:prstGeom>
          <a:solidFill>
            <a:srgbClr val="BF4D0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" tIns="77861" rIns="9144" bIns="77861" spcCol="1270" anchor="ctr"/>
          <a:lstStyle/>
          <a:p>
            <a:pPr algn="ctr" defTabSz="533400">
              <a:spcAft>
                <a:spcPct val="35000"/>
              </a:spcAft>
              <a:defRPr/>
            </a:pPr>
            <a:r>
              <a:rPr lang="en-US" sz="1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Browser          Cookies</a:t>
            </a:r>
            <a:endParaRPr lang="en-US" sz="1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Isosceles Triangle 23"/>
          <p:cNvSpPr/>
          <p:nvPr/>
        </p:nvSpPr>
        <p:spPr bwMode="auto">
          <a:xfrm rot="5400000">
            <a:off x="1684161" y="2863423"/>
            <a:ext cx="661933" cy="182880"/>
          </a:xfrm>
          <a:prstGeom prst="triangle">
            <a:avLst/>
          </a:prstGeom>
          <a:solidFill>
            <a:srgbClr val="BF4D00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0721" tIns="77861" rIns="100721" bIns="77861" spcCol="1270" anchor="ctr"/>
          <a:lstStyle/>
          <a:p>
            <a:pPr marL="171450" indent="-171450" defTabSz="533400" eaLnBrk="1" hangingPunct="1">
              <a:lnSpc>
                <a:spcPct val="90000"/>
              </a:lnSpc>
              <a:spcAft>
                <a:spcPct val="35000"/>
              </a:spcAft>
              <a:buFont typeface="Wingdings" pitchFamily="2" charset="2"/>
              <a:buChar char="§"/>
              <a:defRPr/>
            </a:pPr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87324" y="2418354"/>
            <a:ext cx="956071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7324" y="3543300"/>
            <a:ext cx="956071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70919" y="1028700"/>
            <a:ext cx="0" cy="476632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87324" y="4724400"/>
            <a:ext cx="956071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464979" y="3811642"/>
            <a:ext cx="1371600" cy="661933"/>
          </a:xfrm>
          <a:prstGeom prst="roundRect">
            <a:avLst>
              <a:gd name="adj" fmla="val 9903"/>
            </a:avLst>
          </a:prstGeom>
          <a:solidFill>
            <a:srgbClr val="0070C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" tIns="77861" rIns="9144" bIns="77861" spcCol="1270" anchor="ctr"/>
          <a:lstStyle/>
          <a:p>
            <a:pPr algn="ctr" defTabSz="533400">
              <a:spcAft>
                <a:spcPct val="35000"/>
              </a:spcAft>
              <a:defRPr/>
            </a:pPr>
            <a:r>
              <a:rPr lang="en-US" sz="1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Application Performance </a:t>
            </a:r>
            <a:endParaRPr lang="en-US" sz="1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Isosceles Triangle 31"/>
          <p:cNvSpPr/>
          <p:nvPr/>
        </p:nvSpPr>
        <p:spPr bwMode="auto">
          <a:xfrm rot="5400000">
            <a:off x="1684159" y="4051168"/>
            <a:ext cx="661933" cy="182880"/>
          </a:xfrm>
          <a:prstGeom prst="triangle">
            <a:avLst/>
          </a:prstGeom>
          <a:solidFill>
            <a:srgbClr val="0070C0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0721" tIns="77861" rIns="100721" bIns="77861" spcCol="1270" anchor="ctr"/>
          <a:lstStyle/>
          <a:p>
            <a:pPr marL="171450" indent="-171450" defTabSz="533400" eaLnBrk="1" hangingPunct="1">
              <a:lnSpc>
                <a:spcPct val="90000"/>
              </a:lnSpc>
              <a:spcAft>
                <a:spcPct val="35000"/>
              </a:spcAft>
              <a:buFont typeface="Wingdings" pitchFamily="2" charset="2"/>
              <a:buChar char="§"/>
              <a:defRPr/>
            </a:pPr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23318" y="1482725"/>
            <a:ext cx="45720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just" defTabSz="914400">
              <a:buFont typeface="Wingdings" panose="05000000000000000000" pitchFamily="2" charset="2"/>
              <a:buChar char="Ø"/>
              <a:defRPr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High </a:t>
            </a:r>
            <a:r>
              <a:rPr lang="en-US" sz="1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1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efect Ageing </a:t>
            </a:r>
            <a:r>
              <a:rPr lang="en-US" sz="1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</a:t>
            </a:r>
            <a:r>
              <a:rPr lang="en-US" sz="1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P1 / P2 </a:t>
            </a:r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defects during the initial stages of testing impacted Automation script progress. [Ex. User Unlock Issue, Workbasket Load Issue, Long Running Scripts, Workflow Blockers, etc.,]</a:t>
            </a:r>
            <a:endParaRPr lang="en-US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30990" y="2632380"/>
            <a:ext cx="4572000" cy="631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just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Work View Application is very rich in saving/accessing </a:t>
            </a:r>
            <a:r>
              <a:rPr lang="en-US" sz="1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Cookies</a:t>
            </a:r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It requires to clear the cookies very frequently 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while working with different user </a:t>
            </a:r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sessions for successful running of scripts.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488475" y="5865391"/>
            <a:ext cx="955956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236619" y="1051218"/>
            <a:ext cx="2811419" cy="249769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anchor="ctr"/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z="1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Mitigation</a:t>
            </a:r>
            <a:endParaRPr lang="en-US" sz="1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7160419" y="1082021"/>
            <a:ext cx="0" cy="478337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228638" y="1587315"/>
            <a:ext cx="2819399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14000"/>
              </a:lnSpc>
              <a:buFont typeface="Wingdings" panose="05000000000000000000" pitchFamily="2" charset="2"/>
              <a:buChar char="Ø"/>
              <a:defRPr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Worked with the alternate flows to </a:t>
            </a:r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complete 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automation scripting</a:t>
            </a:r>
            <a:endParaRPr lang="en-US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216361" y="2616300"/>
            <a:ext cx="2831676" cy="51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14000"/>
              </a:lnSpc>
              <a:buFont typeface="Wingdings" panose="05000000000000000000" pitchFamily="2" charset="2"/>
              <a:buChar char="Ø"/>
              <a:defRPr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Disabled </a:t>
            </a:r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Cookies 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 SIT while running automation scripts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347119" y="3669392"/>
            <a:ext cx="4756784" cy="934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14000"/>
              </a:lnSpc>
              <a:buFont typeface="Wingdings" panose="05000000000000000000" pitchFamily="2" charset="2"/>
              <a:buChar char="Ø"/>
              <a:defRPr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Indeterminate </a:t>
            </a:r>
            <a:r>
              <a:rPr lang="en-US" sz="1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amount of time for the pages to load 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any user </a:t>
            </a:r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action and the </a:t>
            </a:r>
            <a:r>
              <a:rPr lang="en-US" sz="1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sporadic issues </a:t>
            </a:r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(Request Timeout, Session Expired, Unexpected Error, Communication Failures) causes the scripts to failure.</a:t>
            </a:r>
            <a:endParaRPr lang="en-US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194127" y="3632300"/>
            <a:ext cx="2853910" cy="934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14000"/>
              </a:lnSpc>
              <a:buFont typeface="Wingdings" panose="05000000000000000000" pitchFamily="2" charset="2"/>
              <a:buChar char="Ø"/>
              <a:defRPr/>
            </a:pPr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Scripts are enhanced to handle the error messages with recovery scenarios. It causes increased scripts execution time frame.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480219" y="4938192"/>
            <a:ext cx="1371600" cy="661933"/>
          </a:xfrm>
          <a:prstGeom prst="roundRect">
            <a:avLst>
              <a:gd name="adj" fmla="val 9903"/>
            </a:avLst>
          </a:prstGeom>
          <a:solidFill>
            <a:srgbClr val="70AD47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" tIns="77861" rIns="9144" bIns="77861" spcCol="1270" anchor="ctr"/>
          <a:lstStyle/>
          <a:p>
            <a:pPr algn="ctr" defTabSz="533400">
              <a:spcAft>
                <a:spcPct val="3500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Automation Tool Limitation</a:t>
            </a:r>
          </a:p>
        </p:txBody>
      </p:sp>
      <p:sp>
        <p:nvSpPr>
          <p:cNvPr id="45" name="Isosceles Triangle 44"/>
          <p:cNvSpPr/>
          <p:nvPr/>
        </p:nvSpPr>
        <p:spPr bwMode="auto">
          <a:xfrm rot="5400000">
            <a:off x="1699401" y="5177718"/>
            <a:ext cx="661933" cy="182880"/>
          </a:xfrm>
          <a:prstGeom prst="triangle">
            <a:avLst/>
          </a:prstGeom>
          <a:solidFill>
            <a:srgbClr val="70AD47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00721" tIns="77861" rIns="100721" bIns="77861" spcCol="1270" anchor="ctr"/>
          <a:lstStyle/>
          <a:p>
            <a:pPr marL="171450" indent="-171450" defTabSz="533400">
              <a:lnSpc>
                <a:spcPct val="90000"/>
              </a:lnSpc>
              <a:spcAft>
                <a:spcPct val="35000"/>
              </a:spcAft>
              <a:buFont typeface="Wingdings" pitchFamily="2" charset="2"/>
              <a:buChar char="§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51894" y="4864100"/>
            <a:ext cx="4572000" cy="842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lnSpc>
                <a:spcPct val="114000"/>
              </a:lnSpc>
              <a:buFont typeface="Wingdings" panose="05000000000000000000" pitchFamily="2" charset="2"/>
              <a:buChar char="Ø"/>
              <a:defRPr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Selenium does not support automation of any component which has Windows </a:t>
            </a:r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Interactions</a:t>
            </a:r>
            <a:endParaRPr lang="en-US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14000"/>
              </a:lnSpc>
              <a:buFont typeface="Wingdings" panose="05000000000000000000" pitchFamily="2" charset="2"/>
              <a:buChar char="Ø"/>
              <a:defRPr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Automation is </a:t>
            </a:r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challenging 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components like Daeja Viewer, Save &amp; Send, </a:t>
            </a:r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Document Generation, Drag 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Drop, etc.,</a:t>
            </a:r>
            <a:endParaRPr lang="en-US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185819" y="4925638"/>
            <a:ext cx="2862219" cy="723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14000"/>
              </a:lnSpc>
              <a:buFont typeface="Wingdings" panose="05000000000000000000" pitchFamily="2" charset="2"/>
              <a:buChar char="Ø"/>
              <a:defRPr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Usage of </a:t>
            </a:r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Licensed &amp; Customized tool 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which handles Windows based Components</a:t>
            </a:r>
          </a:p>
        </p:txBody>
      </p:sp>
    </p:spTree>
    <p:extLst>
      <p:ext uri="{BB962C8B-B14F-4D97-AF65-F5344CB8AC3E}">
        <p14:creationId xmlns:p14="http://schemas.microsoft.com/office/powerpoint/2010/main" val="318993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649183" y="6582628"/>
            <a:ext cx="549216" cy="180000"/>
          </a:xfrm>
        </p:spPr>
        <p:txBody>
          <a:bodyPr/>
          <a:lstStyle/>
          <a:p>
            <a:pPr>
              <a:defRPr/>
            </a:pPr>
            <a:fld id="{869618F7-E61D-4CA1-B635-EA8EEED4040F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8294" y="95250"/>
            <a:ext cx="923994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Test Life Cycle Automation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25666" y="1905669"/>
            <a:ext cx="9460937" cy="416773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lIns="77518" tIns="38759" rIns="77518" bIns="3875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3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	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15680" y="1190368"/>
            <a:ext cx="9480039" cy="562925"/>
          </a:xfrm>
          <a:prstGeom prst="rect">
            <a:avLst/>
          </a:prstGeom>
          <a:solidFill>
            <a:srgbClr val="FAF0F0"/>
          </a:solidFill>
          <a:ln w="25400" cap="flat" cmpd="sng" algn="ctr">
            <a:noFill/>
            <a:prstDash val="solid"/>
          </a:ln>
          <a:effectLst/>
        </p:spPr>
        <p:txBody>
          <a:bodyPr lIns="77518" tIns="38759" rIns="77518" bIns="38759" rtlCol="0" anchor="ctr"/>
          <a:lstStyle/>
          <a:p>
            <a:pPr algn="ctr">
              <a:defRPr/>
            </a:pPr>
            <a:endParaRPr lang="en-GB" sz="2034" kern="0" dirty="0">
              <a:solidFill>
                <a:prstClr val="white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AutoShape 17"/>
          <p:cNvSpPr>
            <a:spLocks noChangeArrowheads="1"/>
          </p:cNvSpPr>
          <p:nvPr/>
        </p:nvSpPr>
        <p:spPr bwMode="auto">
          <a:xfrm>
            <a:off x="715681" y="929702"/>
            <a:ext cx="2091425" cy="148470"/>
          </a:xfrm>
          <a:prstGeom prst="homePlate">
            <a:avLst/>
          </a:prstGeom>
          <a:solidFill>
            <a:srgbClr val="4BACC6"/>
          </a:solidFill>
          <a:ln>
            <a:noFill/>
          </a:ln>
          <a:extLst/>
        </p:spPr>
        <p:txBody>
          <a:bodyPr wrap="none" lIns="77518" tIns="38759" rIns="77518" bIns="38759" anchor="ctr"/>
          <a:lstStyle/>
          <a:p>
            <a:pPr algn="ctr" defTabSz="387580">
              <a:spcBef>
                <a:spcPct val="0"/>
              </a:spcBef>
              <a:defRPr/>
            </a:pPr>
            <a:r>
              <a:rPr lang="en-US" altLang="en-US" sz="791" b="1" i="1" kern="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 INITIATION &amp; ANALYSIS</a:t>
            </a:r>
          </a:p>
        </p:txBody>
      </p:sp>
      <p:sp>
        <p:nvSpPr>
          <p:cNvPr id="111" name="AutoShape 18"/>
          <p:cNvSpPr>
            <a:spLocks noChangeArrowheads="1"/>
          </p:cNvSpPr>
          <p:nvPr/>
        </p:nvSpPr>
        <p:spPr bwMode="auto">
          <a:xfrm>
            <a:off x="2749239" y="929702"/>
            <a:ext cx="1475107" cy="148470"/>
          </a:xfrm>
          <a:prstGeom prst="chevron">
            <a:avLst/>
          </a:prstGeom>
          <a:solidFill>
            <a:srgbClr val="4BACC6"/>
          </a:solidFill>
          <a:ln>
            <a:noFill/>
          </a:ln>
          <a:extLst/>
        </p:spPr>
        <p:txBody>
          <a:bodyPr wrap="none" lIns="77518" tIns="38759" rIns="77518" bIns="38759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defTabSz="38758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791" b="1" i="1" kern="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 PLANNING</a:t>
            </a:r>
          </a:p>
        </p:txBody>
      </p:sp>
      <p:sp>
        <p:nvSpPr>
          <p:cNvPr id="112" name="AutoShape 20"/>
          <p:cNvSpPr>
            <a:spLocks noChangeArrowheads="1"/>
          </p:cNvSpPr>
          <p:nvPr/>
        </p:nvSpPr>
        <p:spPr bwMode="auto">
          <a:xfrm>
            <a:off x="5764549" y="929702"/>
            <a:ext cx="2743911" cy="148470"/>
          </a:xfrm>
          <a:prstGeom prst="chevron">
            <a:avLst/>
          </a:prstGeom>
          <a:solidFill>
            <a:srgbClr val="4BACC6"/>
          </a:solidFill>
          <a:ln>
            <a:noFill/>
          </a:ln>
          <a:extLst/>
        </p:spPr>
        <p:txBody>
          <a:bodyPr wrap="none" lIns="77518" tIns="38759" rIns="77518" bIns="38759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defTabSz="38758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791" b="1" i="1" kern="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 EXECUTION</a:t>
            </a:r>
          </a:p>
        </p:txBody>
      </p:sp>
      <p:sp>
        <p:nvSpPr>
          <p:cNvPr id="113" name="AutoShape 21"/>
          <p:cNvSpPr>
            <a:spLocks noChangeArrowheads="1"/>
          </p:cNvSpPr>
          <p:nvPr/>
        </p:nvSpPr>
        <p:spPr bwMode="auto">
          <a:xfrm>
            <a:off x="8450590" y="929702"/>
            <a:ext cx="1035903" cy="148470"/>
          </a:xfrm>
          <a:prstGeom prst="chevron">
            <a:avLst/>
          </a:prstGeom>
          <a:solidFill>
            <a:srgbClr val="4BACC6"/>
          </a:solidFill>
          <a:ln>
            <a:noFill/>
          </a:ln>
          <a:extLst/>
        </p:spPr>
        <p:txBody>
          <a:bodyPr wrap="none" lIns="77518" tIns="38759" rIns="77518" bIns="38759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defTabSz="38758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791" b="1" i="1" kern="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 CLOSURE</a:t>
            </a:r>
          </a:p>
        </p:txBody>
      </p:sp>
      <p:sp>
        <p:nvSpPr>
          <p:cNvPr id="114" name="AutoShape 18"/>
          <p:cNvSpPr>
            <a:spLocks noChangeArrowheads="1"/>
          </p:cNvSpPr>
          <p:nvPr/>
        </p:nvSpPr>
        <p:spPr bwMode="auto">
          <a:xfrm>
            <a:off x="4166479" y="929702"/>
            <a:ext cx="1655938" cy="148470"/>
          </a:xfrm>
          <a:prstGeom prst="chevron">
            <a:avLst/>
          </a:prstGeom>
          <a:solidFill>
            <a:srgbClr val="4BACC6"/>
          </a:solidFill>
          <a:ln>
            <a:noFill/>
          </a:ln>
          <a:extLst/>
        </p:spPr>
        <p:txBody>
          <a:bodyPr wrap="none" lIns="77518" tIns="38759" rIns="77518" bIns="38759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defTabSz="38758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791" b="1" i="1" kern="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 DESIGN</a:t>
            </a:r>
          </a:p>
        </p:txBody>
      </p:sp>
      <p:sp>
        <p:nvSpPr>
          <p:cNvPr id="115" name="AutoShape 20"/>
          <p:cNvSpPr>
            <a:spLocks noChangeArrowheads="1"/>
          </p:cNvSpPr>
          <p:nvPr/>
        </p:nvSpPr>
        <p:spPr bwMode="auto">
          <a:xfrm>
            <a:off x="9428627" y="929702"/>
            <a:ext cx="759875" cy="148470"/>
          </a:xfrm>
          <a:prstGeom prst="chevron">
            <a:avLst/>
          </a:prstGeom>
          <a:solidFill>
            <a:srgbClr val="4BACC6"/>
          </a:solidFill>
          <a:ln>
            <a:noFill/>
          </a:ln>
          <a:extLst/>
        </p:spPr>
        <p:txBody>
          <a:bodyPr wrap="none" lIns="77518" tIns="38759" rIns="77518" bIns="38759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defTabSz="38758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791" b="1" i="1" kern="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DEPLOY</a:t>
            </a:r>
          </a:p>
        </p:txBody>
      </p:sp>
      <p:sp>
        <p:nvSpPr>
          <p:cNvPr id="116" name="AutoShape 17"/>
          <p:cNvSpPr>
            <a:spLocks noChangeArrowheads="1"/>
          </p:cNvSpPr>
          <p:nvPr/>
        </p:nvSpPr>
        <p:spPr bwMode="auto">
          <a:xfrm>
            <a:off x="715681" y="762675"/>
            <a:ext cx="2091428" cy="130510"/>
          </a:xfrm>
          <a:prstGeom prst="homePlate">
            <a:avLst/>
          </a:prstGeom>
          <a:solidFill>
            <a:srgbClr val="4BACC6">
              <a:lumMod val="40000"/>
              <a:lumOff val="60000"/>
            </a:srgbClr>
          </a:solidFill>
          <a:ln>
            <a:noFill/>
          </a:ln>
          <a:extLst/>
        </p:spPr>
        <p:txBody>
          <a:bodyPr wrap="none" lIns="77518" tIns="38759" rIns="77518" bIns="38759" anchor="ctr"/>
          <a:lstStyle/>
          <a:p>
            <a:pPr algn="ctr" defTabSz="387580">
              <a:spcBef>
                <a:spcPct val="0"/>
              </a:spcBef>
              <a:defRPr/>
            </a:pPr>
            <a:r>
              <a:rPr lang="en-US" altLang="en-US" sz="791" b="1" i="1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</p:txBody>
      </p:sp>
      <p:sp>
        <p:nvSpPr>
          <p:cNvPr id="117" name="AutoShape 18"/>
          <p:cNvSpPr>
            <a:spLocks noChangeArrowheads="1"/>
          </p:cNvSpPr>
          <p:nvPr/>
        </p:nvSpPr>
        <p:spPr bwMode="auto">
          <a:xfrm>
            <a:off x="2760122" y="762674"/>
            <a:ext cx="1475107" cy="148470"/>
          </a:xfrm>
          <a:prstGeom prst="chevron">
            <a:avLst/>
          </a:prstGeom>
          <a:solidFill>
            <a:srgbClr val="4BACC6">
              <a:lumMod val="40000"/>
              <a:lumOff val="60000"/>
            </a:srgbClr>
          </a:solidFill>
          <a:ln>
            <a:noFill/>
          </a:ln>
          <a:extLst/>
        </p:spPr>
        <p:txBody>
          <a:bodyPr wrap="none" lIns="77518" tIns="38759" rIns="77518" bIns="38759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defTabSz="38758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791" b="1" i="1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118" name="AutoShape 20"/>
          <p:cNvSpPr>
            <a:spLocks noChangeArrowheads="1"/>
          </p:cNvSpPr>
          <p:nvPr/>
        </p:nvSpPr>
        <p:spPr bwMode="auto">
          <a:xfrm>
            <a:off x="5779470" y="762674"/>
            <a:ext cx="3710572" cy="148470"/>
          </a:xfrm>
          <a:prstGeom prst="chevron">
            <a:avLst/>
          </a:prstGeom>
          <a:solidFill>
            <a:srgbClr val="4BACC6">
              <a:lumMod val="40000"/>
              <a:lumOff val="60000"/>
            </a:srgbClr>
          </a:solidFill>
          <a:ln>
            <a:noFill/>
          </a:ln>
          <a:extLst/>
        </p:spPr>
        <p:txBody>
          <a:bodyPr wrap="none" lIns="77518" tIns="38759" rIns="77518" bIns="38759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defTabSz="38758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791" b="1" i="1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TESTING</a:t>
            </a:r>
          </a:p>
        </p:txBody>
      </p:sp>
      <p:sp>
        <p:nvSpPr>
          <p:cNvPr id="119" name="AutoShape 18"/>
          <p:cNvSpPr>
            <a:spLocks noChangeArrowheads="1"/>
          </p:cNvSpPr>
          <p:nvPr/>
        </p:nvSpPr>
        <p:spPr bwMode="auto">
          <a:xfrm>
            <a:off x="4181028" y="762674"/>
            <a:ext cx="1652643" cy="148470"/>
          </a:xfrm>
          <a:prstGeom prst="chevron">
            <a:avLst/>
          </a:prstGeom>
          <a:solidFill>
            <a:srgbClr val="4BACC6">
              <a:lumMod val="40000"/>
              <a:lumOff val="60000"/>
            </a:srgbClr>
          </a:solidFill>
          <a:ln>
            <a:noFill/>
          </a:ln>
          <a:extLst/>
        </p:spPr>
        <p:txBody>
          <a:bodyPr wrap="none" lIns="77518" tIns="38759" rIns="77518" bIns="38759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defTabSz="38758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791" b="1" i="1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</a:p>
        </p:txBody>
      </p:sp>
      <p:sp>
        <p:nvSpPr>
          <p:cNvPr id="120" name="AutoShape 20"/>
          <p:cNvSpPr>
            <a:spLocks noChangeArrowheads="1"/>
          </p:cNvSpPr>
          <p:nvPr/>
        </p:nvSpPr>
        <p:spPr bwMode="auto">
          <a:xfrm>
            <a:off x="9435842" y="762674"/>
            <a:ext cx="759875" cy="148470"/>
          </a:xfrm>
          <a:prstGeom prst="chevron">
            <a:avLst/>
          </a:prstGeom>
          <a:solidFill>
            <a:srgbClr val="4BACC6">
              <a:lumMod val="40000"/>
              <a:lumOff val="60000"/>
            </a:srgbClr>
          </a:solidFill>
          <a:ln>
            <a:noFill/>
          </a:ln>
          <a:extLst/>
        </p:spPr>
        <p:txBody>
          <a:bodyPr wrap="none" lIns="77518" tIns="38759" rIns="77518" bIns="38759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defTabSz="38758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791" b="1" i="1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DEPLOY</a:t>
            </a:r>
          </a:p>
        </p:txBody>
      </p:sp>
      <p:sp>
        <p:nvSpPr>
          <p:cNvPr id="121" name="Line 26"/>
          <p:cNvSpPr>
            <a:spLocks noChangeShapeType="1"/>
          </p:cNvSpPr>
          <p:nvPr/>
        </p:nvSpPr>
        <p:spPr bwMode="auto">
          <a:xfrm>
            <a:off x="2764061" y="1078172"/>
            <a:ext cx="0" cy="4985491"/>
          </a:xfrm>
          <a:prstGeom prst="line">
            <a:avLst/>
          </a:prstGeom>
          <a:noFill/>
          <a:ln w="9525">
            <a:solidFill>
              <a:sysClr val="windowText" lastClr="000000">
                <a:lumMod val="50000"/>
                <a:lumOff val="50000"/>
              </a:sys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518" tIns="38759" rIns="77518" bIns="38759"/>
          <a:lstStyle/>
          <a:p>
            <a:pPr marL="0" marR="0" lvl="0" indent="0" defTabSz="3875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91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Line 26"/>
          <p:cNvSpPr>
            <a:spLocks noChangeShapeType="1"/>
          </p:cNvSpPr>
          <p:nvPr/>
        </p:nvSpPr>
        <p:spPr bwMode="auto">
          <a:xfrm flipH="1">
            <a:off x="5734442" y="1134223"/>
            <a:ext cx="21220" cy="4919422"/>
          </a:xfrm>
          <a:prstGeom prst="line">
            <a:avLst/>
          </a:prstGeom>
          <a:noFill/>
          <a:ln w="9525">
            <a:solidFill>
              <a:sysClr val="windowText" lastClr="000000">
                <a:lumMod val="50000"/>
                <a:lumOff val="50000"/>
              </a:sys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518" tIns="38759" rIns="77518" bIns="38759"/>
          <a:lstStyle/>
          <a:p>
            <a:pPr marL="0" marR="0" lvl="0" indent="0" defTabSz="3875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91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Line 26"/>
          <p:cNvSpPr>
            <a:spLocks noChangeShapeType="1"/>
          </p:cNvSpPr>
          <p:nvPr/>
        </p:nvSpPr>
        <p:spPr bwMode="auto">
          <a:xfrm>
            <a:off x="9434754" y="1030406"/>
            <a:ext cx="0" cy="5042998"/>
          </a:xfrm>
          <a:prstGeom prst="line">
            <a:avLst/>
          </a:prstGeom>
          <a:noFill/>
          <a:ln w="9525">
            <a:solidFill>
              <a:sysClr val="windowText" lastClr="000000">
                <a:lumMod val="50000"/>
                <a:lumOff val="50000"/>
              </a:sys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518" tIns="38759" rIns="77518" bIns="38759"/>
          <a:lstStyle/>
          <a:p>
            <a:pPr marL="0" marR="0" lvl="0" indent="0" defTabSz="3875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91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Line 26"/>
          <p:cNvSpPr>
            <a:spLocks noChangeShapeType="1"/>
          </p:cNvSpPr>
          <p:nvPr/>
        </p:nvSpPr>
        <p:spPr bwMode="auto">
          <a:xfrm flipH="1">
            <a:off x="723459" y="1083687"/>
            <a:ext cx="4922" cy="4989717"/>
          </a:xfrm>
          <a:prstGeom prst="line">
            <a:avLst/>
          </a:prstGeom>
          <a:noFill/>
          <a:ln w="9525">
            <a:solidFill>
              <a:sysClr val="windowText" lastClr="000000">
                <a:lumMod val="50000"/>
                <a:lumOff val="50000"/>
              </a:sys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518" tIns="38759" rIns="77518" bIns="38759"/>
          <a:lstStyle/>
          <a:p>
            <a:pPr marL="0" marR="0" lvl="0" indent="0" defTabSz="3875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91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AutoShape 201"/>
          <p:cNvSpPr>
            <a:spLocks noChangeArrowheads="1"/>
          </p:cNvSpPr>
          <p:nvPr/>
        </p:nvSpPr>
        <p:spPr bwMode="auto">
          <a:xfrm>
            <a:off x="2854859" y="1430976"/>
            <a:ext cx="1012656" cy="257269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9525">
            <a:noFill/>
            <a:round/>
            <a:headEnd/>
            <a:tailEnd/>
          </a:ln>
          <a:effectLst>
            <a:outerShdw dist="17961" dir="2700000" algn="ctr" rotWithShape="0">
              <a:srgbClr val="EEECE1"/>
            </a:outerShdw>
          </a:effectLst>
        </p:spPr>
        <p:txBody>
          <a:bodyPr wrap="square" lIns="0" tIns="38759" rIns="0" bIns="38759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ctr" defTabSz="38758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791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 Plan</a:t>
            </a:r>
          </a:p>
        </p:txBody>
      </p:sp>
      <p:sp>
        <p:nvSpPr>
          <p:cNvPr id="126" name="AutoShape 201"/>
          <p:cNvSpPr>
            <a:spLocks noChangeArrowheads="1"/>
          </p:cNvSpPr>
          <p:nvPr/>
        </p:nvSpPr>
        <p:spPr bwMode="auto">
          <a:xfrm>
            <a:off x="4283876" y="1413902"/>
            <a:ext cx="1045047" cy="25982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9525">
            <a:noFill/>
            <a:round/>
            <a:headEnd/>
            <a:tailEnd/>
          </a:ln>
          <a:effectLst>
            <a:outerShdw dist="17961" dir="2700000" algn="ctr" rotWithShape="0">
              <a:srgbClr val="EEECE1"/>
            </a:outerShdw>
          </a:effectLst>
        </p:spPr>
        <p:txBody>
          <a:bodyPr wrap="square" lIns="0" tIns="38759" rIns="0" bIns="38759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ctr" defTabSz="38758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791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 &amp; Unit Testing </a:t>
            </a:r>
          </a:p>
        </p:txBody>
      </p:sp>
      <p:sp>
        <p:nvSpPr>
          <p:cNvPr id="127" name="AutoShape 16"/>
          <p:cNvSpPr>
            <a:spLocks noChangeArrowheads="1"/>
          </p:cNvSpPr>
          <p:nvPr/>
        </p:nvSpPr>
        <p:spPr bwMode="auto">
          <a:xfrm rot="16200000">
            <a:off x="5067095" y="-3223519"/>
            <a:ext cx="151813" cy="10105435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4BACC6">
                  <a:lumMod val="60000"/>
                  <a:lumOff val="40000"/>
                </a:srgbClr>
              </a:gs>
              <a:gs pos="37000">
                <a:srgbClr val="DFF5EF">
                  <a:alpha val="48627"/>
                </a:srgbClr>
              </a:gs>
            </a:gsLst>
            <a:lin ang="5400000" scaled="0"/>
          </a:gradFill>
          <a:ln w="9525">
            <a:noFill/>
            <a:round/>
            <a:headEnd/>
            <a:tailEnd/>
          </a:ln>
        </p:spPr>
        <p:txBody>
          <a:bodyPr vert="vert" wrap="none" lIns="77518" tIns="38759" rIns="77518" bIns="38759" anchor="ctr"/>
          <a:lstStyle/>
          <a:p>
            <a:pPr defTabSz="387580">
              <a:defRPr/>
            </a:pPr>
            <a:r>
              <a:rPr lang="en-US" sz="900" b="1" i="1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QA Team </a:t>
            </a:r>
          </a:p>
        </p:txBody>
      </p:sp>
      <p:sp>
        <p:nvSpPr>
          <p:cNvPr id="128" name="AutoShape 16"/>
          <p:cNvSpPr>
            <a:spLocks noChangeArrowheads="1"/>
          </p:cNvSpPr>
          <p:nvPr/>
        </p:nvSpPr>
        <p:spPr bwMode="auto">
          <a:xfrm rot="16200000">
            <a:off x="5066152" y="-3785501"/>
            <a:ext cx="153699" cy="10105435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C0504D">
                  <a:lumMod val="60000"/>
                  <a:lumOff val="40000"/>
                </a:srgbClr>
              </a:gs>
              <a:gs pos="43000">
                <a:srgbClr val="C0504D">
                  <a:lumMod val="20000"/>
                  <a:lumOff val="80000"/>
                </a:srgbClr>
              </a:gs>
            </a:gsLst>
            <a:lin ang="5400000" scaled="0"/>
          </a:gradFill>
          <a:ln w="9525">
            <a:noFill/>
            <a:round/>
            <a:headEnd/>
            <a:tailEnd/>
          </a:ln>
        </p:spPr>
        <p:txBody>
          <a:bodyPr vert="vert" wrap="none" lIns="77518" tIns="38759" rIns="77518" bIns="38759" anchor="ctr"/>
          <a:lstStyle/>
          <a:p>
            <a:pPr defTabSz="387580">
              <a:defRPr/>
            </a:pPr>
            <a:r>
              <a:rPr lang="en-US" sz="900" b="1" i="1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 Team </a:t>
            </a:r>
          </a:p>
        </p:txBody>
      </p:sp>
      <p:cxnSp>
        <p:nvCxnSpPr>
          <p:cNvPr id="129" name="Elbow Connector 128"/>
          <p:cNvCxnSpPr>
            <a:stCxn id="140" idx="3"/>
            <a:endCxn id="125" idx="0"/>
          </p:cNvCxnSpPr>
          <p:nvPr/>
        </p:nvCxnSpPr>
        <p:spPr>
          <a:xfrm>
            <a:off x="2730845" y="1164836"/>
            <a:ext cx="630344" cy="266140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30" name="Elbow Connector 129"/>
          <p:cNvCxnSpPr>
            <a:stCxn id="141" idx="3"/>
            <a:endCxn id="126" idx="0"/>
          </p:cNvCxnSpPr>
          <p:nvPr/>
        </p:nvCxnSpPr>
        <p:spPr>
          <a:xfrm>
            <a:off x="4173929" y="1164836"/>
            <a:ext cx="632473" cy="249065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31" name="Straight Arrow Connector 130"/>
          <p:cNvCxnSpPr>
            <a:stCxn id="142" idx="2"/>
          </p:cNvCxnSpPr>
          <p:nvPr/>
        </p:nvCxnSpPr>
        <p:spPr>
          <a:xfrm flipH="1">
            <a:off x="6564952" y="1328047"/>
            <a:ext cx="1" cy="72133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32" name="Elbow Connector 131"/>
          <p:cNvCxnSpPr>
            <a:stCxn id="143" idx="3"/>
          </p:cNvCxnSpPr>
          <p:nvPr/>
        </p:nvCxnSpPr>
        <p:spPr>
          <a:xfrm>
            <a:off x="8351233" y="1164835"/>
            <a:ext cx="489872" cy="891421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33" name="Straight Arrow Connector 132"/>
          <p:cNvCxnSpPr>
            <a:stCxn id="126" idx="2"/>
          </p:cNvCxnSpPr>
          <p:nvPr/>
        </p:nvCxnSpPr>
        <p:spPr>
          <a:xfrm>
            <a:off x="4806401" y="1673721"/>
            <a:ext cx="1" cy="40076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triangle" w="med" len="med"/>
          </a:ln>
          <a:effectLst/>
        </p:spPr>
      </p:cxnSp>
      <p:pic>
        <p:nvPicPr>
          <p:cNvPr id="134" name="Picture 4" descr="http://icons.iconarchive.com/icons/custom-icon-design/pretty-office-8/256/Flag-yellow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168" y="929702"/>
            <a:ext cx="220149" cy="18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4" descr="http://icons.iconarchive.com/icons/custom-icon-design/pretty-office-8/256/Flag-yellow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28" y="929702"/>
            <a:ext cx="220149" cy="18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4" descr="http://icons.iconarchive.com/icons/custom-icon-design/pretty-office-8/256/Flag-yellow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454" y="929702"/>
            <a:ext cx="220149" cy="18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4" descr="http://icons.iconarchive.com/icons/custom-icon-design/pretty-office-8/256/Flag-yellow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517" y="929702"/>
            <a:ext cx="220149" cy="18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4" descr="http://icons.iconarchive.com/icons/custom-icon-design/pretty-office-8/256/Flag-yellow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418" y="929702"/>
            <a:ext cx="220149" cy="18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2" descr="http://1.bp.blogspot.com/-pXsgyIky19I/TwFQ_ObUaAI/AAAAAAAAAGw/SMZIzEefmus/s1600/correct-us.png%23CORRECT%20600x6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631" y="1051330"/>
            <a:ext cx="264777" cy="2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 descr="http://1.bp.blogspot.com/-pXsgyIky19I/TwFQ_ObUaAI/AAAAAAAAAGw/SMZIzEefmus/s1600/correct-us.png%23CORRECT%20600x6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068" y="1051330"/>
            <a:ext cx="264777" cy="2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2" descr="http://1.bp.blogspot.com/-pXsgyIky19I/TwFQ_ObUaAI/AAAAAAAAAGw/SMZIzEefmus/s1600/correct-us.png%23CORRECT%20600x6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151" y="1051330"/>
            <a:ext cx="264777" cy="2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AutoShape 201"/>
          <p:cNvSpPr>
            <a:spLocks noChangeArrowheads="1"/>
          </p:cNvSpPr>
          <p:nvPr/>
        </p:nvSpPr>
        <p:spPr bwMode="auto">
          <a:xfrm>
            <a:off x="6158167" y="1096741"/>
            <a:ext cx="813568" cy="231307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9525">
            <a:noFill/>
            <a:round/>
            <a:headEnd/>
            <a:tailEnd/>
          </a:ln>
          <a:effectLst>
            <a:outerShdw dist="17961" dir="2700000" algn="ctr" rotWithShape="0">
              <a:srgbClr val="EEECE1"/>
            </a:outerShdw>
          </a:effectLst>
        </p:spPr>
        <p:txBody>
          <a:bodyPr wrap="square" lIns="0" tIns="38759" rIns="0" bIns="38759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ctr" defTabSz="38758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791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Build Deployment</a:t>
            </a:r>
          </a:p>
        </p:txBody>
      </p:sp>
      <p:pic>
        <p:nvPicPr>
          <p:cNvPr id="143" name="Picture 2" descr="http://1.bp.blogspot.com/-pXsgyIky19I/TwFQ_ObUaAI/AAAAAAAAAGw/SMZIzEefmus/s1600/correct-us.png%23CORRECT%20600x6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457" y="1051330"/>
            <a:ext cx="264777" cy="2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 descr="http://1.bp.blogspot.com/-pXsgyIky19I/TwFQ_ObUaAI/AAAAAAAAAGw/SMZIzEefmus/s1600/correct-us.png%23CORRECT%20600x6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185" y="1051330"/>
            <a:ext cx="264777" cy="2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5" name="Straight Arrow Connector 144"/>
          <p:cNvCxnSpPr>
            <a:endCxn id="144" idx="2"/>
          </p:cNvCxnSpPr>
          <p:nvPr/>
        </p:nvCxnSpPr>
        <p:spPr>
          <a:xfrm flipV="1">
            <a:off x="9188573" y="1278340"/>
            <a:ext cx="1" cy="81907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6" name="AutoShape 201"/>
          <p:cNvSpPr>
            <a:spLocks noChangeArrowheads="1"/>
          </p:cNvSpPr>
          <p:nvPr/>
        </p:nvSpPr>
        <p:spPr bwMode="auto">
          <a:xfrm>
            <a:off x="9444492" y="1060540"/>
            <a:ext cx="742111" cy="351808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9525">
            <a:noFill/>
            <a:round/>
            <a:headEnd/>
            <a:tailEnd/>
          </a:ln>
          <a:effectLst>
            <a:outerShdw dist="17961" dir="2700000" algn="ctr" rotWithShape="0">
              <a:srgbClr val="EEECE1"/>
            </a:outerShdw>
          </a:effectLst>
        </p:spPr>
        <p:txBody>
          <a:bodyPr wrap="square" lIns="0" tIns="38759" rIns="0" bIns="38759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ctr" defTabSz="38758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791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Deploy &amp; Support</a:t>
            </a:r>
          </a:p>
        </p:txBody>
      </p:sp>
      <p:cxnSp>
        <p:nvCxnSpPr>
          <p:cNvPr id="147" name="Elbow Connector 146"/>
          <p:cNvCxnSpPr>
            <a:stCxn id="156" idx="3"/>
            <a:endCxn id="141" idx="2"/>
          </p:cNvCxnSpPr>
          <p:nvPr/>
        </p:nvCxnSpPr>
        <p:spPr>
          <a:xfrm flipV="1">
            <a:off x="3909149" y="1278341"/>
            <a:ext cx="132390" cy="969770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8" name="Line 26"/>
          <p:cNvSpPr>
            <a:spLocks noChangeShapeType="1"/>
          </p:cNvSpPr>
          <p:nvPr/>
        </p:nvSpPr>
        <p:spPr bwMode="auto">
          <a:xfrm>
            <a:off x="8232600" y="1030406"/>
            <a:ext cx="2602" cy="3413060"/>
          </a:xfrm>
          <a:prstGeom prst="line">
            <a:avLst/>
          </a:prstGeom>
          <a:noFill/>
          <a:ln w="9525">
            <a:solidFill>
              <a:sysClr val="window" lastClr="FFFF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518" tIns="38759" rIns="77518" bIns="38759"/>
          <a:lstStyle/>
          <a:p>
            <a:pPr defTabSz="387580">
              <a:defRPr/>
            </a:pPr>
            <a:endParaRPr lang="en-US" sz="791" kern="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9" name="Elbow Connector 148"/>
          <p:cNvCxnSpPr>
            <a:stCxn id="139" idx="3"/>
            <a:endCxn id="155" idx="0"/>
          </p:cNvCxnSpPr>
          <p:nvPr/>
        </p:nvCxnSpPr>
        <p:spPr>
          <a:xfrm>
            <a:off x="1866408" y="1164835"/>
            <a:ext cx="324164" cy="502912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0" name="Elbow Connector 149"/>
          <p:cNvCxnSpPr>
            <a:stCxn id="159" idx="3"/>
            <a:endCxn id="151" idx="1"/>
          </p:cNvCxnSpPr>
          <p:nvPr/>
        </p:nvCxnSpPr>
        <p:spPr>
          <a:xfrm flipV="1">
            <a:off x="5498155" y="1208337"/>
            <a:ext cx="269054" cy="105508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triangle" w="med" len="med"/>
          </a:ln>
          <a:effectLst/>
        </p:spPr>
      </p:cxnSp>
      <p:pic>
        <p:nvPicPr>
          <p:cNvPr id="151" name="Picture 2" descr="http://1.bp.blogspot.com/-pXsgyIky19I/TwFQ_ObUaAI/AAAAAAAAAGw/SMZIzEefmus/s1600/correct-us.png%23CORRECT%20600x6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209" y="1094833"/>
            <a:ext cx="264777" cy="2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2" name="Elbow Connector 151"/>
          <p:cNvCxnSpPr>
            <a:stCxn id="153" idx="3"/>
            <a:endCxn id="139" idx="2"/>
          </p:cNvCxnSpPr>
          <p:nvPr/>
        </p:nvCxnSpPr>
        <p:spPr>
          <a:xfrm flipV="1">
            <a:off x="1648533" y="1278340"/>
            <a:ext cx="85487" cy="1055889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53" name="AutoShape 201"/>
          <p:cNvSpPr>
            <a:spLocks noChangeArrowheads="1"/>
          </p:cNvSpPr>
          <p:nvPr/>
        </p:nvSpPr>
        <p:spPr bwMode="auto">
          <a:xfrm>
            <a:off x="753803" y="2179238"/>
            <a:ext cx="894730" cy="30998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9525">
            <a:noFill/>
            <a:round/>
            <a:headEnd/>
            <a:tailEnd/>
          </a:ln>
          <a:effectLst>
            <a:outerShdw dist="17961" dir="2700000" algn="ctr" rotWithShape="0">
              <a:srgbClr val="EEECE1"/>
            </a:outerShdw>
          </a:effectLst>
        </p:spPr>
        <p:txBody>
          <a:bodyPr wrap="square" lIns="0" tIns="38759" rIns="0" bIns="38759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ctr" defTabSz="38758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791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Business Flow Identification</a:t>
            </a:r>
          </a:p>
        </p:txBody>
      </p:sp>
      <p:cxnSp>
        <p:nvCxnSpPr>
          <p:cNvPr id="154" name="Straight Arrow Connector 153"/>
          <p:cNvCxnSpPr>
            <a:stCxn id="167" idx="2"/>
            <a:endCxn id="153" idx="0"/>
          </p:cNvCxnSpPr>
          <p:nvPr/>
        </p:nvCxnSpPr>
        <p:spPr>
          <a:xfrm flipH="1">
            <a:off x="1201168" y="2044808"/>
            <a:ext cx="5946" cy="134429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55" name="AutoShape 201"/>
          <p:cNvSpPr>
            <a:spLocks noChangeArrowheads="1"/>
          </p:cNvSpPr>
          <p:nvPr/>
        </p:nvSpPr>
        <p:spPr bwMode="auto">
          <a:xfrm>
            <a:off x="1854461" y="1667747"/>
            <a:ext cx="672223" cy="37706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9525">
            <a:noFill/>
            <a:round/>
            <a:headEnd/>
            <a:tailEnd/>
          </a:ln>
          <a:effectLst>
            <a:outerShdw dist="17961" dir="2700000" algn="ctr" rotWithShape="0">
              <a:srgbClr val="EEECE1"/>
            </a:outerShdw>
          </a:effectLst>
        </p:spPr>
        <p:txBody>
          <a:bodyPr wrap="square" lIns="0" tIns="38759" rIns="0" bIns="38759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ctr" defTabSz="38758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791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Impact Analysis</a:t>
            </a:r>
          </a:p>
        </p:txBody>
      </p:sp>
      <p:sp>
        <p:nvSpPr>
          <p:cNvPr id="156" name="AutoShape 201"/>
          <p:cNvSpPr>
            <a:spLocks noChangeArrowheads="1"/>
          </p:cNvSpPr>
          <p:nvPr/>
        </p:nvSpPr>
        <p:spPr bwMode="auto">
          <a:xfrm>
            <a:off x="2821788" y="2056258"/>
            <a:ext cx="1087361" cy="383704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9525">
            <a:noFill/>
            <a:round/>
            <a:headEnd/>
            <a:tailEnd/>
          </a:ln>
          <a:effectLst>
            <a:outerShdw dist="17961" dir="2700000" algn="ctr" rotWithShape="0">
              <a:srgbClr val="EEECE1"/>
            </a:outerShdw>
          </a:effectLst>
        </p:spPr>
        <p:txBody>
          <a:bodyPr wrap="square" lIns="0" tIns="38759" rIns="0" bIns="38759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ctr" defTabSz="38758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791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QA Strategy &amp; Planning</a:t>
            </a:r>
          </a:p>
        </p:txBody>
      </p:sp>
      <p:cxnSp>
        <p:nvCxnSpPr>
          <p:cNvPr id="157" name="Elbow Connector 156"/>
          <p:cNvCxnSpPr>
            <a:stCxn id="155" idx="3"/>
            <a:endCxn id="140" idx="2"/>
          </p:cNvCxnSpPr>
          <p:nvPr/>
        </p:nvCxnSpPr>
        <p:spPr>
          <a:xfrm flipV="1">
            <a:off x="2526684" y="1278340"/>
            <a:ext cx="71773" cy="577937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8" name="Straight Arrow Connector 157"/>
          <p:cNvCxnSpPr>
            <a:stCxn id="125" idx="2"/>
            <a:endCxn id="156" idx="0"/>
          </p:cNvCxnSpPr>
          <p:nvPr/>
        </p:nvCxnSpPr>
        <p:spPr>
          <a:xfrm>
            <a:off x="3361187" y="1688244"/>
            <a:ext cx="4283" cy="36801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59" name="AutoShape 201"/>
          <p:cNvSpPr>
            <a:spLocks noChangeArrowheads="1"/>
          </p:cNvSpPr>
          <p:nvPr/>
        </p:nvSpPr>
        <p:spPr bwMode="auto">
          <a:xfrm>
            <a:off x="4217457" y="2056258"/>
            <a:ext cx="1280698" cy="414335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9525">
            <a:noFill/>
            <a:round/>
            <a:headEnd/>
            <a:tailEnd/>
          </a:ln>
          <a:effectLst>
            <a:outerShdw dist="17961" dir="2700000" algn="ctr" rotWithShape="0">
              <a:srgbClr val="EEECE1"/>
            </a:outerShdw>
          </a:effectLst>
        </p:spPr>
        <p:txBody>
          <a:bodyPr wrap="square" lIns="0" tIns="38759" rIns="0" bIns="38759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ctr" defTabSz="38758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791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 Scenario &amp; Test Case Creation </a:t>
            </a:r>
          </a:p>
        </p:txBody>
      </p:sp>
      <p:cxnSp>
        <p:nvCxnSpPr>
          <p:cNvPr id="160" name="Straight Arrow Connector 159"/>
          <p:cNvCxnSpPr>
            <a:stCxn id="151" idx="3"/>
            <a:endCxn id="142" idx="1"/>
          </p:cNvCxnSpPr>
          <p:nvPr/>
        </p:nvCxnSpPr>
        <p:spPr>
          <a:xfrm>
            <a:off x="6031986" y="1208337"/>
            <a:ext cx="126182" cy="405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61" name="AutoShape 201"/>
          <p:cNvSpPr>
            <a:spLocks noChangeArrowheads="1"/>
          </p:cNvSpPr>
          <p:nvPr/>
        </p:nvSpPr>
        <p:spPr bwMode="auto">
          <a:xfrm>
            <a:off x="5869589" y="2056257"/>
            <a:ext cx="983739" cy="37706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9525">
            <a:noFill/>
            <a:round/>
            <a:headEnd/>
            <a:tailEnd/>
          </a:ln>
          <a:effectLst>
            <a:outerShdw dist="17961" dir="2700000" algn="ctr" rotWithShape="0">
              <a:srgbClr val="EEECE1"/>
            </a:outerShdw>
          </a:effectLst>
        </p:spPr>
        <p:txBody>
          <a:bodyPr wrap="square" lIns="0" tIns="38759" rIns="0" bIns="38759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ctr" defTabSz="38758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791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 Execution</a:t>
            </a:r>
          </a:p>
        </p:txBody>
      </p:sp>
      <p:sp>
        <p:nvSpPr>
          <p:cNvPr id="162" name="AutoShape 201"/>
          <p:cNvSpPr>
            <a:spLocks noChangeArrowheads="1"/>
          </p:cNvSpPr>
          <p:nvPr/>
        </p:nvSpPr>
        <p:spPr bwMode="auto">
          <a:xfrm>
            <a:off x="7150287" y="1667747"/>
            <a:ext cx="983739" cy="37706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9525">
            <a:noFill/>
            <a:round/>
            <a:headEnd/>
            <a:tailEnd/>
          </a:ln>
          <a:effectLst>
            <a:outerShdw dist="17961" dir="2700000" algn="ctr" rotWithShape="0">
              <a:srgbClr val="EEECE1"/>
            </a:outerShdw>
          </a:effectLst>
        </p:spPr>
        <p:txBody>
          <a:bodyPr wrap="square" lIns="0" tIns="38759" rIns="0" bIns="38759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ctr" defTabSz="38758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791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Defect Management</a:t>
            </a:r>
          </a:p>
        </p:txBody>
      </p:sp>
      <p:cxnSp>
        <p:nvCxnSpPr>
          <p:cNvPr id="163" name="Elbow Connector 162"/>
          <p:cNvCxnSpPr>
            <a:stCxn id="162" idx="3"/>
            <a:endCxn id="143" idx="2"/>
          </p:cNvCxnSpPr>
          <p:nvPr/>
        </p:nvCxnSpPr>
        <p:spPr>
          <a:xfrm flipV="1">
            <a:off x="8134026" y="1278340"/>
            <a:ext cx="84820" cy="577937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64" name="AutoShape 201"/>
          <p:cNvSpPr>
            <a:spLocks noChangeArrowheads="1"/>
          </p:cNvSpPr>
          <p:nvPr/>
        </p:nvSpPr>
        <p:spPr bwMode="auto">
          <a:xfrm>
            <a:off x="8503178" y="2056257"/>
            <a:ext cx="983739" cy="37706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9525">
            <a:noFill/>
            <a:round/>
            <a:headEnd/>
            <a:tailEnd/>
          </a:ln>
          <a:effectLst>
            <a:outerShdw dist="17961" dir="2700000" algn="ctr" rotWithShape="0">
              <a:srgbClr val="EEECE1"/>
            </a:outerShdw>
          </a:effectLst>
        </p:spPr>
        <p:txBody>
          <a:bodyPr wrap="square" lIns="0" tIns="38759" rIns="0" bIns="38759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ctr" defTabSz="38758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791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Reporting</a:t>
            </a:r>
          </a:p>
        </p:txBody>
      </p:sp>
      <p:cxnSp>
        <p:nvCxnSpPr>
          <p:cNvPr id="165" name="Straight Arrow Connector 164"/>
          <p:cNvCxnSpPr>
            <a:stCxn id="144" idx="3"/>
            <a:endCxn id="146" idx="1"/>
          </p:cNvCxnSpPr>
          <p:nvPr/>
        </p:nvCxnSpPr>
        <p:spPr>
          <a:xfrm>
            <a:off x="9320962" y="1164835"/>
            <a:ext cx="123530" cy="71609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66" name="Freeform 165"/>
          <p:cNvSpPr>
            <a:spLocks noEditPoints="1"/>
          </p:cNvSpPr>
          <p:nvPr/>
        </p:nvSpPr>
        <p:spPr bwMode="auto">
          <a:xfrm>
            <a:off x="5962316" y="3961129"/>
            <a:ext cx="142530" cy="115006"/>
          </a:xfrm>
          <a:custGeom>
            <a:avLst/>
            <a:gdLst>
              <a:gd name="T0" fmla="*/ 1176335871 w 72"/>
              <a:gd name="T1" fmla="*/ 232073966 h 58"/>
              <a:gd name="T2" fmla="*/ 2147483647 w 72"/>
              <a:gd name="T3" fmla="*/ 232073966 h 58"/>
              <a:gd name="T4" fmla="*/ 2147483647 w 72"/>
              <a:gd name="T5" fmla="*/ 510570880 h 58"/>
              <a:gd name="T6" fmla="*/ 2147483647 w 72"/>
              <a:gd name="T7" fmla="*/ 510570880 h 58"/>
              <a:gd name="T8" fmla="*/ 2147483647 w 72"/>
              <a:gd name="T9" fmla="*/ 185664591 h 58"/>
              <a:gd name="T10" fmla="*/ 2147483647 w 72"/>
              <a:gd name="T11" fmla="*/ 0 h 58"/>
              <a:gd name="T12" fmla="*/ 1129279435 w 72"/>
              <a:gd name="T13" fmla="*/ 0 h 58"/>
              <a:gd name="T14" fmla="*/ 941067411 w 72"/>
              <a:gd name="T15" fmla="*/ 185664591 h 58"/>
              <a:gd name="T16" fmla="*/ 941067411 w 72"/>
              <a:gd name="T17" fmla="*/ 510570880 h 58"/>
              <a:gd name="T18" fmla="*/ 1176335871 w 72"/>
              <a:gd name="T19" fmla="*/ 510570880 h 58"/>
              <a:gd name="T20" fmla="*/ 1176335871 w 72"/>
              <a:gd name="T21" fmla="*/ 232073966 h 58"/>
              <a:gd name="T22" fmla="*/ 0 w 72"/>
              <a:gd name="T23" fmla="*/ 881893143 h 58"/>
              <a:gd name="T24" fmla="*/ 0 w 72"/>
              <a:gd name="T25" fmla="*/ 2147483647 h 58"/>
              <a:gd name="T26" fmla="*/ 235268568 w 72"/>
              <a:gd name="T27" fmla="*/ 2147483647 h 58"/>
              <a:gd name="T28" fmla="*/ 470530276 w 72"/>
              <a:gd name="T29" fmla="*/ 2147483647 h 58"/>
              <a:gd name="T30" fmla="*/ 470530276 w 72"/>
              <a:gd name="T31" fmla="*/ 649812471 h 58"/>
              <a:gd name="T32" fmla="*/ 235268568 w 72"/>
              <a:gd name="T33" fmla="*/ 649812471 h 58"/>
              <a:gd name="T34" fmla="*/ 0 w 72"/>
              <a:gd name="T35" fmla="*/ 881893143 h 58"/>
              <a:gd name="T36" fmla="*/ 658749160 w 72"/>
              <a:gd name="T37" fmla="*/ 2147483647 h 58"/>
              <a:gd name="T38" fmla="*/ 2147483647 w 72"/>
              <a:gd name="T39" fmla="*/ 2147483647 h 58"/>
              <a:gd name="T40" fmla="*/ 2147483647 w 72"/>
              <a:gd name="T41" fmla="*/ 649812471 h 58"/>
              <a:gd name="T42" fmla="*/ 658749160 w 72"/>
              <a:gd name="T43" fmla="*/ 649812471 h 58"/>
              <a:gd name="T44" fmla="*/ 658749160 w 72"/>
              <a:gd name="T45" fmla="*/ 2147483647 h 58"/>
              <a:gd name="T46" fmla="*/ 2147483647 w 72"/>
              <a:gd name="T47" fmla="*/ 649812471 h 58"/>
              <a:gd name="T48" fmla="*/ 2147483647 w 72"/>
              <a:gd name="T49" fmla="*/ 649812471 h 58"/>
              <a:gd name="T50" fmla="*/ 2147483647 w 72"/>
              <a:gd name="T51" fmla="*/ 2147483647 h 58"/>
              <a:gd name="T52" fmla="*/ 2147483647 w 72"/>
              <a:gd name="T53" fmla="*/ 2147483647 h 58"/>
              <a:gd name="T54" fmla="*/ 2147483647 w 72"/>
              <a:gd name="T55" fmla="*/ 2147483647 h 58"/>
              <a:gd name="T56" fmla="*/ 2147483647 w 72"/>
              <a:gd name="T57" fmla="*/ 881893143 h 58"/>
              <a:gd name="T58" fmla="*/ 2147483647 w 72"/>
              <a:gd name="T59" fmla="*/ 649812471 h 5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72"/>
              <a:gd name="T91" fmla="*/ 0 h 58"/>
              <a:gd name="T92" fmla="*/ 72 w 72"/>
              <a:gd name="T93" fmla="*/ 58 h 58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72" h="58">
                <a:moveTo>
                  <a:pt x="25" y="5"/>
                </a:moveTo>
                <a:cubicBezTo>
                  <a:pt x="48" y="5"/>
                  <a:pt x="48" y="5"/>
                  <a:pt x="48" y="5"/>
                </a:cubicBezTo>
                <a:cubicBezTo>
                  <a:pt x="48" y="11"/>
                  <a:pt x="48" y="11"/>
                  <a:pt x="48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4"/>
                  <a:pt x="53" y="4"/>
                  <a:pt x="53" y="4"/>
                </a:cubicBezTo>
                <a:cubicBezTo>
                  <a:pt x="53" y="2"/>
                  <a:pt x="51" y="0"/>
                  <a:pt x="4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2" y="0"/>
                  <a:pt x="20" y="2"/>
                  <a:pt x="20" y="4"/>
                </a:cubicBezTo>
                <a:cubicBezTo>
                  <a:pt x="20" y="11"/>
                  <a:pt x="20" y="11"/>
                  <a:pt x="20" y="11"/>
                </a:cubicBezTo>
                <a:cubicBezTo>
                  <a:pt x="25" y="11"/>
                  <a:pt x="25" y="11"/>
                  <a:pt x="25" y="11"/>
                </a:cubicBezTo>
                <a:lnTo>
                  <a:pt x="25" y="5"/>
                </a:lnTo>
                <a:close/>
                <a:moveTo>
                  <a:pt x="0" y="19"/>
                </a:move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5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14"/>
                  <a:pt x="10" y="14"/>
                  <a:pt x="1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3" y="14"/>
                  <a:pt x="0" y="16"/>
                  <a:pt x="0" y="19"/>
                </a:cubicBezTo>
                <a:close/>
                <a:moveTo>
                  <a:pt x="14" y="58"/>
                </a:moveTo>
                <a:cubicBezTo>
                  <a:pt x="59" y="58"/>
                  <a:pt x="59" y="58"/>
                  <a:pt x="59" y="58"/>
                </a:cubicBezTo>
                <a:cubicBezTo>
                  <a:pt x="59" y="14"/>
                  <a:pt x="59" y="14"/>
                  <a:pt x="59" y="14"/>
                </a:cubicBezTo>
                <a:cubicBezTo>
                  <a:pt x="14" y="14"/>
                  <a:pt x="14" y="14"/>
                  <a:pt x="14" y="14"/>
                </a:cubicBezTo>
                <a:lnTo>
                  <a:pt x="14" y="58"/>
                </a:lnTo>
                <a:close/>
                <a:moveTo>
                  <a:pt x="67" y="14"/>
                </a:moveTo>
                <a:cubicBezTo>
                  <a:pt x="63" y="14"/>
                  <a:pt x="63" y="14"/>
                  <a:pt x="63" y="14"/>
                </a:cubicBezTo>
                <a:cubicBezTo>
                  <a:pt x="63" y="58"/>
                  <a:pt x="63" y="58"/>
                  <a:pt x="63" y="58"/>
                </a:cubicBezTo>
                <a:cubicBezTo>
                  <a:pt x="67" y="58"/>
                  <a:pt x="67" y="58"/>
                  <a:pt x="67" y="58"/>
                </a:cubicBezTo>
                <a:cubicBezTo>
                  <a:pt x="70" y="58"/>
                  <a:pt x="72" y="56"/>
                  <a:pt x="72" y="53"/>
                </a:cubicBezTo>
                <a:cubicBezTo>
                  <a:pt x="72" y="19"/>
                  <a:pt x="72" y="19"/>
                  <a:pt x="72" y="19"/>
                </a:cubicBezTo>
                <a:cubicBezTo>
                  <a:pt x="72" y="16"/>
                  <a:pt x="70" y="14"/>
                  <a:pt x="67" y="14"/>
                </a:cubicBezTo>
                <a:close/>
              </a:path>
            </a:pathLst>
          </a:custGeom>
          <a:solidFill>
            <a:sysClr val="window" lastClr="FFFFFF"/>
          </a:solidFill>
          <a:ln w="9525">
            <a:noFill/>
            <a:round/>
            <a:headEnd/>
            <a:tailEnd/>
          </a:ln>
        </p:spPr>
        <p:txBody>
          <a:bodyPr lIns="77518" tIns="38759" rIns="77518" bIns="38759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0" kern="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7" name="AutoShape 201"/>
          <p:cNvSpPr>
            <a:spLocks noChangeArrowheads="1"/>
          </p:cNvSpPr>
          <p:nvPr/>
        </p:nvSpPr>
        <p:spPr bwMode="auto">
          <a:xfrm>
            <a:off x="800419" y="1667747"/>
            <a:ext cx="813390" cy="37706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9525">
            <a:noFill/>
            <a:round/>
            <a:headEnd/>
            <a:tailEnd/>
          </a:ln>
          <a:effectLst>
            <a:outerShdw dist="17961" dir="2700000" algn="ctr" rotWithShape="0">
              <a:srgbClr val="EEECE1"/>
            </a:outerShdw>
          </a:effectLst>
        </p:spPr>
        <p:txBody>
          <a:bodyPr wrap="square" lIns="0" tIns="38759" rIns="0" bIns="38759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ctr" defTabSz="38758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791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Requirement Analysis</a:t>
            </a:r>
          </a:p>
        </p:txBody>
      </p:sp>
      <p:cxnSp>
        <p:nvCxnSpPr>
          <p:cNvPr id="168" name="Elbow Connector 167"/>
          <p:cNvCxnSpPr>
            <a:endCxn id="162" idx="2"/>
          </p:cNvCxnSpPr>
          <p:nvPr/>
        </p:nvCxnSpPr>
        <p:spPr>
          <a:xfrm flipV="1">
            <a:off x="6853329" y="2044808"/>
            <a:ext cx="788829" cy="200877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69" name="Rectangle 168"/>
          <p:cNvSpPr/>
          <p:nvPr/>
        </p:nvSpPr>
        <p:spPr>
          <a:xfrm>
            <a:off x="6146069" y="4435906"/>
            <a:ext cx="145801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8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5938389" y="5657850"/>
            <a:ext cx="1879999" cy="427723"/>
            <a:chOff x="7304348" y="4228392"/>
            <a:chExt cx="1879999" cy="427723"/>
          </a:xfrm>
        </p:grpSpPr>
        <p:sp>
          <p:nvSpPr>
            <p:cNvPr id="171" name="Freeform 170"/>
            <p:cNvSpPr>
              <a:spLocks noEditPoints="1"/>
            </p:cNvSpPr>
            <p:nvPr/>
          </p:nvSpPr>
          <p:spPr bwMode="auto">
            <a:xfrm>
              <a:off x="7304348" y="4285542"/>
              <a:ext cx="142530" cy="115006"/>
            </a:xfrm>
            <a:custGeom>
              <a:avLst/>
              <a:gdLst>
                <a:gd name="T0" fmla="*/ 1176335871 w 72"/>
                <a:gd name="T1" fmla="*/ 232073966 h 58"/>
                <a:gd name="T2" fmla="*/ 2147483647 w 72"/>
                <a:gd name="T3" fmla="*/ 232073966 h 58"/>
                <a:gd name="T4" fmla="*/ 2147483647 w 72"/>
                <a:gd name="T5" fmla="*/ 510570880 h 58"/>
                <a:gd name="T6" fmla="*/ 2147483647 w 72"/>
                <a:gd name="T7" fmla="*/ 510570880 h 58"/>
                <a:gd name="T8" fmla="*/ 2147483647 w 72"/>
                <a:gd name="T9" fmla="*/ 185664591 h 58"/>
                <a:gd name="T10" fmla="*/ 2147483647 w 72"/>
                <a:gd name="T11" fmla="*/ 0 h 58"/>
                <a:gd name="T12" fmla="*/ 1129279435 w 72"/>
                <a:gd name="T13" fmla="*/ 0 h 58"/>
                <a:gd name="T14" fmla="*/ 941067411 w 72"/>
                <a:gd name="T15" fmla="*/ 185664591 h 58"/>
                <a:gd name="T16" fmla="*/ 941067411 w 72"/>
                <a:gd name="T17" fmla="*/ 510570880 h 58"/>
                <a:gd name="T18" fmla="*/ 1176335871 w 72"/>
                <a:gd name="T19" fmla="*/ 510570880 h 58"/>
                <a:gd name="T20" fmla="*/ 1176335871 w 72"/>
                <a:gd name="T21" fmla="*/ 232073966 h 58"/>
                <a:gd name="T22" fmla="*/ 0 w 72"/>
                <a:gd name="T23" fmla="*/ 881893143 h 58"/>
                <a:gd name="T24" fmla="*/ 0 w 72"/>
                <a:gd name="T25" fmla="*/ 2147483647 h 58"/>
                <a:gd name="T26" fmla="*/ 235268568 w 72"/>
                <a:gd name="T27" fmla="*/ 2147483647 h 58"/>
                <a:gd name="T28" fmla="*/ 470530276 w 72"/>
                <a:gd name="T29" fmla="*/ 2147483647 h 58"/>
                <a:gd name="T30" fmla="*/ 470530276 w 72"/>
                <a:gd name="T31" fmla="*/ 649812471 h 58"/>
                <a:gd name="T32" fmla="*/ 235268568 w 72"/>
                <a:gd name="T33" fmla="*/ 649812471 h 58"/>
                <a:gd name="T34" fmla="*/ 0 w 72"/>
                <a:gd name="T35" fmla="*/ 881893143 h 58"/>
                <a:gd name="T36" fmla="*/ 658749160 w 72"/>
                <a:gd name="T37" fmla="*/ 2147483647 h 58"/>
                <a:gd name="T38" fmla="*/ 2147483647 w 72"/>
                <a:gd name="T39" fmla="*/ 2147483647 h 58"/>
                <a:gd name="T40" fmla="*/ 2147483647 w 72"/>
                <a:gd name="T41" fmla="*/ 649812471 h 58"/>
                <a:gd name="T42" fmla="*/ 658749160 w 72"/>
                <a:gd name="T43" fmla="*/ 649812471 h 58"/>
                <a:gd name="T44" fmla="*/ 658749160 w 72"/>
                <a:gd name="T45" fmla="*/ 2147483647 h 58"/>
                <a:gd name="T46" fmla="*/ 2147483647 w 72"/>
                <a:gd name="T47" fmla="*/ 649812471 h 58"/>
                <a:gd name="T48" fmla="*/ 2147483647 w 72"/>
                <a:gd name="T49" fmla="*/ 649812471 h 58"/>
                <a:gd name="T50" fmla="*/ 2147483647 w 72"/>
                <a:gd name="T51" fmla="*/ 2147483647 h 58"/>
                <a:gd name="T52" fmla="*/ 2147483647 w 72"/>
                <a:gd name="T53" fmla="*/ 2147483647 h 58"/>
                <a:gd name="T54" fmla="*/ 2147483647 w 72"/>
                <a:gd name="T55" fmla="*/ 2147483647 h 58"/>
                <a:gd name="T56" fmla="*/ 2147483647 w 72"/>
                <a:gd name="T57" fmla="*/ 881893143 h 58"/>
                <a:gd name="T58" fmla="*/ 2147483647 w 72"/>
                <a:gd name="T59" fmla="*/ 649812471 h 5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2"/>
                <a:gd name="T91" fmla="*/ 0 h 58"/>
                <a:gd name="T92" fmla="*/ 72 w 72"/>
                <a:gd name="T93" fmla="*/ 58 h 5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2" h="58">
                  <a:moveTo>
                    <a:pt x="25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2"/>
                    <a:pt x="51" y="0"/>
                    <a:pt x="4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0" y="2"/>
                    <a:pt x="20" y="4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5" y="11"/>
                    <a:pt x="25" y="11"/>
                    <a:pt x="25" y="11"/>
                  </a:cubicBezTo>
                  <a:lnTo>
                    <a:pt x="25" y="5"/>
                  </a:lnTo>
                  <a:close/>
                  <a:moveTo>
                    <a:pt x="0" y="19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3" y="58"/>
                    <a:pt x="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14"/>
                    <a:pt x="0" y="16"/>
                    <a:pt x="0" y="19"/>
                  </a:cubicBezTo>
                  <a:close/>
                  <a:moveTo>
                    <a:pt x="14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14" y="14"/>
                    <a:pt x="14" y="14"/>
                    <a:pt x="14" y="14"/>
                  </a:cubicBezTo>
                  <a:lnTo>
                    <a:pt x="14" y="58"/>
                  </a:lnTo>
                  <a:close/>
                  <a:moveTo>
                    <a:pt x="67" y="14"/>
                  </a:moveTo>
                  <a:cubicBezTo>
                    <a:pt x="63" y="14"/>
                    <a:pt x="63" y="14"/>
                    <a:pt x="63" y="14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70" y="58"/>
                    <a:pt x="72" y="56"/>
                    <a:pt x="72" y="53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6"/>
                    <a:pt x="70" y="14"/>
                    <a:pt x="67" y="14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9525">
              <a:noFill/>
              <a:round/>
              <a:headEnd/>
              <a:tailEnd/>
            </a:ln>
          </p:spPr>
          <p:txBody>
            <a:bodyPr lIns="77518" tIns="38759" rIns="77518" bIns="38759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7457805" y="4228392"/>
              <a:ext cx="144322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SAFE Plus - </a:t>
              </a:r>
              <a:r>
                <a:rPr kumimoji="0" lang="en-GB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SOAP UI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Non UI Automation</a:t>
              </a: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7456779" y="4442082"/>
              <a:ext cx="1727568" cy="2140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4" name="Freeform 173"/>
          <p:cNvSpPr>
            <a:spLocks noEditPoints="1"/>
          </p:cNvSpPr>
          <p:nvPr/>
        </p:nvSpPr>
        <p:spPr bwMode="auto">
          <a:xfrm>
            <a:off x="7454420" y="5453739"/>
            <a:ext cx="142530" cy="115006"/>
          </a:xfrm>
          <a:custGeom>
            <a:avLst/>
            <a:gdLst>
              <a:gd name="T0" fmla="*/ 1176335871 w 72"/>
              <a:gd name="T1" fmla="*/ 232073966 h 58"/>
              <a:gd name="T2" fmla="*/ 2147483647 w 72"/>
              <a:gd name="T3" fmla="*/ 232073966 h 58"/>
              <a:gd name="T4" fmla="*/ 2147483647 w 72"/>
              <a:gd name="T5" fmla="*/ 510570880 h 58"/>
              <a:gd name="T6" fmla="*/ 2147483647 w 72"/>
              <a:gd name="T7" fmla="*/ 510570880 h 58"/>
              <a:gd name="T8" fmla="*/ 2147483647 w 72"/>
              <a:gd name="T9" fmla="*/ 185664591 h 58"/>
              <a:gd name="T10" fmla="*/ 2147483647 w 72"/>
              <a:gd name="T11" fmla="*/ 0 h 58"/>
              <a:gd name="T12" fmla="*/ 1129279435 w 72"/>
              <a:gd name="T13" fmla="*/ 0 h 58"/>
              <a:gd name="T14" fmla="*/ 941067411 w 72"/>
              <a:gd name="T15" fmla="*/ 185664591 h 58"/>
              <a:gd name="T16" fmla="*/ 941067411 w 72"/>
              <a:gd name="T17" fmla="*/ 510570880 h 58"/>
              <a:gd name="T18" fmla="*/ 1176335871 w 72"/>
              <a:gd name="T19" fmla="*/ 510570880 h 58"/>
              <a:gd name="T20" fmla="*/ 1176335871 w 72"/>
              <a:gd name="T21" fmla="*/ 232073966 h 58"/>
              <a:gd name="T22" fmla="*/ 0 w 72"/>
              <a:gd name="T23" fmla="*/ 881893143 h 58"/>
              <a:gd name="T24" fmla="*/ 0 w 72"/>
              <a:gd name="T25" fmla="*/ 2147483647 h 58"/>
              <a:gd name="T26" fmla="*/ 235268568 w 72"/>
              <a:gd name="T27" fmla="*/ 2147483647 h 58"/>
              <a:gd name="T28" fmla="*/ 470530276 w 72"/>
              <a:gd name="T29" fmla="*/ 2147483647 h 58"/>
              <a:gd name="T30" fmla="*/ 470530276 w 72"/>
              <a:gd name="T31" fmla="*/ 649812471 h 58"/>
              <a:gd name="T32" fmla="*/ 235268568 w 72"/>
              <a:gd name="T33" fmla="*/ 649812471 h 58"/>
              <a:gd name="T34" fmla="*/ 0 w 72"/>
              <a:gd name="T35" fmla="*/ 881893143 h 58"/>
              <a:gd name="T36" fmla="*/ 658749160 w 72"/>
              <a:gd name="T37" fmla="*/ 2147483647 h 58"/>
              <a:gd name="T38" fmla="*/ 2147483647 w 72"/>
              <a:gd name="T39" fmla="*/ 2147483647 h 58"/>
              <a:gd name="T40" fmla="*/ 2147483647 w 72"/>
              <a:gd name="T41" fmla="*/ 649812471 h 58"/>
              <a:gd name="T42" fmla="*/ 658749160 w 72"/>
              <a:gd name="T43" fmla="*/ 649812471 h 58"/>
              <a:gd name="T44" fmla="*/ 658749160 w 72"/>
              <a:gd name="T45" fmla="*/ 2147483647 h 58"/>
              <a:gd name="T46" fmla="*/ 2147483647 w 72"/>
              <a:gd name="T47" fmla="*/ 649812471 h 58"/>
              <a:gd name="T48" fmla="*/ 2147483647 w 72"/>
              <a:gd name="T49" fmla="*/ 649812471 h 58"/>
              <a:gd name="T50" fmla="*/ 2147483647 w 72"/>
              <a:gd name="T51" fmla="*/ 2147483647 h 58"/>
              <a:gd name="T52" fmla="*/ 2147483647 w 72"/>
              <a:gd name="T53" fmla="*/ 2147483647 h 58"/>
              <a:gd name="T54" fmla="*/ 2147483647 w 72"/>
              <a:gd name="T55" fmla="*/ 2147483647 h 58"/>
              <a:gd name="T56" fmla="*/ 2147483647 w 72"/>
              <a:gd name="T57" fmla="*/ 881893143 h 58"/>
              <a:gd name="T58" fmla="*/ 2147483647 w 72"/>
              <a:gd name="T59" fmla="*/ 649812471 h 5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72"/>
              <a:gd name="T91" fmla="*/ 0 h 58"/>
              <a:gd name="T92" fmla="*/ 72 w 72"/>
              <a:gd name="T93" fmla="*/ 58 h 58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72" h="58">
                <a:moveTo>
                  <a:pt x="25" y="5"/>
                </a:moveTo>
                <a:cubicBezTo>
                  <a:pt x="48" y="5"/>
                  <a:pt x="48" y="5"/>
                  <a:pt x="48" y="5"/>
                </a:cubicBezTo>
                <a:cubicBezTo>
                  <a:pt x="48" y="11"/>
                  <a:pt x="48" y="11"/>
                  <a:pt x="48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4"/>
                  <a:pt x="53" y="4"/>
                  <a:pt x="53" y="4"/>
                </a:cubicBezTo>
                <a:cubicBezTo>
                  <a:pt x="53" y="2"/>
                  <a:pt x="51" y="0"/>
                  <a:pt x="4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2" y="0"/>
                  <a:pt x="20" y="2"/>
                  <a:pt x="20" y="4"/>
                </a:cubicBezTo>
                <a:cubicBezTo>
                  <a:pt x="20" y="11"/>
                  <a:pt x="20" y="11"/>
                  <a:pt x="20" y="11"/>
                </a:cubicBezTo>
                <a:cubicBezTo>
                  <a:pt x="25" y="11"/>
                  <a:pt x="25" y="11"/>
                  <a:pt x="25" y="11"/>
                </a:cubicBezTo>
                <a:lnTo>
                  <a:pt x="25" y="5"/>
                </a:lnTo>
                <a:close/>
                <a:moveTo>
                  <a:pt x="0" y="19"/>
                </a:move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5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14"/>
                  <a:pt x="10" y="14"/>
                  <a:pt x="1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3" y="14"/>
                  <a:pt x="0" y="16"/>
                  <a:pt x="0" y="19"/>
                </a:cubicBezTo>
                <a:close/>
                <a:moveTo>
                  <a:pt x="14" y="58"/>
                </a:moveTo>
                <a:cubicBezTo>
                  <a:pt x="59" y="58"/>
                  <a:pt x="59" y="58"/>
                  <a:pt x="59" y="58"/>
                </a:cubicBezTo>
                <a:cubicBezTo>
                  <a:pt x="59" y="14"/>
                  <a:pt x="59" y="14"/>
                  <a:pt x="59" y="14"/>
                </a:cubicBezTo>
                <a:cubicBezTo>
                  <a:pt x="14" y="14"/>
                  <a:pt x="14" y="14"/>
                  <a:pt x="14" y="14"/>
                </a:cubicBezTo>
                <a:lnTo>
                  <a:pt x="14" y="58"/>
                </a:lnTo>
                <a:close/>
                <a:moveTo>
                  <a:pt x="67" y="14"/>
                </a:moveTo>
                <a:cubicBezTo>
                  <a:pt x="63" y="14"/>
                  <a:pt x="63" y="14"/>
                  <a:pt x="63" y="14"/>
                </a:cubicBezTo>
                <a:cubicBezTo>
                  <a:pt x="63" y="58"/>
                  <a:pt x="63" y="58"/>
                  <a:pt x="63" y="58"/>
                </a:cubicBezTo>
                <a:cubicBezTo>
                  <a:pt x="67" y="58"/>
                  <a:pt x="67" y="58"/>
                  <a:pt x="67" y="58"/>
                </a:cubicBezTo>
                <a:cubicBezTo>
                  <a:pt x="70" y="58"/>
                  <a:pt x="72" y="56"/>
                  <a:pt x="72" y="53"/>
                </a:cubicBezTo>
                <a:cubicBezTo>
                  <a:pt x="72" y="19"/>
                  <a:pt x="72" y="19"/>
                  <a:pt x="72" y="19"/>
                </a:cubicBezTo>
                <a:cubicBezTo>
                  <a:pt x="72" y="16"/>
                  <a:pt x="70" y="14"/>
                  <a:pt x="67" y="14"/>
                </a:cubicBezTo>
                <a:close/>
              </a:path>
            </a:pathLst>
          </a:custGeom>
          <a:solidFill>
            <a:sysClr val="window" lastClr="FFFFFF"/>
          </a:solidFill>
          <a:ln w="9525">
            <a:noFill/>
            <a:round/>
            <a:headEnd/>
            <a:tailEnd/>
          </a:ln>
        </p:spPr>
        <p:txBody>
          <a:bodyPr lIns="77518" tIns="38759" rIns="77518" bIns="38759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0" kern="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AutoShape 16"/>
          <p:cNvSpPr>
            <a:spLocks noChangeArrowheads="1"/>
          </p:cNvSpPr>
          <p:nvPr/>
        </p:nvSpPr>
        <p:spPr bwMode="auto">
          <a:xfrm rot="16200000">
            <a:off x="5031324" y="-765720"/>
            <a:ext cx="182880" cy="1009632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9BBB59">
                  <a:lumMod val="60000"/>
                  <a:lumOff val="40000"/>
                </a:srgbClr>
              </a:gs>
              <a:gs pos="60000">
                <a:srgbClr val="9BBB59">
                  <a:lumMod val="20000"/>
                  <a:lumOff val="80000"/>
                </a:srgbClr>
              </a:gs>
            </a:gsLst>
            <a:lin ang="5400000" scaled="0"/>
          </a:gradFill>
          <a:ln w="9525">
            <a:noFill/>
            <a:round/>
            <a:headEnd/>
            <a:tailEnd/>
          </a:ln>
        </p:spPr>
        <p:txBody>
          <a:bodyPr vert="vert" wrap="none" lIns="77518" tIns="38759" rIns="77518" bIns="38759" anchor="ctr"/>
          <a:lstStyle/>
          <a:p>
            <a:pPr marL="0" marR="0" lvl="0" indent="0" algn="ctr" defTabSz="3875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Proposed Life Cycle </a:t>
            </a: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Automation</a:t>
            </a:r>
            <a:endParaRPr kumimoji="0" lang="en-US" sz="9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6" name="AutoShape 16"/>
          <p:cNvSpPr>
            <a:spLocks noChangeArrowheads="1"/>
          </p:cNvSpPr>
          <p:nvPr/>
        </p:nvSpPr>
        <p:spPr bwMode="auto">
          <a:xfrm rot="16200000">
            <a:off x="5047004" y="-2394298"/>
            <a:ext cx="182880" cy="1009632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79646">
                  <a:lumMod val="60000"/>
                  <a:lumOff val="40000"/>
                </a:srgbClr>
              </a:gs>
              <a:gs pos="58000">
                <a:srgbClr val="F79646">
                  <a:lumMod val="20000"/>
                  <a:lumOff val="80000"/>
                </a:srgbClr>
              </a:gs>
            </a:gsLst>
            <a:lin ang="5400000" scaled="0"/>
          </a:gradFill>
          <a:ln w="9525">
            <a:noFill/>
            <a:round/>
            <a:headEnd/>
            <a:tailEnd/>
          </a:ln>
        </p:spPr>
        <p:txBody>
          <a:bodyPr vert="vert" wrap="none" lIns="77518" tIns="38759" rIns="77518" bIns="38759" anchor="ctr"/>
          <a:lstStyle/>
          <a:p>
            <a:pPr marL="0" marR="0" lvl="0" indent="0" algn="ctr" defTabSz="3875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Current Automation</a:t>
            </a:r>
          </a:p>
        </p:txBody>
      </p:sp>
      <p:grpSp>
        <p:nvGrpSpPr>
          <p:cNvPr id="177" name="Group 176"/>
          <p:cNvGrpSpPr/>
          <p:nvPr/>
        </p:nvGrpSpPr>
        <p:grpSpPr>
          <a:xfrm>
            <a:off x="4142059" y="2928844"/>
            <a:ext cx="1489555" cy="443375"/>
            <a:chOff x="4080273" y="2951512"/>
            <a:chExt cx="1658134" cy="443375"/>
          </a:xfrm>
        </p:grpSpPr>
        <p:sp>
          <p:nvSpPr>
            <p:cNvPr id="178" name="Rectangle 177"/>
            <p:cNvSpPr/>
            <p:nvPr/>
          </p:nvSpPr>
          <p:spPr>
            <a:xfrm>
              <a:off x="4227676" y="2951512"/>
              <a:ext cx="1510731" cy="443375"/>
            </a:xfrm>
            <a:prstGeom prst="rect">
              <a:avLst/>
            </a:prstGeom>
          </p:spPr>
          <p:txBody>
            <a:bodyPr wrap="square" lIns="77518" tIns="38759" rIns="77518" bIns="38759">
              <a:spAutoFit/>
            </a:bodyPr>
            <a:lstStyle/>
            <a:p>
              <a:pPr defTabSz="387580">
                <a:spcBef>
                  <a:spcPct val="0"/>
                </a:spcBef>
                <a:defRPr/>
              </a:pPr>
              <a:r>
                <a:rPr lang="en-US" altLang="en-US" sz="791" b="1" i="1" kern="0" dirty="0" smtClean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Craft - Automation Framework</a:t>
              </a:r>
            </a:p>
            <a:p>
              <a:pPr defTabSz="387580">
                <a:spcBef>
                  <a:spcPct val="0"/>
                </a:spcBef>
                <a:defRPr/>
              </a:pPr>
              <a:r>
                <a:rPr lang="en-US" sz="791" kern="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Automated Test </a:t>
              </a:r>
              <a:r>
                <a:rPr lang="en-US" sz="791" kern="0" dirty="0" smtClean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Scripts</a:t>
              </a:r>
              <a:endParaRPr lang="en-US" sz="791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79" name="Picture 2" descr="http://www.neustar.biz/base/img/icon-gear-big-gry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0273" y="3121076"/>
              <a:ext cx="155667" cy="133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0" name="Group 179"/>
          <p:cNvGrpSpPr/>
          <p:nvPr/>
        </p:nvGrpSpPr>
        <p:grpSpPr>
          <a:xfrm>
            <a:off x="5944409" y="2821693"/>
            <a:ext cx="1404999" cy="199975"/>
            <a:chOff x="4080490" y="2978340"/>
            <a:chExt cx="1404999" cy="199975"/>
          </a:xfrm>
        </p:grpSpPr>
        <p:sp>
          <p:nvSpPr>
            <p:cNvPr id="181" name="Rectangle 180"/>
            <p:cNvSpPr/>
            <p:nvPr/>
          </p:nvSpPr>
          <p:spPr>
            <a:xfrm>
              <a:off x="4227675" y="2978340"/>
              <a:ext cx="1257814" cy="199975"/>
            </a:xfrm>
            <a:prstGeom prst="rect">
              <a:avLst/>
            </a:prstGeom>
          </p:spPr>
          <p:txBody>
            <a:bodyPr wrap="none" lIns="77518" tIns="38759" rIns="77518" bIns="38759">
              <a:spAutoFit/>
            </a:bodyPr>
            <a:lstStyle/>
            <a:p>
              <a:pPr defTabSz="387580">
                <a:spcBef>
                  <a:spcPct val="0"/>
                </a:spcBef>
                <a:defRPr/>
              </a:pPr>
              <a:r>
                <a:rPr lang="en-US" altLang="en-US" sz="791" b="1" i="1" kern="0" dirty="0" smtClean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Functional Automation</a:t>
              </a:r>
            </a:p>
          </p:txBody>
        </p:sp>
        <p:pic>
          <p:nvPicPr>
            <p:cNvPr id="182" name="Picture 2" descr="http://www.neustar.biz/base/img/icon-gear-big-gry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0490" y="3011596"/>
              <a:ext cx="155667" cy="133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3" name="Group 182"/>
          <p:cNvGrpSpPr/>
          <p:nvPr/>
        </p:nvGrpSpPr>
        <p:grpSpPr>
          <a:xfrm>
            <a:off x="5944409" y="3079408"/>
            <a:ext cx="1414617" cy="199975"/>
            <a:chOff x="4080490" y="2978340"/>
            <a:chExt cx="1414617" cy="199975"/>
          </a:xfrm>
        </p:grpSpPr>
        <p:sp>
          <p:nvSpPr>
            <p:cNvPr id="184" name="Rectangle 183"/>
            <p:cNvSpPr/>
            <p:nvPr/>
          </p:nvSpPr>
          <p:spPr>
            <a:xfrm>
              <a:off x="4227675" y="2978340"/>
              <a:ext cx="1267432" cy="199975"/>
            </a:xfrm>
            <a:prstGeom prst="rect">
              <a:avLst/>
            </a:prstGeom>
          </p:spPr>
          <p:txBody>
            <a:bodyPr wrap="none" lIns="77518" tIns="38759" rIns="77518" bIns="38759">
              <a:spAutoFit/>
            </a:bodyPr>
            <a:lstStyle/>
            <a:p>
              <a:pPr defTabSz="387580">
                <a:spcBef>
                  <a:spcPct val="0"/>
                </a:spcBef>
                <a:defRPr/>
              </a:pPr>
              <a:r>
                <a:rPr lang="en-US" altLang="en-US" sz="791" b="1" i="1" kern="0" dirty="0" smtClean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Regression Automation</a:t>
              </a:r>
            </a:p>
          </p:txBody>
        </p:sp>
        <p:pic>
          <p:nvPicPr>
            <p:cNvPr id="185" name="Picture 2" descr="http://www.neustar.biz/base/img/icon-gear-big-gry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0490" y="3011596"/>
              <a:ext cx="155667" cy="133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6" name="Group 185"/>
          <p:cNvGrpSpPr/>
          <p:nvPr/>
        </p:nvGrpSpPr>
        <p:grpSpPr>
          <a:xfrm>
            <a:off x="5944409" y="3337123"/>
            <a:ext cx="1361717" cy="199975"/>
            <a:chOff x="4080490" y="2978340"/>
            <a:chExt cx="1361717" cy="199975"/>
          </a:xfrm>
        </p:grpSpPr>
        <p:sp>
          <p:nvSpPr>
            <p:cNvPr id="187" name="Rectangle 186"/>
            <p:cNvSpPr/>
            <p:nvPr/>
          </p:nvSpPr>
          <p:spPr>
            <a:xfrm>
              <a:off x="4227675" y="2978340"/>
              <a:ext cx="1214532" cy="199975"/>
            </a:xfrm>
            <a:prstGeom prst="rect">
              <a:avLst/>
            </a:prstGeom>
          </p:spPr>
          <p:txBody>
            <a:bodyPr wrap="none" lIns="77518" tIns="38759" rIns="77518" bIns="38759">
              <a:spAutoFit/>
            </a:bodyPr>
            <a:lstStyle/>
            <a:p>
              <a:pPr defTabSz="387580">
                <a:spcBef>
                  <a:spcPct val="0"/>
                </a:spcBef>
                <a:defRPr/>
              </a:pPr>
              <a:r>
                <a:rPr lang="en-US" altLang="en-US" sz="791" b="1" i="1" kern="0" dirty="0" smtClean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Test Data Automation</a:t>
              </a:r>
            </a:p>
          </p:txBody>
        </p:sp>
        <p:pic>
          <p:nvPicPr>
            <p:cNvPr id="188" name="Picture 2" descr="http://www.neustar.biz/base/img/icon-gear-big-gry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0490" y="3011596"/>
              <a:ext cx="155667" cy="133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9" name="Rectangle 188"/>
          <p:cNvSpPr/>
          <p:nvPr/>
        </p:nvSpPr>
        <p:spPr>
          <a:xfrm>
            <a:off x="6077455" y="3580604"/>
            <a:ext cx="241011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6440"/>
            <a:r>
              <a:rPr lang="en-US" sz="800" b="1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Platinum - Automated </a:t>
            </a:r>
            <a:r>
              <a:rPr lang="en-US" sz="800" b="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ETL Validation Testing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5938450" y="4448068"/>
            <a:ext cx="1536012" cy="338554"/>
            <a:chOff x="5857594" y="4325414"/>
            <a:chExt cx="1536012" cy="338554"/>
          </a:xfrm>
        </p:grpSpPr>
        <p:sp>
          <p:nvSpPr>
            <p:cNvPr id="191" name="Rectangle 190"/>
            <p:cNvSpPr/>
            <p:nvPr/>
          </p:nvSpPr>
          <p:spPr>
            <a:xfrm>
              <a:off x="6000063" y="4325414"/>
              <a:ext cx="139354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SMART </a:t>
              </a:r>
              <a:r>
                <a:rPr lang="en-US" sz="800" b="1" dirty="0" smtClean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STUB</a:t>
              </a:r>
            </a:p>
            <a:p>
              <a:r>
                <a:rPr lang="en-US" sz="8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Shift </a:t>
              </a:r>
              <a:r>
                <a:rPr lang="en-US" sz="800" dirty="0" smtClean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Left - Virtualization</a:t>
              </a:r>
              <a:endParaRPr lang="en-US" sz="8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92" name="Picture 2" descr="http://www.neustar.biz/base/img/icon-gear-big-gry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7594" y="4421797"/>
              <a:ext cx="155667" cy="133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3" name="Group 192"/>
          <p:cNvGrpSpPr/>
          <p:nvPr/>
        </p:nvGrpSpPr>
        <p:grpSpPr>
          <a:xfrm>
            <a:off x="5938450" y="4817195"/>
            <a:ext cx="1755369" cy="215444"/>
            <a:chOff x="5857594" y="4626620"/>
            <a:chExt cx="1755369" cy="215444"/>
          </a:xfrm>
        </p:grpSpPr>
        <p:sp>
          <p:nvSpPr>
            <p:cNvPr id="194" name="Rectangle 193"/>
            <p:cNvSpPr/>
            <p:nvPr/>
          </p:nvSpPr>
          <p:spPr>
            <a:xfrm>
              <a:off x="6004674" y="4626620"/>
              <a:ext cx="1608289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Automated Interfaces Testing</a:t>
              </a:r>
            </a:p>
          </p:txBody>
        </p:sp>
        <p:pic>
          <p:nvPicPr>
            <p:cNvPr id="195" name="Picture 2" descr="http://www.neustar.biz/base/img/icon-gear-big-gry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7594" y="4670424"/>
              <a:ext cx="155667" cy="133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6" name="Picture 7" descr="image001"/>
          <p:cNvPicPr>
            <a:picLocks noChangeAspect="1" noChangeArrowheads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666" y="3632938"/>
            <a:ext cx="152348" cy="13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7" name="Group 196"/>
          <p:cNvGrpSpPr/>
          <p:nvPr/>
        </p:nvGrpSpPr>
        <p:grpSpPr>
          <a:xfrm>
            <a:off x="5938450" y="5064698"/>
            <a:ext cx="1548815" cy="215444"/>
            <a:chOff x="5867166" y="5265397"/>
            <a:chExt cx="1548815" cy="215444"/>
          </a:xfrm>
        </p:grpSpPr>
        <p:pic>
          <p:nvPicPr>
            <p:cNvPr id="198" name="Picture 2" descr="http://www.neustar.biz/base/img/icon-gear-big-gry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166" y="5324787"/>
              <a:ext cx="155667" cy="133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9" name="Rectangle 198"/>
            <p:cNvSpPr/>
            <p:nvPr/>
          </p:nvSpPr>
          <p:spPr>
            <a:xfrm>
              <a:off x="6009635" y="5265397"/>
              <a:ext cx="140634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">
                <a:buClr>
                  <a:srgbClr val="1B6BA1"/>
                </a:buClr>
              </a:pPr>
              <a:r>
                <a:rPr lang="en-US" sz="800" b="1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Spritz </a:t>
              </a:r>
              <a:r>
                <a:rPr lang="en-US" sz="800" dirty="0" smtClean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- UI </a:t>
              </a:r>
              <a:r>
                <a:rPr lang="en-US" sz="8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validation</a:t>
              </a: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5938450" y="5300246"/>
            <a:ext cx="2284895" cy="338554"/>
            <a:chOff x="5892132" y="5480583"/>
            <a:chExt cx="2284895" cy="338554"/>
          </a:xfrm>
        </p:grpSpPr>
        <p:pic>
          <p:nvPicPr>
            <p:cNvPr id="201" name="Picture 2" descr="http://www.neustar.biz/base/img/icon-gear-big-gry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2132" y="5528019"/>
              <a:ext cx="155667" cy="133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2" name="Rectangle 201"/>
            <p:cNvSpPr/>
            <p:nvPr/>
          </p:nvSpPr>
          <p:spPr>
            <a:xfrm>
              <a:off x="6040951" y="5480583"/>
              <a:ext cx="21360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">
                <a:buClr>
                  <a:srgbClr val="1B6BA1"/>
                </a:buClr>
              </a:pPr>
              <a:r>
                <a:rPr lang="en-US" sz="800" b="1" dirty="0" smtClean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Functional Automation - Object Probe - </a:t>
              </a:r>
              <a:r>
                <a:rPr lang="en-US" sz="800" dirty="0" smtClean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Day 1 Automation</a:t>
              </a: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4191576" y="4636055"/>
            <a:ext cx="1489555" cy="443375"/>
            <a:chOff x="4080273" y="2951512"/>
            <a:chExt cx="1658134" cy="443375"/>
          </a:xfrm>
        </p:grpSpPr>
        <p:sp>
          <p:nvSpPr>
            <p:cNvPr id="204" name="Rectangle 203"/>
            <p:cNvSpPr/>
            <p:nvPr/>
          </p:nvSpPr>
          <p:spPr>
            <a:xfrm>
              <a:off x="4227676" y="2951512"/>
              <a:ext cx="1510731" cy="443375"/>
            </a:xfrm>
            <a:prstGeom prst="rect">
              <a:avLst/>
            </a:prstGeom>
          </p:spPr>
          <p:txBody>
            <a:bodyPr wrap="square" lIns="77518" tIns="38759" rIns="77518" bIns="38759">
              <a:spAutoFit/>
            </a:bodyPr>
            <a:lstStyle/>
            <a:p>
              <a:pPr defTabSz="387580">
                <a:spcBef>
                  <a:spcPct val="0"/>
                </a:spcBef>
                <a:defRPr/>
              </a:pPr>
              <a:r>
                <a:rPr lang="en-US" altLang="en-US" sz="791" b="1" i="1" kern="0" dirty="0" smtClean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Craft - Automation Framework</a:t>
              </a:r>
            </a:p>
            <a:p>
              <a:pPr defTabSz="387580">
                <a:spcBef>
                  <a:spcPct val="0"/>
                </a:spcBef>
                <a:defRPr/>
              </a:pPr>
              <a:r>
                <a:rPr lang="en-US" sz="791" kern="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Automated Test </a:t>
              </a:r>
              <a:r>
                <a:rPr lang="en-US" sz="791" kern="0" dirty="0" smtClean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Scripts</a:t>
              </a:r>
              <a:endParaRPr lang="en-US" sz="791" kern="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05" name="Picture 2" descr="http://www.neustar.biz/base/img/icon-gear-big-gry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0273" y="3121076"/>
              <a:ext cx="155667" cy="133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6" name="Rectangle 205"/>
          <p:cNvSpPr/>
          <p:nvPr/>
        </p:nvSpPr>
        <p:spPr>
          <a:xfrm>
            <a:off x="8708999" y="4572000"/>
            <a:ext cx="8009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6440">
              <a:lnSpc>
                <a:spcPct val="125000"/>
              </a:lnSpc>
            </a:pPr>
            <a:r>
              <a:rPr lang="en-US" sz="800" b="1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AQI</a:t>
            </a:r>
          </a:p>
          <a:p>
            <a:pPr defTabSz="686440">
              <a:lnSpc>
                <a:spcPct val="125000"/>
              </a:lnSpc>
            </a:pPr>
            <a:r>
              <a:rPr lang="en-US" sz="80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Application </a:t>
            </a:r>
            <a:r>
              <a:rPr lang="en-US" sz="8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Quality </a:t>
            </a:r>
            <a:r>
              <a:rPr lang="en-US" sz="80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index</a:t>
            </a:r>
            <a:endParaRPr lang="en-US" sz="8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8" name="Group 207"/>
          <p:cNvGrpSpPr/>
          <p:nvPr/>
        </p:nvGrpSpPr>
        <p:grpSpPr>
          <a:xfrm>
            <a:off x="5958666" y="3841750"/>
            <a:ext cx="1749592" cy="215444"/>
            <a:chOff x="5857594" y="4619814"/>
            <a:chExt cx="1749592" cy="215444"/>
          </a:xfrm>
        </p:grpSpPr>
        <p:sp>
          <p:nvSpPr>
            <p:cNvPr id="209" name="Rectangle 208"/>
            <p:cNvSpPr/>
            <p:nvPr/>
          </p:nvSpPr>
          <p:spPr>
            <a:xfrm>
              <a:off x="5998897" y="4619814"/>
              <a:ext cx="1608289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Automated Interfaces Testing</a:t>
              </a:r>
            </a:p>
          </p:txBody>
        </p:sp>
        <p:pic>
          <p:nvPicPr>
            <p:cNvPr id="210" name="Picture 2" descr="http://www.neustar.biz/base/img/icon-gear-big-gry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7594" y="4670424"/>
              <a:ext cx="155667" cy="133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Rectangle 105"/>
          <p:cNvSpPr/>
          <p:nvPr/>
        </p:nvSpPr>
        <p:spPr>
          <a:xfrm>
            <a:off x="8594587" y="2878463"/>
            <a:ext cx="8009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6440">
              <a:lnSpc>
                <a:spcPct val="125000"/>
              </a:lnSpc>
            </a:pPr>
            <a:r>
              <a:rPr lang="en-US" sz="800" b="1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AQI</a:t>
            </a:r>
          </a:p>
          <a:p>
            <a:pPr defTabSz="686440">
              <a:lnSpc>
                <a:spcPct val="125000"/>
              </a:lnSpc>
            </a:pPr>
            <a:r>
              <a:rPr lang="en-US" sz="80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Application </a:t>
            </a:r>
            <a:r>
              <a:rPr lang="en-US" sz="8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Quality </a:t>
            </a:r>
            <a:r>
              <a:rPr lang="en-US" sz="80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index</a:t>
            </a:r>
            <a:endParaRPr lang="en-US" sz="8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11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716637" y="6532424"/>
            <a:ext cx="549216" cy="180000"/>
          </a:xfrm>
        </p:spPr>
        <p:txBody>
          <a:bodyPr/>
          <a:lstStyle/>
          <a:p>
            <a:pPr>
              <a:defRPr/>
            </a:pPr>
            <a:fld id="{869618F7-E61D-4CA1-B635-EA8EEED4040F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18294" y="95250"/>
            <a:ext cx="923994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Work View Automation Value Vector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5969" y="786417"/>
            <a:ext cx="618692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Key Summary - SIT Resourcing</a:t>
            </a:r>
          </a:p>
        </p:txBody>
      </p:sp>
      <p:grpSp>
        <p:nvGrpSpPr>
          <p:cNvPr id="12" name="Group 61"/>
          <p:cNvGrpSpPr>
            <a:grpSpLocks/>
          </p:cNvGrpSpPr>
          <p:nvPr/>
        </p:nvGrpSpPr>
        <p:grpSpPr bwMode="auto">
          <a:xfrm>
            <a:off x="707129" y="1600200"/>
            <a:ext cx="1097692" cy="953165"/>
            <a:chOff x="838200" y="3657600"/>
            <a:chExt cx="1371314" cy="1295114"/>
          </a:xfrm>
        </p:grpSpPr>
        <p:pic>
          <p:nvPicPr>
            <p:cNvPr id="13" name="Picture 25" descr="C:\Users\112748\Desktop\ruota_dentata_architetto_01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8200" y="3657600"/>
              <a:ext cx="1257301" cy="1257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24" descr="C:\Users\112748\AppData\Local\Microsoft\Windows\Temporary Internet Files\Content.IE5\6LODF5AM\MC900431556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71600" y="4114800"/>
              <a:ext cx="837914" cy="837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TextBox 14"/>
          <p:cNvSpPr txBox="1"/>
          <p:nvPr/>
        </p:nvSpPr>
        <p:spPr>
          <a:xfrm>
            <a:off x="1898021" y="1925670"/>
            <a:ext cx="7845197" cy="42775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85000"/>
                <a:alpha val="57000"/>
              </a:schemeClr>
            </a:outerShdw>
          </a:effectLst>
        </p:spPr>
        <p:txBody>
          <a:bodyPr wrap="square" lIns="91430" tIns="45716" rIns="91430" bIns="45716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A249"/>
                </a:solidFill>
                <a:latin typeface="Century Gothic" pitchFamily="34" charset="0"/>
              </a:rPr>
              <a:t>VALUE VECTOR </a:t>
            </a:r>
            <a:r>
              <a:rPr lang="en-US" b="1" dirty="0" smtClean="0">
                <a:solidFill>
                  <a:srgbClr val="00A249"/>
                </a:solidFill>
                <a:latin typeface="Century Gothic" pitchFamily="34" charset="0"/>
              </a:rPr>
              <a:t>- </a:t>
            </a:r>
            <a:r>
              <a:rPr lang="en-US" sz="1400" b="1" dirty="0" smtClean="0">
                <a:solidFill>
                  <a:srgbClr val="00A249"/>
                </a:solidFill>
                <a:latin typeface="Century Gothic" pitchFamily="34" charset="0"/>
              </a:rPr>
              <a:t>Automation </a:t>
            </a:r>
            <a:r>
              <a:rPr lang="en-US" sz="1400" b="1" dirty="0">
                <a:solidFill>
                  <a:srgbClr val="00A249"/>
                </a:solidFill>
                <a:latin typeface="Century Gothic" pitchFamily="34" charset="0"/>
              </a:rPr>
              <a:t>Effort </a:t>
            </a:r>
            <a:r>
              <a:rPr lang="en-US" sz="1400" b="1" dirty="0" smtClean="0">
                <a:solidFill>
                  <a:srgbClr val="00A249"/>
                </a:solidFill>
                <a:latin typeface="Century Gothic" pitchFamily="34" charset="0"/>
              </a:rPr>
              <a:t>Savings</a:t>
            </a:r>
            <a:endParaRPr lang="en-US" b="1" dirty="0">
              <a:solidFill>
                <a:srgbClr val="00A249"/>
              </a:solidFill>
              <a:latin typeface="Century Gothic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9451" y="3822258"/>
            <a:ext cx="7317950" cy="353024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95000"/>
                  <a:alpha val="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 algn="ctr">
              <a:defRPr/>
            </a:pPr>
            <a:endParaRPr lang="en-US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5103" y="2936614"/>
            <a:ext cx="7317950" cy="353024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95000"/>
                  <a:alpha val="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 algn="ctr">
              <a:defRPr/>
            </a:pPr>
            <a:endParaRPr lang="en-US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5103" y="3385367"/>
            <a:ext cx="7317950" cy="353024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95000"/>
                  <a:alpha val="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 algn="ctr">
              <a:defRPr/>
            </a:pPr>
            <a:endParaRPr lang="en-US" dirty="0">
              <a:latin typeface="+mj-lt"/>
            </a:endParaRP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525906" y="3359947"/>
            <a:ext cx="5046654" cy="35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Functional Automation for R2 COG EMEA / LATAM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534376" y="3822950"/>
            <a:ext cx="3899258" cy="35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Digital TV -</a:t>
            </a:r>
            <a:r>
              <a:rPr lang="en-US" sz="1400" dirty="0" smtClean="0">
                <a:solidFill>
                  <a:srgbClr val="000000"/>
                </a:solidFill>
              </a:rPr>
              <a:t> Work View </a:t>
            </a:r>
            <a:r>
              <a:rPr lang="en-US" sz="1400" dirty="0">
                <a:solidFill>
                  <a:srgbClr val="000000"/>
                </a:solidFill>
              </a:rPr>
              <a:t>KM Framework</a:t>
            </a:r>
          </a:p>
        </p:txBody>
      </p:sp>
      <p:sp>
        <p:nvSpPr>
          <p:cNvPr id="21" name="Pentagon 20"/>
          <p:cNvSpPr/>
          <p:nvPr/>
        </p:nvSpPr>
        <p:spPr>
          <a:xfrm>
            <a:off x="7467602" y="3368046"/>
            <a:ext cx="1626212" cy="317722"/>
          </a:xfrm>
          <a:prstGeom prst="homePlate">
            <a:avLst/>
          </a:prstGeom>
          <a:solidFill>
            <a:srgbClr val="0099FF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sx="94000" sy="94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>
              <a:defRPr/>
            </a:pPr>
            <a:r>
              <a:rPr lang="en-US" sz="1400" dirty="0" smtClean="0">
                <a:solidFill>
                  <a:srgbClr val="000000"/>
                </a:solidFill>
                <a:latin typeface="+mj-lt"/>
                <a:cs typeface="Arial" charset="0"/>
              </a:rPr>
              <a:t>1080 </a:t>
            </a:r>
            <a:r>
              <a:rPr lang="en-US" sz="1400" dirty="0" smtClean="0">
                <a:solidFill>
                  <a:srgbClr val="000000"/>
                </a:solidFill>
                <a:latin typeface="+mj-lt"/>
                <a:cs typeface="Arial" charset="0"/>
              </a:rPr>
              <a:t>Hours</a:t>
            </a:r>
            <a:endParaRPr lang="en-US" sz="1400" dirty="0">
              <a:solidFill>
                <a:srgbClr val="000000"/>
              </a:solidFill>
              <a:latin typeface="+mj-lt"/>
              <a:cs typeface="Arial" charset="0"/>
            </a:endParaRPr>
          </a:p>
        </p:txBody>
      </p:sp>
      <p:sp>
        <p:nvSpPr>
          <p:cNvPr id="22" name="Pentagon 21"/>
          <p:cNvSpPr/>
          <p:nvPr/>
        </p:nvSpPr>
        <p:spPr>
          <a:xfrm>
            <a:off x="7467602" y="3802922"/>
            <a:ext cx="1334716" cy="317722"/>
          </a:xfrm>
          <a:prstGeom prst="homePlate">
            <a:avLst/>
          </a:prstGeom>
          <a:solidFill>
            <a:srgbClr val="B6B6CA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sx="94000" sy="94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>
              <a:defRPr/>
            </a:pPr>
            <a:r>
              <a:rPr lang="en-US" sz="1400" dirty="0" smtClean="0">
                <a:solidFill>
                  <a:srgbClr val="000000"/>
                </a:solidFill>
                <a:latin typeface="+mj-lt"/>
                <a:cs typeface="Arial" charset="0"/>
              </a:rPr>
              <a:t>456  Hours</a:t>
            </a:r>
            <a:endParaRPr lang="en-US" sz="1400" dirty="0">
              <a:solidFill>
                <a:srgbClr val="000000"/>
              </a:solidFill>
              <a:latin typeface="+mj-lt"/>
              <a:cs typeface="Arial" charset="0"/>
            </a:endParaRPr>
          </a:p>
        </p:txBody>
      </p:sp>
      <p:sp>
        <p:nvSpPr>
          <p:cNvPr id="23" name="Lightning Bolt 22"/>
          <p:cNvSpPr/>
          <p:nvPr/>
        </p:nvSpPr>
        <p:spPr>
          <a:xfrm>
            <a:off x="8890537" y="2674009"/>
            <a:ext cx="203276" cy="794304"/>
          </a:xfrm>
          <a:prstGeom prst="lightningBol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 algn="ctr">
              <a:defRPr/>
            </a:pPr>
            <a:endParaRPr lang="en-US" sz="1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8319" y="2957163"/>
            <a:ext cx="5562600" cy="307768"/>
          </a:xfrm>
          <a:prstGeom prst="rect">
            <a:avLst/>
          </a:prstGeom>
          <a:noFill/>
        </p:spPr>
        <p:txBody>
          <a:bodyPr wrap="square" lIns="91430" tIns="45716" rIns="91430" bIns="45716">
            <a:spAutoFit/>
          </a:bodyPr>
          <a:lstStyle/>
          <a:p>
            <a:pPr>
              <a:defRPr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Test Data Automation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9" name="Pentagon 28"/>
          <p:cNvSpPr/>
          <p:nvPr/>
        </p:nvSpPr>
        <p:spPr>
          <a:xfrm>
            <a:off x="7461248" y="2936937"/>
            <a:ext cx="1341070" cy="317722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sx="94000" sy="94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>
              <a:defRPr/>
            </a:pPr>
            <a:r>
              <a:rPr lang="en-US" sz="1400" dirty="0" smtClean="0">
                <a:solidFill>
                  <a:srgbClr val="000000"/>
                </a:solidFill>
                <a:latin typeface="+mj-lt"/>
                <a:cs typeface="Arial" charset="0"/>
              </a:rPr>
              <a:t>495  Hours</a:t>
            </a:r>
            <a:endParaRPr lang="en-US" sz="1400" dirty="0">
              <a:solidFill>
                <a:srgbClr val="000000"/>
              </a:solidFill>
              <a:latin typeface="+mj-lt"/>
              <a:cs typeface="Arial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6736" y="2496387"/>
            <a:ext cx="7317950" cy="353024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95000"/>
                  <a:alpha val="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 algn="ctr">
              <a:defRPr/>
            </a:pPr>
            <a:endParaRPr lang="en-US" dirty="0">
              <a:latin typeface="+mj-lt"/>
            </a:endParaRPr>
          </a:p>
        </p:txBody>
      </p:sp>
      <p:sp>
        <p:nvSpPr>
          <p:cNvPr id="31" name="TextBox 38"/>
          <p:cNvSpPr txBox="1">
            <a:spLocks noChangeArrowheads="1"/>
          </p:cNvSpPr>
          <p:nvPr/>
        </p:nvSpPr>
        <p:spPr bwMode="auto">
          <a:xfrm>
            <a:off x="487791" y="2488303"/>
            <a:ext cx="5952186" cy="35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>
              <a:defRPr/>
            </a:pP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Regression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Automation </a:t>
            </a:r>
          </a:p>
        </p:txBody>
      </p:sp>
      <p:sp>
        <p:nvSpPr>
          <p:cNvPr id="32" name="Pentagon 31"/>
          <p:cNvSpPr/>
          <p:nvPr/>
        </p:nvSpPr>
        <p:spPr>
          <a:xfrm>
            <a:off x="7471837" y="2508490"/>
            <a:ext cx="2647682" cy="317722"/>
          </a:xfrm>
          <a:prstGeom prst="homePlate">
            <a:avLst/>
          </a:prstGeom>
          <a:solidFill>
            <a:srgbClr val="FF964F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sx="94000" sy="94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>
              <a:defRPr/>
            </a:pPr>
            <a:r>
              <a:rPr lang="en-US" sz="1400" dirty="0" smtClean="0">
                <a:solidFill>
                  <a:srgbClr val="000000"/>
                </a:solidFill>
                <a:latin typeface="+mj-lt"/>
                <a:cs typeface="Arial" charset="0"/>
              </a:rPr>
              <a:t>6961 Hours</a:t>
            </a:r>
            <a:endParaRPr lang="en-US" sz="1400" dirty="0">
              <a:solidFill>
                <a:srgbClr val="000000"/>
              </a:solidFill>
              <a:latin typeface="+mj-lt"/>
              <a:cs typeface="Arial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3890" y="4257076"/>
            <a:ext cx="7317950" cy="353024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95000"/>
                  <a:alpha val="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 algn="ctr">
              <a:defRPr/>
            </a:pPr>
            <a:endParaRPr lang="en-US" dirty="0">
              <a:latin typeface="+mj-lt"/>
            </a:endParaRPr>
          </a:p>
        </p:txBody>
      </p:sp>
      <p:sp>
        <p:nvSpPr>
          <p:cNvPr id="34" name="Pentagon 33"/>
          <p:cNvSpPr/>
          <p:nvPr/>
        </p:nvSpPr>
        <p:spPr>
          <a:xfrm>
            <a:off x="7465483" y="4242193"/>
            <a:ext cx="1998755" cy="317722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sx="94000" sy="94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anchor="ctr"/>
          <a:lstStyle/>
          <a:p>
            <a:pPr>
              <a:defRPr/>
            </a:pPr>
            <a:r>
              <a:rPr lang="en-US" sz="1400" dirty="0" smtClean="0">
                <a:solidFill>
                  <a:srgbClr val="000000"/>
                </a:solidFill>
                <a:latin typeface="+mj-lt"/>
                <a:cs typeface="Arial" charset="0"/>
              </a:rPr>
              <a:t>1846 Hours</a:t>
            </a:r>
            <a:endParaRPr lang="en-US" sz="1400" dirty="0">
              <a:solidFill>
                <a:srgbClr val="000000"/>
              </a:solidFill>
              <a:latin typeface="+mj-lt"/>
              <a:cs typeface="Arial" charset="0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494143" y="4253540"/>
            <a:ext cx="2295801" cy="30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Automated Macro Utilities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803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175919" y="3449638"/>
            <a:ext cx="4365174" cy="1655762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Century Gothic" panose="020B0502020202020204" pitchFamily="34" charset="0"/>
              </a:rPr>
              <a:t>Demo</a:t>
            </a:r>
            <a:endParaRPr lang="en-US" sz="5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6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CHU100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Chubb interim widescreen (v1.02)">
  <a:themeElements>
    <a:clrScheme name="Chubb">
      <a:dk1>
        <a:sysClr val="windowText" lastClr="000000"/>
      </a:dk1>
      <a:lt1>
        <a:sysClr val="window" lastClr="FFFFFF"/>
      </a:lt1>
      <a:dk2>
        <a:srgbClr val="4B4E53"/>
      </a:dk2>
      <a:lt2>
        <a:srgbClr val="AFAFAF"/>
      </a:lt2>
      <a:accent1>
        <a:srgbClr val="01C1D6"/>
      </a:accent1>
      <a:accent2>
        <a:srgbClr val="FF6600"/>
      </a:accent2>
      <a:accent3>
        <a:srgbClr val="6E27C5"/>
      </a:accent3>
      <a:accent4>
        <a:srgbClr val="FFB617"/>
      </a:accent4>
      <a:accent5>
        <a:srgbClr val="FF0198"/>
      </a:accent5>
      <a:accent6>
        <a:srgbClr val="150F96"/>
      </a:accent6>
      <a:hlink>
        <a:srgbClr val="150F96"/>
      </a:hlink>
      <a:folHlink>
        <a:srgbClr val="FF0198"/>
      </a:folHlink>
    </a:clrScheme>
    <a:fontScheme name="Chubb Georgia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75000"/>
          </a:schemeClr>
        </a:solidFill>
        <a:ln>
          <a:noFill/>
        </a:ln>
      </a:spPr>
      <a:bodyPr rtlCol="0" anchor="ctr"/>
      <a:lstStyle>
        <a:defPPr algn="ctr">
          <a:defRPr sz="1100" b="1" kern="0" dirty="0">
            <a:solidFill>
              <a:schemeClr val="bg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GM QA Strategy_Draft_V1.1.pptx" id="{7C88D5E9-3530-4CFE-9C14-140944C939A2}" vid="{4C7CFC04-1757-4AE7-8C2B-6C4B52DD46B4}"/>
    </a:ext>
  </a:extLst>
</a:theme>
</file>

<file path=ppt/theme/theme2.xml><?xml version="1.0" encoding="utf-8"?>
<a:theme xmlns:a="http://schemas.openxmlformats.org/drawingml/2006/main" name="Office Theme">
  <a:themeElements>
    <a:clrScheme name="Chubb">
      <a:dk1>
        <a:sysClr val="windowText" lastClr="000000"/>
      </a:dk1>
      <a:lt1>
        <a:sysClr val="window" lastClr="FFFFFF"/>
      </a:lt1>
      <a:dk2>
        <a:srgbClr val="4B4E53"/>
      </a:dk2>
      <a:lt2>
        <a:srgbClr val="AFAFAF"/>
      </a:lt2>
      <a:accent1>
        <a:srgbClr val="01C1D6"/>
      </a:accent1>
      <a:accent2>
        <a:srgbClr val="FF6600"/>
      </a:accent2>
      <a:accent3>
        <a:srgbClr val="6E27C5"/>
      </a:accent3>
      <a:accent4>
        <a:srgbClr val="FFB617"/>
      </a:accent4>
      <a:accent5>
        <a:srgbClr val="FF0198"/>
      </a:accent5>
      <a:accent6>
        <a:srgbClr val="150F96"/>
      </a:accent6>
      <a:hlink>
        <a:srgbClr val="150F96"/>
      </a:hlink>
      <a:folHlink>
        <a:srgbClr val="FF0198"/>
      </a:folHlink>
    </a:clrScheme>
    <a:fontScheme name="Chubb (Georgia)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ubb">
      <a:dk1>
        <a:sysClr val="windowText" lastClr="000000"/>
      </a:dk1>
      <a:lt1>
        <a:sysClr val="window" lastClr="FFFFFF"/>
      </a:lt1>
      <a:dk2>
        <a:srgbClr val="4B4E53"/>
      </a:dk2>
      <a:lt2>
        <a:srgbClr val="AFAFAF"/>
      </a:lt2>
      <a:accent1>
        <a:srgbClr val="01C1D6"/>
      </a:accent1>
      <a:accent2>
        <a:srgbClr val="FF6600"/>
      </a:accent2>
      <a:accent3>
        <a:srgbClr val="6E27C5"/>
      </a:accent3>
      <a:accent4>
        <a:srgbClr val="FFB617"/>
      </a:accent4>
      <a:accent5>
        <a:srgbClr val="FF0198"/>
      </a:accent5>
      <a:accent6>
        <a:srgbClr val="150F96"/>
      </a:accent6>
      <a:hlink>
        <a:srgbClr val="150F96"/>
      </a:hlink>
      <a:folHlink>
        <a:srgbClr val="FF0198"/>
      </a:folHlink>
    </a:clrScheme>
    <a:fontScheme name="Chubb (Georgia)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6BF8874D1F4242830FA65A6B34A102" ma:contentTypeVersion="0" ma:contentTypeDescription="Create a new document." ma:contentTypeScope="" ma:versionID="86d9695a4d40585a5a2700498e6838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6B2595-F01C-4E5F-852B-663219BD1A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D084596-E264-4DFC-BC33-70D05C376896}">
  <ds:schemaRefs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0729232-C412-43C8-914C-39B0773F96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ACE View AGM QA Test Approach_Draft_V1.0.pptx</Template>
  <TotalTime>19574</TotalTime>
  <Words>1363</Words>
  <Application>Microsoft Office PowerPoint</Application>
  <PresentationFormat>Custom</PresentationFormat>
  <Paragraphs>670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ＭＳ Ｐゴシック</vt:lpstr>
      <vt:lpstr>Arial</vt:lpstr>
      <vt:lpstr>Calibri</vt:lpstr>
      <vt:lpstr>Candara</vt:lpstr>
      <vt:lpstr>Century Gothic</vt:lpstr>
      <vt:lpstr>Georgia</vt:lpstr>
      <vt:lpstr>Segoe UI</vt:lpstr>
      <vt:lpstr>Symbol</vt:lpstr>
      <vt:lpstr>Wingdings</vt:lpstr>
      <vt:lpstr>Chubb interim widescreen (v1.02)</vt:lpstr>
      <vt:lpstr> Work View QEA Automation Discussion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 View AGM - High Level Plan &amp; Test Approach</dc:title>
  <dc:creator>Ramasamy, Venkatesh (Cognizant)</dc:creator>
  <cp:lastModifiedBy>Ramasamy, Venkatesh (Cognizant)</cp:lastModifiedBy>
  <cp:revision>3462</cp:revision>
  <dcterms:created xsi:type="dcterms:W3CDTF">2016-01-30T13:05:32Z</dcterms:created>
  <dcterms:modified xsi:type="dcterms:W3CDTF">2017-02-04T16:41:58Z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0x010100766BF8874D1F4242830FA65A6B34A102</vt:lpwstr>
  </property>
</Properties>
</file>