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1" r:id="rId4"/>
  </p:sldMasterIdLst>
  <p:notesMasterIdLst>
    <p:notesMasterId r:id="rId46"/>
  </p:notesMasterIdLst>
  <p:handoutMasterIdLst>
    <p:handoutMasterId r:id="rId47"/>
  </p:handoutMasterIdLst>
  <p:sldIdLst>
    <p:sldId id="358" r:id="rId5"/>
    <p:sldId id="432" r:id="rId6"/>
    <p:sldId id="441" r:id="rId7"/>
    <p:sldId id="439" r:id="rId8"/>
    <p:sldId id="433" r:id="rId9"/>
    <p:sldId id="434" r:id="rId10"/>
    <p:sldId id="435" r:id="rId11"/>
    <p:sldId id="356" r:id="rId12"/>
    <p:sldId id="359" r:id="rId13"/>
    <p:sldId id="436" r:id="rId14"/>
    <p:sldId id="360" r:id="rId15"/>
    <p:sldId id="361" r:id="rId16"/>
    <p:sldId id="444" r:id="rId17"/>
    <p:sldId id="445" r:id="rId18"/>
    <p:sldId id="422" r:id="rId19"/>
    <p:sldId id="364" r:id="rId20"/>
    <p:sldId id="446" r:id="rId21"/>
    <p:sldId id="442" r:id="rId22"/>
    <p:sldId id="365" r:id="rId23"/>
    <p:sldId id="366" r:id="rId24"/>
    <p:sldId id="367" r:id="rId25"/>
    <p:sldId id="368" r:id="rId26"/>
    <p:sldId id="369" r:id="rId27"/>
    <p:sldId id="409" r:id="rId28"/>
    <p:sldId id="413" r:id="rId29"/>
    <p:sldId id="371" r:id="rId30"/>
    <p:sldId id="447" r:id="rId31"/>
    <p:sldId id="372" r:id="rId32"/>
    <p:sldId id="374" r:id="rId33"/>
    <p:sldId id="443" r:id="rId34"/>
    <p:sldId id="375" r:id="rId35"/>
    <p:sldId id="376" r:id="rId36"/>
    <p:sldId id="378" r:id="rId37"/>
    <p:sldId id="448" r:id="rId38"/>
    <p:sldId id="379" r:id="rId39"/>
    <p:sldId id="380" r:id="rId40"/>
    <p:sldId id="415" r:id="rId41"/>
    <p:sldId id="383" r:id="rId42"/>
    <p:sldId id="449" r:id="rId43"/>
    <p:sldId id="384" r:id="rId44"/>
    <p:sldId id="42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5B738"/>
    <a:srgbClr val="6DB23F"/>
    <a:srgbClr val="B9253E"/>
    <a:srgbClr val="841A2C"/>
    <a:srgbClr val="FF5050"/>
    <a:srgbClr val="5B77BA"/>
    <a:srgbClr val="E1AD00"/>
    <a:srgbClr val="492D16"/>
    <a:srgbClr val="D8750D"/>
    <a:srgbClr val="5655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14" y="-5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70EF8ED-D0CF-4083-BDF3-56739D910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29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234308B5-1AA6-4775-A399-0FFA03C73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9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This is the introductory slide for HP Quality Center 11.00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Light Grey – The Core modules of and foundation for HP Quality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Dark grey – Key extensions that leverage the QC &amp; platform to extend to perform specific functions (e.g.. Functional, Performance, Security testing)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Description from the Apps portfolio brochure: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Quality Center Software</a:t>
            </a:r>
            <a:b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</a:b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Industry-leading requirements, test and defect management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 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Quality Center is a complete quality management platform that scales from a single project to multiple, enterprise-wide projects and releases. It enables Quality Assurance (QA) organizations to manage application quality with a consistent, repeatable process that minimizes risk, reduces costs and increases efficiencies for testing and QA teams across the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Quality Center is available standalone or as a core part of HP ALM software.  It delivers requirements management, release and cycle management, test management, defects management and reporting all within a single platform, providing traceability and visibility across your entire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Quality Center also drives communication and collaboration among Business Analysts, QA and Development teams.  It is a Web-based solution, giving distributed teams access to a steel thread of critical project information regardless of geographic and organizational boundaries. Simply put, it delivers the information you need to make informed application release decisions.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Track and report against key project milestones</a:t>
            </a:r>
          </a:p>
          <a:p>
            <a:r>
              <a:rPr lang="en-US" sz="2400" dirty="0" smtClean="0"/>
              <a:t>Plan your effort based on</a:t>
            </a:r>
          </a:p>
          <a:p>
            <a:pPr lvl="1"/>
            <a:r>
              <a:rPr lang="en-US" sz="2000" dirty="0" smtClean="0"/>
              <a:t>Dev delivery, risk and execution history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Set release milestones and objectives</a:t>
            </a:r>
          </a:p>
          <a:p>
            <a:pPr lvl="1"/>
            <a:r>
              <a:rPr lang="en-US" sz="2000" dirty="0" smtClean="0"/>
              <a:t>Track on execution and progress toward milestones goals</a:t>
            </a:r>
          </a:p>
          <a:p>
            <a:pPr lvl="1"/>
            <a:r>
              <a:rPr lang="en-US" sz="2000" dirty="0" smtClean="0"/>
              <a:t>Adjust plan to accommodate changes in resources and delivery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Track and report against key project milestones</a:t>
            </a:r>
          </a:p>
          <a:p>
            <a:r>
              <a:rPr lang="en-US" sz="2400" dirty="0" smtClean="0"/>
              <a:t>Plan your effort based on</a:t>
            </a:r>
          </a:p>
          <a:p>
            <a:pPr lvl="1"/>
            <a:r>
              <a:rPr lang="en-US" sz="2000" dirty="0" smtClean="0"/>
              <a:t>Dev delivery, risk and execution history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Set release milestones and objectives</a:t>
            </a:r>
          </a:p>
          <a:p>
            <a:pPr lvl="1"/>
            <a:r>
              <a:rPr lang="en-US" sz="2000" dirty="0" smtClean="0"/>
              <a:t>Track on execution and progress toward milestones goals</a:t>
            </a:r>
          </a:p>
          <a:p>
            <a:pPr lvl="1"/>
            <a:r>
              <a:rPr lang="en-US" sz="2000" dirty="0" smtClean="0"/>
              <a:t>Adjust plan to accommodate changes in resources and delivery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Track and report against key project milestones</a:t>
            </a:r>
          </a:p>
          <a:p>
            <a:r>
              <a:rPr lang="en-US" sz="2400" dirty="0" smtClean="0"/>
              <a:t>Plan your effort based on</a:t>
            </a:r>
          </a:p>
          <a:p>
            <a:pPr lvl="1"/>
            <a:r>
              <a:rPr lang="en-US" sz="2000" dirty="0" smtClean="0"/>
              <a:t>Dev delivery, risk and execution history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Set release milestones and objectives</a:t>
            </a:r>
          </a:p>
          <a:p>
            <a:pPr lvl="1"/>
            <a:r>
              <a:rPr lang="en-US" sz="2000" dirty="0" smtClean="0"/>
              <a:t>Track on execution and progress toward milestones goals</a:t>
            </a:r>
          </a:p>
          <a:p>
            <a:pPr lvl="1"/>
            <a:r>
              <a:rPr lang="en-US" sz="2000" dirty="0" smtClean="0"/>
              <a:t>Adjust plan to accommodate changes in resources and delivery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 – Quality Gates</a:t>
            </a:r>
          </a:p>
          <a:p>
            <a:r>
              <a:rPr lang="en-US" dirty="0" smtClean="0"/>
              <a:t>KPIs – Exit Criteria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can now determine the extent of relationships between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other requirements, and between requirements and tests using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Traceability Matrix view in the Requirements module. The traceability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matrix helps you verify that all requirements are met, and identify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the scope of your requirements when they occur. For more information,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refer to the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HP Application Lifecycle Management User Guide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79512" y="764704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351AE9DE-2AD6-404D-B292-A301B45B4F2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0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New_My academy standard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2" name="Straight Connector 11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D8ADAFAE-2AF6-4EE5-B182-AD1317FC1BD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0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New_My academy standard 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2" name="Straight Connector 11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1"/>
            <a:ext cx="7010400" cy="685799"/>
          </a:xfrm>
        </p:spPr>
        <p:txBody>
          <a:bodyPr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©2011, Cognizant 		</a:t>
            </a:r>
          </a:p>
        </p:txBody>
      </p:sp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2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2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New_My academy standard 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4" name="Straight Connector 13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©2011, Cognizant 		</a:t>
            </a:r>
          </a:p>
        </p:txBody>
      </p:sp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2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1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New_My academy standard 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3" name="Straight Connector 12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fld id="{3956F509-92B9-4808-A031-B5C2A08743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pdate.external.hp.com/qualitycenter/qc110/others/almexplorer/index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co.in/imgres?imgurl=http://www.wpclipart.com/page_frames/full_page_signs/coffee_break_ahead_sign.jpg&amp;imgrefurl=http://www.wpclipart.com/page_frames/full_page_signs/coffee_break_ahead_sign.png.html&amp;usg=__To3X17Rl0-LN68tQo7XstFG0YxQ=&amp;h=756&amp;w=899&amp;sz=35&amp;hl=en&amp;start=1&amp;sig2=U38DDlVAvvgEuiQuQm207g&amp;zoom=1&amp;tbnid=QBwx3AFzkqfjFM:&amp;tbnh=123&amp;tbnw=146&amp;ei=vRljT9vAEoeyrAet6PmuBw&amp;prev=/search?q=coffee+break+clip+art&amp;hl=en&amp;sa=X&amp;gbv=2&amp;tbm=isch&amp;itbs=1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AFAE-2AF6-4EE5-B182-AD1317FC1B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ALM 11 : New Features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6858000" cy="1295400"/>
          </a:xfrm>
        </p:spPr>
        <p:txBody>
          <a:bodyPr/>
          <a:lstStyle/>
          <a:p>
            <a:r>
              <a:rPr lang="en-US" sz="2200" dirty="0" smtClean="0"/>
              <a:t>HP Application Lifecycle Management 11.00</a:t>
            </a:r>
          </a:p>
          <a:p>
            <a:r>
              <a:rPr lang="en-US" sz="2200" dirty="0" smtClean="0"/>
              <a:t>HP Quality Center 11.00</a:t>
            </a:r>
          </a:p>
          <a:p>
            <a:r>
              <a:rPr lang="en-US" sz="2200" dirty="0" smtClean="0"/>
              <a:t>Day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57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ALM 11 Client Compatible Browsers &amp; OS</a:t>
            </a:r>
            <a:br>
              <a:rPr lang="en-US" sz="2400" dirty="0" smtClean="0">
                <a:latin typeface="Verdana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Verdana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Verdana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04800" y="762000"/>
            <a:ext cx="70104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/>
            <a:r>
              <a:rPr lang="en-US" sz="1400" dirty="0" smtClean="0">
                <a:latin typeface="Futura Bk"/>
              </a:rPr>
              <a:t>BROWSERS:</a:t>
            </a:r>
          </a:p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ALM 11 support only IE7 and above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If IE is not available users can install</a:t>
            </a:r>
          </a:p>
          <a:p>
            <a:pPr eaLnBrk="0" hangingPunct="0"/>
            <a:r>
              <a:rPr lang="en-US" sz="1400" b="0" dirty="0" smtClean="0">
                <a:latin typeface="Futura Bk"/>
              </a:rPr>
              <a:t> “ALM Explorer” which is HP’s own browser</a:t>
            </a:r>
          </a:p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/>
            <a:r>
              <a:rPr lang="en-US" sz="1400" b="0" dirty="0" smtClean="0">
                <a:latin typeface="Futura Bk"/>
              </a:rPr>
              <a:t>NOTE: ALM Explorer can be installed from below link</a:t>
            </a:r>
          </a:p>
          <a:p>
            <a:pPr eaLnBrk="0" hangingPunct="0"/>
            <a:r>
              <a:rPr lang="en-US" sz="1400" b="0" dirty="0" smtClean="0">
                <a:latin typeface="Futura Bk"/>
                <a:hlinkClick r:id="rId2"/>
              </a:rPr>
              <a:t>http://update.external.hp.com/qualitycenter/qc110/others/almexplorer/index.html</a:t>
            </a:r>
            <a:endParaRPr lang="en-US" sz="1400" b="0" dirty="0" smtClean="0">
              <a:latin typeface="Futura Bk"/>
            </a:endParaRPr>
          </a:p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/>
            <a:endParaRPr lang="en-US" sz="1400" b="0" dirty="0" smtClean="0">
              <a:latin typeface="Futura Bk"/>
            </a:endParaRPr>
          </a:p>
          <a:p>
            <a:pPr eaLnBrk="0" hangingPunct="0"/>
            <a:r>
              <a:rPr lang="en-US" sz="1400" dirty="0" smtClean="0">
                <a:latin typeface="Futura Bk"/>
              </a:rPr>
              <a:t>OPERATING SYSTEM:</a:t>
            </a:r>
          </a:p>
          <a:p>
            <a:pPr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ALM 11 works on following client operating system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Windows XP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Windows Vista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Windows 7</a:t>
            </a:r>
          </a:p>
          <a:p>
            <a:pPr eaLnBrk="0" hangingPunct="0"/>
            <a:endParaRPr lang="en-US" sz="2800" b="0" dirty="0" smtClean="0">
              <a:latin typeface="Futura Bk"/>
            </a:endParaRPr>
          </a:p>
          <a:p>
            <a:pPr eaLnBrk="0" hangingPunct="0"/>
            <a:endParaRPr lang="en-US" sz="2800" b="0" dirty="0" smtClean="0">
              <a:latin typeface="Futura Bk"/>
            </a:endParaRPr>
          </a:p>
          <a:p>
            <a:pPr eaLnBrk="0" hangingPunct="0">
              <a:buFont typeface="Arial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Futura Bk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029200"/>
          </a:xfrm>
        </p:spPr>
        <p:txBody>
          <a:bodyPr/>
          <a:lstStyle/>
          <a:p>
            <a:pPr lvl="0"/>
            <a:r>
              <a:rPr lang="en-US" dirty="0" smtClean="0"/>
              <a:t>Key themes of ALM/QC 11.00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 pitchFamily="34" charset="0"/>
              <a:ea typeface="+mj-ea"/>
              <a:cs typeface="+mj-cs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1059307" y="1108609"/>
            <a:ext cx="7768093" cy="1512000"/>
          </a:xfrm>
          <a:prstGeom prst="parallelogram">
            <a:avLst>
              <a:gd name="adj" fmla="val 22813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Communication &amp; Collaboration across the application lifecycle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685800" y="2667000"/>
            <a:ext cx="7768093" cy="1548000"/>
          </a:xfrm>
          <a:prstGeom prst="parallelogram">
            <a:avLst>
              <a:gd name="adj" fmla="val 22813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Accelerated Test Execution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304800" y="4267200"/>
            <a:ext cx="7768093" cy="1440000"/>
          </a:xfrm>
          <a:prstGeom prst="parallelogram">
            <a:avLst>
              <a:gd name="adj" fmla="val 24701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Planning, Tracking &amp; Reporting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lvl="0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QC Premier is now HP Application Lifecycle Management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rPr>
              <a:t>Why?</a:t>
            </a:r>
            <a:br>
              <a: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>-Significant investment in addressing more than QA</a:t>
            </a:r>
            <a: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>  -Business</a:t>
            </a:r>
            <a:b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>  -Project</a:t>
            </a:r>
            <a:b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>  -Development</a:t>
            </a:r>
            <a:b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>-Common &amp; Extended Platform</a:t>
            </a:r>
            <a: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6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6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2400" y="1905000"/>
            <a:ext cx="4061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What’s new?</a:t>
            </a:r>
            <a:br>
              <a:rPr lang="en-US" sz="2400" dirty="0" smtClean="0">
                <a:latin typeface="Verdana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8229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Module navigation sidebars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Project Planning and Tracking (PPT) Releases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Business Models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Traceability Matrix View in Requirements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Test Configurations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HP Sprinter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Project Reports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Requirements Ordering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Test Runs tab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Sharing Graphs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Task Manager</a:t>
            </a:r>
          </a:p>
          <a:p>
            <a:pPr>
              <a:buFont typeface="Wingdings" pitchFamily="2" charset="2"/>
              <a:buChar char="q"/>
            </a:pPr>
            <a:r>
              <a:rPr lang="en-US" sz="1400" b="0" dirty="0" smtClean="0">
                <a:latin typeface="Futura Bk"/>
              </a:rPr>
              <a:t>     Session Reconnect</a:t>
            </a:r>
          </a:p>
          <a:p>
            <a:pPr>
              <a:buNone/>
            </a:pPr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lvl="0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>
                <a:latin typeface="Verdana" charset="0"/>
              </a:rPr>
              <a:t>Module navigation sidebars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Verdana" charset="0"/>
              </a:rPr>
              <a:t/>
            </a:r>
            <a:br>
              <a:rPr lang="en-US" dirty="0" smtClean="0">
                <a:latin typeface="Verdana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066800"/>
            <a:ext cx="4876800" cy="494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 new module navigation sidebar enables quick access to the modules available in ALM.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914400"/>
            <a:ext cx="2271712" cy="519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7010400" cy="1295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/>
                </a:solidFill>
              </a:rPr>
              <a:t>HP Application Lifecycle Management 11.00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5400" y="1371600"/>
            <a:ext cx="6400800" cy="1938337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3D97BB"/>
                </a:solidFill>
              </a:rPr>
              <a:t>Project Planning &amp; Tracking</a:t>
            </a:r>
            <a:br>
              <a:rPr lang="en-US" dirty="0" smtClean="0">
                <a:solidFill>
                  <a:srgbClr val="3D97BB"/>
                </a:solidFill>
              </a:rPr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8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eaLnBrk="1" fontAlgn="auto" hangingPunct="1">
              <a:lnSpc>
                <a:spcPts val="3300"/>
              </a:lnSpc>
              <a:spcAft>
                <a:spcPts val="0"/>
              </a:spcAft>
              <a:defRPr/>
            </a:pPr>
            <a:r>
              <a:rPr lang="en-US" dirty="0" smtClean="0"/>
              <a:t>Project Planning &amp; Tracking</a:t>
            </a:r>
            <a:endParaRPr lang="en-US" dirty="0"/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Track and measure project milestones and KPIs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365760" y="2013695"/>
            <a:ext cx="6821142" cy="442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Visibility into application project progress and status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Team visibility into key project milestones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Proactive adjustment of plans when project is not on track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Identifying poor quality before it impacts on schedule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Updating project status against project plan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097610" y="1192480"/>
            <a:ext cx="1589190" cy="3912920"/>
            <a:chOff x="7097610" y="1192480"/>
            <a:chExt cx="1750164" cy="4544744"/>
          </a:xfrm>
        </p:grpSpPr>
        <p:pic>
          <p:nvPicPr>
            <p:cNvPr id="57" name="Picture 6" descr="Bino_Man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009" y="2960687"/>
              <a:ext cx="1592263" cy="2776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/>
            <p:cNvSpPr txBox="1"/>
            <p:nvPr/>
          </p:nvSpPr>
          <p:spPr>
            <a:xfrm>
              <a:off x="7187863" y="1192480"/>
              <a:ext cx="8114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latin typeface="Arial Black" pitchFamily="34" charset="0"/>
                </a:rPr>
                <a:t>?</a:t>
              </a:r>
              <a:endParaRPr lang="en-US" sz="8000" dirty="0">
                <a:latin typeface="Arial Black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45338" y="2196708"/>
              <a:ext cx="7024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Arial Black" pitchFamily="34" charset="0"/>
                </a:rPr>
                <a:t>?</a:t>
              </a:r>
              <a:endParaRPr lang="en-US" sz="6600" dirty="0">
                <a:latin typeface="Arial Black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97610" y="2335001"/>
              <a:ext cx="561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Arial Black" pitchFamily="34" charset="0"/>
                </a:rPr>
                <a:t>?</a:t>
              </a:r>
              <a:endParaRPr lang="en-US" sz="4800" dirty="0">
                <a:latin typeface="Arial Black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99304" y="1627115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Arial Black" pitchFamily="34" charset="0"/>
                </a:rPr>
                <a:t>?</a:t>
              </a:r>
              <a:endParaRPr lang="en-US" sz="4000" dirty="0">
                <a:latin typeface="Arial Black" pitchFamily="34" charset="0"/>
              </a:endParaRPr>
            </a:p>
          </p:txBody>
        </p:sp>
      </p:grpSp>
      <p:sp>
        <p:nvSpPr>
          <p:cNvPr id="62" name="Parallelogram 61"/>
          <p:cNvSpPr/>
          <p:nvPr/>
        </p:nvSpPr>
        <p:spPr>
          <a:xfrm>
            <a:off x="246040" y="1423172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The Current Challenge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8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eaLnBrk="1" fontAlgn="auto" hangingPunct="1">
              <a:lnSpc>
                <a:spcPts val="3300"/>
              </a:lnSpc>
              <a:spcAft>
                <a:spcPts val="0"/>
              </a:spcAft>
              <a:defRPr/>
            </a:pPr>
            <a:r>
              <a:rPr lang="en-US" dirty="0" smtClean="0"/>
              <a:t>Project Planning &amp; Tracking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1295400"/>
            <a:ext cx="624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Using the Project Planning and Tracking (PPT) feature, you can now track application readiness by defining milestones for activities of an application release in the Releases module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PPT uses key performance indicators (KPIs) to analyze the data of your defined milestones. 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The overall health and deployment readiness of a release in displayed in the form of a scorecard.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The scorecard monitors and tracks how well each milestone is being met on a daily basis.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9562" y="1192480"/>
            <a:ext cx="736807" cy="1139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rial Black" pitchFamily="34" charset="0"/>
              </a:rPr>
              <a:t>?</a:t>
            </a:r>
            <a:endParaRPr lang="en-US" sz="80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8972" y="2057097"/>
            <a:ext cx="637828" cy="95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 Black" pitchFamily="34" charset="0"/>
              </a:rPr>
              <a:t>?</a:t>
            </a:r>
            <a:endParaRPr lang="en-US" sz="660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7610" y="2176164"/>
            <a:ext cx="509739" cy="715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 pitchFamily="34" charset="0"/>
              </a:rPr>
              <a:t>?</a:t>
            </a:r>
            <a:endParaRPr lang="en-US" sz="480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16369" y="1566691"/>
            <a:ext cx="451516" cy="60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?</a:t>
            </a:r>
            <a:endParaRPr lang="en-US" sz="4000" dirty="0">
              <a:latin typeface="Arial Black" pitchFamily="34" charset="0"/>
            </a:endParaRPr>
          </a:p>
        </p:txBody>
      </p:sp>
      <p:pic>
        <p:nvPicPr>
          <p:cNvPr id="17" name="Picture 6" descr="Bino_Man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49" y="2714866"/>
            <a:ext cx="1445812" cy="239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8"/>
          <p:cNvCxnSpPr>
            <a:cxnSpLocks noChangeShapeType="1"/>
          </p:cNvCxnSpPr>
          <p:nvPr/>
        </p:nvCxnSpPr>
        <p:spPr bwMode="auto">
          <a:xfrm rot="5400000">
            <a:off x="3327212" y="4140388"/>
            <a:ext cx="2032375" cy="0"/>
          </a:xfrm>
          <a:prstGeom prst="line">
            <a:avLst/>
          </a:prstGeom>
          <a:noFill/>
          <a:ln w="57150" algn="ctr">
            <a:solidFill>
              <a:srgbClr val="EB5F01"/>
            </a:solidFill>
            <a:prstDash val="sysDash"/>
            <a:round/>
            <a:headEnd/>
            <a:tailEnd/>
          </a:ln>
        </p:spPr>
      </p:cxnSp>
      <p:sp>
        <p:nvSpPr>
          <p:cNvPr id="4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Project Planning &amp; Tracking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75650" cy="43973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Track </a:t>
            </a:r>
            <a:r>
              <a:rPr lang="en-US" dirty="0" smtClean="0"/>
              <a:t>&amp; </a:t>
            </a:r>
            <a:r>
              <a:rPr lang="en-US" dirty="0"/>
              <a:t>measure project milestones and </a:t>
            </a:r>
            <a:r>
              <a:rPr lang="en-US" dirty="0" smtClean="0"/>
              <a:t>KPIs</a:t>
            </a:r>
            <a:endParaRPr lang="en-US" dirty="0"/>
          </a:p>
        </p:txBody>
      </p:sp>
      <p:cxnSp>
        <p:nvCxnSpPr>
          <p:cNvPr id="6" name="Straight Connector 28"/>
          <p:cNvCxnSpPr>
            <a:cxnSpLocks noChangeShapeType="1"/>
          </p:cNvCxnSpPr>
          <p:nvPr/>
        </p:nvCxnSpPr>
        <p:spPr bwMode="auto">
          <a:xfrm rot="5400000">
            <a:off x="7887494" y="4152900"/>
            <a:ext cx="2209006" cy="794"/>
          </a:xfrm>
          <a:prstGeom prst="line">
            <a:avLst/>
          </a:prstGeom>
          <a:noFill/>
          <a:ln w="57150" algn="ctr">
            <a:solidFill>
              <a:srgbClr val="EB5F01"/>
            </a:solidFill>
            <a:prstDash val="sysDash"/>
            <a:round/>
            <a:headEnd/>
            <a:tailEnd/>
          </a:ln>
        </p:spPr>
      </p:cxnSp>
      <p:cxnSp>
        <p:nvCxnSpPr>
          <p:cNvPr id="7" name="Straight Connector 28"/>
          <p:cNvCxnSpPr>
            <a:cxnSpLocks noChangeShapeType="1"/>
          </p:cNvCxnSpPr>
          <p:nvPr/>
        </p:nvCxnSpPr>
        <p:spPr bwMode="auto">
          <a:xfrm rot="16200000" flipH="1">
            <a:off x="5753099" y="3771901"/>
            <a:ext cx="2819400" cy="2"/>
          </a:xfrm>
          <a:prstGeom prst="line">
            <a:avLst/>
          </a:prstGeom>
          <a:noFill/>
          <a:ln w="57150" algn="ctr">
            <a:solidFill>
              <a:srgbClr val="EB5F01"/>
            </a:solidFill>
            <a:prstDash val="sysDash"/>
            <a:round/>
            <a:headEnd/>
            <a:tailEnd/>
          </a:ln>
        </p:spPr>
      </p:cxnSp>
      <p:cxnSp>
        <p:nvCxnSpPr>
          <p:cNvPr id="8" name="Straight Connector 28"/>
          <p:cNvCxnSpPr>
            <a:cxnSpLocks noChangeShapeType="1"/>
          </p:cNvCxnSpPr>
          <p:nvPr/>
        </p:nvCxnSpPr>
        <p:spPr bwMode="auto">
          <a:xfrm rot="5400000">
            <a:off x="609997" y="3962003"/>
            <a:ext cx="2438400" cy="794"/>
          </a:xfrm>
          <a:prstGeom prst="line">
            <a:avLst/>
          </a:prstGeom>
          <a:noFill/>
          <a:ln w="57150" algn="ctr">
            <a:solidFill>
              <a:srgbClr val="EB5F01"/>
            </a:solidFill>
            <a:prstDash val="sysDash"/>
            <a:round/>
            <a:headEnd/>
            <a:tailEnd/>
          </a:ln>
        </p:spPr>
      </p:cxnSp>
      <p:cxnSp>
        <p:nvCxnSpPr>
          <p:cNvPr id="9" name="Straight Connector 28"/>
          <p:cNvCxnSpPr>
            <a:cxnSpLocks noChangeShapeType="1"/>
          </p:cNvCxnSpPr>
          <p:nvPr/>
        </p:nvCxnSpPr>
        <p:spPr bwMode="auto">
          <a:xfrm rot="5400000">
            <a:off x="4422540" y="3959462"/>
            <a:ext cx="2432521" cy="1588"/>
          </a:xfrm>
          <a:prstGeom prst="line">
            <a:avLst/>
          </a:prstGeom>
          <a:noFill/>
          <a:ln w="57150" algn="ctr">
            <a:solidFill>
              <a:srgbClr val="EB5F01"/>
            </a:solidFill>
            <a:prstDash val="sysDash"/>
            <a:round/>
            <a:headEnd/>
            <a:tailEnd/>
          </a:ln>
        </p:spPr>
      </p:cxnSp>
      <p:sp>
        <p:nvSpPr>
          <p:cNvPr id="10" name="TextBox 9"/>
          <p:cNvSpPr txBox="1"/>
          <p:nvPr/>
        </p:nvSpPr>
        <p:spPr>
          <a:xfrm>
            <a:off x="5791200" y="2362200"/>
            <a:ext cx="1457914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0" dirty="0" smtClean="0"/>
              <a:t>E2E Testing</a:t>
            </a:r>
            <a:endParaRPr lang="en-US" sz="16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7515387" y="3095959"/>
            <a:ext cx="15240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0" dirty="0" smtClean="0"/>
              <a:t>Readiness Assessment</a:t>
            </a:r>
            <a:endParaRPr 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743200"/>
            <a:ext cx="15240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0" dirty="0" smtClean="0"/>
              <a:t>Testing Progress</a:t>
            </a:r>
            <a:endParaRPr lang="en-US" sz="1600" b="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288720" y="2231099"/>
            <a:ext cx="476249" cy="190499"/>
          </a:xfrm>
          <a:prstGeom prst="roundRect">
            <a:avLst/>
          </a:prstGeom>
          <a:solidFill>
            <a:srgbClr val="6DB23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</a:rPr>
              <a:t>92%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7025" y="2144954"/>
            <a:ext cx="1532772" cy="613744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/>
              <a:t>Req Reviewed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Req Approved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7467600" y="2057400"/>
            <a:ext cx="1562100" cy="1038225"/>
            <a:chOff x="7045955" y="1590675"/>
            <a:chExt cx="1562100" cy="1038225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8058150" y="1666876"/>
              <a:ext cx="476249" cy="190499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0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045955" y="1590675"/>
              <a:ext cx="1562100" cy="1038225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Defects High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Defects Med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Test Exec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Tests Passed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8056986" y="1896058"/>
              <a:ext cx="476249" cy="190499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15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063967" y="2126403"/>
              <a:ext cx="476249" cy="190499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98%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8063967" y="2363728"/>
              <a:ext cx="476249" cy="190499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92%</a:t>
              </a: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6749378" y="1122894"/>
            <a:ext cx="476249" cy="190499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/>
              <a:t>10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813382" y="1038181"/>
            <a:ext cx="1501817" cy="132401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/>
              <a:t>Defects High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Defects Med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Test Auth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Test Exec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Tests Passed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781800" y="2057400"/>
            <a:ext cx="476249" cy="190499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/>
              <a:t>89%</a:t>
            </a:r>
          </a:p>
        </p:txBody>
      </p:sp>
      <p:grpSp>
        <p:nvGrpSpPr>
          <p:cNvPr id="15" name="Group 84"/>
          <p:cNvGrpSpPr/>
          <p:nvPr/>
        </p:nvGrpSpPr>
        <p:grpSpPr>
          <a:xfrm>
            <a:off x="4123096" y="1689547"/>
            <a:ext cx="1485900" cy="1038225"/>
            <a:chOff x="7122155" y="1590675"/>
            <a:chExt cx="1485900" cy="1038225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8058150" y="1666876"/>
              <a:ext cx="476249" cy="19049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45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7122155" y="1590675"/>
              <a:ext cx="1485900" cy="1038225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Defects High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Defects Med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Test Exec</a:t>
              </a:r>
            </a:p>
            <a:p>
              <a:pPr>
                <a:spcBef>
                  <a:spcPct val="50000"/>
                </a:spcBef>
              </a:pPr>
              <a:r>
                <a:rPr lang="en-US" sz="1000" b="0" dirty="0" smtClean="0"/>
                <a:t>Tests Passed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8056986" y="1896058"/>
              <a:ext cx="476249" cy="19049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95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8063967" y="2126403"/>
              <a:ext cx="476249" cy="190499"/>
            </a:xfrm>
            <a:prstGeom prst="roundRect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/>
                <a:t>78%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8063967" y="2363728"/>
              <a:ext cx="476249" cy="190499"/>
            </a:xfrm>
            <a:prstGeom prst="roundRect">
              <a:avLst/>
            </a:prstGeom>
            <a:solidFill>
              <a:srgbClr val="6DB23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800" dirty="0" smtClean="0">
                  <a:solidFill>
                    <a:schemeClr val="bg1"/>
                  </a:solidFill>
                </a:rPr>
                <a:t>90%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5715001" y="3962400"/>
            <a:ext cx="1371600" cy="1143000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Integration</a:t>
            </a:r>
          </a:p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E2E Testing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39000" y="3962400"/>
            <a:ext cx="1676400" cy="1447800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User Acceptance Testing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2819400" y="5715000"/>
            <a:ext cx="4473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HPFutura Heavy" pitchFamily="50" charset="0"/>
              </a:rPr>
              <a:t>January </a:t>
            </a:r>
            <a:r>
              <a:rPr lang="en-US" sz="1200" b="1" dirty="0">
                <a:latin typeface="HPFutura Heavy" pitchFamily="50" charset="0"/>
              </a:rPr>
              <a:t>Enterprise Release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52401" y="3886200"/>
            <a:ext cx="1600200" cy="1170740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Requirements Authoring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19600" y="3962400"/>
            <a:ext cx="1163322" cy="1094540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Test Execution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1000" y="5181600"/>
            <a:ext cx="6799995" cy="260711"/>
          </a:xfrm>
          <a:prstGeom prst="roundRect">
            <a:avLst/>
          </a:prstGeom>
          <a:gradFill>
            <a:gsLst>
              <a:gs pos="0">
                <a:srgbClr val="5F6062"/>
              </a:gs>
              <a:gs pos="100000">
                <a:schemeClr val="tx1"/>
              </a:gs>
            </a:gsLst>
            <a:path path="circle">
              <a:fillToRect l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Functional, Performance and Security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535429" y="3437233"/>
            <a:ext cx="476249" cy="190499"/>
          </a:xfrm>
          <a:prstGeom prst="round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/>
              <a:t>95%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532845" y="3194587"/>
            <a:ext cx="476249" cy="190499"/>
          </a:xfrm>
          <a:prstGeom prst="roundRect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/>
              <a:t>85%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2409994" y="3123941"/>
            <a:ext cx="1797803" cy="691869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/>
              <a:t>Req Implemented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/>
              <a:t>Tests Reviewed</a:t>
            </a:r>
          </a:p>
        </p:txBody>
      </p:sp>
      <p:sp>
        <p:nvSpPr>
          <p:cNvPr id="44" name="Notched Right Arrow 43"/>
          <p:cNvSpPr/>
          <p:nvPr/>
        </p:nvSpPr>
        <p:spPr>
          <a:xfrm>
            <a:off x="228600" y="5334000"/>
            <a:ext cx="8787375" cy="526869"/>
          </a:xfrm>
          <a:prstGeom prst="notchedRightArrow">
            <a:avLst/>
          </a:prstGeom>
          <a:gradFill>
            <a:gsLst>
              <a:gs pos="0">
                <a:srgbClr val="32AE5A"/>
              </a:gs>
              <a:gs pos="15000">
                <a:srgbClr val="00452F"/>
              </a:gs>
            </a:gsLst>
            <a:path path="circle">
              <a:fillToRect l="100000" b="100000"/>
            </a:path>
          </a:gradFill>
          <a:ln>
            <a:solidFill>
              <a:srgbClr val="00452F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Rounded Rectangle 44"/>
          <p:cNvSpPr/>
          <p:nvPr/>
        </p:nvSpPr>
        <p:spPr bwMode="auto">
          <a:xfrm>
            <a:off x="1286138" y="2476489"/>
            <a:ext cx="476249" cy="190499"/>
          </a:xfrm>
          <a:prstGeom prst="round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57785" y="2459982"/>
            <a:ext cx="15240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0" dirty="0" smtClean="0"/>
              <a:t>Development Progress</a:t>
            </a:r>
            <a:endParaRPr lang="en-US" sz="16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327024" y="1512003"/>
            <a:ext cx="1654175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0" dirty="0" smtClean="0"/>
              <a:t>Requirements Progress</a:t>
            </a:r>
            <a:endParaRPr lang="en-US" sz="1600" b="0" dirty="0"/>
          </a:p>
        </p:txBody>
      </p:sp>
      <p:sp>
        <p:nvSpPr>
          <p:cNvPr id="151" name="Rounded Rectangle 150"/>
          <p:cNvSpPr/>
          <p:nvPr/>
        </p:nvSpPr>
        <p:spPr bwMode="auto">
          <a:xfrm>
            <a:off x="8448802" y="2108664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8447638" y="2337846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8454619" y="2568191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98%</a:t>
            </a: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8458200" y="2819400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98%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6781800" y="1143000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10%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6781800" y="1371600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25%</a:t>
            </a: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6781800" y="1600200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93%</a:t>
            </a: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6781800" y="1828800"/>
            <a:ext cx="476249" cy="190499"/>
          </a:xfrm>
          <a:prstGeom prst="roundRect">
            <a:avLst/>
          </a:prstGeom>
          <a:solidFill>
            <a:srgbClr val="4FA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93%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1905000" y="4572000"/>
            <a:ext cx="2357756" cy="488172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Test Authoring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905000" y="3962400"/>
            <a:ext cx="2355742" cy="530030"/>
          </a:xfrm>
          <a:prstGeom prst="round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Development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0244" y="5922962"/>
            <a:ext cx="903755" cy="935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5640"/>
            <a:ext cx="8534400" cy="45217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3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Project Planning &amp; Tracking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75650" cy="439737"/>
          </a:xfrm>
        </p:spPr>
        <p:txBody>
          <a:bodyPr/>
          <a:lstStyle/>
          <a:p>
            <a:r>
              <a:rPr lang="en-US" dirty="0">
                <a:cs typeface="Arial"/>
              </a:rPr>
              <a:t>Release </a:t>
            </a:r>
            <a:r>
              <a:rPr lang="en-US" dirty="0" smtClean="0">
                <a:cs typeface="Arial"/>
              </a:rPr>
              <a:t>Milestones &amp; KPIs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82697" y="1203643"/>
            <a:ext cx="2239367" cy="650557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Define Releases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115881" y="1528922"/>
            <a:ext cx="2066816" cy="67201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60352" y="2793114"/>
            <a:ext cx="2409489" cy="864486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Define KPI’s for milestones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805918" y="3019649"/>
            <a:ext cx="1354434" cy="20570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4800" y="3505200"/>
            <a:ext cx="2336791" cy="76684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>
                <a:solidFill>
                  <a:prstClr val="white"/>
                </a:solidFill>
                <a:sym typeface="Symbol"/>
              </a:rPr>
              <a:t> </a:t>
            </a: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Define milestones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rot="5400000" flipH="1" flipV="1">
            <a:off x="1166680" y="2841908"/>
            <a:ext cx="969808" cy="35677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46553" y="4880344"/>
            <a:ext cx="2220447" cy="758456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Define &amp; preview thresholds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00" y="4876800"/>
            <a:ext cx="1127038" cy="49047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Objectives </a:t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1143000"/>
            <a:ext cx="7772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    Introduction to ALM 11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 ALM Architecture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 ALM 11 Compatible browsers and OS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  ALM 11 Licensing and different editions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 Key themes of ALM 11 overview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    What new in ALM 11 comparative to QC 10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 Project Planning and Tracking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Release milestone &amp; KPIs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Master Plan , Scorecards &amp; Dashboards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 Requirements Management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Business Process Model(BPM) Integrations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Requirements Templates</a:t>
            </a:r>
          </a:p>
          <a:p>
            <a:pPr lvl="2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Traceability Matrix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Test Configuration</a:t>
            </a:r>
            <a:endParaRPr lang="en-US" sz="1600" b="0" dirty="0">
              <a:solidFill>
                <a:srgbClr val="0070C0"/>
              </a:solidFill>
              <a:latin typeface="Futura Bk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Work Docs\1_Quality Center\Screenshots\PPT\MasterPlan-Eapnde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63" y="1285475"/>
            <a:ext cx="6877037" cy="45872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Project Planning &amp; Tracking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itle 1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75650" cy="439737"/>
          </a:xfrm>
        </p:spPr>
        <p:txBody>
          <a:bodyPr/>
          <a:lstStyle/>
          <a:p>
            <a:r>
              <a:rPr lang="en-US" dirty="0">
                <a:cs typeface="Arial"/>
              </a:rPr>
              <a:t>Master </a:t>
            </a:r>
            <a:r>
              <a:rPr lang="en-US" dirty="0" smtClean="0">
                <a:cs typeface="Arial"/>
              </a:rPr>
              <a:t>Plan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04800"/>
            <a:ext cx="82454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</a:pPr>
            <a:endParaRPr lang="en-US" sz="33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46377" y="690563"/>
            <a:ext cx="2077012" cy="84137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Track milestones in a Gantt chart</a:t>
            </a: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5400000">
            <a:off x="5218306" y="1626488"/>
            <a:ext cx="1761128" cy="157202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200400" y="4724400"/>
            <a:ext cx="2439782" cy="939208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Immediate visibility if project is delayed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5640182" y="3769242"/>
            <a:ext cx="2100768" cy="14247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Work Docs\1_Quality Center\Screenshots\PPT\ScorecardNoPl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18" y="1233717"/>
            <a:ext cx="6843682" cy="4328883"/>
          </a:xfrm>
          <a:prstGeom prst="rect">
            <a:avLst/>
          </a:prstGeom>
          <a:noFill/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3241222" y="2902688"/>
            <a:ext cx="1522164" cy="183048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4" name="Straight Arrow Connector 13"/>
          <p:cNvCxnSpPr>
            <a:stCxn id="18" idx="0"/>
          </p:cNvCxnSpPr>
          <p:nvPr/>
        </p:nvCxnSpPr>
        <p:spPr>
          <a:xfrm rot="16200000" flipV="1">
            <a:off x="6692188" y="3366212"/>
            <a:ext cx="1371600" cy="430376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5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Planning &amp; Tracking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Arial"/>
              </a:rPr>
              <a:t>Scorecard</a:t>
            </a:r>
            <a:endParaRPr lang="en-US" dirty="0"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4071" y="4230714"/>
            <a:ext cx="2537151" cy="100492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Track release progress and status with KPIs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24600" y="4267200"/>
            <a:ext cx="2537151" cy="859550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Drilldown into KPIs for more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8597" y="6390166"/>
            <a:ext cx="2711291" cy="467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4" name="Picture 3" descr="D:\Work Docs\1_Quality Center\Screenshots\PPT\TestsExecutedDrilld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24600" cy="46482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1000" y="762000"/>
            <a:ext cx="8370380" cy="3932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Project Tracking &amp; Planning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75650" cy="439737"/>
          </a:xfrm>
        </p:spPr>
        <p:txBody>
          <a:bodyPr/>
          <a:lstStyle/>
          <a:p>
            <a:r>
              <a:rPr lang="en-US" dirty="0" smtClean="0"/>
              <a:t>Scorecard Drilldown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4341" y="3425825"/>
            <a:ext cx="2537151" cy="100492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800" b="0" dirty="0" smtClean="0">
                <a:solidFill>
                  <a:prstClr val="white"/>
                </a:solidFill>
                <a:latin typeface="+mj-lt"/>
              </a:rPr>
              <a:t>Drilldown further into data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3581400"/>
            <a:ext cx="144780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95148" y="1854200"/>
            <a:ext cx="2537151" cy="613901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800" b="0" dirty="0" smtClean="0">
                <a:solidFill>
                  <a:prstClr val="white"/>
                </a:solidFill>
                <a:latin typeface="+mj-lt"/>
              </a:rPr>
              <a:t>Visibility into trends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953000" y="1981199"/>
            <a:ext cx="1524000" cy="71258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ork Docs\1_Quality Center\Screenshots\PPT\ThisStatusPage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5400" y="1219200"/>
            <a:ext cx="7048838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9" idx="3"/>
          </p:cNvCxnSpPr>
          <p:nvPr/>
        </p:nvCxnSpPr>
        <p:spPr>
          <a:xfrm flipV="1">
            <a:off x="2645799" y="2492890"/>
            <a:ext cx="310052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2"/>
          </p:cNvCxnSpPr>
          <p:nvPr/>
        </p:nvCxnSpPr>
        <p:spPr>
          <a:xfrm rot="16200000" flipH="1">
            <a:off x="1614788" y="2757788"/>
            <a:ext cx="662248" cy="113737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Project Planning &amp; Tracking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75650" cy="439737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648" y="1990429"/>
            <a:ext cx="2537151" cy="100492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800" b="0" dirty="0" smtClean="0">
                <a:solidFill>
                  <a:prstClr val="white"/>
                </a:solidFill>
                <a:latin typeface="+mj-lt"/>
              </a:rPr>
              <a:t>Create dashboard with scorecard and drilldown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19400"/>
            <a:ext cx="6324600" cy="76200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   </a:t>
            </a:r>
            <a:r>
              <a:rPr lang="en-US" sz="4000" b="1" dirty="0" smtClean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Break Ahead!</a:t>
            </a:r>
            <a:endParaRPr lang="en-US" sz="40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B60A-2077-474C-8A65-141FFB9392FD}" type="slidenum">
              <a:rPr lang="en-US" smtClean="0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1266" name="Picture 2" descr="http://t1.gstatic.com/images?q=tbn:ANd9GcQ8WOAK7SxDDs81FruL54U1lcV3zV8E_6PUJqLtlCeEp2PHDbZpznLwAd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0"/>
            <a:ext cx="1828800" cy="154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lvl="0" indent="-228600">
              <a:defRPr/>
            </a:pPr>
            <a:r>
              <a:rPr lang="en-US" sz="1800" dirty="0" smtClean="0">
                <a:solidFill>
                  <a:srgbClr val="55B738"/>
                </a:solidFill>
              </a:rPr>
              <a:t>HP Application Lifecycle Management 11.00</a:t>
            </a:r>
          </a:p>
          <a:p>
            <a:pPr marL="228600" lvl="0" indent="-228600">
              <a:defRPr/>
            </a:pPr>
            <a:r>
              <a:rPr lang="en-US" sz="1800" dirty="0" smtClean="0">
                <a:solidFill>
                  <a:srgbClr val="55B738"/>
                </a:solidFill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D97BB"/>
                </a:solidFill>
              </a:rPr>
              <a:t>Requirements Management</a:t>
            </a:r>
            <a:endParaRPr lang="en-IN" dirty="0">
              <a:solidFill>
                <a:srgbClr val="3D97B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rallelogram 21"/>
          <p:cNvSpPr/>
          <p:nvPr/>
        </p:nvSpPr>
        <p:spPr bwMode="auto">
          <a:xfrm>
            <a:off x="1572374" y="5294376"/>
            <a:ext cx="6781800" cy="60960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00313C"/>
            </a:solidFill>
            <a:prstDash val="solid"/>
          </a:ln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-637426" y="5294376"/>
            <a:ext cx="2574000" cy="609600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3191AE"/>
              </a:gs>
              <a:gs pos="100000">
                <a:srgbClr val="00313C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0313C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6" name="Parallelogram 21"/>
          <p:cNvSpPr/>
          <p:nvPr/>
        </p:nvSpPr>
        <p:spPr bwMode="auto">
          <a:xfrm>
            <a:off x="1725241" y="4586892"/>
            <a:ext cx="6782400" cy="631284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730000"/>
            </a:solidFill>
            <a:prstDash val="solid"/>
          </a:ln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-485026" y="4586892"/>
            <a:ext cx="2574000" cy="631284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28" name="Picture 18" descr="http://www.bizresources.us/pen_paper_icon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4" y="950976"/>
            <a:ext cx="2032001" cy="1794933"/>
          </a:xfrm>
          <a:prstGeom prst="rect">
            <a:avLst/>
          </a:prstGeom>
          <a:noFill/>
          <a:effectLst>
            <a:glow rad="101600">
              <a:srgbClr val="898B8F">
                <a:lumMod val="40000"/>
                <a:lumOff val="60000"/>
                <a:alpha val="60000"/>
              </a:srgbClr>
            </a:glow>
            <a:reflection blurRad="6350" stA="52000" endA="300" endPos="29000" dir="5400000" sy="-100000" algn="bl" rotWithShape="0"/>
          </a:effectLst>
        </p:spPr>
      </p:pic>
      <p:sp>
        <p:nvSpPr>
          <p:cNvPr id="29" name="Parallelogram 21"/>
          <p:cNvSpPr/>
          <p:nvPr/>
        </p:nvSpPr>
        <p:spPr bwMode="auto">
          <a:xfrm>
            <a:off x="1877174" y="3846576"/>
            <a:ext cx="6781800" cy="609600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C44306"/>
            </a:solidFill>
            <a:prstDash val="solid"/>
          </a:ln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-332626" y="3846576"/>
            <a:ext cx="2574000" cy="622800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C44306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31" name="Picture 10" descr="http://blogs.intland.com/main/resource/collaborate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50841"/>
            <a:ext cx="2073726" cy="1804506"/>
          </a:xfrm>
          <a:prstGeom prst="rect">
            <a:avLst/>
          </a:prstGeom>
          <a:noFill/>
          <a:effectLst>
            <a:glow rad="101600">
              <a:sysClr val="window" lastClr="FFFFFF">
                <a:lumMod val="85000"/>
                <a:alpha val="60000"/>
              </a:sysClr>
            </a:glow>
            <a:reflection blurRad="6350" stA="52000" endA="300" endPos="29000" dir="5400000" sy="-100000" algn="bl" rotWithShape="0"/>
          </a:effectLst>
        </p:spPr>
      </p:pic>
      <p:pic>
        <p:nvPicPr>
          <p:cNvPr id="32" name="Picture 14" descr="http://www.casscountynd.gov/county/depts/EM/PublishingImages/Chain-links.jp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3" y="953125"/>
            <a:ext cx="2044716" cy="1781361"/>
          </a:xfrm>
          <a:prstGeom prst="rect">
            <a:avLst/>
          </a:prstGeom>
          <a:noFill/>
          <a:effectLst>
            <a:glow rad="101600">
              <a:sysClr val="window" lastClr="FFFFFF">
                <a:lumMod val="85000"/>
                <a:alpha val="60000"/>
              </a:sysClr>
            </a:glow>
            <a:reflection blurRad="6350" stA="52000" endA="300" endPos="29000" dir="5400000" sy="-100000" algn="bl" rotWithShape="0"/>
          </a:effectLst>
        </p:spPr>
      </p:pic>
      <p:pic>
        <p:nvPicPr>
          <p:cNvPr id="33" name="Picture 16" descr="http://cache2.asset-cache.net/xr/90852222.jpg?v=1&amp;c=NewsMaker&amp;k=3&amp;d=91F5CCEF208281FD288935524546DF84D3A16857484C0DF71277EA6F023E0B7CE30A760B0D81129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79" y="936694"/>
            <a:ext cx="1360552" cy="1846478"/>
          </a:xfrm>
          <a:prstGeom prst="rect">
            <a:avLst/>
          </a:prstGeom>
          <a:noFill/>
          <a:effectLst>
            <a:glow rad="101600">
              <a:sysClr val="window" lastClr="FFFFFF">
                <a:lumMod val="85000"/>
                <a:alpha val="60000"/>
              </a:sysClr>
            </a:glow>
            <a:reflection blurRad="6350" stA="52000" endA="300" endPos="29000" dir="5400000" sy="-100000" algn="bl" rotWithShape="0"/>
          </a:effectLst>
        </p:spPr>
      </p:pic>
      <p:sp>
        <p:nvSpPr>
          <p:cNvPr id="34" name="Parallelogram 20"/>
          <p:cNvSpPr/>
          <p:nvPr/>
        </p:nvSpPr>
        <p:spPr bwMode="auto">
          <a:xfrm>
            <a:off x="2259094" y="3121899"/>
            <a:ext cx="6552280" cy="622722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00452F"/>
            </a:solidFill>
            <a:prstDash val="solid"/>
          </a:ln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35" name="Parallelogram 34"/>
          <p:cNvSpPr/>
          <p:nvPr/>
        </p:nvSpPr>
        <p:spPr>
          <a:xfrm>
            <a:off x="-180226" y="3121168"/>
            <a:ext cx="2617256" cy="621224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6" name="Title 5"/>
          <p:cNvSpPr>
            <a:spLocks noGrp="1"/>
          </p:cNvSpPr>
          <p:nvPr>
            <p:ph type="title"/>
          </p:nvPr>
        </p:nvSpPr>
        <p:spPr bwMode="auto">
          <a:xfrm>
            <a:off x="1524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The 4 Principles of Requirements Mgmt </a:t>
            </a:r>
          </a:p>
        </p:txBody>
      </p: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2633169" y="3307131"/>
            <a:ext cx="638791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requirements and having a "single version of the truth"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6951" y="32332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FFFF"/>
                </a:solidFill>
                <a:latin typeface="Futura Bk" pitchFamily="34" charset="0"/>
              </a:rPr>
              <a:t>Capturing</a:t>
            </a:r>
            <a:endParaRPr lang="en-US" sz="1800" b="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2445045" y="4030567"/>
            <a:ext cx="63879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 requirements to make sure the right thing is being captured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8719" y="3984400"/>
            <a:ext cx="1544012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FFFF"/>
                </a:solidFill>
                <a:latin typeface="Futura Bk" pitchFamily="34" charset="0"/>
              </a:rPr>
              <a:t>Collaborating</a:t>
            </a:r>
            <a:endParaRPr lang="en-US" sz="1800" b="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2271027" y="4774784"/>
            <a:ext cx="6501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requirements to other development assets - tests, defects, code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1332" y="471513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FFFF"/>
                </a:solidFill>
                <a:latin typeface="Futura Bk" pitchFamily="34" charset="0"/>
              </a:rPr>
              <a:t>Linking</a:t>
            </a:r>
            <a:endParaRPr lang="en-US" sz="1800" b="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2104436" y="5519715"/>
            <a:ext cx="63879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requirements so that everyone works in a common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27826" y="54467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FFFF"/>
                </a:solidFill>
                <a:latin typeface="Futura Bk" pitchFamily="34" charset="0"/>
              </a:rPr>
              <a:t>Standardizing</a:t>
            </a:r>
            <a:endParaRPr lang="en-US" sz="1800" b="0" dirty="0">
              <a:solidFill>
                <a:srgbClr val="FFFFFF"/>
              </a:solidFill>
              <a:latin typeface="Futura B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Business Process Models(BPM) Integration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533400" y="1066800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You can now import business process models created in external model authoring tools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 Importing business process models into the new Business Models module automatically creates a framework of requirements representing each model and activity.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You can then create test coverage and assess the quality of your business process models.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   In addition, you can add path entities to your models that represent end-to-end sequences of activities, enabling you to test your business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5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Requirements Management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Business Process Model (BPM) Integration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365759" y="2013695"/>
            <a:ext cx="8355965" cy="4429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Misalignment between business processes and business requirements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Clear understanding of the exact business process and critical paths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End to End coverage by development and QA is hard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6" name="Parallelogram 25"/>
          <p:cNvSpPr/>
          <p:nvPr/>
        </p:nvSpPr>
        <p:spPr>
          <a:xfrm>
            <a:off x="246040" y="1423172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The Current Challenge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3528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 smtClean="0">
                <a:solidFill>
                  <a:srgbClr val="3D97BB"/>
                </a:solidFill>
                <a:latin typeface="+mj-lt"/>
                <a:cs typeface="ＭＳ Ｐゴシック" charset="-128"/>
              </a:rPr>
              <a:t>Business Process Model (BPM) Integration</a:t>
            </a:r>
            <a:endParaRPr lang="en-US" sz="2800" b="0" dirty="0">
              <a:solidFill>
                <a:srgbClr val="3D97BB"/>
              </a:solidFill>
              <a:latin typeface="+mj-lt"/>
              <a:cs typeface="ＭＳ Ｐゴシック" charset="-128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381000" y="838200"/>
            <a:ext cx="8370380" cy="393286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1800" b="0" dirty="0" smtClean="0">
                <a:solidFill>
                  <a:srgbClr val="7B7B79"/>
                </a:solidFill>
                <a:latin typeface="Futura Bk" pitchFamily="34" charset="0"/>
                <a:ea typeface="+mn-ea"/>
              </a:rPr>
              <a:t>Requirements Management</a:t>
            </a:r>
            <a:endParaRPr lang="en-US" sz="1800" b="0" dirty="0">
              <a:solidFill>
                <a:srgbClr val="7B7B79"/>
              </a:solidFill>
              <a:latin typeface="Futura Bk" pitchFamily="34" charset="0"/>
              <a:ea typeface="+mn-ea"/>
            </a:endParaRPr>
          </a:p>
        </p:txBody>
      </p:sp>
      <p:pic>
        <p:nvPicPr>
          <p:cNvPr id="17" name="Picture 2" descr="D:\Work Docs\1_Quality Center\Screenshots\RM\B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056512" cy="4648200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4182698" y="1203643"/>
            <a:ext cx="2035534" cy="731519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prstClr val="white"/>
                </a:solidFill>
                <a:latin typeface="+mj-lt"/>
              </a:rPr>
              <a:t>Import Business Process 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8703" y="3446099"/>
            <a:ext cx="2140225" cy="1111857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prstClr val="white"/>
                </a:solidFill>
                <a:latin typeface="+mj-lt"/>
              </a:rPr>
              <a:t>View critical paths for development and testing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86400" y="4724400"/>
            <a:ext cx="2283348" cy="74291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prstClr val="white"/>
                </a:solidFill>
                <a:latin typeface="+mj-lt"/>
              </a:rPr>
              <a:t>Link Requirements to Model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68815" y="2449002"/>
            <a:ext cx="0" cy="99709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56102" y="2751151"/>
            <a:ext cx="369074" cy="7598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33489" y="1935163"/>
            <a:ext cx="166976" cy="51383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3546280" y="3996321"/>
            <a:ext cx="1940120" cy="109953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ALM Licensing Options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11430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 smtClean="0">
                <a:latin typeface="Futura Bk"/>
                <a:cs typeface="ＭＳ Ｐゴシック" charset="-128"/>
              </a:rPr>
              <a:t>ALM 11 comes with 4 different editions :</a:t>
            </a:r>
          </a:p>
          <a:p>
            <a:pPr eaLnBrk="0" hangingPunct="0"/>
            <a:endParaRPr lang="en-US" sz="1600" b="0" dirty="0" smtClean="0">
              <a:latin typeface="Futura Bk"/>
              <a:cs typeface="ＭＳ Ｐゴシック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HP Quality Center 11.00 – Starter Edition</a:t>
            </a:r>
          </a:p>
          <a:p>
            <a:pPr>
              <a:buFont typeface="Arial" pitchFamily="34" charset="0"/>
              <a:buChar char="•"/>
            </a:pPr>
            <a:endParaRPr lang="en-US" sz="1600" b="0" i="1" dirty="0" smtClean="0">
              <a:solidFill>
                <a:srgbClr val="0070C0"/>
              </a:solidFill>
              <a:latin typeface="Futura Bk"/>
              <a:cs typeface="ＭＳ Ｐゴシック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HP Quality Center 11.00 – Enterprise Edition</a:t>
            </a:r>
          </a:p>
          <a:p>
            <a:pPr>
              <a:buFont typeface="Arial" pitchFamily="34" charset="0"/>
              <a:buChar char="•"/>
            </a:pPr>
            <a:endParaRPr lang="en-US" sz="1600" b="0" i="1" dirty="0" smtClean="0">
              <a:solidFill>
                <a:srgbClr val="0070C0"/>
              </a:solidFill>
              <a:latin typeface="Futura Bk"/>
              <a:cs typeface="ＭＳ Ｐゴシック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HP Application Lifecycle Management 11.00</a:t>
            </a:r>
          </a:p>
          <a:p>
            <a:endParaRPr lang="en-US" sz="1600" b="0" i="1" dirty="0" smtClean="0">
              <a:solidFill>
                <a:srgbClr val="0070C0"/>
              </a:solidFill>
              <a:latin typeface="Futura Bk"/>
              <a:cs typeface="ＭＳ Ｐゴシック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i="1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HP Performance Center 11.00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Requirements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/>
              <a:t>Business Process Model (BPM) Integration</a:t>
            </a:r>
            <a:endParaRPr lang="en-US" kern="12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65761" y="1854200"/>
            <a:ext cx="4730116" cy="427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Automatically generate requirements hierarchy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Mapping requirements directly to BPM 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Supports standard BPMN format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i.e. Provision, Aris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BPM available to a wider audience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Developers, QA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Clear end to end business process communication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Better testing; understand what can be componentized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Improvement in requirements coverage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12" name="Picture 2" descr="D:\Work Docs\1_Quality Center\Screenshots\RM\B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98" y="1854200"/>
            <a:ext cx="4054252" cy="3336428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arallelogram 12"/>
          <p:cNvSpPr/>
          <p:nvPr/>
        </p:nvSpPr>
        <p:spPr>
          <a:xfrm>
            <a:off x="246040" y="1423172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Other Capabilities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246040" y="3454769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Key Benefits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93938" y="1854200"/>
            <a:ext cx="1786755" cy="2772112"/>
            <a:chOff x="3656163" y="2050032"/>
            <a:chExt cx="1786755" cy="2772112"/>
          </a:xfrm>
          <a:effectLst>
            <a:glow rad="101600">
              <a:srgbClr val="C00000">
                <a:alpha val="40000"/>
              </a:srgbClr>
            </a:glow>
          </a:effectLst>
        </p:grpSpPr>
        <p:pic>
          <p:nvPicPr>
            <p:cNvPr id="14" name="Picture 13" descr="Think_Man1"/>
            <p:cNvPicPr>
              <a:picLocks noChangeAspect="1" noChangeArrowheads="1"/>
            </p:cNvPicPr>
            <p:nvPr/>
          </p:nvPicPr>
          <p:blipFill>
            <a:blip r:embed="rId2" cstate="screen">
              <a:lum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545" y="2759463"/>
              <a:ext cx="660807" cy="196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63500">
                <a:srgbClr val="DB001E">
                  <a:alpha val="40000"/>
                </a:srgbClr>
              </a:glow>
              <a:reflection blurRad="6350" stA="50000" endA="300" endPos="55000" dir="5400000" sy="-100000" algn="bl" rotWithShape="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3656163" y="2050032"/>
              <a:ext cx="526106" cy="1323439"/>
            </a:xfrm>
            <a:prstGeom prst="rect">
              <a:avLst/>
            </a:prstGeom>
            <a:noFill/>
            <a:effectLst>
              <a:glow rad="63500">
                <a:srgbClr val="5191CD">
                  <a:satMod val="175000"/>
                  <a:alpha val="40000"/>
                </a:srgbClr>
              </a:glow>
              <a:reflection blurRad="6350" stA="52000" endA="300" endPos="350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itchFamily="34" charset="0"/>
                </a:rPr>
                <a:t>!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2352" y="3714148"/>
              <a:ext cx="466794" cy="1107996"/>
            </a:xfrm>
            <a:prstGeom prst="rect">
              <a:avLst/>
            </a:prstGeom>
            <a:noFill/>
            <a:effectLst>
              <a:glow rad="63500">
                <a:srgbClr val="5191CD">
                  <a:satMod val="175000"/>
                  <a:alpha val="40000"/>
                </a:srgbClr>
              </a:glo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itchFamily="34" charset="0"/>
                </a:rPr>
                <a:t>!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09461" y="3852648"/>
              <a:ext cx="389850" cy="830997"/>
            </a:xfrm>
            <a:prstGeom prst="rect">
              <a:avLst/>
            </a:prstGeom>
            <a:noFill/>
            <a:effectLst>
              <a:glow rad="63500">
                <a:srgbClr val="5191CD">
                  <a:satMod val="175000"/>
                  <a:alpha val="40000"/>
                </a:srgbClr>
              </a:glo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itchFamily="34" charset="0"/>
                </a:rPr>
                <a:t>!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86730" y="2599610"/>
              <a:ext cx="356188" cy="707886"/>
            </a:xfrm>
            <a:prstGeom prst="rect">
              <a:avLst/>
            </a:prstGeom>
            <a:noFill/>
            <a:effectLst>
              <a:glow rad="63500">
                <a:srgbClr val="5191CD">
                  <a:satMod val="175000"/>
                  <a:alpha val="40000"/>
                </a:srgbClr>
              </a:glo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 Black" pitchFamily="34" charset="0"/>
                </a:rPr>
                <a:t>!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</a:endParaRPr>
            </a:p>
          </p:txBody>
        </p:sp>
      </p:grpSp>
      <p:sp>
        <p:nvSpPr>
          <p:cNvPr id="19" name="Title 2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87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1200" dirty="0"/>
              <a:t>New Rich Text </a:t>
            </a:r>
            <a:r>
              <a:rPr lang="en-US" sz="2600" kern="1200" dirty="0" smtClean="0"/>
              <a:t>Editor &amp; Requirements Templates</a:t>
            </a:r>
            <a:endParaRPr lang="en-US" sz="2600" kern="12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228600" y="9906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lang="en-US" sz="2000" b="0" dirty="0" smtClean="0">
                <a:solidFill>
                  <a:srgbClr val="7B7B79"/>
                </a:solidFill>
                <a:latin typeface="Futura Bk" pitchFamily="34" charset="0"/>
                <a:ea typeface="+mn-ea"/>
              </a:rPr>
              <a:t>Requirements Manageme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412750" y="2183823"/>
            <a:ext cx="8348472" cy="435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“Requirements Management tools are hard to use”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Easy to default to using MS Word, that results in…….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No ‘single point of truth’ for requirements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Capturing requirements and getting the right data</a:t>
            </a:r>
          </a:p>
          <a:p>
            <a:pPr marL="46863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Lack of standardization</a:t>
            </a:r>
          </a:p>
          <a:p>
            <a:pPr marL="46863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 details missed</a:t>
            </a:r>
          </a:p>
          <a:p>
            <a:pPr marL="46863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Inconsistent requirements (High amounts of Overwork &amp; underwork)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228600" y="1600200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The Current Challenge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8597" y="6390166"/>
            <a:ext cx="2711291" cy="4675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endParaRPr lang="en-US" sz="2000" dirty="0" smtClea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762000"/>
            <a:ext cx="8370380" cy="3932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lang="en-US" sz="2000" b="0" dirty="0" smtClean="0">
                <a:solidFill>
                  <a:srgbClr val="7B7B79"/>
                </a:solidFill>
                <a:latin typeface="Futura Bk" pitchFamily="34" charset="0"/>
                <a:ea typeface="+mn-ea"/>
              </a:rPr>
              <a:t>Requirements Management</a:t>
            </a:r>
            <a:endParaRPr lang="en-US" sz="2000" b="0" dirty="0">
              <a:solidFill>
                <a:srgbClr val="7B7B79"/>
              </a:solidFill>
              <a:latin typeface="Futura Bk" pitchFamily="34" charset="0"/>
              <a:ea typeface="+mn-ea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75650" cy="439737"/>
          </a:xfrm>
        </p:spPr>
        <p:txBody>
          <a:bodyPr/>
          <a:lstStyle/>
          <a:p>
            <a:r>
              <a:rPr lang="en-US" dirty="0" smtClean="0"/>
              <a:t>New Rich Text Editor</a:t>
            </a:r>
            <a:endParaRPr lang="en-US" dirty="0"/>
          </a:p>
        </p:txBody>
      </p:sp>
      <p:pic>
        <p:nvPicPr>
          <p:cNvPr id="6" name="Picture 2" descr="D:\Work Docs\1_Quality Center\Screenshots\RM\Requirements Mgmt - Rich 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47" y="1261973"/>
            <a:ext cx="6744406" cy="4529228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8345" y="2732568"/>
            <a:ext cx="2018030" cy="86709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Entire content is searchable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17408" y="3959735"/>
            <a:ext cx="2371679" cy="1229579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600" b="0" dirty="0" smtClean="0">
                <a:solidFill>
                  <a:prstClr val="white"/>
                </a:solidFill>
                <a:latin typeface="+mj-lt"/>
              </a:rPr>
              <a:t>BAs can work in QC like they work in MS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0" y="1219200"/>
            <a:ext cx="7780149" cy="464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Arrow Connector 26"/>
          <p:cNvCxnSpPr/>
          <p:nvPr/>
        </p:nvCxnSpPr>
        <p:spPr>
          <a:xfrm flipV="1">
            <a:off x="2611529" y="3343338"/>
            <a:ext cx="286654" cy="67270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H="1">
            <a:off x="6649517" y="2157838"/>
            <a:ext cx="1037157" cy="197656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>
            <a:off x="5638800" y="3733800"/>
            <a:ext cx="1238174" cy="9882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Requirements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 Templates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82498" y="4016044"/>
            <a:ext cx="1932572" cy="1087583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Template per requirement type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39024" y="1020726"/>
            <a:ext cx="2224586" cy="1137111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Define rich text template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-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Familiar interface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5548" y="3343338"/>
            <a:ext cx="2100229" cy="1094518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Specify exact requirement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Traceability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066800"/>
            <a:ext cx="868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You can now determine the extent of relationships between requirements and other requirements, and between requirements and tests using the Traceability Matrix view in the Requirements module.</a:t>
            </a:r>
          </a:p>
          <a:p>
            <a:endParaRPr lang="en-US" sz="14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Futura Bk"/>
              </a:rPr>
              <a:t>The traceability matrix helps you verify that all requirements are met, and identify changes to the scope of your requirements when they occur</a:t>
            </a:r>
            <a:endParaRPr lang="en-US" sz="1400" b="0" dirty="0">
              <a:latin typeface="Futura B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09600" y="6390481"/>
            <a:ext cx="2711291" cy="46751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381000" y="8382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Requirements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Traceability Matrix</a:t>
            </a:r>
            <a:endParaRPr lang="en-US" dirty="0"/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365760" y="1854200"/>
            <a:ext cx="8348472" cy="427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Verify that all requirements are met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Identify changes to the scope when they occur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2667000"/>
            <a:ext cx="5596994" cy="3124200"/>
          </a:xfrm>
          <a:prstGeom prst="rect">
            <a:avLst/>
          </a:prstGeom>
          <a:ln w="12700">
            <a:solidFill>
              <a:srgbClr val="000000">
                <a:lumMod val="50000"/>
                <a:lumOff val="50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ounded Rectangle 27"/>
          <p:cNvSpPr/>
          <p:nvPr/>
        </p:nvSpPr>
        <p:spPr>
          <a:xfrm>
            <a:off x="4741332" y="4001560"/>
            <a:ext cx="1858061" cy="950392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00313C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Quickly identify traced entities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4572000" y="4951952"/>
            <a:ext cx="1098362" cy="53444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Rounded Rectangle 29"/>
          <p:cNvSpPr/>
          <p:nvPr/>
        </p:nvSpPr>
        <p:spPr>
          <a:xfrm>
            <a:off x="457200" y="3124200"/>
            <a:ext cx="2108337" cy="685800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00313C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Choose Entities to trace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rot="16200000" flipH="1">
            <a:off x="2026616" y="3294753"/>
            <a:ext cx="187720" cy="121821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2" name="Text Placeholder 3"/>
          <p:cNvSpPr txBox="1">
            <a:spLocks/>
          </p:cNvSpPr>
          <p:nvPr/>
        </p:nvSpPr>
        <p:spPr bwMode="auto">
          <a:xfrm>
            <a:off x="6849042" y="1004000"/>
            <a:ext cx="2170113" cy="3636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5425" indent="-225425" algn="l" rtl="0"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2900" indent="-1143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71500" indent="-168275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00100" indent="-114300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28700" indent="-174625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  <a:ea typeface="+mn-ea"/>
                <a:cs typeface="+mn-cs"/>
              </a:rPr>
              <a:t>Trace Relationships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3" name="Parallelogram 32"/>
          <p:cNvSpPr/>
          <p:nvPr/>
        </p:nvSpPr>
        <p:spPr>
          <a:xfrm>
            <a:off x="277813" y="1423172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Key Benefits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34200" y="1828800"/>
            <a:ext cx="1986655" cy="1190342"/>
            <a:chOff x="6917030" y="1262786"/>
            <a:chExt cx="1986655" cy="1190342"/>
          </a:xfrm>
        </p:grpSpPr>
        <p:sp>
          <p:nvSpPr>
            <p:cNvPr id="35" name="Parallelogram 34"/>
            <p:cNvSpPr/>
            <p:nvPr/>
          </p:nvSpPr>
          <p:spPr>
            <a:xfrm>
              <a:off x="6917030" y="1262786"/>
              <a:ext cx="1986430" cy="363562"/>
            </a:xfrm>
            <a:prstGeom prst="parallelogram">
              <a:avLst>
                <a:gd name="adj" fmla="val 22592"/>
              </a:avLst>
            </a:prstGeom>
            <a:noFill/>
            <a:ln w="15875" cap="flat" cmpd="sng" algn="ctr">
              <a:solidFill>
                <a:srgbClr val="730000"/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30000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7659624" y="1638686"/>
              <a:ext cx="501692" cy="445273"/>
            </a:xfrm>
            <a:prstGeom prst="upDownArrow">
              <a:avLst>
                <a:gd name="adj1" fmla="val 56324"/>
                <a:gd name="adj2" fmla="val 33120"/>
              </a:avLst>
            </a:prstGeom>
            <a:noFill/>
            <a:ln w="15875" cap="flat" cmpd="sng" algn="ctr">
              <a:solidFill>
                <a:srgbClr val="29568F">
                  <a:lumMod val="50000"/>
                </a:srgbClr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  <p:sp>
          <p:nvSpPr>
            <p:cNvPr id="37" name="Parallelogram 36"/>
            <p:cNvSpPr>
              <a:spLocks noChangeAspect="1"/>
            </p:cNvSpPr>
            <p:nvPr/>
          </p:nvSpPr>
          <p:spPr>
            <a:xfrm>
              <a:off x="6917255" y="2089566"/>
              <a:ext cx="1986430" cy="363562"/>
            </a:xfrm>
            <a:prstGeom prst="parallelogram">
              <a:avLst>
                <a:gd name="adj" fmla="val 22592"/>
              </a:avLst>
            </a:prstGeom>
            <a:noFill/>
            <a:ln w="15875" cap="flat" cmpd="sng" algn="ctr">
              <a:solidFill>
                <a:srgbClr val="730000"/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30000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Requirements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8000" y="3581400"/>
            <a:ext cx="2004794" cy="1186933"/>
            <a:chOff x="6909482" y="2801520"/>
            <a:chExt cx="2004794" cy="1186933"/>
          </a:xfrm>
        </p:grpSpPr>
        <p:sp>
          <p:nvSpPr>
            <p:cNvPr id="39" name="Parallelogram 38"/>
            <p:cNvSpPr>
              <a:spLocks/>
            </p:cNvSpPr>
            <p:nvPr/>
          </p:nvSpPr>
          <p:spPr>
            <a:xfrm>
              <a:off x="6930028" y="3622693"/>
              <a:ext cx="1984248" cy="365760"/>
            </a:xfrm>
            <a:prstGeom prst="parallelogram">
              <a:avLst>
                <a:gd name="adj" fmla="val 22592"/>
              </a:avLst>
            </a:prstGeom>
            <a:noFill/>
            <a:ln w="15875" cap="flat" cmpd="sng" algn="ctr">
              <a:solidFill>
                <a:srgbClr val="C44306"/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44306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T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44306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ests</a:t>
              </a:r>
            </a:p>
          </p:txBody>
        </p:sp>
        <p:sp>
          <p:nvSpPr>
            <p:cNvPr id="40" name="Parallelogram 39"/>
            <p:cNvSpPr/>
            <p:nvPr/>
          </p:nvSpPr>
          <p:spPr>
            <a:xfrm>
              <a:off x="6909482" y="2801520"/>
              <a:ext cx="1986430" cy="363562"/>
            </a:xfrm>
            <a:prstGeom prst="parallelogram">
              <a:avLst>
                <a:gd name="adj" fmla="val 22592"/>
              </a:avLst>
            </a:prstGeom>
            <a:noFill/>
            <a:ln w="15875" cap="flat" cmpd="sng" algn="ctr">
              <a:solidFill>
                <a:srgbClr val="730000"/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30000"/>
                  </a:solidFill>
                  <a:effectLst/>
                  <a:uLnTx/>
                  <a:uFillTx/>
                  <a:latin typeface="Futura Bk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7652076" y="3177420"/>
              <a:ext cx="501692" cy="445273"/>
            </a:xfrm>
            <a:prstGeom prst="upDownArrow">
              <a:avLst>
                <a:gd name="adj1" fmla="val 56324"/>
                <a:gd name="adj2" fmla="val 33120"/>
              </a:avLst>
            </a:prstGeom>
            <a:noFill/>
            <a:ln w="15875" cap="flat" cmpd="sng" algn="ctr">
              <a:solidFill>
                <a:srgbClr val="29568F">
                  <a:lumMod val="50000"/>
                </a:srgbClr>
              </a:solidFill>
              <a:prstDash val="solid"/>
            </a:ln>
            <a:effectLst/>
          </p:spPr>
          <p:txBody>
            <a:bodyPr lIns="91440" tIns="4572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endParaRPr>
            </a:p>
          </p:txBody>
        </p:sp>
      </p:grpSp>
      <p:sp>
        <p:nvSpPr>
          <p:cNvPr id="42" name="Text Placeholder 3"/>
          <p:cNvSpPr txBox="1">
            <a:spLocks/>
          </p:cNvSpPr>
          <p:nvPr/>
        </p:nvSpPr>
        <p:spPr bwMode="auto">
          <a:xfrm>
            <a:off x="6781800" y="3124200"/>
            <a:ext cx="2170113" cy="3636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5425" indent="-225425" algn="l" rtl="0"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2900" indent="-1143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71500" indent="-168275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00100" indent="-114300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28700" indent="-174625" algn="l" rtl="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Requirements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Custom Order Requirements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28" y="1295400"/>
            <a:ext cx="7603658" cy="4572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3D393B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909683" y="2584174"/>
            <a:ext cx="2100967" cy="1027065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Drag and drop to reorder requirements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562601" y="3097706"/>
            <a:ext cx="1347083" cy="636094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414463"/>
            <a:ext cx="6477000" cy="1938337"/>
          </a:xfrm>
        </p:spPr>
        <p:txBody>
          <a:bodyPr/>
          <a:lstStyle/>
          <a:p>
            <a:r>
              <a:rPr lang="en-US" dirty="0" smtClean="0">
                <a:solidFill>
                  <a:srgbClr val="3D97BB"/>
                </a:solidFill>
              </a:rPr>
              <a:t>Test Configurations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457200"/>
          </a:xfrm>
        </p:spPr>
        <p:txBody>
          <a:bodyPr/>
          <a:lstStyle/>
          <a:p>
            <a:r>
              <a:rPr lang="en-US" sz="2600" kern="1200" dirty="0" smtClean="0"/>
              <a:t>Test Configurations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" y="982177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/>
              <a:t>Using the Test Configurations tab in the Test Plan module, you can now design tests that run according to different use-cases, each with different sets of data.</a:t>
            </a:r>
          </a:p>
          <a:p>
            <a:endParaRPr lang="en-US" sz="1600" b="0" dirty="0" smtClean="0"/>
          </a:p>
          <a:p>
            <a:r>
              <a:rPr lang="en-US" sz="1600" b="0" dirty="0" smtClean="0"/>
              <a:t>Each use-case is called a test configuration. Values for the test configurations are supplied from within your ALM project or from an external data resource.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8"/>
          <p:cNvSpPr txBox="1">
            <a:spLocks/>
          </p:cNvSpPr>
          <p:nvPr/>
        </p:nvSpPr>
        <p:spPr>
          <a:xfrm>
            <a:off x="304800" y="8382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Test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Test Configurations</a:t>
            </a:r>
            <a:endParaRPr lang="en-US" kern="1200" dirty="0"/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65760" y="4222129"/>
            <a:ext cx="8348472" cy="22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…..or Sometimes all configurations are in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one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 requirement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  <a:ea typeface="+mn-ea"/>
                <a:cs typeface="+mn-cs"/>
              </a:rPr>
              <a:t>Results in: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High test script maintenance costs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Lower requirement coverage acc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uracy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277813" y="1423172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The Past Situation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814" y="2376343"/>
            <a:ext cx="2289359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A: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Gold Member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7813" y="3006363"/>
            <a:ext cx="2289359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B: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Silver Member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814" y="3636383"/>
            <a:ext cx="2289358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C: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Bronze Member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76211" y="2615152"/>
            <a:ext cx="1554555" cy="1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2576211" y="3245173"/>
            <a:ext cx="1554555" cy="1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V="1">
            <a:off x="2576211" y="3855796"/>
            <a:ext cx="1554555" cy="1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4154783" y="2376343"/>
            <a:ext cx="2579971" cy="475488"/>
          </a:xfrm>
          <a:prstGeom prst="rect">
            <a:avLst/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Script 1: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Login as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Gold Member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4783" y="3008737"/>
            <a:ext cx="2579971" cy="475488"/>
          </a:xfrm>
          <a:prstGeom prst="rect">
            <a:avLst/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Script 2: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Login as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Silver Member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54782" y="3638515"/>
            <a:ext cx="2579971" cy="475488"/>
          </a:xfrm>
          <a:prstGeom prst="rect">
            <a:avLst/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Script 3: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Login as 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Bronze Member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27221" y="1901906"/>
            <a:ext cx="1807" cy="1974353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36" name="Straight Connector 35"/>
          <p:cNvCxnSpPr>
            <a:stCxn id="28" idx="1"/>
          </p:cNvCxnSpPr>
          <p:nvPr/>
        </p:nvCxnSpPr>
        <p:spPr>
          <a:xfrm flipH="1">
            <a:off x="127221" y="3875193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H="1">
            <a:off x="129028" y="3241468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 flipH="1">
            <a:off x="129027" y="2615153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sp>
        <p:nvSpPr>
          <p:cNvPr id="39" name="Rounded Rectangle 38"/>
          <p:cNvSpPr/>
          <p:nvPr/>
        </p:nvSpPr>
        <p:spPr>
          <a:xfrm>
            <a:off x="6848024" y="2519881"/>
            <a:ext cx="1873701" cy="144317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 test script for each configuration was needed</a:t>
            </a:r>
          </a:p>
        </p:txBody>
      </p:sp>
      <p:sp>
        <p:nvSpPr>
          <p:cNvPr id="40" name="Text Placeholder 4"/>
          <p:cNvSpPr txBox="1">
            <a:spLocks/>
          </p:cNvSpPr>
          <p:nvPr/>
        </p:nvSpPr>
        <p:spPr>
          <a:xfrm>
            <a:off x="373253" y="1901906"/>
            <a:ext cx="8348472" cy="47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marR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42900" marR="0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71500" indent="-168275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28700" indent="-174625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When a requirement has multiple configurations or use cases: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What’s new in ALM comparative to QC 10</a:t>
            </a:r>
            <a:r>
              <a:rPr lang="en-US" sz="2400" dirty="0" smtClean="0">
                <a:solidFill>
                  <a:srgbClr val="FF0000"/>
                </a:solidFill>
                <a:latin typeface="Verdana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Verdana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6807326" cy="472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Test Management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/>
              <a:t>Test Configurations</a:t>
            </a:r>
            <a:endParaRPr lang="en-US" kern="1200" dirty="0"/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304800" y="4800600"/>
            <a:ext cx="8348472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Significantly lower test script maintenance costs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Increased requirement scenario accuracy</a:t>
            </a:r>
          </a:p>
          <a:p>
            <a:pPr marL="342900" marR="0" lvl="1" indent="-1143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all use cases</a:t>
            </a:r>
          </a:p>
          <a:p>
            <a:pPr marL="225425" marR="0" lvl="0" indent="-225425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Char char="–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Share and leverage data sources and defini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1" name="Parallelogram 30"/>
          <p:cNvSpPr/>
          <p:nvPr/>
        </p:nvSpPr>
        <p:spPr>
          <a:xfrm>
            <a:off x="304800" y="1371600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With Test Configurations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814" y="2471755"/>
            <a:ext cx="2289359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A: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Gold Member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813" y="3101775"/>
            <a:ext cx="2289359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B: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Silver Member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7814" y="3731795"/>
            <a:ext cx="2289358" cy="477620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Requirement/Use Case C: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Blue Member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576211" y="2710564"/>
            <a:ext cx="1985813" cy="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cxnSp>
        <p:nvCxnSpPr>
          <p:cNvPr id="36" name="Straight Arrow Connector 35"/>
          <p:cNvCxnSpPr>
            <a:endCxn id="46" idx="1"/>
          </p:cNvCxnSpPr>
          <p:nvPr/>
        </p:nvCxnSpPr>
        <p:spPr>
          <a:xfrm flipV="1">
            <a:off x="2576211" y="3336458"/>
            <a:ext cx="1985813" cy="412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cxnSp>
        <p:nvCxnSpPr>
          <p:cNvPr id="37" name="Straight Arrow Connector 36"/>
          <p:cNvCxnSpPr>
            <a:endCxn id="47" idx="1"/>
          </p:cNvCxnSpPr>
          <p:nvPr/>
        </p:nvCxnSpPr>
        <p:spPr>
          <a:xfrm flipV="1">
            <a:off x="2576211" y="3951208"/>
            <a:ext cx="1995789" cy="2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4154783" y="1900855"/>
            <a:ext cx="2286000" cy="475488"/>
          </a:xfrm>
          <a:prstGeom prst="rect">
            <a:avLst/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Script: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Login as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27221" y="1900855"/>
            <a:ext cx="1" cy="2070816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40" name="Straight Connector 39"/>
          <p:cNvCxnSpPr>
            <a:stCxn id="34" idx="1"/>
          </p:cNvCxnSpPr>
          <p:nvPr/>
        </p:nvCxnSpPr>
        <p:spPr>
          <a:xfrm flipH="1">
            <a:off x="127221" y="3970605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 flipH="1">
            <a:off x="129028" y="3336880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 flipH="1">
            <a:off x="129027" y="2710565"/>
            <a:ext cx="150593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65000"/>
                <a:lumOff val="35000"/>
              </a:srgbClr>
            </a:solidFill>
            <a:prstDash val="dash"/>
          </a:ln>
          <a:effectLst/>
        </p:spPr>
      </p:cxnSp>
      <p:sp>
        <p:nvSpPr>
          <p:cNvPr id="43" name="Rounded Rectangle 42"/>
          <p:cNvSpPr/>
          <p:nvPr/>
        </p:nvSpPr>
        <p:spPr>
          <a:xfrm>
            <a:off x="6615486" y="1027895"/>
            <a:ext cx="2242267" cy="111070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Only 1 test script needed for all configuration</a:t>
            </a:r>
          </a:p>
        </p:txBody>
      </p:sp>
      <p:sp>
        <p:nvSpPr>
          <p:cNvPr id="44" name="Parallelogram 43"/>
          <p:cNvSpPr/>
          <p:nvPr/>
        </p:nvSpPr>
        <p:spPr>
          <a:xfrm>
            <a:off x="304800" y="4343400"/>
            <a:ext cx="4578721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Key Benefits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62024" y="2509006"/>
            <a:ext cx="2286000" cy="475488"/>
          </a:xfrm>
          <a:prstGeom prst="rect">
            <a:avLst/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Configuration 1: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Gold Member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62024" y="3098714"/>
            <a:ext cx="2286000" cy="475488"/>
          </a:xfrm>
          <a:prstGeom prst="rect">
            <a:avLst/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Configuration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2: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Silver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Member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72000" y="3713464"/>
            <a:ext cx="2286000" cy="475488"/>
          </a:xfrm>
          <a:prstGeom prst="rect">
            <a:avLst/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b="100000"/>
            </a:path>
            <a:tileRect t="-100000" r="-100000"/>
          </a:gra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Configuration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3: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Bronze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Member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220795" y="2384824"/>
            <a:ext cx="0" cy="1467414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dash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4220795" y="3852238"/>
            <a:ext cx="338978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dash"/>
            <a:tailEnd type="triangle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>
            <a:off x="4220795" y="3227123"/>
            <a:ext cx="338978" cy="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dash"/>
            <a:tailEnd type="triangle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flipV="1">
            <a:off x="4220795" y="2614862"/>
            <a:ext cx="338978" cy="431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dash"/>
            <a:tailEnd type="triangle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2590800" y="3352800"/>
            <a:ext cx="1540354" cy="873277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Traceability between Reqs and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AFAE-2AF6-4EE5-B182-AD1317FC1BD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7010400" cy="685799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</a:rPr>
              <a:t>You have successfully completed Day 1 : ALM 11 – New Features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What’s new in ALM comparative to QC 10 (Contd.)</a:t>
            </a:r>
            <a:r>
              <a:rPr lang="en-US" sz="2400" dirty="0" smtClean="0">
                <a:solidFill>
                  <a:srgbClr val="FF0000"/>
                </a:solidFill>
                <a:latin typeface="Verdana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Verdana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969143"/>
            <a:ext cx="6857999" cy="492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What’s new in ALM comparative to QC 10 (Contd.)</a:t>
            </a:r>
            <a:r>
              <a:rPr lang="en-US" sz="2400" dirty="0" smtClean="0">
                <a:solidFill>
                  <a:srgbClr val="FF0000"/>
                </a:solidFill>
                <a:latin typeface="Verdana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Verdana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27191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What’s new in ALM comparative to QC 10 (Contd.)</a:t>
            </a:r>
            <a:r>
              <a:rPr lang="en-US" sz="2400" dirty="0" smtClean="0">
                <a:solidFill>
                  <a:srgbClr val="FF0000"/>
                </a:solidFill>
                <a:latin typeface="Verdana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Verdana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  <a:t/>
            </a:r>
            <a:br>
              <a:rPr lang="en-US" sz="1400" kern="1200" dirty="0" smtClean="0">
                <a:solidFill>
                  <a:srgbClr val="000000"/>
                </a:solidFill>
                <a:latin typeface="Futura Bk"/>
                <a:ea typeface="+mn-ea"/>
                <a:cs typeface="+mn-cs"/>
              </a:rPr>
            </a:br>
            <a:endParaRPr lang="en-IN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39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715000"/>
          </a:xfrm>
        </p:spPr>
        <p:txBody>
          <a:bodyPr/>
          <a:lstStyle/>
          <a:p>
            <a:r>
              <a:rPr lang="en-US" dirty="0" smtClean="0"/>
              <a:t>HP Solutions to Master the Core Application Lifecycle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295400" y="1371600"/>
            <a:ext cx="54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IN" b="0" dirty="0" err="1" smtClean="0">
              <a:latin typeface="Verdana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339725" y="420624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D97BB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514" y="2879173"/>
            <a:ext cx="2834640" cy="1589310"/>
          </a:xfrm>
          <a:prstGeom prst="rect">
            <a:avLst/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t"/>
          <a:lstStyle/>
          <a:p>
            <a:pPr algn="ctr">
              <a:lnSpc>
                <a:spcPct val="85000"/>
              </a:lnSpc>
            </a:pPr>
            <a:r>
              <a:rPr lang="en-US" sz="2000" b="0" dirty="0" smtClean="0">
                <a:solidFill>
                  <a:prstClr val="white"/>
                </a:solidFill>
                <a:latin typeface="Futura Hv" pitchFamily="34" charset="0"/>
              </a:rPr>
              <a:t>Requirements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1032" y="2879173"/>
            <a:ext cx="2834640" cy="1589310"/>
          </a:xfrm>
          <a:prstGeom prst="rect">
            <a:avLst/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t"/>
          <a:lstStyle/>
          <a:p>
            <a:pPr algn="ctr">
              <a:lnSpc>
                <a:spcPct val="85000"/>
              </a:lnSpc>
            </a:pPr>
            <a:r>
              <a:rPr lang="en-US" sz="2000" b="0" dirty="0" smtClean="0">
                <a:solidFill>
                  <a:prstClr val="white"/>
                </a:solidFill>
                <a:latin typeface="Futura Hv" pitchFamily="34" charset="0"/>
              </a:rPr>
              <a:t>Development</a:t>
            </a:r>
          </a:p>
          <a:p>
            <a:pPr algn="ctr">
              <a:lnSpc>
                <a:spcPct val="85000"/>
              </a:lnSpc>
            </a:pPr>
            <a:r>
              <a:rPr lang="en-US" sz="2000" b="0" dirty="0" smtClean="0">
                <a:solidFill>
                  <a:prstClr val="white"/>
                </a:solidFill>
                <a:latin typeface="Futura Hv" pitchFamily="34" charset="0"/>
              </a:rPr>
              <a:t>Management</a:t>
            </a:r>
            <a:endParaRPr lang="en-US" sz="2000" b="0" dirty="0">
              <a:solidFill>
                <a:prstClr val="white"/>
              </a:solidFill>
              <a:latin typeface="Futura Hv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6550" y="2879173"/>
            <a:ext cx="2834640" cy="1589310"/>
          </a:xfrm>
          <a:prstGeom prst="rect">
            <a:avLst/>
          </a:prstGeom>
          <a:gradFill flip="none" rotWithShape="1">
            <a:gsLst>
              <a:gs pos="0">
                <a:srgbClr val="3191AE"/>
              </a:gs>
              <a:gs pos="100000">
                <a:srgbClr val="00313C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t"/>
          <a:lstStyle/>
          <a:p>
            <a:pPr algn="ctr">
              <a:lnSpc>
                <a:spcPct val="85000"/>
              </a:lnSpc>
            </a:pPr>
            <a:r>
              <a:rPr lang="en-US" sz="2000" b="0" dirty="0" smtClean="0">
                <a:solidFill>
                  <a:prstClr val="white"/>
                </a:solidFill>
                <a:latin typeface="Futura Hv" pitchFamily="34" charset="0"/>
              </a:rPr>
              <a:t>Quality</a:t>
            </a:r>
          </a:p>
          <a:p>
            <a:pPr algn="ctr">
              <a:lnSpc>
                <a:spcPct val="85000"/>
              </a:lnSpc>
            </a:pPr>
            <a:r>
              <a:rPr lang="en-US" sz="2000" b="0" dirty="0" smtClean="0">
                <a:solidFill>
                  <a:prstClr val="white"/>
                </a:solidFill>
                <a:latin typeface="Futura Hv" pitchFamily="34" charset="0"/>
              </a:rPr>
              <a:t> Management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3307" y="3492807"/>
            <a:ext cx="264333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81"/>
          <p:cNvSpPr>
            <a:spLocks noChangeShapeType="1"/>
          </p:cNvSpPr>
          <p:nvPr/>
        </p:nvSpPr>
        <p:spPr bwMode="gray">
          <a:xfrm>
            <a:off x="1614974" y="3587693"/>
            <a:ext cx="0" cy="7859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974" y="3773629"/>
            <a:ext cx="141518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prstClr val="white"/>
                </a:solidFill>
              </a:rPr>
              <a:t>Requirements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673" y="3767663"/>
            <a:ext cx="1397161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prstClr val="white"/>
                </a:solidFill>
              </a:rPr>
              <a:t>Requirements </a:t>
            </a:r>
            <a:r>
              <a:rPr lang="en-US" sz="1200" dirty="0" smtClean="0">
                <a:solidFill>
                  <a:prstClr val="white"/>
                </a:solidFill>
              </a:rPr>
              <a:t>Definition</a:t>
            </a:r>
            <a:r>
              <a:rPr lang="en-US" sz="700" baseline="30000" dirty="0" smtClean="0">
                <a:solidFill>
                  <a:prstClr val="white"/>
                </a:solidFill>
              </a:rPr>
              <a:t>*</a:t>
            </a:r>
            <a:endParaRPr lang="en-US" sz="700" baseline="300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1033" y="3800247"/>
            <a:ext cx="933940" cy="36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 smtClean="0">
                <a:solidFill>
                  <a:prstClr val="white"/>
                </a:solidFill>
              </a:rPr>
              <a:t>Development Integrations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01287" y="3788055"/>
            <a:ext cx="955818" cy="36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 smtClean="0">
                <a:solidFill>
                  <a:prstClr val="white"/>
                </a:solidFill>
              </a:rPr>
              <a:t>Defect Management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6550" y="3853998"/>
            <a:ext cx="944880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</a:rPr>
              <a:t>Functional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8" name="Line 81"/>
          <p:cNvSpPr>
            <a:spLocks noChangeShapeType="1"/>
          </p:cNvSpPr>
          <p:nvPr/>
        </p:nvSpPr>
        <p:spPr bwMode="gray">
          <a:xfrm>
            <a:off x="7071430" y="3587693"/>
            <a:ext cx="0" cy="7859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gray">
          <a:xfrm>
            <a:off x="8016310" y="3587693"/>
            <a:ext cx="0" cy="7859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1429" y="3863808"/>
            <a:ext cx="944880" cy="22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 smtClean="0">
                <a:solidFill>
                  <a:prstClr val="white"/>
                </a:solidFill>
              </a:rPr>
              <a:t>Performance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6309" y="3862624"/>
            <a:ext cx="944881" cy="23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dirty="0" smtClean="0">
                <a:solidFill>
                  <a:prstClr val="white"/>
                </a:solidFill>
              </a:rPr>
              <a:t>Security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3" name="Rectangle 122"/>
          <p:cNvSpPr>
            <a:spLocks noChangeArrowheads="1"/>
          </p:cNvSpPr>
          <p:nvPr/>
        </p:nvSpPr>
        <p:spPr bwMode="auto">
          <a:xfrm>
            <a:off x="8199219" y="5268186"/>
            <a:ext cx="186564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gray">
          <a:xfrm>
            <a:off x="195514" y="4592638"/>
            <a:ext cx="8776234" cy="896112"/>
          </a:xfrm>
          <a:prstGeom prst="rect">
            <a:avLst/>
          </a:pr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rgbClr val="FFFFFF"/>
                </a:solidFill>
                <a:latin typeface="Futura Hv" pitchFamily="34" charset="0"/>
              </a:rPr>
              <a:t>Foundation</a:t>
            </a:r>
            <a:endParaRPr lang="en-US" b="0" dirty="0">
              <a:solidFill>
                <a:srgbClr val="FFFFFF"/>
              </a:solidFill>
              <a:latin typeface="Futura Hv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gray">
          <a:xfrm>
            <a:off x="195518" y="5107049"/>
            <a:ext cx="2194053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indent="-114300" algn="ctr">
              <a:lnSpc>
                <a:spcPct val="115000"/>
              </a:lnSpc>
              <a:spcBef>
                <a:spcPct val="50000"/>
              </a:spcBef>
              <a:buClr>
                <a:srgbClr val="8E001D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Traceability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4583631" y="5117182"/>
            <a:ext cx="2194059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indent="-114300" algn="ctr">
              <a:lnSpc>
                <a:spcPct val="115000"/>
              </a:lnSpc>
              <a:spcBef>
                <a:spcPct val="50000"/>
              </a:spcBef>
              <a:buClr>
                <a:srgbClr val="8E001D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Reporting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gray">
          <a:xfrm>
            <a:off x="2389572" y="5045637"/>
            <a:ext cx="21940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indent="-114300" algn="ctr">
              <a:buClr>
                <a:srgbClr val="8E001D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Process Standardization </a:t>
            </a:r>
          </a:p>
          <a:p>
            <a:pPr marL="114300" indent="-114300" algn="ctr">
              <a:buClr>
                <a:srgbClr val="8E001D"/>
              </a:buClr>
            </a:pPr>
            <a:r>
              <a:rPr lang="en-US" sz="1000" dirty="0" smtClean="0">
                <a:solidFill>
                  <a:schemeClr val="bg1"/>
                </a:solidFill>
              </a:rPr>
              <a:t>(i.e. Waterfall, Agile)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6777689" y="5046666"/>
            <a:ext cx="21940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indent="-114300" algn="ctr">
              <a:buClr>
                <a:srgbClr val="8E001D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Extensibility </a:t>
            </a:r>
          </a:p>
          <a:p>
            <a:pPr marL="114300" indent="-114300" algn="ctr">
              <a:buClr>
                <a:srgbClr val="8E001D"/>
              </a:buClr>
            </a:pPr>
            <a:r>
              <a:rPr lang="en-US" sz="1000" dirty="0" smtClean="0">
                <a:solidFill>
                  <a:schemeClr val="bg1"/>
                </a:solidFill>
              </a:rPr>
              <a:t>(Open APIs)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56684" y="3492807"/>
            <a:ext cx="264333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22202" y="3492807"/>
            <a:ext cx="264333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5513" y="1906437"/>
            <a:ext cx="8765677" cy="892421"/>
          </a:xfrm>
          <a:prstGeom prst="rect">
            <a:avLst/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t"/>
          <a:lstStyle/>
          <a:p>
            <a:pPr algn="ctr">
              <a:lnSpc>
                <a:spcPct val="85000"/>
              </a:lnSpc>
            </a:pPr>
            <a:r>
              <a:rPr lang="en-US" b="0" dirty="0" smtClean="0">
                <a:solidFill>
                  <a:prstClr val="white"/>
                </a:solidFill>
                <a:latin typeface="Futura Hv" pitchFamily="34" charset="0"/>
              </a:rPr>
              <a:t>Application</a:t>
            </a:r>
            <a:r>
              <a:rPr lang="en-US" dirty="0" smtClean="0">
                <a:solidFill>
                  <a:prstClr val="white"/>
                </a:solidFill>
                <a:latin typeface="Futura Hv" pitchFamily="34" charset="0"/>
              </a:rPr>
              <a:t> </a:t>
            </a:r>
            <a:r>
              <a:rPr lang="en-US" b="0" dirty="0" smtClean="0">
                <a:solidFill>
                  <a:prstClr val="white"/>
                </a:solidFill>
                <a:latin typeface="Futura Hv" pitchFamily="34" charset="0"/>
              </a:rPr>
              <a:t>Lifecycle</a:t>
            </a:r>
            <a:r>
              <a:rPr lang="en-US" dirty="0" smtClean="0">
                <a:solidFill>
                  <a:prstClr val="white"/>
                </a:solidFill>
                <a:latin typeface="Futura Hv" pitchFamily="34" charset="0"/>
              </a:rPr>
              <a:t> </a:t>
            </a:r>
            <a:r>
              <a:rPr lang="en-US" b="0" dirty="0" smtClean="0">
                <a:solidFill>
                  <a:prstClr val="white"/>
                </a:solidFill>
                <a:latin typeface="Futura Hv" pitchFamily="34" charset="0"/>
              </a:rPr>
              <a:t>Management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2770" y="2396505"/>
            <a:ext cx="434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Project Planning &amp; Tracking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2400399"/>
            <a:ext cx="438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Enterprise Release Management</a:t>
            </a:r>
          </a:p>
        </p:txBody>
      </p:sp>
      <p:sp>
        <p:nvSpPr>
          <p:cNvPr id="34" name="Line 81"/>
          <p:cNvSpPr>
            <a:spLocks noChangeShapeType="1"/>
          </p:cNvSpPr>
          <p:nvPr/>
        </p:nvSpPr>
        <p:spPr bwMode="gray">
          <a:xfrm flipH="1">
            <a:off x="4572000" y="2369899"/>
            <a:ext cx="0" cy="32004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3170" y="2306477"/>
            <a:ext cx="8577072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0357" y="6634163"/>
            <a:ext cx="4384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 Textual RD, Business Process Model (BPM) and industry leading 3</a:t>
            </a: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rd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party RD tools integration</a:t>
            </a:r>
          </a:p>
        </p:txBody>
      </p:sp>
      <p:sp>
        <p:nvSpPr>
          <p:cNvPr id="37" name="Line 81"/>
          <p:cNvSpPr>
            <a:spLocks noChangeShapeType="1"/>
          </p:cNvSpPr>
          <p:nvPr/>
        </p:nvSpPr>
        <p:spPr bwMode="gray">
          <a:xfrm>
            <a:off x="4094973" y="3551606"/>
            <a:ext cx="0" cy="7859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gray">
          <a:xfrm>
            <a:off x="5039853" y="3551606"/>
            <a:ext cx="0" cy="78590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39853" y="3783097"/>
            <a:ext cx="955818" cy="36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50" dirty="0" smtClean="0">
                <a:solidFill>
                  <a:prstClr val="white"/>
                </a:solidFill>
              </a:rPr>
              <a:t>Secure Development</a:t>
            </a:r>
            <a:endParaRPr lang="en-US" sz="1050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81796" y="5014224"/>
            <a:ext cx="8577072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81"/>
          <p:cNvSpPr>
            <a:spLocks noChangeShapeType="1"/>
          </p:cNvSpPr>
          <p:nvPr/>
        </p:nvSpPr>
        <p:spPr bwMode="gray">
          <a:xfrm flipH="1">
            <a:off x="2389572" y="5091488"/>
            <a:ext cx="0" cy="32004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gray">
          <a:xfrm flipH="1">
            <a:off x="4583631" y="5091488"/>
            <a:ext cx="0" cy="32004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gray">
          <a:xfrm flipH="1">
            <a:off x="6777690" y="5091488"/>
            <a:ext cx="0" cy="32004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Explosion 1 43"/>
          <p:cNvSpPr/>
          <p:nvPr/>
        </p:nvSpPr>
        <p:spPr bwMode="auto">
          <a:xfrm>
            <a:off x="0" y="3200400"/>
            <a:ext cx="1168406" cy="615244"/>
          </a:xfrm>
          <a:prstGeom prst="irregularSeal1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Bk" pitchFamily="34" charset="0"/>
              </a:rPr>
              <a:t>New!</a:t>
            </a:r>
          </a:p>
        </p:txBody>
      </p:sp>
      <p:sp>
        <p:nvSpPr>
          <p:cNvPr id="46" name="Explosion 1 45"/>
          <p:cNvSpPr/>
          <p:nvPr/>
        </p:nvSpPr>
        <p:spPr bwMode="auto">
          <a:xfrm>
            <a:off x="2906855" y="3288697"/>
            <a:ext cx="1168406" cy="615244"/>
          </a:xfrm>
          <a:prstGeom prst="irregularSeal1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Bk" pitchFamily="34" charset="0"/>
              </a:rPr>
              <a:t>New!</a:t>
            </a:r>
          </a:p>
        </p:txBody>
      </p:sp>
      <p:sp>
        <p:nvSpPr>
          <p:cNvPr id="47" name="Explosion 1 46"/>
          <p:cNvSpPr/>
          <p:nvPr/>
        </p:nvSpPr>
        <p:spPr bwMode="auto">
          <a:xfrm>
            <a:off x="152400" y="1981200"/>
            <a:ext cx="1168406" cy="615244"/>
          </a:xfrm>
          <a:prstGeom prst="irregularSeal1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Bk" pitchFamily="34" charset="0"/>
              </a:rPr>
              <a:t>New!</a:t>
            </a:r>
          </a:p>
        </p:txBody>
      </p:sp>
      <p:sp>
        <p:nvSpPr>
          <p:cNvPr id="50" name="Explosion 1 49"/>
          <p:cNvSpPr/>
          <p:nvPr/>
        </p:nvSpPr>
        <p:spPr bwMode="auto">
          <a:xfrm>
            <a:off x="7708298" y="5324128"/>
            <a:ext cx="1168406" cy="615244"/>
          </a:xfrm>
          <a:prstGeom prst="irregularSeal1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Bk" pitchFamily="34" charset="0"/>
              </a:rPr>
              <a:t>New!</a:t>
            </a:r>
          </a:p>
        </p:txBody>
      </p:sp>
      <p:sp>
        <p:nvSpPr>
          <p:cNvPr id="52" name="Explosion 1 51"/>
          <p:cNvSpPr/>
          <p:nvPr/>
        </p:nvSpPr>
        <p:spPr bwMode="auto">
          <a:xfrm>
            <a:off x="2057400" y="4114800"/>
            <a:ext cx="1168406" cy="615244"/>
          </a:xfrm>
          <a:prstGeom prst="irregularSeal1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 pitchFamily="34" charset="0"/>
              </a:rPr>
              <a:t>More!</a:t>
            </a:r>
          </a:p>
        </p:txBody>
      </p:sp>
      <p:sp>
        <p:nvSpPr>
          <p:cNvPr id="54" name="Explosion 1 53"/>
          <p:cNvSpPr/>
          <p:nvPr/>
        </p:nvSpPr>
        <p:spPr bwMode="auto">
          <a:xfrm>
            <a:off x="4267200" y="5257800"/>
            <a:ext cx="1168406" cy="615244"/>
          </a:xfrm>
          <a:prstGeom prst="irregularSeal1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 pitchFamily="34" charset="0"/>
              </a:rPr>
              <a:t>More!</a:t>
            </a:r>
          </a:p>
        </p:txBody>
      </p:sp>
      <p:sp>
        <p:nvSpPr>
          <p:cNvPr id="56" name="Explosion 1 55"/>
          <p:cNvSpPr/>
          <p:nvPr/>
        </p:nvSpPr>
        <p:spPr bwMode="auto">
          <a:xfrm>
            <a:off x="6553200" y="3352800"/>
            <a:ext cx="1168406" cy="615244"/>
          </a:xfrm>
          <a:prstGeom prst="irregularSeal1">
            <a:avLst/>
          </a:prstGeom>
          <a:solidFill>
            <a:srgbClr val="99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 pitchFamily="34" charset="0"/>
              </a:rPr>
              <a:t>More!</a:t>
            </a:r>
          </a:p>
        </p:txBody>
      </p:sp>
    </p:spTree>
    <p:extLst>
      <p:ext uri="{BB962C8B-B14F-4D97-AF65-F5344CB8AC3E}">
        <p14:creationId xmlns="" xmlns:p14="http://schemas.microsoft.com/office/powerpoint/2010/main" val="10527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4572000"/>
          </a:xfrm>
        </p:spPr>
        <p:txBody>
          <a:bodyPr/>
          <a:lstStyle/>
          <a:p>
            <a:r>
              <a:rPr lang="en-US" dirty="0" smtClean="0"/>
              <a:t>HP Quality Center</a:t>
            </a:r>
            <a:endParaRPr lang="en-IN" dirty="0"/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gray">
          <a:xfrm>
            <a:off x="234657" y="3320461"/>
            <a:ext cx="8613072" cy="1542537"/>
          </a:xfrm>
          <a:prstGeom prst="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gray">
          <a:xfrm>
            <a:off x="228600" y="5029200"/>
            <a:ext cx="8613072" cy="790314"/>
          </a:xfrm>
          <a:prstGeom prst="rect">
            <a:avLst/>
          </a:prstGeom>
          <a:gradFill>
            <a:gsLst>
              <a:gs pos="15000">
                <a:srgbClr val="1E89C5"/>
              </a:gs>
              <a:gs pos="85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ALM Platform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gray">
          <a:xfrm>
            <a:off x="381000" y="5334000"/>
            <a:ext cx="8305800" cy="381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Hv" pitchFamily="34" charset="0"/>
            </a:endParaRPr>
          </a:p>
        </p:txBody>
      </p:sp>
      <p:sp>
        <p:nvSpPr>
          <p:cNvPr id="153" name="Text Placeholder 3"/>
          <p:cNvSpPr txBox="1">
            <a:spLocks/>
          </p:cNvSpPr>
          <p:nvPr/>
        </p:nvSpPr>
        <p:spPr>
          <a:xfrm>
            <a:off x="304800" y="838200"/>
            <a:ext cx="8296306" cy="37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Manage and optimize application quality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28601" y="1257465"/>
            <a:ext cx="8613072" cy="366585"/>
          </a:xfrm>
          <a:prstGeom prst="rect">
            <a:avLst/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Dashboard</a:t>
            </a:r>
          </a:p>
        </p:txBody>
      </p:sp>
      <p:sp>
        <p:nvSpPr>
          <p:cNvPr id="156" name="Rectangle 5"/>
          <p:cNvSpPr>
            <a:spLocks noChangeArrowheads="1"/>
          </p:cNvSpPr>
          <p:nvPr/>
        </p:nvSpPr>
        <p:spPr bwMode="gray">
          <a:xfrm>
            <a:off x="304800" y="5334000"/>
            <a:ext cx="2217854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marR="0" lvl="0" indent="-114300" algn="ctr" defTabSz="914400" eaLnBrk="1" fontAlgn="auto" latinLnBrk="0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>
                <a:srgbClr val="8E001D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Data Repository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" name="Rectangle 6"/>
          <p:cNvSpPr>
            <a:spLocks noChangeArrowheads="1"/>
          </p:cNvSpPr>
          <p:nvPr/>
        </p:nvSpPr>
        <p:spPr bwMode="gray">
          <a:xfrm>
            <a:off x="4724400" y="5334000"/>
            <a:ext cx="2011353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marR="0" lvl="0" indent="-114300" algn="ctr" defTabSz="914400" eaLnBrk="1" fontAlgn="auto" latinLnBrk="0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>
                <a:srgbClr val="8E001D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Reporting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Rectangle 8"/>
          <p:cNvSpPr>
            <a:spLocks noChangeArrowheads="1"/>
          </p:cNvSpPr>
          <p:nvPr/>
        </p:nvSpPr>
        <p:spPr bwMode="gray">
          <a:xfrm>
            <a:off x="6629400" y="5334000"/>
            <a:ext cx="2206381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marR="0" lvl="0" indent="-114300" algn="ctr" defTabSz="914400" eaLnBrk="1" fontAlgn="auto" latinLnBrk="0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>
                <a:srgbClr val="8E001D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Open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APIs (REST)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AutoShape 35"/>
          <p:cNvSpPr>
            <a:spLocks noChangeArrowheads="1"/>
          </p:cNvSpPr>
          <p:nvPr/>
        </p:nvSpPr>
        <p:spPr bwMode="gray">
          <a:xfrm>
            <a:off x="888773" y="1752600"/>
            <a:ext cx="7285080" cy="152400"/>
          </a:xfrm>
          <a:prstGeom prst="triangle">
            <a:avLst>
              <a:gd name="adj" fmla="val 49870"/>
            </a:avLst>
          </a:prstGeom>
          <a:gradFill rotWithShape="1">
            <a:gsLst>
              <a:gs pos="0">
                <a:srgbClr val="EB5F01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AutoShape 35"/>
          <p:cNvSpPr>
            <a:spLocks noChangeArrowheads="1"/>
          </p:cNvSpPr>
          <p:nvPr/>
        </p:nvSpPr>
        <p:spPr bwMode="gray">
          <a:xfrm flipV="1">
            <a:off x="990600" y="4876800"/>
            <a:ext cx="7285080" cy="152400"/>
          </a:xfrm>
          <a:prstGeom prst="triangle">
            <a:avLst>
              <a:gd name="adj" fmla="val 48139"/>
            </a:avLst>
          </a:prstGeom>
          <a:gradFill rotWithShape="1">
            <a:gsLst>
              <a:gs pos="0">
                <a:srgbClr val="EB5F01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" name="Rectangle 9"/>
          <p:cNvSpPr>
            <a:spLocks noChangeArrowheads="1"/>
          </p:cNvSpPr>
          <p:nvPr/>
        </p:nvSpPr>
        <p:spPr bwMode="gray">
          <a:xfrm>
            <a:off x="228601" y="1959649"/>
            <a:ext cx="8613072" cy="1193605"/>
          </a:xfrm>
          <a:prstGeom prst="rect">
            <a:avLst/>
          </a:prstGeom>
          <a:gradFill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Rectangle 10"/>
          <p:cNvSpPr>
            <a:spLocks noChangeArrowheads="1"/>
          </p:cNvSpPr>
          <p:nvPr/>
        </p:nvSpPr>
        <p:spPr bwMode="gray">
          <a:xfrm>
            <a:off x="329919" y="2054326"/>
            <a:ext cx="8425904" cy="98995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" name="Rectangle 11"/>
          <p:cNvSpPr>
            <a:spLocks noChangeArrowheads="1"/>
          </p:cNvSpPr>
          <p:nvPr/>
        </p:nvSpPr>
        <p:spPr bwMode="gray">
          <a:xfrm>
            <a:off x="2659550" y="2117667"/>
            <a:ext cx="390171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800" b="0" dirty="0" smtClean="0">
                <a:solidFill>
                  <a:srgbClr val="000000"/>
                </a:solidFill>
                <a:latin typeface="Futura Hv" pitchFamily="34" charset="0"/>
              </a:rPr>
              <a:t>HP Quality Center</a:t>
            </a:r>
            <a:endParaRPr lang="en-US" sz="1800" b="0" dirty="0">
              <a:solidFill>
                <a:srgbClr val="000000"/>
              </a:solidFill>
              <a:latin typeface="Futura Hv" pitchFamily="34" charset="0"/>
            </a:endParaRPr>
          </a:p>
        </p:txBody>
      </p:sp>
      <p:sp>
        <p:nvSpPr>
          <p:cNvPr id="167" name="Line 19"/>
          <p:cNvSpPr>
            <a:spLocks noChangeShapeType="1"/>
          </p:cNvSpPr>
          <p:nvPr/>
        </p:nvSpPr>
        <p:spPr bwMode="gray">
          <a:xfrm>
            <a:off x="434267" y="2509797"/>
            <a:ext cx="8255977" cy="45719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8" name="Rectangle 24"/>
          <p:cNvSpPr>
            <a:spLocks noChangeArrowheads="1"/>
          </p:cNvSpPr>
          <p:nvPr/>
        </p:nvSpPr>
        <p:spPr bwMode="gray">
          <a:xfrm>
            <a:off x="358687" y="2607869"/>
            <a:ext cx="1240582" cy="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Release Management</a:t>
            </a:r>
          </a:p>
        </p:txBody>
      </p:sp>
      <p:sp>
        <p:nvSpPr>
          <p:cNvPr id="169" name="Rectangle 25"/>
          <p:cNvSpPr>
            <a:spLocks noChangeArrowheads="1"/>
          </p:cNvSpPr>
          <p:nvPr/>
        </p:nvSpPr>
        <p:spPr bwMode="gray">
          <a:xfrm>
            <a:off x="2016494" y="2607869"/>
            <a:ext cx="1324480" cy="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</a:rPr>
              <a:t>Requirements Management</a:t>
            </a:r>
          </a:p>
        </p:txBody>
      </p:sp>
      <p:sp>
        <p:nvSpPr>
          <p:cNvPr id="170" name="Rectangle 27"/>
          <p:cNvSpPr>
            <a:spLocks noChangeArrowheads="1"/>
          </p:cNvSpPr>
          <p:nvPr/>
        </p:nvSpPr>
        <p:spPr bwMode="gray">
          <a:xfrm>
            <a:off x="7510351" y="2607869"/>
            <a:ext cx="1242513" cy="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</a:rPr>
              <a:t>Defect Management</a:t>
            </a:r>
          </a:p>
        </p:txBody>
      </p:sp>
      <p:sp>
        <p:nvSpPr>
          <p:cNvPr id="173" name="Rectangle 25"/>
          <p:cNvSpPr>
            <a:spLocks noChangeArrowheads="1"/>
          </p:cNvSpPr>
          <p:nvPr/>
        </p:nvSpPr>
        <p:spPr bwMode="gray">
          <a:xfrm>
            <a:off x="3643888" y="2607869"/>
            <a:ext cx="919899" cy="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Business Models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74" name="Rectangle 25"/>
          <p:cNvSpPr>
            <a:spLocks noChangeArrowheads="1"/>
          </p:cNvSpPr>
          <p:nvPr/>
        </p:nvSpPr>
        <p:spPr bwMode="gray">
          <a:xfrm>
            <a:off x="6201109" y="2675342"/>
            <a:ext cx="895102" cy="27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Test Lab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75" name="Rectangle 25"/>
          <p:cNvSpPr>
            <a:spLocks noChangeArrowheads="1"/>
          </p:cNvSpPr>
          <p:nvPr/>
        </p:nvSpPr>
        <p:spPr bwMode="gray">
          <a:xfrm>
            <a:off x="4864864" y="2590800"/>
            <a:ext cx="921865" cy="35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srgbClr val="000000"/>
                </a:solidFill>
              </a:rPr>
              <a:t>Test Plan</a:t>
            </a:r>
            <a:endParaRPr lang="en-US" sz="1200" kern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29918" y="3423397"/>
            <a:ext cx="2039193" cy="95148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636260" y="3419492"/>
            <a:ext cx="2039193" cy="95516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483089" y="3423397"/>
            <a:ext cx="2039193" cy="95148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29078" y="3460757"/>
            <a:ext cx="20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Futura Hv" pitchFamily="34" charset="0"/>
              </a:rPr>
              <a:t>HP Unified Functional Testing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483089" y="3553088"/>
            <a:ext cx="203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Futura Hv" pitchFamily="34" charset="0"/>
              </a:rPr>
              <a:t>Application Security Testing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627826" y="3460757"/>
            <a:ext cx="204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Futura Hv" pitchFamily="34" charset="0"/>
              </a:rPr>
              <a:t>Business Application Validation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29919" y="3989070"/>
            <a:ext cx="101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HP QuickTest Professional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63925" y="3989070"/>
            <a:ext cx="10143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HP Service Test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83089" y="4069861"/>
            <a:ext cx="2039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HP QAInspect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6261" y="4069861"/>
            <a:ext cx="2039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HP Business Process Testing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789431" y="3417283"/>
            <a:ext cx="1973569" cy="95527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89430" y="3553089"/>
            <a:ext cx="20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Futura Hv" pitchFamily="34" charset="0"/>
              </a:rPr>
              <a:t>Services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789431" y="4069861"/>
            <a:ext cx="20235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Service Test Management</a:t>
            </a:r>
          </a:p>
        </p:txBody>
      </p:sp>
      <p:sp>
        <p:nvSpPr>
          <p:cNvPr id="197" name="Rectangle 10"/>
          <p:cNvSpPr>
            <a:spLocks noChangeArrowheads="1"/>
          </p:cNvSpPr>
          <p:nvPr/>
        </p:nvSpPr>
        <p:spPr bwMode="gray">
          <a:xfrm>
            <a:off x="329078" y="4527221"/>
            <a:ext cx="8425904" cy="27337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</a:rPr>
              <a:t>Test Data Management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Hv" pitchFamily="34" charset="0"/>
            </a:endParaRP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gray">
          <a:xfrm>
            <a:off x="2590800" y="5334000"/>
            <a:ext cx="2012464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4300" marR="0" lvl="0" indent="-114300" algn="ctr" defTabSz="914400" eaLnBrk="1" fontAlgn="auto" latinLnBrk="0" hangingPunct="1">
              <a:lnSpc>
                <a:spcPct val="115000"/>
              </a:lnSpc>
              <a:spcBef>
                <a:spcPct val="50000"/>
              </a:spcBef>
              <a:spcAft>
                <a:spcPts val="0"/>
              </a:spcAft>
              <a:buClr>
                <a:srgbClr val="8E001D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Project Workflow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04" name="Straight Connector 203"/>
          <p:cNvCxnSpPr/>
          <p:nvPr/>
        </p:nvCxnSpPr>
        <p:spPr bwMode="auto">
          <a:xfrm rot="5400000">
            <a:off x="2248694" y="55237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 rot="5400000">
            <a:off x="4458494" y="55237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 rot="5400000">
            <a:off x="6592094" y="55237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" name="Line 19"/>
          <p:cNvSpPr>
            <a:spLocks noChangeShapeType="1"/>
          </p:cNvSpPr>
          <p:nvPr/>
        </p:nvSpPr>
        <p:spPr bwMode="gray">
          <a:xfrm>
            <a:off x="2541096" y="3948148"/>
            <a:ext cx="196596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gray">
          <a:xfrm>
            <a:off x="304800" y="3962400"/>
            <a:ext cx="196596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gray">
          <a:xfrm>
            <a:off x="6781800" y="3962400"/>
            <a:ext cx="196596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gray">
          <a:xfrm>
            <a:off x="4648200" y="3962400"/>
            <a:ext cx="196596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 bwMode="auto">
          <a:xfrm rot="5400000">
            <a:off x="3163094" y="2780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 rot="5400000">
            <a:off x="1639094" y="2780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 rot="5400000">
            <a:off x="4687094" y="2780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rot="5400000">
            <a:off x="5906294" y="2780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rot="5400000">
            <a:off x="7201694" y="2780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 rot="5400000">
            <a:off x="1181894" y="41521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65" grpId="0" animBg="1"/>
      <p:bldP spid="165" grpId="1" animBg="1"/>
      <p:bldP spid="179" grpId="0" animBg="1"/>
      <p:bldP spid="180" grpId="0" animBg="1"/>
      <p:bldP spid="193" grpId="0" animBg="1"/>
      <p:bldP spid="197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B19F4E7C7474FB1BA8D1F1322D63D" ma:contentTypeVersion="0" ma:contentTypeDescription="Create a new document." ma:contentTypeScope="" ma:versionID="7ac69171c1f8886e49dfc13201fa298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62003-CEC3-4D41-896D-51B5F31B99F1}"/>
</file>

<file path=customXml/itemProps2.xml><?xml version="1.0" encoding="utf-8"?>
<ds:datastoreItem xmlns:ds="http://schemas.openxmlformats.org/officeDocument/2006/customXml" ds:itemID="{C12364EB-2F22-42D0-AC65-B3F98174173A}"/>
</file>

<file path=customXml/itemProps3.xml><?xml version="1.0" encoding="utf-8"?>
<ds:datastoreItem xmlns:ds="http://schemas.openxmlformats.org/officeDocument/2006/customXml" ds:itemID="{83FA399F-D15C-499B-B907-1CB2916D6AD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11529</TotalTime>
  <Words>1760</Words>
  <Application>Microsoft Office PowerPoint</Application>
  <PresentationFormat>On-screen Show (4:3)</PresentationFormat>
  <Paragraphs>437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1_Blank Presentation</vt:lpstr>
      <vt:lpstr>ALM 11 : New Features</vt:lpstr>
      <vt:lpstr>Objectives  </vt:lpstr>
      <vt:lpstr>ALM Licensing Options  </vt:lpstr>
      <vt:lpstr>What’s new in ALM comparative to QC 10   </vt:lpstr>
      <vt:lpstr>What’s new in ALM comparative to QC 10 (Contd.)   </vt:lpstr>
      <vt:lpstr>What’s new in ALM comparative to QC 10 (Contd.)   </vt:lpstr>
      <vt:lpstr>What’s new in ALM comparative to QC 10 (Contd.)   </vt:lpstr>
      <vt:lpstr>HP Solutions to Master the Core Application Lifecycle   </vt:lpstr>
      <vt:lpstr>HP Quality Center</vt:lpstr>
      <vt:lpstr>ALM 11 Client Compatible Browsers &amp; OS    </vt:lpstr>
      <vt:lpstr>Key themes of ALM/QC 11.00 </vt:lpstr>
      <vt:lpstr>QC Premier is now HP Application Lifecycle Management Why? -Significant investment in addressing more than QA   -Business   -Project   -Development -Common &amp; Extended Platform </vt:lpstr>
      <vt:lpstr>What’s new?  </vt:lpstr>
      <vt:lpstr>Module navigation sidebars   </vt:lpstr>
      <vt:lpstr>Project Planning &amp; Tracking </vt:lpstr>
      <vt:lpstr>Project Planning &amp; Tracking</vt:lpstr>
      <vt:lpstr>Project Planning &amp; Tracking</vt:lpstr>
      <vt:lpstr>Track &amp; measure project milestones and KPIs</vt:lpstr>
      <vt:lpstr>Release Milestones &amp; KPIs</vt:lpstr>
      <vt:lpstr>Master Plan</vt:lpstr>
      <vt:lpstr>Scorecard</vt:lpstr>
      <vt:lpstr>Scorecard Drilldown</vt:lpstr>
      <vt:lpstr>Dashboard</vt:lpstr>
      <vt:lpstr>       Break Ahead!</vt:lpstr>
      <vt:lpstr>Requirements Management</vt:lpstr>
      <vt:lpstr>The 4 Principles of Requirements Mgmt </vt:lpstr>
      <vt:lpstr>Business Process Models(BPM) Integration</vt:lpstr>
      <vt:lpstr>Business Process Model (BPM) Integration</vt:lpstr>
      <vt:lpstr>Business Process Model (BPM) Integration</vt:lpstr>
      <vt:lpstr>Business Process Model (BPM) Integration</vt:lpstr>
      <vt:lpstr>New Rich Text Editor &amp; Requirements Templates</vt:lpstr>
      <vt:lpstr>New Rich Text Editor</vt:lpstr>
      <vt:lpstr>Requirements Templates</vt:lpstr>
      <vt:lpstr>Traceability Matrix</vt:lpstr>
      <vt:lpstr>Traceability Matrix</vt:lpstr>
      <vt:lpstr>Custom Order Requirements</vt:lpstr>
      <vt:lpstr>Test Configurations</vt:lpstr>
      <vt:lpstr>Test Configurations </vt:lpstr>
      <vt:lpstr>Test Configurations</vt:lpstr>
      <vt:lpstr>Test Configurations</vt:lpstr>
      <vt:lpstr>You have successfully completed Day 1 : ALM 11 – New Features</vt:lpstr>
    </vt:vector>
  </TitlesOfParts>
  <Company>뿿배᠜�뿿촄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Nabamita Chatterjee</cp:lastModifiedBy>
  <cp:revision>460</cp:revision>
  <cp:lastPrinted>2010-08-26T20:44:14Z</cp:lastPrinted>
  <dcterms:created xsi:type="dcterms:W3CDTF">2010-09-13T14:16:27Z</dcterms:created>
  <dcterms:modified xsi:type="dcterms:W3CDTF">2012-04-10T17:21:39Z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0x010100D8BB19F4E7C7474FB1BA8D1F1322D63D</vt:lpwstr>
  </property>
</Properties>
</file>