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23"/>
  </p:notesMasterIdLst>
  <p:sldIdLst>
    <p:sldId id="256" r:id="rId2"/>
    <p:sldId id="273" r:id="rId3"/>
    <p:sldId id="274" r:id="rId4"/>
    <p:sldId id="257" r:id="rId5"/>
    <p:sldId id="258" r:id="rId6"/>
    <p:sldId id="259" r:id="rId7"/>
    <p:sldId id="280" r:id="rId8"/>
    <p:sldId id="275" r:id="rId9"/>
    <p:sldId id="260" r:id="rId10"/>
    <p:sldId id="281" r:id="rId11"/>
    <p:sldId id="261" r:id="rId12"/>
    <p:sldId id="262" r:id="rId13"/>
    <p:sldId id="276" r:id="rId14"/>
    <p:sldId id="282" r:id="rId15"/>
    <p:sldId id="284" r:id="rId16"/>
    <p:sldId id="286" r:id="rId17"/>
    <p:sldId id="277" r:id="rId18"/>
    <p:sldId id="283" r:id="rId19"/>
    <p:sldId id="270" r:id="rId20"/>
    <p:sldId id="278" r:id="rId21"/>
    <p:sldId id="272" r:id="rId22"/>
  </p:sldIdLst>
  <p:sldSz cx="18288000" cy="10287000"/>
  <p:notesSz cx="6858000" cy="9144000"/>
  <p:embeddedFontLst>
    <p:embeddedFont>
      <p:font typeface="Algerian" panose="04020705040A02060702" pitchFamily="82" charset="0"/>
      <p:regular r:id="rId24"/>
    </p:embeddedFont>
    <p:embeddedFont>
      <p:font typeface="Arial Black" panose="020B0A04020102020204" pitchFamily="34" charset="0"/>
      <p:bold r:id="rId25"/>
    </p:embeddedFont>
    <p:embeddedFont>
      <p:font typeface="Corbel" panose="020B0503020204020204" pitchFamily="34" charset="0"/>
      <p:regular r:id="rId26"/>
      <p:bold r:id="rId27"/>
      <p:italic r:id="rId28"/>
      <p:boldItalic r:id="rId29"/>
    </p:embeddedFont>
    <p:embeddedFont>
      <p:font typeface="Impact" panose="020B0806030902050204" pitchFamily="34" charset="0"/>
      <p:regular r:id="rId30"/>
    </p:embeddedFont>
    <p:embeddedFont>
      <p:font typeface="Imprint MT Shadow" panose="04020605060303030202" pitchFamily="82" charset="0"/>
      <p:regular r:id="rId31"/>
    </p:embeddedFont>
    <p:embeddedFont>
      <p:font typeface="Lexend Deca" panose="020B0604020202020204" charset="0"/>
      <p:regular r:id="rId32"/>
    </p:embeddedFont>
    <p:embeddedFont>
      <p:font typeface="Open Sauce" panose="020B0604020202020204" charset="0"/>
      <p:regular r:id="rId33"/>
    </p:embeddedFont>
    <p:embeddedFont>
      <p:font typeface="Open Sauce Light" panose="020B0604020202020204" charset="0"/>
      <p:regular r:id="rId34"/>
    </p:embeddedFont>
    <p:embeddedFont>
      <p:font typeface="Open Sauce Semi-Bold" panose="020B0604020202020204"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3" d="100"/>
        <a:sy n="113" d="100"/>
      </p:scale>
      <p:origin x="0" y="-1641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D85DE-E60C-48DF-948C-B3BFFC01D060}"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D7F09-363E-4479-86A4-B89546AFD37B}" type="slidenum">
              <a:rPr lang="en-IN" smtClean="0"/>
              <a:t>‹#›</a:t>
            </a:fld>
            <a:endParaRPr lang="en-IN"/>
          </a:p>
        </p:txBody>
      </p:sp>
    </p:spTree>
    <p:extLst>
      <p:ext uri="{BB962C8B-B14F-4D97-AF65-F5344CB8AC3E}">
        <p14:creationId xmlns:p14="http://schemas.microsoft.com/office/powerpoint/2010/main" val="298499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BD7F09-363E-4479-86A4-B89546AFD37B}" type="slidenum">
              <a:rPr lang="en-IN" smtClean="0"/>
              <a:t>4</a:t>
            </a:fld>
            <a:endParaRPr lang="en-IN"/>
          </a:p>
        </p:txBody>
      </p:sp>
    </p:spTree>
    <p:extLst>
      <p:ext uri="{BB962C8B-B14F-4D97-AF65-F5344CB8AC3E}">
        <p14:creationId xmlns:p14="http://schemas.microsoft.com/office/powerpoint/2010/main" val="318181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14700" y="6696042"/>
            <a:ext cx="13716000" cy="2462235"/>
          </a:xfrm>
        </p:spPr>
        <p:txBody>
          <a:bodyPr wrap="none" anchor="t">
            <a:normAutofit/>
          </a:bodyPr>
          <a:lstStyle>
            <a:lvl1pPr algn="r">
              <a:defRPr sz="14400" b="0" spc="-45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314699" y="5541563"/>
            <a:ext cx="13716000" cy="1131038"/>
          </a:xfrm>
        </p:spPr>
        <p:txBody>
          <a:bodyPr anchor="b">
            <a:normAutofit/>
          </a:bodyPr>
          <a:lstStyle>
            <a:lvl1pPr marL="0" indent="0" algn="r">
              <a:buNone/>
              <a:defRPr sz="48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410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550740"/>
            <a:ext cx="15773400" cy="1229033"/>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59682" y="1481138"/>
            <a:ext cx="15773400" cy="506960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2" y="7779774"/>
            <a:ext cx="15771018" cy="1023708"/>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877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5301516"/>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259682" y="6734099"/>
            <a:ext cx="15771018" cy="2252739"/>
          </a:xfrm>
        </p:spPr>
        <p:txBody>
          <a:bodyPr anchor="ct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304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547687"/>
            <a:ext cx="13954128" cy="4489356"/>
          </a:xfrm>
        </p:spPr>
        <p:txBody>
          <a:bodyPr anchor="ctr"/>
          <a:lstStyle>
            <a:lvl1pPr>
              <a:defRPr sz="66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257300" y="6752594"/>
            <a:ext cx="15768636" cy="2234244"/>
          </a:xfrm>
        </p:spPr>
        <p:txBody>
          <a:bodyPr anchor="ct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extBox 8"/>
          <p:cNvSpPr txBox="1"/>
          <p:nvPr/>
        </p:nvSpPr>
        <p:spPr>
          <a:xfrm>
            <a:off x="1666566"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0" name="TextBox 9"/>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34938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59682" y="3490451"/>
            <a:ext cx="15773400" cy="3767753"/>
          </a:xfrm>
        </p:spPr>
        <p:txBody>
          <a:bodyPr anchor="b">
            <a:normAutofit/>
          </a:bodyPr>
          <a:lstStyle>
            <a:lvl1pPr>
              <a:defRPr sz="8100"/>
            </a:lvl1pPr>
          </a:lstStyle>
          <a:p>
            <a:r>
              <a:rPr lang="en-US"/>
              <a:t>Click to edit Master title style</a:t>
            </a:r>
            <a:endParaRPr lang="en-US" dirty="0"/>
          </a:p>
        </p:txBody>
      </p:sp>
      <p:sp>
        <p:nvSpPr>
          <p:cNvPr id="4" name="Text Placeholder 3"/>
          <p:cNvSpPr>
            <a:spLocks noGrp="1"/>
          </p:cNvSpPr>
          <p:nvPr>
            <p:ph type="body" sz="half" idx="2"/>
          </p:nvPr>
        </p:nvSpPr>
        <p:spPr>
          <a:xfrm>
            <a:off x="1259682" y="7275872"/>
            <a:ext cx="15771018" cy="1710966"/>
          </a:xfrm>
        </p:spPr>
        <p:txBody>
          <a:bodyPr anchor="t"/>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884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257300" y="547688"/>
            <a:ext cx="15773400"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2005923" y="2828925"/>
            <a:ext cx="4420299" cy="864393"/>
          </a:xfrm>
        </p:spPr>
        <p:txBody>
          <a:bodyPr anchor="b">
            <a:noAutofit/>
          </a:bodyPr>
          <a:lstStyle>
            <a:lvl1pPr marL="0" indent="0">
              <a:buNone/>
              <a:defRPr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2035197" y="3857625"/>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881992" y="2828925"/>
            <a:ext cx="4404362" cy="864393"/>
          </a:xfrm>
        </p:spPr>
        <p:txBody>
          <a:bodyPr vert="horz" lIns="91440" tIns="45720" rIns="91440" bIns="45720" rtlCol="0" anchor="b">
            <a:noAutofit/>
          </a:bodyPr>
          <a:lstStyle>
            <a:lvl1pPr>
              <a:buNone/>
              <a:defRPr lang="en-US"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6866162" y="3857625"/>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43553" y="2828925"/>
            <a:ext cx="4398170" cy="864393"/>
          </a:xfrm>
        </p:spPr>
        <p:txBody>
          <a:bodyPr vert="horz" lIns="91440" tIns="45720" rIns="91440" bIns="45720" rtlCol="0" anchor="b">
            <a:noAutofit/>
          </a:bodyPr>
          <a:lstStyle>
            <a:lvl1pPr>
              <a:buNone/>
              <a:defRPr lang="en-US" sz="36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11743553" y="3857625"/>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5136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257300" y="547688"/>
            <a:ext cx="15773400"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998128" y="6446255"/>
            <a:ext cx="4410075"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998128" y="3384531"/>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998128" y="7310648"/>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853496" y="6446255"/>
            <a:ext cx="4395788"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384531"/>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851466" y="7310647"/>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06484" y="6446255"/>
            <a:ext cx="4398170"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06482" y="3384531"/>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706296" y="7310644"/>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002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9798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255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404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1281798" y="6696042"/>
            <a:ext cx="13716000" cy="2462235"/>
          </a:xfrm>
        </p:spPr>
        <p:txBody>
          <a:bodyPr wrap="none" anchor="t">
            <a:normAutofit/>
          </a:bodyPr>
          <a:lstStyle>
            <a:lvl1pPr algn="l">
              <a:defRPr sz="14400" b="0" spc="-45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1281798" y="5540512"/>
            <a:ext cx="13716000" cy="1131038"/>
          </a:xfrm>
        </p:spPr>
        <p:txBody>
          <a:bodyPr anchor="b">
            <a:normAutofit/>
          </a:bodyPr>
          <a:lstStyle>
            <a:lvl1pPr marL="0" indent="0" algn="l">
              <a:buNone/>
              <a:defRPr sz="48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094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80000" y="2738438"/>
            <a:ext cx="7537824"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479760" y="2738438"/>
            <a:ext cx="755094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852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80000" y="2521745"/>
            <a:ext cx="7537824" cy="1235868"/>
          </a:xfrm>
        </p:spPr>
        <p:txBody>
          <a:bodyPr anchor="b"/>
          <a:lstStyle>
            <a:lvl1pPr marL="0" indent="0">
              <a:buNone/>
              <a:defRPr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80000" y="3757613"/>
            <a:ext cx="7537824"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479760" y="2521745"/>
            <a:ext cx="7553322" cy="1235868"/>
          </a:xfrm>
        </p:spPr>
        <p:txBody>
          <a:bodyPr vert="horz" lIns="91440" tIns="45720" rIns="91440" bIns="45720" rtlCol="0" anchor="b">
            <a:normAutofit/>
          </a:bodyPr>
          <a:lstStyle>
            <a:lvl1pPr>
              <a:buNone/>
              <a:defRPr lang="en-US"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9479760" y="3757613"/>
            <a:ext cx="755332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72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145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80001" y="3086100"/>
            <a:ext cx="5478038" cy="5717382"/>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723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80001" y="3086100"/>
            <a:ext cx="5478038" cy="5717382"/>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435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80000" y="2738438"/>
            <a:ext cx="153507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812573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1371600" rtl="0" eaLnBrk="1" latinLnBrk="0" hangingPunct="1">
        <a:lnSpc>
          <a:spcPct val="90000"/>
        </a:lnSpc>
        <a:spcBef>
          <a:spcPct val="0"/>
        </a:spcBef>
        <a:buNone/>
        <a:defRPr sz="81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accesspub.org/journal/jslr"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575187" y="1923658"/>
            <a:ext cx="12295154" cy="1331455"/>
          </a:xfrm>
          <a:prstGeom prst="rect">
            <a:avLst/>
          </a:prstGeom>
        </p:spPr>
        <p:txBody>
          <a:bodyPr wrap="square" lIns="0" tIns="0" rIns="0" bIns="0" rtlCol="0" anchor="t">
            <a:spAutoFit/>
          </a:bodyPr>
          <a:lstStyle/>
          <a:p>
            <a:pPr algn="ctr">
              <a:lnSpc>
                <a:spcPts val="10799"/>
              </a:lnSpc>
            </a:pPr>
            <a:r>
              <a:rPr lang="en-US" sz="8999" dirty="0">
                <a:solidFill>
                  <a:schemeClr val="accent6"/>
                </a:solidFill>
                <a:latin typeface="Imprint MT Shadow" panose="04020605060303030202" pitchFamily="82" charset="0"/>
                <a:ea typeface="Lexend Deca"/>
                <a:cs typeface="Lexend Deca"/>
                <a:sym typeface="Lexend Deca"/>
              </a:rPr>
              <a:t>Liver Disease Predict</a:t>
            </a:r>
          </a:p>
        </p:txBody>
      </p:sp>
      <p:sp>
        <p:nvSpPr>
          <p:cNvPr id="6" name="TextBox 6"/>
          <p:cNvSpPr txBox="1"/>
          <p:nvPr/>
        </p:nvSpPr>
        <p:spPr>
          <a:xfrm>
            <a:off x="12904754" y="5143500"/>
            <a:ext cx="5056154" cy="4393190"/>
          </a:xfrm>
          <a:prstGeom prst="rect">
            <a:avLst/>
          </a:prstGeom>
        </p:spPr>
        <p:txBody>
          <a:bodyPr wrap="square" lIns="0" tIns="0" rIns="0" bIns="0" rtlCol="0" anchor="t">
            <a:spAutoFit/>
          </a:bodyPr>
          <a:lstStyle/>
          <a:p>
            <a:pPr algn="l"/>
            <a:r>
              <a:rPr lang="en-US" sz="2600" dirty="0">
                <a:solidFill>
                  <a:srgbClr val="FFFFFF"/>
                </a:solidFill>
                <a:latin typeface="Imprint MT Shadow" panose="04020605060303030202" pitchFamily="82" charset="0"/>
                <a:ea typeface="Open Sauce"/>
                <a:cs typeface="Open Sauce"/>
                <a:sym typeface="Open Sauce"/>
              </a:rPr>
              <a:t>By</a:t>
            </a:r>
          </a:p>
          <a:p>
            <a:pPr marL="457200" indent="-457200" algn="l">
              <a:buFont typeface="Wingdings" panose="05000000000000000000" pitchFamily="2" charset="2"/>
              <a:buChar char="q"/>
            </a:pPr>
            <a:endParaRPr lang="en-US" sz="2600" dirty="0">
              <a:solidFill>
                <a:srgbClr val="FFFFFF"/>
              </a:solidFill>
              <a:latin typeface="Imprint MT Shadow" panose="04020605060303030202" pitchFamily="82" charset="0"/>
              <a:ea typeface="Open Sauce"/>
              <a:cs typeface="Open Sauce"/>
              <a:sym typeface="Open Sauce"/>
            </a:endParaRPr>
          </a:p>
          <a:p>
            <a:pPr marL="457200" indent="-457200" algn="l">
              <a:buFont typeface="Wingdings" panose="05000000000000000000" pitchFamily="2" charset="2"/>
              <a:buChar char="q"/>
            </a:pPr>
            <a:r>
              <a:rPr lang="en-US" sz="2600" dirty="0">
                <a:solidFill>
                  <a:srgbClr val="FFFFFF"/>
                </a:solidFill>
                <a:latin typeface="Imprint MT Shadow" panose="04020605060303030202" pitchFamily="82" charset="0"/>
                <a:ea typeface="Open Sauce"/>
                <a:cs typeface="Open Sauce"/>
                <a:sym typeface="Open Sauce"/>
              </a:rPr>
              <a:t>Mallika B A</a:t>
            </a:r>
          </a:p>
          <a:p>
            <a:pPr marL="457200" indent="-457200" algn="l">
              <a:lnSpc>
                <a:spcPts val="3640"/>
              </a:lnSpc>
              <a:buFont typeface="Wingdings" panose="05000000000000000000" pitchFamily="2" charset="2"/>
              <a:buChar char="q"/>
            </a:pPr>
            <a:r>
              <a:rPr lang="en-US" sz="2600" dirty="0" err="1">
                <a:solidFill>
                  <a:srgbClr val="FFFFFF"/>
                </a:solidFill>
                <a:latin typeface="Imprint MT Shadow" panose="04020605060303030202" pitchFamily="82" charset="0"/>
                <a:ea typeface="Open Sauce"/>
                <a:cs typeface="Open Sauce"/>
                <a:sym typeface="Open Sauce"/>
              </a:rPr>
              <a:t>Mekala</a:t>
            </a:r>
            <a:r>
              <a:rPr lang="en-US" sz="2600" dirty="0">
                <a:solidFill>
                  <a:srgbClr val="FFFFFF"/>
                </a:solidFill>
                <a:latin typeface="Imprint MT Shadow" panose="04020605060303030202" pitchFamily="82" charset="0"/>
                <a:ea typeface="Open Sauce"/>
                <a:cs typeface="Open Sauce"/>
                <a:sym typeface="Open Sauce"/>
              </a:rPr>
              <a:t> </a:t>
            </a:r>
            <a:r>
              <a:rPr lang="en-US" sz="2600" dirty="0" err="1">
                <a:solidFill>
                  <a:srgbClr val="FFFFFF"/>
                </a:solidFill>
                <a:latin typeface="Imprint MT Shadow" panose="04020605060303030202" pitchFamily="82" charset="0"/>
                <a:ea typeface="Open Sauce"/>
                <a:cs typeface="Open Sauce"/>
                <a:sym typeface="Open Sauce"/>
              </a:rPr>
              <a:t>Jyoshna</a:t>
            </a:r>
            <a:endParaRPr lang="en-US" sz="2600" dirty="0">
              <a:solidFill>
                <a:srgbClr val="FFFFFF"/>
              </a:solidFill>
              <a:latin typeface="Imprint MT Shadow" panose="04020605060303030202" pitchFamily="82" charset="0"/>
              <a:ea typeface="Open Sauce"/>
              <a:cs typeface="Open Sauce"/>
              <a:sym typeface="Open Sauce"/>
            </a:endParaRPr>
          </a:p>
          <a:p>
            <a:pPr marL="457200" indent="-457200" algn="l">
              <a:lnSpc>
                <a:spcPts val="3640"/>
              </a:lnSpc>
              <a:buFont typeface="Wingdings" panose="05000000000000000000" pitchFamily="2" charset="2"/>
              <a:buChar char="q"/>
            </a:pPr>
            <a:r>
              <a:rPr lang="en-US" sz="2600" dirty="0">
                <a:solidFill>
                  <a:srgbClr val="FFFFFF"/>
                </a:solidFill>
                <a:latin typeface="Imprint MT Shadow" panose="04020605060303030202" pitchFamily="82" charset="0"/>
                <a:ea typeface="Open Sauce"/>
                <a:cs typeface="Open Sauce"/>
                <a:sym typeface="Open Sauce"/>
              </a:rPr>
              <a:t>Meghana S K</a:t>
            </a:r>
          </a:p>
          <a:p>
            <a:pPr marL="457200" indent="-457200" algn="l">
              <a:lnSpc>
                <a:spcPts val="3640"/>
              </a:lnSpc>
              <a:buFont typeface="Wingdings" panose="05000000000000000000" pitchFamily="2" charset="2"/>
              <a:buChar char="q"/>
            </a:pPr>
            <a:r>
              <a:rPr lang="en-US" sz="2600" dirty="0">
                <a:solidFill>
                  <a:srgbClr val="FFFFFF"/>
                </a:solidFill>
                <a:latin typeface="Imprint MT Shadow" panose="04020605060303030202" pitchFamily="82" charset="0"/>
                <a:ea typeface="Open Sauce"/>
                <a:cs typeface="Open Sauce"/>
                <a:sym typeface="Open Sauce"/>
              </a:rPr>
              <a:t>M Prasanna Jahnavi</a:t>
            </a:r>
          </a:p>
          <a:p>
            <a:pPr marL="457200" indent="-457200" algn="l">
              <a:lnSpc>
                <a:spcPts val="3640"/>
              </a:lnSpc>
              <a:buFont typeface="Wingdings" panose="05000000000000000000" pitchFamily="2" charset="2"/>
              <a:buChar char="q"/>
            </a:pPr>
            <a:r>
              <a:rPr lang="en-US" sz="2600" dirty="0" err="1">
                <a:solidFill>
                  <a:srgbClr val="FFFFFF"/>
                </a:solidFill>
                <a:latin typeface="Imprint MT Shadow" panose="04020605060303030202" pitchFamily="82" charset="0"/>
                <a:ea typeface="Open Sauce"/>
                <a:cs typeface="Open Sauce"/>
                <a:sym typeface="Open Sauce"/>
              </a:rPr>
              <a:t>Premnikhil</a:t>
            </a:r>
            <a:r>
              <a:rPr lang="en-US" sz="2600" dirty="0">
                <a:solidFill>
                  <a:srgbClr val="FFFFFF"/>
                </a:solidFill>
                <a:latin typeface="Imprint MT Shadow" panose="04020605060303030202" pitchFamily="82" charset="0"/>
                <a:ea typeface="Open Sauce"/>
                <a:cs typeface="Open Sauce"/>
                <a:sym typeface="Open Sauce"/>
              </a:rPr>
              <a:t> </a:t>
            </a:r>
            <a:r>
              <a:rPr lang="en-US" sz="2600" dirty="0" err="1">
                <a:solidFill>
                  <a:srgbClr val="FFFFFF"/>
                </a:solidFill>
                <a:latin typeface="Imprint MT Shadow" panose="04020605060303030202" pitchFamily="82" charset="0"/>
                <a:ea typeface="Open Sauce"/>
                <a:cs typeface="Open Sauce"/>
                <a:sym typeface="Open Sauce"/>
              </a:rPr>
              <a:t>dudam</a:t>
            </a:r>
            <a:endParaRPr lang="en-US" sz="2600" dirty="0">
              <a:solidFill>
                <a:srgbClr val="FFFFFF"/>
              </a:solidFill>
              <a:latin typeface="Imprint MT Shadow" panose="04020605060303030202" pitchFamily="82" charset="0"/>
              <a:ea typeface="Open Sauce"/>
              <a:cs typeface="Open Sauce"/>
              <a:sym typeface="Open Sauce"/>
            </a:endParaRPr>
          </a:p>
          <a:p>
            <a:pPr marL="457200" indent="-457200" algn="l">
              <a:lnSpc>
                <a:spcPts val="3640"/>
              </a:lnSpc>
              <a:buFont typeface="Wingdings" panose="05000000000000000000" pitchFamily="2" charset="2"/>
              <a:buChar char="q"/>
            </a:pPr>
            <a:r>
              <a:rPr lang="en-US" sz="2600" dirty="0" err="1">
                <a:solidFill>
                  <a:srgbClr val="FFFFFF"/>
                </a:solidFill>
                <a:latin typeface="Imprint MT Shadow" panose="04020605060303030202" pitchFamily="82" charset="0"/>
                <a:ea typeface="Open Sauce"/>
                <a:cs typeface="Open Sauce"/>
                <a:sym typeface="Open Sauce"/>
              </a:rPr>
              <a:t>Ranpara</a:t>
            </a:r>
            <a:r>
              <a:rPr lang="en-US" sz="2600" dirty="0">
                <a:solidFill>
                  <a:srgbClr val="FFFFFF"/>
                </a:solidFill>
                <a:latin typeface="Imprint MT Shadow" panose="04020605060303030202" pitchFamily="82" charset="0"/>
                <a:ea typeface="Open Sauce"/>
                <a:cs typeface="Open Sauce"/>
                <a:sym typeface="Open Sauce"/>
              </a:rPr>
              <a:t> Priyanka</a:t>
            </a:r>
          </a:p>
          <a:p>
            <a:pPr marL="457200" indent="-457200" algn="l">
              <a:lnSpc>
                <a:spcPts val="3640"/>
              </a:lnSpc>
              <a:buFont typeface="Wingdings" panose="05000000000000000000" pitchFamily="2" charset="2"/>
              <a:buChar char="q"/>
            </a:pPr>
            <a:r>
              <a:rPr lang="en-US" sz="2600" dirty="0">
                <a:solidFill>
                  <a:srgbClr val="FFFFFF"/>
                </a:solidFill>
                <a:latin typeface="Imprint MT Shadow" panose="04020605060303030202" pitchFamily="82" charset="0"/>
                <a:ea typeface="Open Sauce"/>
                <a:cs typeface="Open Sauce"/>
                <a:sym typeface="Open Sauce"/>
              </a:rPr>
              <a:t>Sathya Narayanan M</a:t>
            </a:r>
          </a:p>
          <a:p>
            <a:pPr algn="l">
              <a:lnSpc>
                <a:spcPts val="3640"/>
              </a:lnSpc>
            </a:pPr>
            <a:endParaRPr lang="en-US" sz="2600" dirty="0">
              <a:solidFill>
                <a:srgbClr val="A0C41A"/>
              </a:solidFill>
              <a:latin typeface="Open Sauce"/>
              <a:ea typeface="Open Sauce"/>
              <a:cs typeface="Open Sauce"/>
              <a:sym typeface="Open Sauce"/>
            </a:endParaRPr>
          </a:p>
        </p:txBody>
      </p:sp>
      <p:sp>
        <p:nvSpPr>
          <p:cNvPr id="2" name="TextBox 1">
            <a:extLst>
              <a:ext uri="{FF2B5EF4-FFF2-40B4-BE49-F238E27FC236}">
                <a16:creationId xmlns:a16="http://schemas.microsoft.com/office/drawing/2014/main" id="{AB9E5B9A-047B-F8D0-87FD-A9E84050B404}"/>
              </a:ext>
            </a:extLst>
          </p:cNvPr>
          <p:cNvSpPr txBox="1"/>
          <p:nvPr/>
        </p:nvSpPr>
        <p:spPr>
          <a:xfrm>
            <a:off x="1160164" y="986512"/>
            <a:ext cx="11125200" cy="784830"/>
          </a:xfrm>
          <a:prstGeom prst="rect">
            <a:avLst/>
          </a:prstGeom>
          <a:noFill/>
        </p:spPr>
        <p:txBody>
          <a:bodyPr wrap="square" rtlCol="0">
            <a:spAutoFit/>
          </a:bodyPr>
          <a:lstStyle/>
          <a:p>
            <a:pPr algn="ctr"/>
            <a:r>
              <a:rPr lang="en-US" sz="4500" dirty="0">
                <a:solidFill>
                  <a:schemeClr val="accent6"/>
                </a:solidFill>
                <a:latin typeface="Algerian" panose="04020705040A02060702" pitchFamily="82" charset="0"/>
                <a:ea typeface="Lexend Deca"/>
                <a:cs typeface="Lexend Deca"/>
                <a:sym typeface="Lexend Deca"/>
              </a:rPr>
              <a:t>A Classification Project (P444)</a:t>
            </a:r>
            <a:endParaRPr lang="en-IN" dirty="0">
              <a:solidFill>
                <a:schemeClr val="accent6"/>
              </a:solidFill>
              <a:latin typeface="Algerian" panose="04020705040A02060702" pitchFamily="82" charset="0"/>
            </a:endParaRPr>
          </a:p>
        </p:txBody>
      </p:sp>
      <p:pic>
        <p:nvPicPr>
          <p:cNvPr id="9" name="Picture 8">
            <a:extLst>
              <a:ext uri="{FF2B5EF4-FFF2-40B4-BE49-F238E27FC236}">
                <a16:creationId xmlns:a16="http://schemas.microsoft.com/office/drawing/2014/main" id="{A721595B-4F83-5F13-EC75-E11FDD2603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193679" y="3799844"/>
            <a:ext cx="9126996" cy="4563498"/>
          </a:xfrm>
          <a:prstGeom prst="rect">
            <a:avLst/>
          </a:prstGeom>
          <a:effectLst>
            <a:softEdge rad="190500"/>
          </a:effectLst>
        </p:spPr>
      </p:pic>
    </p:spTree>
  </p:cSld>
  <p:clrMapOvr>
    <a:masterClrMapping/>
  </p:clrMapOvr>
  <mc:AlternateContent xmlns:mc="http://schemas.openxmlformats.org/markup-compatibility/2006" xmlns:p14="http://schemas.microsoft.com/office/powerpoint/2010/main">
    <mc:Choice Requires="p14">
      <p:transition spd="slow" p14:dur="2000" advTm="16028"/>
    </mc:Choice>
    <mc:Fallback xmlns="">
      <p:transition spd="slow" advTm="160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C87F9EC-111D-AB7F-ED1A-A57DD30B6715}"/>
              </a:ext>
            </a:extLst>
          </p:cNvPr>
          <p:cNvPicPr>
            <a:picLocks noChangeAspect="1"/>
          </p:cNvPicPr>
          <p:nvPr/>
        </p:nvPicPr>
        <p:blipFill>
          <a:blip r:embed="rId2"/>
          <a:stretch>
            <a:fillRect/>
          </a:stretch>
        </p:blipFill>
        <p:spPr>
          <a:xfrm>
            <a:off x="3261852" y="4790210"/>
            <a:ext cx="14630400" cy="5153890"/>
          </a:xfrm>
          <a:prstGeom prst="rect">
            <a:avLst/>
          </a:prstGeom>
          <a:effectLst>
            <a:softEdge rad="38100"/>
          </a:effectLst>
        </p:spPr>
      </p:pic>
      <p:pic>
        <p:nvPicPr>
          <p:cNvPr id="22" name="Picture 21">
            <a:extLst>
              <a:ext uri="{FF2B5EF4-FFF2-40B4-BE49-F238E27FC236}">
                <a16:creationId xmlns:a16="http://schemas.microsoft.com/office/drawing/2014/main" id="{4CF92514-EC9B-73A5-8A2B-C2D3CE174DD5}"/>
              </a:ext>
            </a:extLst>
          </p:cNvPr>
          <p:cNvPicPr>
            <a:picLocks noChangeAspect="1"/>
          </p:cNvPicPr>
          <p:nvPr/>
        </p:nvPicPr>
        <p:blipFill>
          <a:blip r:embed="rId3"/>
          <a:stretch>
            <a:fillRect/>
          </a:stretch>
        </p:blipFill>
        <p:spPr>
          <a:xfrm>
            <a:off x="3276600" y="342900"/>
            <a:ext cx="14630401" cy="4196571"/>
          </a:xfrm>
          <a:prstGeom prst="rect">
            <a:avLst/>
          </a:prstGeom>
          <a:effectLst>
            <a:softEdge rad="38100"/>
          </a:effectLst>
        </p:spPr>
      </p:pic>
      <p:sp>
        <p:nvSpPr>
          <p:cNvPr id="24" name="TextBox 23">
            <a:extLst>
              <a:ext uri="{FF2B5EF4-FFF2-40B4-BE49-F238E27FC236}">
                <a16:creationId xmlns:a16="http://schemas.microsoft.com/office/drawing/2014/main" id="{B37689A1-CDCA-B90D-D063-804DAD2BFCEB}"/>
              </a:ext>
            </a:extLst>
          </p:cNvPr>
          <p:cNvSpPr txBox="1"/>
          <p:nvPr/>
        </p:nvSpPr>
        <p:spPr>
          <a:xfrm>
            <a:off x="152400" y="573018"/>
            <a:ext cx="2971800" cy="9140964"/>
          </a:xfrm>
          <a:prstGeom prst="rect">
            <a:avLst/>
          </a:prstGeom>
          <a:noFill/>
        </p:spPr>
        <p:txBody>
          <a:bodyPr wrap="square" rtlCol="0">
            <a:spAutoFit/>
          </a:bodyPr>
          <a:lstStyle/>
          <a:p>
            <a:r>
              <a:rPr lang="en-IN" sz="6000" u="sng" dirty="0">
                <a:solidFill>
                  <a:schemeClr val="accent6"/>
                </a:solidFill>
                <a:latin typeface="Imprint MT Shadow" panose="04020605060303030202" pitchFamily="82" charset="0"/>
              </a:rPr>
              <a:t>Outlier</a:t>
            </a:r>
          </a:p>
          <a:p>
            <a:endParaRPr lang="en-IN" dirty="0"/>
          </a:p>
          <a:p>
            <a:r>
              <a:rPr lang="en-US" sz="3000" dirty="0">
                <a:latin typeface="Open Sauce" panose="020B0604020202020204" charset="0"/>
              </a:rPr>
              <a:t>The top table shows normalized data across 13 medical features for liver disease prediction. The box plot below visualizes the distribution and spread of these features, highlighting outliers and variability.</a:t>
            </a:r>
            <a:endParaRPr lang="en-IN" sz="3000" dirty="0">
              <a:latin typeface="Open Sauce" panose="020B0604020202020204" charset="0"/>
            </a:endParaRPr>
          </a:p>
        </p:txBody>
      </p:sp>
    </p:spTree>
    <p:extLst>
      <p:ext uri="{BB962C8B-B14F-4D97-AF65-F5344CB8AC3E}">
        <p14:creationId xmlns:p14="http://schemas.microsoft.com/office/powerpoint/2010/main" val="377171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305800" y="1520017"/>
            <a:ext cx="3795230" cy="561975"/>
          </a:xfrm>
          <a:prstGeom prst="rect">
            <a:avLst/>
          </a:prstGeom>
        </p:spPr>
        <p:txBody>
          <a:bodyPr wrap="square" lIns="0" tIns="0" rIns="0" bIns="0" rtlCol="0" anchor="t">
            <a:spAutoFit/>
          </a:bodyPr>
          <a:lstStyle/>
          <a:p>
            <a:pPr algn="ctr">
              <a:lnSpc>
                <a:spcPts val="4560"/>
              </a:lnSpc>
            </a:pPr>
            <a:r>
              <a:rPr lang="en-US" sz="3800" dirty="0">
                <a:latin typeface="Impact" panose="020B0806030902050204" pitchFamily="34" charset="0"/>
                <a:ea typeface="Lexend Deca"/>
                <a:cs typeface="Lexend Deca"/>
                <a:sym typeface="Lexend Deca"/>
              </a:rPr>
              <a:t>Histogram Plot </a:t>
            </a:r>
          </a:p>
        </p:txBody>
      </p:sp>
      <p:sp>
        <p:nvSpPr>
          <p:cNvPr id="6" name="TextBox 6"/>
          <p:cNvSpPr txBox="1"/>
          <p:nvPr/>
        </p:nvSpPr>
        <p:spPr>
          <a:xfrm>
            <a:off x="11811000" y="1534304"/>
            <a:ext cx="4614698" cy="533400"/>
          </a:xfrm>
          <a:prstGeom prst="rect">
            <a:avLst/>
          </a:prstGeom>
        </p:spPr>
        <p:txBody>
          <a:bodyPr wrap="square" lIns="0" tIns="0" rIns="0" bIns="0" rtlCol="0" anchor="t">
            <a:spAutoFit/>
          </a:bodyPr>
          <a:lstStyle/>
          <a:p>
            <a:pPr algn="ctr">
              <a:lnSpc>
                <a:spcPts val="4200"/>
              </a:lnSpc>
            </a:pPr>
            <a:r>
              <a:rPr lang="en-US" sz="3500" dirty="0">
                <a:latin typeface="Open Sauce"/>
                <a:ea typeface="Open Sauce"/>
                <a:cs typeface="Open Sauce"/>
                <a:sym typeface="Open Sauce"/>
              </a:rPr>
              <a:t>(Distribution of Age)</a:t>
            </a:r>
          </a:p>
        </p:txBody>
      </p:sp>
      <p:sp>
        <p:nvSpPr>
          <p:cNvPr id="7" name="TextBox 7"/>
          <p:cNvSpPr txBox="1"/>
          <p:nvPr/>
        </p:nvSpPr>
        <p:spPr>
          <a:xfrm>
            <a:off x="8305800" y="5857966"/>
            <a:ext cx="2868084" cy="559384"/>
          </a:xfrm>
          <a:prstGeom prst="rect">
            <a:avLst/>
          </a:prstGeom>
        </p:spPr>
        <p:txBody>
          <a:bodyPr wrap="square" lIns="0" tIns="0" rIns="0" bIns="0" rtlCol="0" anchor="t">
            <a:spAutoFit/>
          </a:bodyPr>
          <a:lstStyle/>
          <a:p>
            <a:pPr algn="ctr">
              <a:lnSpc>
                <a:spcPts val="4560"/>
              </a:lnSpc>
            </a:pPr>
            <a:r>
              <a:rPr lang="en-US" sz="3800" dirty="0">
                <a:latin typeface="Impact" panose="020B0806030902050204" pitchFamily="34" charset="0"/>
                <a:ea typeface="Lexend Deca"/>
                <a:cs typeface="Lexend Deca"/>
                <a:sym typeface="Lexend Deca"/>
              </a:rPr>
              <a:t>Count Plot</a:t>
            </a:r>
          </a:p>
        </p:txBody>
      </p:sp>
      <p:sp>
        <p:nvSpPr>
          <p:cNvPr id="8" name="TextBox 8"/>
          <p:cNvSpPr txBox="1"/>
          <p:nvPr/>
        </p:nvSpPr>
        <p:spPr>
          <a:xfrm>
            <a:off x="10744200" y="5868353"/>
            <a:ext cx="6233630" cy="538609"/>
          </a:xfrm>
          <a:prstGeom prst="rect">
            <a:avLst/>
          </a:prstGeom>
        </p:spPr>
        <p:txBody>
          <a:bodyPr lIns="0" tIns="0" rIns="0" bIns="0" rtlCol="0" anchor="t">
            <a:spAutoFit/>
          </a:bodyPr>
          <a:lstStyle/>
          <a:p>
            <a:pPr algn="ctr">
              <a:lnSpc>
                <a:spcPts val="4200"/>
              </a:lnSpc>
            </a:pPr>
            <a:r>
              <a:rPr lang="en-US" sz="3500" dirty="0">
                <a:latin typeface="Open Sauce"/>
                <a:ea typeface="Open Sauce"/>
                <a:cs typeface="Open Sauce"/>
                <a:sym typeface="Open Sauce"/>
              </a:rPr>
              <a:t>(Distribution of Categories)</a:t>
            </a:r>
          </a:p>
        </p:txBody>
      </p:sp>
      <p:sp>
        <p:nvSpPr>
          <p:cNvPr id="9" name="TextBox 9"/>
          <p:cNvSpPr txBox="1"/>
          <p:nvPr/>
        </p:nvSpPr>
        <p:spPr>
          <a:xfrm>
            <a:off x="584246" y="110946"/>
            <a:ext cx="8115300" cy="1212383"/>
          </a:xfrm>
          <a:prstGeom prst="rect">
            <a:avLst/>
          </a:prstGeom>
        </p:spPr>
        <p:txBody>
          <a:bodyPr lIns="0" tIns="0" rIns="0" bIns="0" rtlCol="0" anchor="t">
            <a:spAutoFit/>
          </a:bodyPr>
          <a:lstStyle/>
          <a:p>
            <a:pPr algn="l">
              <a:lnSpc>
                <a:spcPts val="9900"/>
              </a:lnSpc>
            </a:pPr>
            <a:r>
              <a:rPr lang="en-US" sz="8000" dirty="0">
                <a:solidFill>
                  <a:schemeClr val="accent6"/>
                </a:solidFill>
                <a:latin typeface="Imprint MT Shadow" panose="04020605060303030202" pitchFamily="82" charset="0"/>
                <a:ea typeface="Lexend Deca"/>
                <a:cs typeface="Lexend Deca"/>
                <a:sym typeface="Lexend Deca"/>
              </a:rPr>
              <a:t>3. </a:t>
            </a:r>
            <a:r>
              <a:rPr lang="en-US" sz="8000" u="sng" dirty="0">
                <a:solidFill>
                  <a:schemeClr val="accent6"/>
                </a:solidFill>
                <a:latin typeface="Imprint MT Shadow" panose="04020605060303030202" pitchFamily="82" charset="0"/>
                <a:ea typeface="Lexend Deca"/>
                <a:cs typeface="Lexend Deca"/>
                <a:sym typeface="Lexend Deca"/>
              </a:rPr>
              <a:t>Visualization</a:t>
            </a:r>
          </a:p>
        </p:txBody>
      </p:sp>
      <p:pic>
        <p:nvPicPr>
          <p:cNvPr id="11" name="Picture 10">
            <a:extLst>
              <a:ext uri="{FF2B5EF4-FFF2-40B4-BE49-F238E27FC236}">
                <a16:creationId xmlns:a16="http://schemas.microsoft.com/office/drawing/2014/main" id="{BD7FC39F-95F0-CDB4-617E-7162803E8E27}"/>
              </a:ext>
            </a:extLst>
          </p:cNvPr>
          <p:cNvPicPr>
            <a:picLocks noChangeAspect="1"/>
          </p:cNvPicPr>
          <p:nvPr/>
        </p:nvPicPr>
        <p:blipFill>
          <a:blip r:embed="rId2"/>
          <a:stretch>
            <a:fillRect/>
          </a:stretch>
        </p:blipFill>
        <p:spPr>
          <a:xfrm>
            <a:off x="1099578" y="1468926"/>
            <a:ext cx="6233630" cy="4243443"/>
          </a:xfrm>
          <a:prstGeom prst="rect">
            <a:avLst/>
          </a:prstGeom>
          <a:effectLst>
            <a:softEdge rad="38100"/>
          </a:effectLst>
        </p:spPr>
      </p:pic>
      <p:pic>
        <p:nvPicPr>
          <p:cNvPr id="13" name="Picture 12">
            <a:extLst>
              <a:ext uri="{FF2B5EF4-FFF2-40B4-BE49-F238E27FC236}">
                <a16:creationId xmlns:a16="http://schemas.microsoft.com/office/drawing/2014/main" id="{AF870526-7EDC-5A58-257A-916947699071}"/>
              </a:ext>
            </a:extLst>
          </p:cNvPr>
          <p:cNvPicPr>
            <a:picLocks noChangeAspect="1"/>
          </p:cNvPicPr>
          <p:nvPr/>
        </p:nvPicPr>
        <p:blipFill>
          <a:blip r:embed="rId3"/>
          <a:stretch>
            <a:fillRect/>
          </a:stretch>
        </p:blipFill>
        <p:spPr>
          <a:xfrm>
            <a:off x="1074169" y="5857966"/>
            <a:ext cx="6284448" cy="4243443"/>
          </a:xfrm>
          <a:prstGeom prst="rect">
            <a:avLst/>
          </a:prstGeom>
          <a:effectLst>
            <a:softEdge rad="38100"/>
          </a:effectLst>
        </p:spPr>
      </p:pic>
      <p:sp>
        <p:nvSpPr>
          <p:cNvPr id="3" name="TextBox 2">
            <a:extLst>
              <a:ext uri="{FF2B5EF4-FFF2-40B4-BE49-F238E27FC236}">
                <a16:creationId xmlns:a16="http://schemas.microsoft.com/office/drawing/2014/main" id="{695B2DEA-E9EC-5D85-4866-297A89AADD7E}"/>
              </a:ext>
            </a:extLst>
          </p:cNvPr>
          <p:cNvSpPr txBox="1"/>
          <p:nvPr/>
        </p:nvSpPr>
        <p:spPr>
          <a:xfrm>
            <a:off x="8674817" y="2284301"/>
            <a:ext cx="7531054" cy="2862322"/>
          </a:xfrm>
          <a:prstGeom prst="rect">
            <a:avLst/>
          </a:prstGeom>
          <a:noFill/>
        </p:spPr>
        <p:txBody>
          <a:bodyPr wrap="square" rtlCol="0">
            <a:spAutoFit/>
          </a:bodyPr>
          <a:lstStyle/>
          <a:p>
            <a:r>
              <a:rPr lang="en-US" sz="3000" dirty="0">
                <a:latin typeface="Open Sauce" panose="020B0604020202020204" charset="0"/>
              </a:rPr>
              <a:t>The histogram shows the distribution of age in the dataset, with most individuals falling between 35 and 55 years. The curve overlay suggests a roughly normal distribution with a slight skew towards older ages.</a:t>
            </a:r>
            <a:endParaRPr lang="en-IN" sz="3000" dirty="0">
              <a:latin typeface="Open Sauce" panose="020B0604020202020204" charset="0"/>
            </a:endParaRPr>
          </a:p>
        </p:txBody>
      </p:sp>
      <p:sp>
        <p:nvSpPr>
          <p:cNvPr id="4" name="TextBox 3">
            <a:extLst>
              <a:ext uri="{FF2B5EF4-FFF2-40B4-BE49-F238E27FC236}">
                <a16:creationId xmlns:a16="http://schemas.microsoft.com/office/drawing/2014/main" id="{803DBB69-8D80-66EE-9DF6-7F3B6EC83B02}"/>
              </a:ext>
            </a:extLst>
          </p:cNvPr>
          <p:cNvSpPr txBox="1"/>
          <p:nvPr/>
        </p:nvSpPr>
        <p:spPr>
          <a:xfrm>
            <a:off x="8699546" y="6591300"/>
            <a:ext cx="7835854" cy="3323987"/>
          </a:xfrm>
          <a:prstGeom prst="rect">
            <a:avLst/>
          </a:prstGeom>
          <a:noFill/>
        </p:spPr>
        <p:txBody>
          <a:bodyPr wrap="square" rtlCol="0">
            <a:spAutoFit/>
          </a:bodyPr>
          <a:lstStyle/>
          <a:p>
            <a:r>
              <a:rPr lang="en-US" sz="3000" dirty="0">
                <a:latin typeface="Open Sauce" panose="020B0604020202020204" charset="0"/>
              </a:rPr>
              <a:t>The count plot shows that the '</a:t>
            </a:r>
            <a:r>
              <a:rPr lang="en-US" sz="3000" dirty="0" err="1">
                <a:latin typeface="Open Sauce" panose="020B0604020202020204" charset="0"/>
              </a:rPr>
              <a:t>no_disease</a:t>
            </a:r>
            <a:r>
              <a:rPr lang="en-US" sz="3000" dirty="0">
                <a:latin typeface="Open Sauce" panose="020B0604020202020204" charset="0"/>
              </a:rPr>
              <a:t>' category has the highest frequency, significantly outnumbering the other diagnosis categories. Categories like '</a:t>
            </a:r>
            <a:r>
              <a:rPr lang="en-US" sz="3000" dirty="0" err="1">
                <a:latin typeface="Open Sauce" panose="020B0604020202020204" charset="0"/>
              </a:rPr>
              <a:t>suspect_disease</a:t>
            </a:r>
            <a:r>
              <a:rPr lang="en-US" sz="3000" dirty="0">
                <a:latin typeface="Open Sauce" panose="020B0604020202020204" charset="0"/>
              </a:rPr>
              <a:t>,' 'hepatitis,' 'fibrosis,' and 'cirrhosis' have much lower counts, indicating a class imbalance.</a:t>
            </a:r>
            <a:endParaRPr lang="en-IN" sz="3000" dirty="0">
              <a:latin typeface="Open Sauce"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298"/>
    </mc:Choice>
    <mc:Fallback xmlns="">
      <p:transition spd="slow" advTm="92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496800" y="2552700"/>
            <a:ext cx="4265029" cy="1161857"/>
          </a:xfrm>
          <a:prstGeom prst="rect">
            <a:avLst/>
          </a:prstGeom>
        </p:spPr>
        <p:txBody>
          <a:bodyPr wrap="square" lIns="0" tIns="0" rIns="0" bIns="0" rtlCol="0" anchor="t">
            <a:spAutoFit/>
          </a:bodyPr>
          <a:lstStyle/>
          <a:p>
            <a:pPr>
              <a:lnSpc>
                <a:spcPts val="10799"/>
              </a:lnSpc>
            </a:pPr>
            <a:r>
              <a:rPr lang="en-US" sz="4000" dirty="0">
                <a:latin typeface="Impact" panose="020B0806030902050204" pitchFamily="34" charset="0"/>
                <a:ea typeface="Lexend Deca"/>
                <a:cs typeface="Lexend Deca"/>
                <a:sym typeface="Lexend Deca"/>
              </a:rPr>
              <a:t>Correlation Analysis</a:t>
            </a:r>
          </a:p>
        </p:txBody>
      </p:sp>
      <p:pic>
        <p:nvPicPr>
          <p:cNvPr id="3" name="Picture 2">
            <a:extLst>
              <a:ext uri="{FF2B5EF4-FFF2-40B4-BE49-F238E27FC236}">
                <a16:creationId xmlns:a16="http://schemas.microsoft.com/office/drawing/2014/main" id="{0C624BFF-7DC1-CAB9-E597-36B9BC3910DB}"/>
              </a:ext>
            </a:extLst>
          </p:cNvPr>
          <p:cNvPicPr>
            <a:picLocks noChangeAspect="1"/>
          </p:cNvPicPr>
          <p:nvPr/>
        </p:nvPicPr>
        <p:blipFill>
          <a:blip r:embed="rId2"/>
          <a:stretch>
            <a:fillRect/>
          </a:stretch>
        </p:blipFill>
        <p:spPr>
          <a:xfrm>
            <a:off x="609600" y="647700"/>
            <a:ext cx="10742029" cy="5638800"/>
          </a:xfrm>
          <a:prstGeom prst="rect">
            <a:avLst/>
          </a:prstGeom>
          <a:effectLst>
            <a:softEdge rad="38100"/>
          </a:effectLst>
        </p:spPr>
      </p:pic>
      <p:sp>
        <p:nvSpPr>
          <p:cNvPr id="2" name="TextBox 1">
            <a:extLst>
              <a:ext uri="{FF2B5EF4-FFF2-40B4-BE49-F238E27FC236}">
                <a16:creationId xmlns:a16="http://schemas.microsoft.com/office/drawing/2014/main" id="{C2F81C9C-0F66-C283-1531-BACB19622FD0}"/>
              </a:ext>
            </a:extLst>
          </p:cNvPr>
          <p:cNvSpPr txBox="1"/>
          <p:nvPr/>
        </p:nvSpPr>
        <p:spPr>
          <a:xfrm>
            <a:off x="609600" y="6972300"/>
            <a:ext cx="16764000" cy="2400657"/>
          </a:xfrm>
          <a:prstGeom prst="rect">
            <a:avLst/>
          </a:prstGeom>
          <a:noFill/>
        </p:spPr>
        <p:txBody>
          <a:bodyPr wrap="square" rtlCol="0">
            <a:spAutoFit/>
          </a:bodyPr>
          <a:lstStyle/>
          <a:p>
            <a:r>
              <a:rPr lang="en-US" sz="3000" dirty="0">
                <a:latin typeface="Open Sauce" panose="020B0604020202020204" charset="0"/>
              </a:rPr>
              <a:t>The correlation matrix visualizes the relationships between various medical features, showing both positive (red) and negative (blue) correlations. Strong correlations are observed between some pairs, like 'albumin' and 'protein' (0.55) or 'bilirubin' and '</a:t>
            </a:r>
            <a:r>
              <a:rPr lang="en-US" sz="3000" dirty="0" err="1">
                <a:latin typeface="Open Sauce" panose="020B0604020202020204" charset="0"/>
              </a:rPr>
              <a:t>aspartate_aminotransferase</a:t>
            </a:r>
            <a:r>
              <a:rPr lang="en-US" sz="3000" dirty="0">
                <a:latin typeface="Open Sauce" panose="020B0604020202020204" charset="0"/>
              </a:rPr>
              <a:t>' (0.31), while most variables have weak or no significant correlations.</a:t>
            </a:r>
            <a:endParaRPr lang="en-IN" sz="3000" dirty="0">
              <a:latin typeface="Open Sauce"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873"/>
    </mc:Choice>
    <mc:Fallback xmlns="">
      <p:transition spd="slow" advTm="987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00A4B6-8C30-F6AD-0851-CFC80676C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571500"/>
            <a:ext cx="13727441" cy="6925642"/>
          </a:xfrm>
          <a:prstGeom prst="rect">
            <a:avLst/>
          </a:prstGeom>
          <a:effectLst>
            <a:softEdge rad="38100"/>
          </a:effectLst>
        </p:spPr>
      </p:pic>
      <p:sp>
        <p:nvSpPr>
          <p:cNvPr id="5" name="TextBox 4">
            <a:extLst>
              <a:ext uri="{FF2B5EF4-FFF2-40B4-BE49-F238E27FC236}">
                <a16:creationId xmlns:a16="http://schemas.microsoft.com/office/drawing/2014/main" id="{323C997D-E29F-F72D-BF3B-0F637A9D5F47}"/>
              </a:ext>
            </a:extLst>
          </p:cNvPr>
          <p:cNvSpPr txBox="1"/>
          <p:nvPr/>
        </p:nvSpPr>
        <p:spPr>
          <a:xfrm>
            <a:off x="1219200" y="2796738"/>
            <a:ext cx="1981201" cy="1237583"/>
          </a:xfrm>
          <a:prstGeom prst="rect">
            <a:avLst/>
          </a:prstGeom>
          <a:noFill/>
        </p:spPr>
        <p:txBody>
          <a:bodyPr wrap="square">
            <a:spAutoFit/>
          </a:bodyPr>
          <a:lstStyle/>
          <a:p>
            <a:pPr>
              <a:lnSpc>
                <a:spcPts val="10799"/>
              </a:lnSpc>
            </a:pPr>
            <a:r>
              <a:rPr lang="en-US" sz="4000" dirty="0">
                <a:latin typeface="Impact" panose="020B0806030902050204" pitchFamily="34" charset="0"/>
                <a:ea typeface="Lexend Deca"/>
                <a:cs typeface="Lexend Deca"/>
                <a:sym typeface="Lexend Deca"/>
              </a:rPr>
              <a:t>Pair Plot</a:t>
            </a:r>
          </a:p>
        </p:txBody>
      </p:sp>
      <p:sp>
        <p:nvSpPr>
          <p:cNvPr id="2" name="TextBox 1">
            <a:extLst>
              <a:ext uri="{FF2B5EF4-FFF2-40B4-BE49-F238E27FC236}">
                <a16:creationId xmlns:a16="http://schemas.microsoft.com/office/drawing/2014/main" id="{5A4B0040-8684-7EDE-828D-B6C63BDD74F5}"/>
              </a:ext>
            </a:extLst>
          </p:cNvPr>
          <p:cNvSpPr txBox="1"/>
          <p:nvPr/>
        </p:nvSpPr>
        <p:spPr>
          <a:xfrm>
            <a:off x="1219200" y="7962900"/>
            <a:ext cx="16775441" cy="1477328"/>
          </a:xfrm>
          <a:prstGeom prst="rect">
            <a:avLst/>
          </a:prstGeom>
          <a:noFill/>
        </p:spPr>
        <p:txBody>
          <a:bodyPr wrap="square" rtlCol="0">
            <a:spAutoFit/>
          </a:bodyPr>
          <a:lstStyle/>
          <a:p>
            <a:r>
              <a:rPr lang="en-US" sz="3000" dirty="0">
                <a:latin typeface="Open Sauce" panose="020B0604020202020204" charset="0"/>
              </a:rPr>
              <a:t>The pair plot displays scatter plots for all feature pairs, highlighting relationships between variables for different diagnostic categories. The diagonal shows the distribution of each feature, with color coding used to distinguish between the various diagnostic categories.</a:t>
            </a:r>
            <a:endParaRPr lang="en-IN" sz="3000" dirty="0">
              <a:latin typeface="Open Sauce" panose="020B0604020202020204" charset="0"/>
            </a:endParaRPr>
          </a:p>
        </p:txBody>
      </p:sp>
    </p:spTree>
    <p:extLst>
      <p:ext uri="{BB962C8B-B14F-4D97-AF65-F5344CB8AC3E}">
        <p14:creationId xmlns:p14="http://schemas.microsoft.com/office/powerpoint/2010/main" val="398473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3729B3F6-AF81-E687-68BB-011EF4B79B43}"/>
              </a:ext>
            </a:extLst>
          </p:cNvPr>
          <p:cNvSpPr txBox="1"/>
          <p:nvPr/>
        </p:nvSpPr>
        <p:spPr>
          <a:xfrm>
            <a:off x="304800" y="0"/>
            <a:ext cx="13106400" cy="1272143"/>
          </a:xfrm>
          <a:prstGeom prst="rect">
            <a:avLst/>
          </a:prstGeom>
          <a:noFill/>
        </p:spPr>
        <p:txBody>
          <a:bodyPr wrap="square">
            <a:spAutoFit/>
          </a:bodyPr>
          <a:lstStyle/>
          <a:p>
            <a:pPr>
              <a:lnSpc>
                <a:spcPts val="9900"/>
              </a:lnSpc>
            </a:pPr>
            <a:r>
              <a:rPr lang="en-US" sz="7000" dirty="0">
                <a:solidFill>
                  <a:schemeClr val="accent6"/>
                </a:solidFill>
                <a:latin typeface="Imprint MT Shadow" panose="04020605060303030202" pitchFamily="82" charset="0"/>
                <a:ea typeface="Lexend Deca"/>
                <a:cs typeface="Lexend Deca"/>
                <a:sym typeface="Lexend Deca"/>
              </a:rPr>
              <a:t>4. </a:t>
            </a:r>
            <a:r>
              <a:rPr lang="en-US" sz="7000" u="sng" dirty="0">
                <a:solidFill>
                  <a:schemeClr val="accent6"/>
                </a:solidFill>
                <a:latin typeface="Imprint MT Shadow" panose="04020605060303030202" pitchFamily="82" charset="0"/>
                <a:ea typeface="Lexend Deca"/>
                <a:cs typeface="Lexend Deca"/>
                <a:sym typeface="Lexend Deca"/>
              </a:rPr>
              <a:t>Model Building &amp; Evaluation</a:t>
            </a:r>
          </a:p>
        </p:txBody>
      </p:sp>
      <p:pic>
        <p:nvPicPr>
          <p:cNvPr id="22" name="Picture 21">
            <a:extLst>
              <a:ext uri="{FF2B5EF4-FFF2-40B4-BE49-F238E27FC236}">
                <a16:creationId xmlns:a16="http://schemas.microsoft.com/office/drawing/2014/main" id="{F1635596-8224-57EF-7191-5354E5AABF76}"/>
              </a:ext>
            </a:extLst>
          </p:cNvPr>
          <p:cNvPicPr>
            <a:picLocks noChangeAspect="1"/>
          </p:cNvPicPr>
          <p:nvPr/>
        </p:nvPicPr>
        <p:blipFill>
          <a:blip r:embed="rId2"/>
          <a:stretch>
            <a:fillRect/>
          </a:stretch>
        </p:blipFill>
        <p:spPr>
          <a:xfrm>
            <a:off x="1295400" y="3483209"/>
            <a:ext cx="5029200" cy="5562249"/>
          </a:xfrm>
          <a:prstGeom prst="rect">
            <a:avLst/>
          </a:prstGeom>
          <a:effectLst>
            <a:softEdge rad="38100"/>
          </a:effectLst>
        </p:spPr>
      </p:pic>
      <p:pic>
        <p:nvPicPr>
          <p:cNvPr id="24" name="Picture 23">
            <a:extLst>
              <a:ext uri="{FF2B5EF4-FFF2-40B4-BE49-F238E27FC236}">
                <a16:creationId xmlns:a16="http://schemas.microsoft.com/office/drawing/2014/main" id="{8EB1832D-5C11-EECE-4271-1D2A8456A68D}"/>
              </a:ext>
            </a:extLst>
          </p:cNvPr>
          <p:cNvPicPr>
            <a:picLocks noChangeAspect="1"/>
          </p:cNvPicPr>
          <p:nvPr/>
        </p:nvPicPr>
        <p:blipFill>
          <a:blip r:embed="rId3"/>
          <a:stretch>
            <a:fillRect/>
          </a:stretch>
        </p:blipFill>
        <p:spPr>
          <a:xfrm>
            <a:off x="6896099" y="3483209"/>
            <a:ext cx="5029201" cy="5562249"/>
          </a:xfrm>
          <a:prstGeom prst="rect">
            <a:avLst/>
          </a:prstGeom>
          <a:effectLst>
            <a:softEdge rad="38100"/>
          </a:effectLst>
        </p:spPr>
      </p:pic>
      <p:sp>
        <p:nvSpPr>
          <p:cNvPr id="25" name="TextBox 24">
            <a:extLst>
              <a:ext uri="{FF2B5EF4-FFF2-40B4-BE49-F238E27FC236}">
                <a16:creationId xmlns:a16="http://schemas.microsoft.com/office/drawing/2014/main" id="{52C51D5C-D218-AF97-A3B8-156869D50DCA}"/>
              </a:ext>
            </a:extLst>
          </p:cNvPr>
          <p:cNvSpPr txBox="1"/>
          <p:nvPr/>
        </p:nvSpPr>
        <p:spPr>
          <a:xfrm>
            <a:off x="1295400" y="1272143"/>
            <a:ext cx="16230600" cy="2015936"/>
          </a:xfrm>
          <a:prstGeom prst="rect">
            <a:avLst/>
          </a:prstGeom>
          <a:noFill/>
        </p:spPr>
        <p:txBody>
          <a:bodyPr wrap="square" rtlCol="0">
            <a:spAutoFit/>
          </a:bodyPr>
          <a:lstStyle/>
          <a:p>
            <a:r>
              <a:rPr lang="en-US" sz="2500" b="1" dirty="0">
                <a:highlight>
                  <a:srgbClr val="008000"/>
                </a:highlight>
                <a:latin typeface="Open Sauce" panose="020B0604020202020204" charset="0"/>
              </a:rPr>
              <a:t>Model building</a:t>
            </a:r>
            <a:r>
              <a:rPr lang="en-US" sz="2500" dirty="0">
                <a:highlight>
                  <a:srgbClr val="008000"/>
                </a:highlight>
                <a:latin typeface="Open Sauce" panose="020B0604020202020204" charset="0"/>
              </a:rPr>
              <a:t> </a:t>
            </a:r>
            <a:r>
              <a:rPr lang="en-US" sz="2500" dirty="0">
                <a:latin typeface="Open Sauce" panose="020B0604020202020204" charset="0"/>
              </a:rPr>
              <a:t>refers to the process of selecting and training machine learning algorithms on a dataset to create a predictive model.</a:t>
            </a:r>
          </a:p>
          <a:p>
            <a:r>
              <a:rPr lang="en-US" sz="2500" b="1" dirty="0">
                <a:highlight>
                  <a:srgbClr val="008000"/>
                </a:highlight>
                <a:latin typeface="Open Sauce" panose="020B0604020202020204" charset="0"/>
              </a:rPr>
              <a:t>Model evaluation</a:t>
            </a:r>
            <a:r>
              <a:rPr lang="en-US" sz="2500" dirty="0">
                <a:highlight>
                  <a:srgbClr val="008000"/>
                </a:highlight>
                <a:latin typeface="Open Sauce" panose="020B0604020202020204" charset="0"/>
              </a:rPr>
              <a:t> </a:t>
            </a:r>
            <a:r>
              <a:rPr lang="en-US" sz="2500" dirty="0">
                <a:latin typeface="Open Sauce" panose="020B0604020202020204" charset="0"/>
              </a:rPr>
              <a:t>involves assessing the model's performance using metrics like accuracy, precision, recall, and F1-score to ensure it generalizes well to unseen data.</a:t>
            </a:r>
          </a:p>
          <a:p>
            <a:r>
              <a:rPr lang="en-US" sz="2500" dirty="0">
                <a:latin typeface="Open Sauce" panose="020B0604020202020204" charset="0"/>
              </a:rPr>
              <a:t>The goal is to choose the best-performing model and tune it for optimal results</a:t>
            </a:r>
          </a:p>
        </p:txBody>
      </p:sp>
      <p:sp>
        <p:nvSpPr>
          <p:cNvPr id="27" name="TextBox 26">
            <a:extLst>
              <a:ext uri="{FF2B5EF4-FFF2-40B4-BE49-F238E27FC236}">
                <a16:creationId xmlns:a16="http://schemas.microsoft.com/office/drawing/2014/main" id="{0DFE252E-531C-8B3C-056F-E06AEA994491}"/>
              </a:ext>
            </a:extLst>
          </p:cNvPr>
          <p:cNvSpPr txBox="1"/>
          <p:nvPr/>
        </p:nvSpPr>
        <p:spPr>
          <a:xfrm>
            <a:off x="2133600" y="9212602"/>
            <a:ext cx="3429000" cy="553998"/>
          </a:xfrm>
          <a:prstGeom prst="rect">
            <a:avLst/>
          </a:prstGeom>
          <a:noFill/>
        </p:spPr>
        <p:txBody>
          <a:bodyPr wrap="square">
            <a:spAutoFit/>
          </a:bodyPr>
          <a:lstStyle/>
          <a:p>
            <a:r>
              <a:rPr lang="en-US" sz="3000" b="1" u="sng" dirty="0">
                <a:latin typeface="Imprint MT Shadow" panose="04020605060303030202" pitchFamily="82" charset="0"/>
              </a:rPr>
              <a:t>Logistic Regression</a:t>
            </a:r>
            <a:endParaRPr lang="en-IN" sz="3000" dirty="0"/>
          </a:p>
        </p:txBody>
      </p:sp>
      <p:sp>
        <p:nvSpPr>
          <p:cNvPr id="29" name="TextBox 28">
            <a:extLst>
              <a:ext uri="{FF2B5EF4-FFF2-40B4-BE49-F238E27FC236}">
                <a16:creationId xmlns:a16="http://schemas.microsoft.com/office/drawing/2014/main" id="{71CBF82B-21D3-C003-A9E3-B63B25A61B45}"/>
              </a:ext>
            </a:extLst>
          </p:cNvPr>
          <p:cNvSpPr txBox="1"/>
          <p:nvPr/>
        </p:nvSpPr>
        <p:spPr>
          <a:xfrm>
            <a:off x="8077200" y="9240588"/>
            <a:ext cx="3429000" cy="553998"/>
          </a:xfrm>
          <a:prstGeom prst="rect">
            <a:avLst/>
          </a:prstGeom>
          <a:noFill/>
        </p:spPr>
        <p:txBody>
          <a:bodyPr wrap="square">
            <a:spAutoFit/>
          </a:bodyPr>
          <a:lstStyle/>
          <a:p>
            <a:r>
              <a:rPr lang="en-US" sz="3000" b="1" u="sng" dirty="0">
                <a:latin typeface="Imprint MT Shadow" panose="04020605060303030202" pitchFamily="82" charset="0"/>
              </a:rPr>
              <a:t>Random Forest</a:t>
            </a:r>
            <a:endParaRPr lang="en-IN" sz="3000" dirty="0"/>
          </a:p>
        </p:txBody>
      </p:sp>
      <p:pic>
        <p:nvPicPr>
          <p:cNvPr id="30" name="Picture 29">
            <a:extLst>
              <a:ext uri="{FF2B5EF4-FFF2-40B4-BE49-F238E27FC236}">
                <a16:creationId xmlns:a16="http://schemas.microsoft.com/office/drawing/2014/main" id="{8858308F-E126-C762-8FCF-CA8B51972D8C}"/>
              </a:ext>
            </a:extLst>
          </p:cNvPr>
          <p:cNvPicPr>
            <a:picLocks noChangeAspect="1"/>
          </p:cNvPicPr>
          <p:nvPr/>
        </p:nvPicPr>
        <p:blipFill>
          <a:blip r:embed="rId4"/>
          <a:stretch>
            <a:fillRect/>
          </a:stretch>
        </p:blipFill>
        <p:spPr>
          <a:xfrm>
            <a:off x="12496800" y="3469215"/>
            <a:ext cx="5029200" cy="5562250"/>
          </a:xfrm>
          <a:prstGeom prst="rect">
            <a:avLst/>
          </a:prstGeom>
          <a:effectLst>
            <a:softEdge rad="38100"/>
          </a:effectLst>
        </p:spPr>
      </p:pic>
      <p:sp>
        <p:nvSpPr>
          <p:cNvPr id="32" name="TextBox 31">
            <a:extLst>
              <a:ext uri="{FF2B5EF4-FFF2-40B4-BE49-F238E27FC236}">
                <a16:creationId xmlns:a16="http://schemas.microsoft.com/office/drawing/2014/main" id="{2B70BA8D-FA23-6CE2-B23E-F6C559BC1B6E}"/>
              </a:ext>
            </a:extLst>
          </p:cNvPr>
          <p:cNvSpPr txBox="1"/>
          <p:nvPr/>
        </p:nvSpPr>
        <p:spPr>
          <a:xfrm>
            <a:off x="12802225" y="9212602"/>
            <a:ext cx="4418350" cy="553998"/>
          </a:xfrm>
          <a:prstGeom prst="rect">
            <a:avLst/>
          </a:prstGeom>
          <a:noFill/>
        </p:spPr>
        <p:txBody>
          <a:bodyPr wrap="square">
            <a:spAutoFit/>
          </a:bodyPr>
          <a:lstStyle/>
          <a:p>
            <a:r>
              <a:rPr lang="en-US" sz="3000" b="1" u="sng" dirty="0">
                <a:latin typeface="Imprint MT Shadow" panose="04020605060303030202" pitchFamily="82" charset="0"/>
              </a:rPr>
              <a:t>Support Vector Machines</a:t>
            </a:r>
            <a:endParaRPr lang="en-IN" sz="3000" dirty="0"/>
          </a:p>
        </p:txBody>
      </p:sp>
    </p:spTree>
    <p:extLst>
      <p:ext uri="{BB962C8B-B14F-4D97-AF65-F5344CB8AC3E}">
        <p14:creationId xmlns:p14="http://schemas.microsoft.com/office/powerpoint/2010/main" val="405410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D168DB4-AE26-C45C-B7F7-07BCD51AC4BF}"/>
              </a:ext>
            </a:extLst>
          </p:cNvPr>
          <p:cNvPicPr>
            <a:picLocks noChangeAspect="1"/>
          </p:cNvPicPr>
          <p:nvPr/>
        </p:nvPicPr>
        <p:blipFill>
          <a:blip r:embed="rId2"/>
          <a:stretch>
            <a:fillRect/>
          </a:stretch>
        </p:blipFill>
        <p:spPr>
          <a:xfrm>
            <a:off x="12573000" y="2628900"/>
            <a:ext cx="4488873" cy="5029201"/>
          </a:xfrm>
          <a:prstGeom prst="rect">
            <a:avLst/>
          </a:prstGeom>
          <a:effectLst>
            <a:softEdge rad="38100"/>
          </a:effectLst>
        </p:spPr>
      </p:pic>
      <p:pic>
        <p:nvPicPr>
          <p:cNvPr id="8" name="Picture 7">
            <a:extLst>
              <a:ext uri="{FF2B5EF4-FFF2-40B4-BE49-F238E27FC236}">
                <a16:creationId xmlns:a16="http://schemas.microsoft.com/office/drawing/2014/main" id="{F0E88039-E746-2BC2-5890-04808261BEA9}"/>
              </a:ext>
            </a:extLst>
          </p:cNvPr>
          <p:cNvPicPr>
            <a:picLocks noChangeAspect="1"/>
          </p:cNvPicPr>
          <p:nvPr/>
        </p:nvPicPr>
        <p:blipFill>
          <a:blip r:embed="rId3"/>
          <a:stretch>
            <a:fillRect/>
          </a:stretch>
        </p:blipFill>
        <p:spPr>
          <a:xfrm>
            <a:off x="6897578" y="2628900"/>
            <a:ext cx="4492844" cy="5029200"/>
          </a:xfrm>
          <a:prstGeom prst="rect">
            <a:avLst/>
          </a:prstGeom>
          <a:effectLst>
            <a:softEdge rad="38100"/>
          </a:effectLst>
        </p:spPr>
      </p:pic>
      <p:pic>
        <p:nvPicPr>
          <p:cNvPr id="9" name="Picture 8">
            <a:extLst>
              <a:ext uri="{FF2B5EF4-FFF2-40B4-BE49-F238E27FC236}">
                <a16:creationId xmlns:a16="http://schemas.microsoft.com/office/drawing/2014/main" id="{9DB99088-219A-DC73-EE8E-221D273FAB5C}"/>
              </a:ext>
            </a:extLst>
          </p:cNvPr>
          <p:cNvPicPr>
            <a:picLocks noChangeAspect="1"/>
          </p:cNvPicPr>
          <p:nvPr/>
        </p:nvPicPr>
        <p:blipFill>
          <a:blip r:embed="rId4"/>
          <a:stretch>
            <a:fillRect/>
          </a:stretch>
        </p:blipFill>
        <p:spPr>
          <a:xfrm>
            <a:off x="1222156" y="2628900"/>
            <a:ext cx="4492844" cy="5029200"/>
          </a:xfrm>
          <a:prstGeom prst="rect">
            <a:avLst/>
          </a:prstGeom>
          <a:effectLst>
            <a:softEdge rad="38100"/>
          </a:effectLst>
        </p:spPr>
      </p:pic>
      <p:sp>
        <p:nvSpPr>
          <p:cNvPr id="10" name="TextBox 9">
            <a:extLst>
              <a:ext uri="{FF2B5EF4-FFF2-40B4-BE49-F238E27FC236}">
                <a16:creationId xmlns:a16="http://schemas.microsoft.com/office/drawing/2014/main" id="{A8AEF052-B186-1BE4-9748-C42247FC9D98}"/>
              </a:ext>
            </a:extLst>
          </p:cNvPr>
          <p:cNvSpPr txBox="1"/>
          <p:nvPr/>
        </p:nvSpPr>
        <p:spPr>
          <a:xfrm>
            <a:off x="1227072" y="342900"/>
            <a:ext cx="15932676" cy="1938992"/>
          </a:xfrm>
          <a:prstGeom prst="rect">
            <a:avLst/>
          </a:prstGeom>
          <a:noFill/>
        </p:spPr>
        <p:txBody>
          <a:bodyPr wrap="square" rtlCol="0">
            <a:spAutoFit/>
          </a:bodyPr>
          <a:lstStyle/>
          <a:p>
            <a:r>
              <a:rPr lang="en-US" sz="3000" dirty="0">
                <a:latin typeface="Open Sauce" panose="020B0604020202020204" charset="0"/>
              </a:rPr>
              <a:t>The image compares the performance of three models: Logistic Regression, Random Forest, and SVM. Logistic Regression has the highest accuracy (0.89), Random Forest is close (0.88), while SVM lags behind (0.81), with Logistic Regression and Random Forest also showing better recall and F1-scores across most classes.</a:t>
            </a:r>
            <a:endParaRPr lang="en-IN" sz="3000" dirty="0">
              <a:latin typeface="Open Sauce" panose="020B0604020202020204" charset="0"/>
            </a:endParaRPr>
          </a:p>
        </p:txBody>
      </p:sp>
      <p:sp>
        <p:nvSpPr>
          <p:cNvPr id="12" name="TextBox 11">
            <a:extLst>
              <a:ext uri="{FF2B5EF4-FFF2-40B4-BE49-F238E27FC236}">
                <a16:creationId xmlns:a16="http://schemas.microsoft.com/office/drawing/2014/main" id="{F9A45AEC-71FF-EEEE-B19E-84955824424D}"/>
              </a:ext>
            </a:extLst>
          </p:cNvPr>
          <p:cNvSpPr txBox="1"/>
          <p:nvPr/>
        </p:nvSpPr>
        <p:spPr>
          <a:xfrm>
            <a:off x="1222157" y="8053040"/>
            <a:ext cx="15839716" cy="1477328"/>
          </a:xfrm>
          <a:prstGeom prst="rect">
            <a:avLst/>
          </a:prstGeom>
          <a:noFill/>
        </p:spPr>
        <p:txBody>
          <a:bodyPr wrap="square">
            <a:spAutoFit/>
          </a:bodyPr>
          <a:lstStyle/>
          <a:p>
            <a:r>
              <a:rPr lang="en-IN" sz="3000" dirty="0">
                <a:latin typeface="Open Sauce" panose="020B0604020202020204" charset="0"/>
              </a:rPr>
              <a:t>The image compares the performance of KNN, GBM, and NNM models. GBM shows the best accuracy (0.89), followed by NNM (0.86), while KNN has the lowest (0.81), with GBM also performing better across precision, recall, and F1-score metrics.</a:t>
            </a:r>
          </a:p>
        </p:txBody>
      </p:sp>
    </p:spTree>
    <p:extLst>
      <p:ext uri="{BB962C8B-B14F-4D97-AF65-F5344CB8AC3E}">
        <p14:creationId xmlns:p14="http://schemas.microsoft.com/office/powerpoint/2010/main" val="352419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37776C-11C3-15CC-0F9B-0EF5B650641A}"/>
              </a:ext>
            </a:extLst>
          </p:cNvPr>
          <p:cNvPicPr>
            <a:picLocks noChangeAspect="1"/>
          </p:cNvPicPr>
          <p:nvPr/>
        </p:nvPicPr>
        <p:blipFill>
          <a:blip r:embed="rId2"/>
          <a:stretch>
            <a:fillRect/>
          </a:stretch>
        </p:blipFill>
        <p:spPr>
          <a:xfrm>
            <a:off x="486737" y="437780"/>
            <a:ext cx="5611008" cy="2648320"/>
          </a:xfrm>
          <a:prstGeom prst="rect">
            <a:avLst/>
          </a:prstGeom>
          <a:effectLst>
            <a:softEdge rad="38100"/>
          </a:effectLst>
        </p:spPr>
      </p:pic>
      <p:pic>
        <p:nvPicPr>
          <p:cNvPr id="5" name="Picture 4">
            <a:extLst>
              <a:ext uri="{FF2B5EF4-FFF2-40B4-BE49-F238E27FC236}">
                <a16:creationId xmlns:a16="http://schemas.microsoft.com/office/drawing/2014/main" id="{D75B8733-505D-E58F-277E-364C7D6A182D}"/>
              </a:ext>
            </a:extLst>
          </p:cNvPr>
          <p:cNvPicPr>
            <a:picLocks noChangeAspect="1"/>
          </p:cNvPicPr>
          <p:nvPr/>
        </p:nvPicPr>
        <p:blipFill>
          <a:blip r:embed="rId3"/>
          <a:stretch>
            <a:fillRect/>
          </a:stretch>
        </p:blipFill>
        <p:spPr>
          <a:xfrm>
            <a:off x="7086600" y="3086100"/>
            <a:ext cx="10717121" cy="6801799"/>
          </a:xfrm>
          <a:prstGeom prst="rect">
            <a:avLst/>
          </a:prstGeom>
          <a:effectLst>
            <a:softEdge rad="38100"/>
          </a:effectLst>
        </p:spPr>
      </p:pic>
      <p:sp>
        <p:nvSpPr>
          <p:cNvPr id="7" name="TextBox 6">
            <a:extLst>
              <a:ext uri="{FF2B5EF4-FFF2-40B4-BE49-F238E27FC236}">
                <a16:creationId xmlns:a16="http://schemas.microsoft.com/office/drawing/2014/main" id="{2C1EDEB0-A60C-1718-2545-A4387F2145F2}"/>
              </a:ext>
            </a:extLst>
          </p:cNvPr>
          <p:cNvSpPr txBox="1"/>
          <p:nvPr/>
        </p:nvSpPr>
        <p:spPr>
          <a:xfrm>
            <a:off x="8295967" y="900166"/>
            <a:ext cx="8298386" cy="861774"/>
          </a:xfrm>
          <a:prstGeom prst="rect">
            <a:avLst/>
          </a:prstGeom>
          <a:noFill/>
        </p:spPr>
        <p:txBody>
          <a:bodyPr wrap="square">
            <a:spAutoFit/>
          </a:bodyPr>
          <a:lstStyle/>
          <a:p>
            <a:r>
              <a:rPr lang="en-US" sz="5000" dirty="0">
                <a:latin typeface="Impact" panose="020B0806030902050204" pitchFamily="34" charset="0"/>
                <a:ea typeface="Lexend Deca"/>
                <a:cs typeface="Lexend Deca"/>
                <a:sym typeface="Lexend Deca"/>
              </a:rPr>
              <a:t>Compare Model’s </a:t>
            </a:r>
            <a:r>
              <a:rPr lang="en-IN" sz="5000" dirty="0">
                <a:latin typeface="Impact" panose="020B0806030902050204" pitchFamily="34" charset="0"/>
                <a:ea typeface="Lexend Deca"/>
                <a:cs typeface="Lexend Deca"/>
                <a:sym typeface="Lexend Deca"/>
              </a:rPr>
              <a:t>Performance</a:t>
            </a:r>
            <a:r>
              <a:rPr lang="en-US" sz="5000" dirty="0">
                <a:latin typeface="Impact" panose="020B0806030902050204" pitchFamily="34" charset="0"/>
                <a:ea typeface="Lexend Deca"/>
                <a:cs typeface="Lexend Deca"/>
                <a:sym typeface="Lexend Deca"/>
              </a:rPr>
              <a:t> </a:t>
            </a:r>
          </a:p>
        </p:txBody>
      </p:sp>
      <p:sp>
        <p:nvSpPr>
          <p:cNvPr id="10" name="TextBox 9">
            <a:extLst>
              <a:ext uri="{FF2B5EF4-FFF2-40B4-BE49-F238E27FC236}">
                <a16:creationId xmlns:a16="http://schemas.microsoft.com/office/drawing/2014/main" id="{274675F9-8E08-BDE1-7261-D673551756F6}"/>
              </a:ext>
            </a:extLst>
          </p:cNvPr>
          <p:cNvSpPr txBox="1"/>
          <p:nvPr/>
        </p:nvSpPr>
        <p:spPr>
          <a:xfrm>
            <a:off x="914400" y="4000500"/>
            <a:ext cx="5611008" cy="5170646"/>
          </a:xfrm>
          <a:prstGeom prst="rect">
            <a:avLst/>
          </a:prstGeom>
          <a:noFill/>
        </p:spPr>
        <p:txBody>
          <a:bodyPr wrap="square">
            <a:spAutoFit/>
          </a:bodyPr>
          <a:lstStyle/>
          <a:p>
            <a:r>
              <a:rPr lang="en-IN" sz="3000" dirty="0">
                <a:latin typeface="Open Sauce" panose="020B0604020202020204" charset="0"/>
              </a:rPr>
              <a:t>The table and bar chart compare multiple models based on accuracy, precision, recall, and F1 score. Logistic Regression performs the best overall, followed by GBM and Random Forest, while SVM and KNN show lower performance across all metrics.</a:t>
            </a:r>
          </a:p>
        </p:txBody>
      </p:sp>
    </p:spTree>
    <p:extLst>
      <p:ext uri="{BB962C8B-B14F-4D97-AF65-F5344CB8AC3E}">
        <p14:creationId xmlns:p14="http://schemas.microsoft.com/office/powerpoint/2010/main" val="132498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C9EDA-1C5B-712F-B847-B3D42E6A8839}"/>
              </a:ext>
            </a:extLst>
          </p:cNvPr>
          <p:cNvSpPr txBox="1"/>
          <p:nvPr/>
        </p:nvSpPr>
        <p:spPr>
          <a:xfrm>
            <a:off x="838200" y="-190500"/>
            <a:ext cx="6705600" cy="1602875"/>
          </a:xfrm>
          <a:prstGeom prst="rect">
            <a:avLst/>
          </a:prstGeom>
          <a:noFill/>
        </p:spPr>
        <p:txBody>
          <a:bodyPr wrap="square">
            <a:spAutoFit/>
          </a:bodyPr>
          <a:lstStyle/>
          <a:p>
            <a:pPr marL="0" lvl="0" indent="0">
              <a:lnSpc>
                <a:spcPts val="13047"/>
              </a:lnSpc>
            </a:pPr>
            <a:r>
              <a:rPr lang="en-US" sz="8000" dirty="0">
                <a:solidFill>
                  <a:schemeClr val="accent6"/>
                </a:solidFill>
                <a:latin typeface="Imprint MT Shadow" panose="04020605060303030202" pitchFamily="82" charset="0"/>
                <a:ea typeface="Lexend Deca"/>
                <a:cs typeface="Lexend Deca"/>
                <a:sym typeface="Lexend Deca"/>
              </a:rPr>
              <a:t>6. </a:t>
            </a:r>
            <a:r>
              <a:rPr lang="en-US" sz="8000" u="sng" dirty="0">
                <a:solidFill>
                  <a:schemeClr val="accent6"/>
                </a:solidFill>
                <a:latin typeface="Imprint MT Shadow" panose="04020605060303030202" pitchFamily="82" charset="0"/>
                <a:ea typeface="Lexend Deca"/>
                <a:cs typeface="Lexend Deca"/>
                <a:sym typeface="Lexend Deca"/>
              </a:rPr>
              <a:t>Deployment</a:t>
            </a:r>
            <a:r>
              <a:rPr lang="en-US" sz="8000" dirty="0">
                <a:solidFill>
                  <a:schemeClr val="accent6"/>
                </a:solidFill>
                <a:latin typeface="Imprint MT Shadow" panose="04020605060303030202" pitchFamily="82" charset="0"/>
                <a:ea typeface="Lexend Deca"/>
                <a:cs typeface="Lexend Deca"/>
                <a:sym typeface="Lexend Deca"/>
              </a:rPr>
              <a:t> </a:t>
            </a:r>
          </a:p>
        </p:txBody>
      </p:sp>
      <p:sp>
        <p:nvSpPr>
          <p:cNvPr id="4" name="TextBox 3">
            <a:extLst>
              <a:ext uri="{FF2B5EF4-FFF2-40B4-BE49-F238E27FC236}">
                <a16:creationId xmlns:a16="http://schemas.microsoft.com/office/drawing/2014/main" id="{A9929B73-38A2-BE4B-F40D-D3BAD7F36BBA}"/>
              </a:ext>
            </a:extLst>
          </p:cNvPr>
          <p:cNvSpPr txBox="1"/>
          <p:nvPr/>
        </p:nvSpPr>
        <p:spPr>
          <a:xfrm>
            <a:off x="838200" y="1638300"/>
            <a:ext cx="16916400" cy="8479244"/>
          </a:xfrm>
          <a:prstGeom prst="rect">
            <a:avLst/>
          </a:prstGeom>
          <a:noFill/>
        </p:spPr>
        <p:txBody>
          <a:bodyPr wrap="square" rtlCol="0">
            <a:spAutoFit/>
          </a:bodyPr>
          <a:lstStyle/>
          <a:p>
            <a:r>
              <a:rPr lang="en-US" sz="2500" dirty="0">
                <a:solidFill>
                  <a:srgbClr val="E0E4E6"/>
                </a:solidFill>
                <a:latin typeface="Open Sauce" panose="020B0604020202020204" charset="0"/>
                <a:ea typeface="Barlow" panose="00000800000000000000" pitchFamily="34" charset="-122"/>
                <a:cs typeface="Times New Roman" panose="02020603050405020304" charset="0"/>
                <a:sym typeface="+mn-ea"/>
              </a:rPr>
              <a:t>                      </a:t>
            </a:r>
            <a:r>
              <a:rPr lang="en-US" sz="2500" b="1" dirty="0">
                <a:latin typeface="Open Sauce Semi-Bold" panose="020B0604020202020204" charset="0"/>
                <a:ea typeface="Barlow" panose="00000800000000000000" pitchFamily="34" charset="-122"/>
                <a:cs typeface="Times New Roman" panose="02020603050405020304" charset="0"/>
                <a:sym typeface="+mn-ea"/>
              </a:rPr>
              <a:t>After successful evaluation, the trained model was saved using </a:t>
            </a:r>
            <a:r>
              <a:rPr lang="en-US" sz="2500" b="1" dirty="0" err="1">
                <a:latin typeface="Open Sauce Semi-Bold" panose="020B0604020202020204" charset="0"/>
                <a:ea typeface="Barlow" panose="00000800000000000000" pitchFamily="34" charset="-122"/>
                <a:cs typeface="Times New Roman" panose="02020603050405020304" charset="0"/>
                <a:sym typeface="+mn-ea"/>
              </a:rPr>
              <a:t>Joblib</a:t>
            </a:r>
            <a:r>
              <a:rPr lang="en-US" sz="2500" b="1" dirty="0">
                <a:latin typeface="Open Sauce Semi-Bold" panose="020B0604020202020204" charset="0"/>
                <a:ea typeface="Barlow" panose="00000800000000000000" pitchFamily="34" charset="-122"/>
                <a:cs typeface="Times New Roman" panose="02020603050405020304" charset="0"/>
                <a:sym typeface="+mn-ea"/>
              </a:rPr>
              <a:t>, making it ready for deployment in real-world healthcare settings where it can assist in the diagnosis of liver disease</a:t>
            </a:r>
            <a:r>
              <a:rPr lang="en-US" sz="2500" b="1"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a:t>
            </a:r>
          </a:p>
          <a:p>
            <a:endParaRPr lang="en-IN" sz="2500" dirty="0">
              <a:latin typeface="Open Sauce Semi-Bold" panose="020B0604020202020204" charset="0"/>
            </a:endParaRPr>
          </a:p>
          <a:p>
            <a:r>
              <a:rPr lang="en-GB" altLang="en-US" sz="2500" b="1" dirty="0">
                <a:latin typeface="Open Sauce Semi-Bold" panose="020B0604020202020204" charset="0"/>
                <a:cs typeface="Times New Roman" panose="02020603050405020304" charset="0"/>
              </a:rPr>
              <a:t>                      "This web application predicts liver disease categories based on user inputs such as age, sex, albumin levels, and other health-related metrics.“</a:t>
            </a:r>
          </a:p>
          <a:p>
            <a:endParaRPr lang="en-GB" altLang="en-US" sz="2500" b="1" dirty="0">
              <a:latin typeface="Open Sauce Semi-Bold" panose="020B0604020202020204" charset="0"/>
              <a:cs typeface="Times New Roman" panose="02020603050405020304" charset="0"/>
            </a:endParaRPr>
          </a:p>
          <a:p>
            <a:pPr marL="0" indent="0">
              <a:buNone/>
            </a:pPr>
            <a:r>
              <a:rPr lang="en-GB" altLang="en-US" sz="4000" b="1" dirty="0">
                <a:latin typeface="Imprint MT Shadow" panose="04020605060303030202" pitchFamily="82" charset="0"/>
                <a:cs typeface="Times New Roman" panose="02020603050405020304" charset="0"/>
              </a:rPr>
              <a:t>         </a:t>
            </a:r>
            <a:r>
              <a:rPr lang="en-GB" altLang="en-US" sz="4000" b="1" u="sng" dirty="0">
                <a:latin typeface="Imprint MT Shadow" panose="04020605060303030202" pitchFamily="82" charset="0"/>
                <a:cs typeface="Times New Roman" panose="02020603050405020304" charset="0"/>
              </a:rPr>
              <a:t>Model and Libraries:</a:t>
            </a:r>
            <a:endParaRPr lang="en-GB" altLang="en-US" sz="4000" b="1" dirty="0">
              <a:latin typeface="Imprint MT Shadow" panose="04020605060303030202" pitchFamily="82" charset="0"/>
              <a:cs typeface="Times New Roman" panose="02020603050405020304" charset="0"/>
            </a:endParaRPr>
          </a:p>
          <a:p>
            <a:pPr marL="0" indent="0">
              <a:buNone/>
            </a:pPr>
            <a:r>
              <a:rPr lang="en-GB" altLang="en-US" sz="2500" b="1" dirty="0">
                <a:latin typeface="Open Sauce Semi-Bold" panose="020B0604020202020204" charset="0"/>
                <a:cs typeface="Times New Roman" panose="02020603050405020304" charset="0"/>
              </a:rPr>
              <a:t>                       Stream lit: </a:t>
            </a:r>
            <a:r>
              <a:rPr lang="en-GB" altLang="en-US" sz="2500" dirty="0">
                <a:latin typeface="Open Sauce Semi-Bold" panose="020B0604020202020204" charset="0"/>
                <a:cs typeface="Times New Roman" panose="02020603050405020304" charset="0"/>
              </a:rPr>
              <a:t>Used for building an interactive web app interface.</a:t>
            </a:r>
          </a:p>
          <a:p>
            <a:pPr marL="0" indent="0">
              <a:buNone/>
            </a:pPr>
            <a:r>
              <a:rPr lang="en-GB" altLang="en-US" sz="2500" b="1" dirty="0">
                <a:latin typeface="Open Sauce Semi-Bold" panose="020B0604020202020204" charset="0"/>
                <a:cs typeface="Times New Roman" panose="02020603050405020304" charset="0"/>
              </a:rPr>
              <a:t>                       Job lib: </a:t>
            </a:r>
            <a:r>
              <a:rPr lang="en-GB" altLang="en-US" sz="2500" dirty="0">
                <a:latin typeface="Open Sauce Semi-Bold" panose="020B0604020202020204" charset="0"/>
                <a:cs typeface="Times New Roman" panose="02020603050405020304" charset="0"/>
              </a:rPr>
              <a:t>Loads the pre-trained model (</a:t>
            </a:r>
            <a:r>
              <a:rPr lang="en-GB" altLang="en-US" sz="2500" dirty="0" err="1">
                <a:latin typeface="Open Sauce Semi-Bold" panose="020B0604020202020204" charset="0"/>
                <a:cs typeface="Times New Roman" panose="02020603050405020304" charset="0"/>
              </a:rPr>
              <a:t>model.pkl</a:t>
            </a:r>
            <a:r>
              <a:rPr lang="en-GB" altLang="en-US" sz="2500" dirty="0">
                <a:latin typeface="Open Sauce Semi-Bold" panose="020B0604020202020204" charset="0"/>
                <a:cs typeface="Times New Roman" panose="02020603050405020304" charset="0"/>
              </a:rPr>
              <a:t>).</a:t>
            </a:r>
          </a:p>
          <a:p>
            <a:pPr marL="0" indent="0">
              <a:buNone/>
            </a:pPr>
            <a:r>
              <a:rPr lang="en-GB" altLang="en-US" sz="2500" b="1" dirty="0">
                <a:latin typeface="Open Sauce Semi-Bold" panose="020B0604020202020204" charset="0"/>
                <a:cs typeface="Times New Roman" panose="02020603050405020304" charset="0"/>
              </a:rPr>
              <a:t>                       Num </a:t>
            </a:r>
            <a:r>
              <a:rPr lang="en-GB" altLang="en-US" sz="2500" b="1" dirty="0" err="1">
                <a:latin typeface="Open Sauce Semi-Bold" panose="020B0604020202020204" charset="0"/>
                <a:cs typeface="Times New Roman" panose="02020603050405020304" charset="0"/>
              </a:rPr>
              <a:t>py</a:t>
            </a:r>
            <a:r>
              <a:rPr lang="en-GB" altLang="en-US" sz="2500" b="1" dirty="0">
                <a:latin typeface="Open Sauce Semi-Bold" panose="020B0604020202020204" charset="0"/>
                <a:cs typeface="Times New Roman" panose="02020603050405020304" charset="0"/>
              </a:rPr>
              <a:t>: Manages</a:t>
            </a:r>
            <a:r>
              <a:rPr lang="en-GB" altLang="en-US" sz="2500" dirty="0">
                <a:latin typeface="Open Sauce Semi-Bold" panose="020B0604020202020204" charset="0"/>
                <a:cs typeface="Times New Roman" panose="02020603050405020304" charset="0"/>
              </a:rPr>
              <a:t> input data for model prediction.</a:t>
            </a:r>
          </a:p>
          <a:p>
            <a:pPr marL="0" indent="0">
              <a:buNone/>
            </a:pPr>
            <a:r>
              <a:rPr lang="en-GB" altLang="en-US" sz="2500" b="1" dirty="0">
                <a:latin typeface="Open Sauce Semi-Bold" panose="020B0604020202020204" charset="0"/>
                <a:cs typeface="Times New Roman" panose="02020603050405020304" charset="0"/>
              </a:rPr>
              <a:t>                       Label encoder: </a:t>
            </a:r>
            <a:r>
              <a:rPr lang="en-GB" altLang="en-US" sz="2500" dirty="0">
                <a:latin typeface="Open Sauce Semi-Bold" panose="020B0604020202020204" charset="0"/>
                <a:cs typeface="Times New Roman" panose="02020603050405020304" charset="0"/>
              </a:rPr>
              <a:t>Encodes and decodes the prediction labels for interpretation.</a:t>
            </a:r>
          </a:p>
          <a:p>
            <a:pPr marL="0" indent="0">
              <a:buNone/>
            </a:pPr>
            <a:endParaRPr lang="en-GB" altLang="en-US" sz="2500" dirty="0">
              <a:latin typeface="Open Sauce" panose="020B0604020202020204" charset="0"/>
              <a:cs typeface="Times New Roman" panose="02020603050405020304" charset="0"/>
            </a:endParaRPr>
          </a:p>
          <a:p>
            <a:pPr marL="0" indent="0">
              <a:buNone/>
            </a:pPr>
            <a:r>
              <a:rPr lang="en-US" sz="4000" b="1" dirty="0">
                <a:latin typeface="Imprint MT Shadow" panose="04020605060303030202" pitchFamily="82" charset="0"/>
                <a:cs typeface="Times New Roman" panose="02020603050405020304" charset="0"/>
              </a:rPr>
              <a:t>         </a:t>
            </a:r>
            <a:r>
              <a:rPr lang="en-US" sz="4000" b="1" u="sng" dirty="0">
                <a:latin typeface="Imprint MT Shadow" panose="04020605060303030202" pitchFamily="82" charset="0"/>
                <a:cs typeface="Times New Roman" panose="02020603050405020304" charset="0"/>
              </a:rPr>
              <a:t>User Interface</a:t>
            </a:r>
            <a:r>
              <a:rPr lang="en-GB" altLang="en-US" sz="4000" b="1" u="sng" dirty="0">
                <a:latin typeface="Imprint MT Shadow" panose="04020605060303030202" pitchFamily="82" charset="0"/>
                <a:cs typeface="Times New Roman" panose="02020603050405020304" charset="0"/>
              </a:rPr>
              <a:t>:</a:t>
            </a:r>
          </a:p>
          <a:p>
            <a:r>
              <a:rPr lang="en-GB" altLang="en-US" sz="2500" dirty="0">
                <a:latin typeface="Open Sauce Semi-Bold" panose="020B0604020202020204" charset="0"/>
                <a:cs typeface="Times New Roman" panose="02020603050405020304" charset="0"/>
              </a:rPr>
              <a:t>                       Users provide health inputs (age, sex, albumin levels) via interactive widgets.</a:t>
            </a:r>
          </a:p>
          <a:p>
            <a:r>
              <a:rPr lang="en-GB" altLang="en-US" sz="2500" dirty="0">
                <a:latin typeface="Open Sauce Semi-Bold" panose="020B0604020202020204" charset="0"/>
                <a:cs typeface="Times New Roman" panose="02020603050405020304" charset="0"/>
              </a:rPr>
              <a:t>                       Input types: </a:t>
            </a:r>
            <a:r>
              <a:rPr lang="en-GB" altLang="en-US" sz="2500" dirty="0" err="1">
                <a:latin typeface="Open Sauce Semi-Bold" panose="020B0604020202020204" charset="0"/>
                <a:cs typeface="Times New Roman" panose="02020603050405020304" charset="0"/>
              </a:rPr>
              <a:t>number_input</a:t>
            </a:r>
            <a:r>
              <a:rPr lang="en-GB" altLang="en-US" sz="2500" dirty="0">
                <a:latin typeface="Open Sauce Semi-Bold" panose="020B0604020202020204" charset="0"/>
                <a:cs typeface="Times New Roman" panose="02020603050405020304" charset="0"/>
              </a:rPr>
              <a:t> for numerical values, </a:t>
            </a:r>
            <a:r>
              <a:rPr lang="en-GB" altLang="en-US" sz="2500" dirty="0" err="1">
                <a:latin typeface="Open Sauce Semi-Bold" panose="020B0604020202020204" charset="0"/>
                <a:cs typeface="Times New Roman" panose="02020603050405020304" charset="0"/>
              </a:rPr>
              <a:t>selectbox</a:t>
            </a:r>
            <a:r>
              <a:rPr lang="en-GB" altLang="en-US" sz="2500" dirty="0">
                <a:latin typeface="Open Sauce Semi-Bold" panose="020B0604020202020204" charset="0"/>
                <a:cs typeface="Times New Roman" panose="02020603050405020304" charset="0"/>
              </a:rPr>
              <a:t> for categorical inputs (sex).</a:t>
            </a:r>
          </a:p>
          <a:p>
            <a:r>
              <a:rPr lang="en-GB" altLang="en-US" sz="2500" dirty="0">
                <a:latin typeface="Open Sauce Semi-Bold" panose="020B0604020202020204" charset="0"/>
                <a:cs typeface="Times New Roman" panose="02020603050405020304" charset="0"/>
              </a:rPr>
              <a:t>                       Example: Sex is encoded (0 for Male, 1 for Female) for the model.</a:t>
            </a:r>
          </a:p>
          <a:p>
            <a:endParaRPr lang="en-GB" altLang="en-US" sz="2500" dirty="0">
              <a:latin typeface="Arial Black" panose="020B0A04020102020204" pitchFamily="34" charset="0"/>
              <a:cs typeface="Times New Roman" panose="02020603050405020304" charset="0"/>
            </a:endParaRPr>
          </a:p>
          <a:p>
            <a:pPr marL="0" indent="0">
              <a:buNone/>
            </a:pPr>
            <a:r>
              <a:rPr lang="en-GB" altLang="en-US" sz="4000" b="1" dirty="0">
                <a:latin typeface="Imprint MT Shadow" panose="04020605060303030202" pitchFamily="82" charset="0"/>
                <a:cs typeface="Times New Roman" panose="02020603050405020304" charset="0"/>
              </a:rPr>
              <a:t>         </a:t>
            </a:r>
            <a:r>
              <a:rPr lang="en-GB" altLang="en-US" sz="4000" b="1" u="sng" dirty="0">
                <a:latin typeface="Imprint MT Shadow" panose="04020605060303030202" pitchFamily="82" charset="0"/>
                <a:cs typeface="Times New Roman" panose="02020603050405020304" charset="0"/>
              </a:rPr>
              <a:t>Prediction Process:</a:t>
            </a:r>
          </a:p>
          <a:p>
            <a:r>
              <a:rPr lang="en-GB" altLang="en-US" sz="2500" dirty="0">
                <a:latin typeface="Open Sauce Semi-Bold" panose="020B0604020202020204" charset="0"/>
                <a:cs typeface="Times New Roman" panose="02020603050405020304" charset="0"/>
              </a:rPr>
              <a:t>                       Input data is transformed and passed to the model. The pre-trained model outputs predictions, which are decoded and displayed to the user.  </a:t>
            </a:r>
          </a:p>
        </p:txBody>
      </p:sp>
    </p:spTree>
    <p:extLst>
      <p:ext uri="{BB962C8B-B14F-4D97-AF65-F5344CB8AC3E}">
        <p14:creationId xmlns:p14="http://schemas.microsoft.com/office/powerpoint/2010/main" val="146679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765FF4-FAA2-482B-13BB-25870F5BD185}"/>
              </a:ext>
            </a:extLst>
          </p:cNvPr>
          <p:cNvPicPr>
            <a:picLocks noChangeAspect="1"/>
          </p:cNvPicPr>
          <p:nvPr/>
        </p:nvPicPr>
        <p:blipFill>
          <a:blip r:embed="rId2"/>
          <a:stretch>
            <a:fillRect/>
          </a:stretch>
        </p:blipFill>
        <p:spPr>
          <a:xfrm>
            <a:off x="6636773" y="2499548"/>
            <a:ext cx="11260121" cy="7116168"/>
          </a:xfrm>
          <a:prstGeom prst="rect">
            <a:avLst/>
          </a:prstGeom>
          <a:effectLst>
            <a:softEdge rad="38100"/>
          </a:effectLst>
        </p:spPr>
      </p:pic>
      <p:pic>
        <p:nvPicPr>
          <p:cNvPr id="5" name="Picture 4">
            <a:extLst>
              <a:ext uri="{FF2B5EF4-FFF2-40B4-BE49-F238E27FC236}">
                <a16:creationId xmlns:a16="http://schemas.microsoft.com/office/drawing/2014/main" id="{A79452FC-B7E8-6B4E-612F-6ABD426CCC1E}"/>
              </a:ext>
            </a:extLst>
          </p:cNvPr>
          <p:cNvPicPr>
            <a:picLocks noChangeAspect="1"/>
          </p:cNvPicPr>
          <p:nvPr/>
        </p:nvPicPr>
        <p:blipFill>
          <a:blip r:embed="rId3"/>
          <a:stretch>
            <a:fillRect/>
          </a:stretch>
        </p:blipFill>
        <p:spPr>
          <a:xfrm>
            <a:off x="6636773" y="571213"/>
            <a:ext cx="11260121" cy="2057687"/>
          </a:xfrm>
          <a:prstGeom prst="rect">
            <a:avLst/>
          </a:prstGeom>
          <a:effectLst>
            <a:softEdge rad="38100"/>
          </a:effectLst>
        </p:spPr>
      </p:pic>
      <p:sp>
        <p:nvSpPr>
          <p:cNvPr id="7" name="TextBox 6">
            <a:extLst>
              <a:ext uri="{FF2B5EF4-FFF2-40B4-BE49-F238E27FC236}">
                <a16:creationId xmlns:a16="http://schemas.microsoft.com/office/drawing/2014/main" id="{28F5B6F1-DBA4-6A42-4D96-1A832225FED1}"/>
              </a:ext>
            </a:extLst>
          </p:cNvPr>
          <p:cNvSpPr txBox="1"/>
          <p:nvPr/>
        </p:nvSpPr>
        <p:spPr>
          <a:xfrm>
            <a:off x="914400" y="571213"/>
            <a:ext cx="4419600" cy="2215991"/>
          </a:xfrm>
          <a:prstGeom prst="rect">
            <a:avLst/>
          </a:prstGeom>
          <a:noFill/>
        </p:spPr>
        <p:txBody>
          <a:bodyPr wrap="square">
            <a:spAutoFit/>
          </a:bodyPr>
          <a:lstStyle/>
          <a:p>
            <a:r>
              <a:rPr lang="en-US" sz="6000" u="sng" dirty="0">
                <a:solidFill>
                  <a:schemeClr val="accent6"/>
                </a:solidFill>
                <a:latin typeface="Imprint MT Shadow" panose="04020605060303030202" pitchFamily="82" charset="0"/>
                <a:ea typeface="Lexend Deca"/>
                <a:cs typeface="Lexend Deca"/>
                <a:sym typeface="Lexend Deca"/>
              </a:rPr>
              <a:t>Deployment</a:t>
            </a:r>
          </a:p>
          <a:p>
            <a:r>
              <a:rPr lang="en-US" sz="6000" dirty="0">
                <a:solidFill>
                  <a:schemeClr val="accent6"/>
                </a:solidFill>
                <a:latin typeface="Imprint MT Shadow" panose="04020605060303030202" pitchFamily="82" charset="0"/>
                <a:ea typeface="Lexend Deca"/>
                <a:cs typeface="Lexend Deca"/>
                <a:sym typeface="Lexend Deca"/>
              </a:rPr>
              <a:t>      </a:t>
            </a:r>
            <a:r>
              <a:rPr lang="en-US" sz="6000" u="sng" dirty="0">
                <a:solidFill>
                  <a:schemeClr val="accent6"/>
                </a:solidFill>
                <a:latin typeface="Imprint MT Shadow" panose="04020605060303030202" pitchFamily="82" charset="0"/>
                <a:ea typeface="Lexend Deca"/>
                <a:cs typeface="Lexend Deca"/>
                <a:sym typeface="Lexend Deca"/>
              </a:rPr>
              <a:t>Code</a:t>
            </a:r>
            <a:endParaRPr lang="en-US" u="sng" dirty="0">
              <a:solidFill>
                <a:schemeClr val="accent6"/>
              </a:solidFill>
              <a:latin typeface="Imprint MT Shadow" panose="04020605060303030202" pitchFamily="82" charset="0"/>
              <a:ea typeface="Lexend Deca"/>
              <a:cs typeface="Lexend Deca"/>
              <a:sym typeface="Lexend Deca"/>
            </a:endParaRPr>
          </a:p>
          <a:p>
            <a:endParaRPr lang="en-IN" dirty="0"/>
          </a:p>
        </p:txBody>
      </p:sp>
      <p:sp>
        <p:nvSpPr>
          <p:cNvPr id="9" name="TextBox 8">
            <a:extLst>
              <a:ext uri="{FF2B5EF4-FFF2-40B4-BE49-F238E27FC236}">
                <a16:creationId xmlns:a16="http://schemas.microsoft.com/office/drawing/2014/main" id="{29A52F0C-414D-AEFC-9735-5AA617E9484C}"/>
              </a:ext>
            </a:extLst>
          </p:cNvPr>
          <p:cNvSpPr txBox="1"/>
          <p:nvPr/>
        </p:nvSpPr>
        <p:spPr>
          <a:xfrm>
            <a:off x="762000" y="2933700"/>
            <a:ext cx="5334000" cy="6247864"/>
          </a:xfrm>
          <a:prstGeom prst="rect">
            <a:avLst/>
          </a:prstGeom>
          <a:noFill/>
        </p:spPr>
        <p:txBody>
          <a:bodyPr wrap="square">
            <a:spAutoFit/>
          </a:bodyPr>
          <a:lstStyle/>
          <a:p>
            <a:r>
              <a:rPr lang="en-IN" sz="2500" dirty="0">
                <a:latin typeface="Open Sauce" panose="020B0604020202020204" charset="0"/>
              </a:rPr>
              <a:t>The code is a </a:t>
            </a:r>
            <a:r>
              <a:rPr lang="en-IN" sz="2500" dirty="0" err="1">
                <a:latin typeface="Open Sauce" panose="020B0604020202020204" charset="0"/>
              </a:rPr>
              <a:t>Streamlit</a:t>
            </a:r>
            <a:r>
              <a:rPr lang="en-IN" sz="2500" dirty="0">
                <a:latin typeface="Open Sauce" panose="020B0604020202020204" charset="0"/>
              </a:rPr>
              <a:t>-based app for predicting liver disease categories using a pre-trained model. It collects user inputs for various health metrics (e.g., age, sex, albumin levels) via interactive widgets. The "Sex" input is encoded numerically, and the collected data is processed as a NumPy array for prediction. The model outputs a category, which is decoded using </a:t>
            </a:r>
            <a:r>
              <a:rPr lang="en-IN" sz="2500" dirty="0" err="1">
                <a:latin typeface="Open Sauce" panose="020B0604020202020204" charset="0"/>
              </a:rPr>
              <a:t>LabelEncoder</a:t>
            </a:r>
            <a:r>
              <a:rPr lang="en-IN" sz="2500" dirty="0">
                <a:latin typeface="Open Sauce" panose="020B0604020202020204" charset="0"/>
              </a:rPr>
              <a:t> to display the disease type. The prediction results are then shown on the web interface.</a:t>
            </a:r>
          </a:p>
        </p:txBody>
      </p:sp>
    </p:spTree>
    <p:extLst>
      <p:ext uri="{BB962C8B-B14F-4D97-AF65-F5344CB8AC3E}">
        <p14:creationId xmlns:p14="http://schemas.microsoft.com/office/powerpoint/2010/main" val="203865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190500"/>
            <a:ext cx="3200400" cy="1481175"/>
          </a:xfrm>
          <a:prstGeom prst="rect">
            <a:avLst/>
          </a:prstGeom>
        </p:spPr>
        <p:txBody>
          <a:bodyPr wrap="square" lIns="0" tIns="0" rIns="0" bIns="0" rtlCol="0" anchor="t">
            <a:spAutoFit/>
          </a:bodyPr>
          <a:lstStyle/>
          <a:p>
            <a:pPr marL="0" lvl="0" indent="0">
              <a:lnSpc>
                <a:spcPts val="13047"/>
              </a:lnSpc>
            </a:pPr>
            <a:r>
              <a:rPr lang="en-US" sz="6500" u="sng" dirty="0">
                <a:solidFill>
                  <a:schemeClr val="accent6"/>
                </a:solidFill>
                <a:latin typeface="Imprint MT Shadow" panose="04020605060303030202" pitchFamily="82" charset="0"/>
                <a:ea typeface="Lexend Deca"/>
                <a:cs typeface="Lexend Deca"/>
                <a:sym typeface="Lexend Deca"/>
              </a:rPr>
              <a:t>Output</a:t>
            </a:r>
            <a:r>
              <a:rPr lang="en-US" sz="6500" dirty="0">
                <a:solidFill>
                  <a:schemeClr val="accent6"/>
                </a:solidFill>
                <a:latin typeface="Imprint MT Shadow" panose="04020605060303030202" pitchFamily="82" charset="0"/>
                <a:ea typeface="Lexend Deca"/>
                <a:cs typeface="Lexend Deca"/>
                <a:sym typeface="Lexend Deca"/>
              </a:rPr>
              <a:t> </a:t>
            </a:r>
          </a:p>
        </p:txBody>
      </p:sp>
      <p:pic>
        <p:nvPicPr>
          <p:cNvPr id="4" name="Picture 3">
            <a:extLst>
              <a:ext uri="{FF2B5EF4-FFF2-40B4-BE49-F238E27FC236}">
                <a16:creationId xmlns:a16="http://schemas.microsoft.com/office/drawing/2014/main" id="{E612FCDB-5095-A174-20CA-C85E032FF9B5}"/>
              </a:ext>
            </a:extLst>
          </p:cNvPr>
          <p:cNvPicPr>
            <a:picLocks noChangeAspect="1"/>
          </p:cNvPicPr>
          <p:nvPr/>
        </p:nvPicPr>
        <p:blipFill>
          <a:blip r:embed="rId2"/>
          <a:stretch>
            <a:fillRect/>
          </a:stretch>
        </p:blipFill>
        <p:spPr>
          <a:xfrm>
            <a:off x="609600" y="1943100"/>
            <a:ext cx="7963782" cy="7297285"/>
          </a:xfrm>
          <a:prstGeom prst="rect">
            <a:avLst/>
          </a:prstGeom>
          <a:effectLst>
            <a:softEdge rad="38100"/>
          </a:effectLst>
        </p:spPr>
      </p:pic>
      <p:pic>
        <p:nvPicPr>
          <p:cNvPr id="3" name="Picture 2">
            <a:extLst>
              <a:ext uri="{FF2B5EF4-FFF2-40B4-BE49-F238E27FC236}">
                <a16:creationId xmlns:a16="http://schemas.microsoft.com/office/drawing/2014/main" id="{CEF43218-6CEF-7031-2E3A-95040F68744C}"/>
              </a:ext>
            </a:extLst>
          </p:cNvPr>
          <p:cNvPicPr>
            <a:picLocks noChangeAspect="1"/>
          </p:cNvPicPr>
          <p:nvPr/>
        </p:nvPicPr>
        <p:blipFill>
          <a:blip r:embed="rId3"/>
          <a:stretch>
            <a:fillRect/>
          </a:stretch>
        </p:blipFill>
        <p:spPr>
          <a:xfrm>
            <a:off x="9123905" y="1943099"/>
            <a:ext cx="8554495" cy="7297285"/>
          </a:xfrm>
          <a:prstGeom prst="rect">
            <a:avLst/>
          </a:prstGeom>
          <a:effectLst>
            <a:softEdge rad="38100"/>
          </a:effectLst>
        </p:spPr>
      </p:pic>
    </p:spTree>
  </p:cSld>
  <p:clrMapOvr>
    <a:masterClrMapping/>
  </p:clrMapOvr>
  <mc:AlternateContent xmlns:mc="http://schemas.openxmlformats.org/markup-compatibility/2006" xmlns:p14="http://schemas.microsoft.com/office/powerpoint/2010/main">
    <mc:Choice Requires="p14">
      <p:transition spd="slow" p14:dur="2000" advTm="16074"/>
    </mc:Choice>
    <mc:Fallback xmlns="">
      <p:transition spd="slow" advTm="160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166A3-A12B-6B65-87A2-CF4986CBB8DB}"/>
              </a:ext>
            </a:extLst>
          </p:cNvPr>
          <p:cNvSpPr txBox="1"/>
          <p:nvPr/>
        </p:nvSpPr>
        <p:spPr>
          <a:xfrm>
            <a:off x="905797" y="436274"/>
            <a:ext cx="4047203" cy="1323439"/>
          </a:xfrm>
          <a:prstGeom prst="rect">
            <a:avLst/>
          </a:prstGeom>
          <a:noFill/>
        </p:spPr>
        <p:txBody>
          <a:bodyPr wrap="square" rtlCol="0">
            <a:spAutoFit/>
          </a:bodyPr>
          <a:lstStyle/>
          <a:p>
            <a:r>
              <a:rPr lang="en-US" sz="8000" u="sng" dirty="0">
                <a:solidFill>
                  <a:schemeClr val="accent6"/>
                </a:solidFill>
                <a:latin typeface="Imprint MT Shadow" panose="04020605060303030202" pitchFamily="82" charset="0"/>
                <a:ea typeface="Lexend Deca"/>
                <a:cs typeface="Lexend Deca"/>
                <a:sym typeface="Lexend Deca"/>
              </a:rPr>
              <a:t>Abstract</a:t>
            </a:r>
          </a:p>
        </p:txBody>
      </p:sp>
      <p:sp>
        <p:nvSpPr>
          <p:cNvPr id="4" name="TextBox 3">
            <a:extLst>
              <a:ext uri="{FF2B5EF4-FFF2-40B4-BE49-F238E27FC236}">
                <a16:creationId xmlns:a16="http://schemas.microsoft.com/office/drawing/2014/main" id="{8813D839-103D-58F9-997B-271DC2E86A83}"/>
              </a:ext>
            </a:extLst>
          </p:cNvPr>
          <p:cNvSpPr txBox="1"/>
          <p:nvPr/>
        </p:nvSpPr>
        <p:spPr>
          <a:xfrm>
            <a:off x="905797" y="1943100"/>
            <a:ext cx="16095406" cy="1938992"/>
          </a:xfrm>
          <a:prstGeom prst="rect">
            <a:avLst/>
          </a:prstGeom>
          <a:noFill/>
        </p:spPr>
        <p:txBody>
          <a:bodyPr wrap="square" rtlCol="0">
            <a:spAutoFit/>
          </a:bodyPr>
          <a:lstStyle/>
          <a:p>
            <a:r>
              <a:rPr lang="en-US" sz="3000" dirty="0">
                <a:latin typeface="Open Sauce Semi-Bold" panose="020B0604020202020204" charset="0"/>
              </a:rPr>
              <a:t>        </a:t>
            </a:r>
            <a:r>
              <a:rPr lang="en-US" sz="4000" dirty="0">
                <a:latin typeface="Open Sauce Semi-Bold" panose="020B0604020202020204" charset="0"/>
              </a:rPr>
              <a:t>This project aims to develop a classification model to predict liver disease status using clinical data, such as enzyme levels and biochemical parameters</a:t>
            </a:r>
            <a:r>
              <a:rPr lang="en-US" sz="3000" dirty="0">
                <a:latin typeface="Open Sauce Semi-Bold" panose="020B0604020202020204" charset="0"/>
              </a:rPr>
              <a:t>. </a:t>
            </a:r>
            <a:endParaRPr lang="en-IN" sz="3000" dirty="0">
              <a:latin typeface="Open Sauce Semi-Bold" panose="020B0604020202020204" charset="0"/>
            </a:endParaRPr>
          </a:p>
        </p:txBody>
      </p:sp>
      <p:pic>
        <p:nvPicPr>
          <p:cNvPr id="61" name="Picture 60">
            <a:extLst>
              <a:ext uri="{FF2B5EF4-FFF2-40B4-BE49-F238E27FC236}">
                <a16:creationId xmlns:a16="http://schemas.microsoft.com/office/drawing/2014/main" id="{BCFF90AF-B4E8-7703-0DB9-E12099C88CDD}"/>
              </a:ext>
            </a:extLst>
          </p:cNvPr>
          <p:cNvPicPr>
            <a:picLocks noChangeAspect="1"/>
          </p:cNvPicPr>
          <p:nvPr/>
        </p:nvPicPr>
        <p:blipFill>
          <a:blip r:embed="rId2"/>
          <a:stretch>
            <a:fillRect/>
          </a:stretch>
        </p:blipFill>
        <p:spPr>
          <a:xfrm>
            <a:off x="1466231" y="4514804"/>
            <a:ext cx="2926334" cy="3810330"/>
          </a:xfrm>
          <a:prstGeom prst="rect">
            <a:avLst/>
          </a:prstGeom>
        </p:spPr>
      </p:pic>
      <p:sp>
        <p:nvSpPr>
          <p:cNvPr id="177" name="TextBox 176">
            <a:extLst>
              <a:ext uri="{FF2B5EF4-FFF2-40B4-BE49-F238E27FC236}">
                <a16:creationId xmlns:a16="http://schemas.microsoft.com/office/drawing/2014/main" id="{71C0104C-3087-CDE4-A595-784E1ED22CC6}"/>
              </a:ext>
            </a:extLst>
          </p:cNvPr>
          <p:cNvSpPr txBox="1"/>
          <p:nvPr/>
        </p:nvSpPr>
        <p:spPr>
          <a:xfrm>
            <a:off x="4495800" y="4219366"/>
            <a:ext cx="12505403" cy="4401205"/>
          </a:xfrm>
          <a:prstGeom prst="rect">
            <a:avLst/>
          </a:prstGeom>
          <a:noFill/>
        </p:spPr>
        <p:txBody>
          <a:bodyPr wrap="square" rtlCol="0">
            <a:spAutoFit/>
          </a:bodyPr>
          <a:lstStyle/>
          <a:p>
            <a:r>
              <a:rPr lang="en-US" sz="4000" dirty="0">
                <a:latin typeface="Open Sauce Semi-Bold" panose="020B0604020202020204" charset="0"/>
              </a:rPr>
              <a:t>      The categories include </a:t>
            </a:r>
            <a:r>
              <a:rPr lang="en-US" sz="4000" dirty="0">
                <a:highlight>
                  <a:srgbClr val="008000"/>
                </a:highlight>
                <a:latin typeface="Open Sauce Semi-Bold" panose="020B0604020202020204" charset="0"/>
              </a:rPr>
              <a:t>no disease, suspect disease, hepatitis C, fibrosis, and cirrhosis</a:t>
            </a:r>
            <a:r>
              <a:rPr lang="en-US" sz="4000" dirty="0">
                <a:latin typeface="Open Sauce Semi-Bold" panose="020B0604020202020204" charset="0"/>
              </a:rPr>
              <a:t>. Using machine learning techniques, the model identifies patterns in features like bilirubin, albumin, and liver enzymes. The objective is to support early detection and accurate diagnosis, facilitating timely intervention.</a:t>
            </a:r>
            <a:endParaRPr lang="en-IN" sz="4000" dirty="0"/>
          </a:p>
        </p:txBody>
      </p:sp>
    </p:spTree>
    <p:extLst>
      <p:ext uri="{BB962C8B-B14F-4D97-AF65-F5344CB8AC3E}">
        <p14:creationId xmlns:p14="http://schemas.microsoft.com/office/powerpoint/2010/main" val="187733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3BA14-742C-DE4A-D50D-9B549AA4C0CA}"/>
              </a:ext>
            </a:extLst>
          </p:cNvPr>
          <p:cNvSpPr txBox="1"/>
          <p:nvPr/>
        </p:nvSpPr>
        <p:spPr>
          <a:xfrm>
            <a:off x="685800" y="-142339"/>
            <a:ext cx="5029200" cy="1323439"/>
          </a:xfrm>
          <a:prstGeom prst="rect">
            <a:avLst/>
          </a:prstGeom>
          <a:noFill/>
        </p:spPr>
        <p:txBody>
          <a:bodyPr wrap="square">
            <a:spAutoFit/>
          </a:bodyPr>
          <a:lstStyle/>
          <a:p>
            <a:r>
              <a:rPr lang="en-US" sz="7000" u="sng" dirty="0">
                <a:solidFill>
                  <a:schemeClr val="accent6"/>
                </a:solidFill>
                <a:latin typeface="Imprint MT Shadow" panose="04020605060303030202" pitchFamily="82" charset="0"/>
                <a:ea typeface="Lexend Deca"/>
                <a:cs typeface="Lexend Deca"/>
                <a:sym typeface="Lexend Deca"/>
              </a:rPr>
              <a:t>Challenges</a:t>
            </a:r>
            <a:r>
              <a:rPr lang="en-US" sz="8000" dirty="0">
                <a:solidFill>
                  <a:schemeClr val="accent6"/>
                </a:solidFill>
                <a:latin typeface="Imprint MT Shadow" panose="04020605060303030202" pitchFamily="82" charset="0"/>
                <a:ea typeface="Lexend Deca"/>
                <a:cs typeface="Lexend Deca"/>
                <a:sym typeface="Lexend Deca"/>
              </a:rPr>
              <a:t> </a:t>
            </a:r>
            <a:endParaRPr lang="en-IN" sz="8000" dirty="0"/>
          </a:p>
        </p:txBody>
      </p:sp>
      <p:sp>
        <p:nvSpPr>
          <p:cNvPr id="4" name="TextBox 3">
            <a:extLst>
              <a:ext uri="{FF2B5EF4-FFF2-40B4-BE49-F238E27FC236}">
                <a16:creationId xmlns:a16="http://schemas.microsoft.com/office/drawing/2014/main" id="{4C1DD477-4E6B-36E6-D1D6-ED964B28DAA4}"/>
              </a:ext>
            </a:extLst>
          </p:cNvPr>
          <p:cNvSpPr txBox="1"/>
          <p:nvPr/>
        </p:nvSpPr>
        <p:spPr>
          <a:xfrm>
            <a:off x="678426" y="1330072"/>
            <a:ext cx="9608574" cy="3170099"/>
          </a:xfrm>
          <a:prstGeom prst="rect">
            <a:avLst/>
          </a:prstGeom>
          <a:noFill/>
        </p:spPr>
        <p:txBody>
          <a:bodyPr wrap="square" rtlCol="0">
            <a:spAutoFit/>
          </a:bodyPr>
          <a:lstStyle/>
          <a:p>
            <a:pPr marL="514350" indent="-514350">
              <a:buAutoNum type="arabicPeriod"/>
            </a:pPr>
            <a:r>
              <a:rPr lang="en-US" sz="3000" b="1" dirty="0">
                <a:latin typeface="Open Sauce" panose="020B0604020202020204" charset="0"/>
              </a:rPr>
              <a:t>Class Imbalance </a:t>
            </a:r>
          </a:p>
          <a:p>
            <a:r>
              <a:rPr lang="en-US" sz="3000" b="1" dirty="0">
                <a:latin typeface="Open Sauce" panose="020B0604020202020204" charset="0"/>
              </a:rPr>
              <a:t>2. Feature Correlation and Redundancy </a:t>
            </a:r>
          </a:p>
          <a:p>
            <a:r>
              <a:rPr lang="en-IN" sz="3000" b="1" dirty="0">
                <a:latin typeface="Open Sauce" panose="020B0604020202020204" charset="0"/>
              </a:rPr>
              <a:t>3. Missing or Noisy Data</a:t>
            </a:r>
          </a:p>
          <a:p>
            <a:r>
              <a:rPr lang="en-US" sz="3000" b="1" dirty="0">
                <a:latin typeface="Open Sauce" panose="020B0604020202020204" charset="0"/>
              </a:rPr>
              <a:t>4. Generalization to Unseen Data</a:t>
            </a:r>
          </a:p>
          <a:p>
            <a:r>
              <a:rPr lang="en-US" sz="3000" b="1" dirty="0">
                <a:latin typeface="Open Sauce" panose="020B0604020202020204" charset="0"/>
              </a:rPr>
              <a:t>5. Interpretability of the Model</a:t>
            </a:r>
          </a:p>
          <a:p>
            <a:r>
              <a:rPr lang="en-US" sz="3000" b="1" dirty="0">
                <a:latin typeface="Open Sauce" panose="020B0604020202020204" charset="0"/>
              </a:rPr>
              <a:t>6. Deployment and Performance Optimization</a:t>
            </a:r>
            <a:endParaRPr lang="en-IN" sz="3000" b="1" dirty="0">
              <a:latin typeface="Open Sauce" panose="020B0604020202020204" charset="0"/>
            </a:endParaRPr>
          </a:p>
          <a:p>
            <a:endParaRPr lang="en-US" sz="2000" dirty="0">
              <a:latin typeface="Open Sauce" panose="020B0604020202020204" charset="0"/>
            </a:endParaRPr>
          </a:p>
        </p:txBody>
      </p:sp>
      <p:sp>
        <p:nvSpPr>
          <p:cNvPr id="5" name="TextBox 4">
            <a:extLst>
              <a:ext uri="{FF2B5EF4-FFF2-40B4-BE49-F238E27FC236}">
                <a16:creationId xmlns:a16="http://schemas.microsoft.com/office/drawing/2014/main" id="{4BFE01CE-707B-9CB4-AD65-4D2C78B5A280}"/>
              </a:ext>
            </a:extLst>
          </p:cNvPr>
          <p:cNvSpPr txBox="1"/>
          <p:nvPr/>
        </p:nvSpPr>
        <p:spPr>
          <a:xfrm>
            <a:off x="688258" y="4318015"/>
            <a:ext cx="4572000" cy="1169551"/>
          </a:xfrm>
          <a:prstGeom prst="rect">
            <a:avLst/>
          </a:prstGeom>
          <a:noFill/>
        </p:spPr>
        <p:txBody>
          <a:bodyPr wrap="square">
            <a:spAutoFit/>
          </a:bodyPr>
          <a:lstStyle/>
          <a:p>
            <a:r>
              <a:rPr lang="en-US" sz="7000" u="sng" dirty="0">
                <a:solidFill>
                  <a:schemeClr val="accent6"/>
                </a:solidFill>
                <a:latin typeface="Imprint MT Shadow" panose="04020605060303030202" pitchFamily="82" charset="0"/>
                <a:ea typeface="Lexend Deca"/>
                <a:cs typeface="Lexend Deca"/>
                <a:sym typeface="Lexend Deca"/>
              </a:rPr>
              <a:t>Conclusion</a:t>
            </a:r>
            <a:endParaRPr lang="en-IN" sz="7000" dirty="0"/>
          </a:p>
        </p:txBody>
      </p:sp>
      <p:sp>
        <p:nvSpPr>
          <p:cNvPr id="7" name="TextBox 6">
            <a:extLst>
              <a:ext uri="{FF2B5EF4-FFF2-40B4-BE49-F238E27FC236}">
                <a16:creationId xmlns:a16="http://schemas.microsoft.com/office/drawing/2014/main" id="{8AB55C4A-9458-4151-3C18-E40D83C305F7}"/>
              </a:ext>
            </a:extLst>
          </p:cNvPr>
          <p:cNvSpPr txBox="1"/>
          <p:nvPr/>
        </p:nvSpPr>
        <p:spPr>
          <a:xfrm>
            <a:off x="685800" y="5636538"/>
            <a:ext cx="15684910" cy="3785652"/>
          </a:xfrm>
          <a:prstGeom prst="rect">
            <a:avLst/>
          </a:prstGeom>
          <a:noFill/>
        </p:spPr>
        <p:txBody>
          <a:bodyPr wrap="square">
            <a:spAutoFit/>
          </a:bodyPr>
          <a:lstStyle/>
          <a:p>
            <a:r>
              <a:rPr lang="en-IN" sz="3000" b="1" dirty="0">
                <a:highlight>
                  <a:srgbClr val="008000"/>
                </a:highlight>
                <a:latin typeface="Open Sauce" panose="020B0604020202020204" charset="0"/>
              </a:rPr>
              <a:t>Performance Recap</a:t>
            </a:r>
            <a:r>
              <a:rPr lang="en-IN" sz="3000" dirty="0">
                <a:latin typeface="Open Sauce" panose="020B0604020202020204" charset="0"/>
              </a:rPr>
              <a:t>: The Logistic Regression model performed best, achieving 90% accuracy with robust predictions across liver disease categories.</a:t>
            </a:r>
          </a:p>
          <a:p>
            <a:endParaRPr lang="en-IN" sz="3000" dirty="0">
              <a:latin typeface="Open Sauce" panose="020B0604020202020204" charset="0"/>
            </a:endParaRPr>
          </a:p>
          <a:p>
            <a:r>
              <a:rPr lang="en-IN" sz="3000" b="1" dirty="0">
                <a:highlight>
                  <a:srgbClr val="008000"/>
                </a:highlight>
                <a:latin typeface="Open Sauce" panose="020B0604020202020204" charset="0"/>
              </a:rPr>
              <a:t>Business Impact</a:t>
            </a:r>
            <a:r>
              <a:rPr lang="en-IN" sz="3000" dirty="0">
                <a:latin typeface="Open Sauce" panose="020B0604020202020204" charset="0"/>
              </a:rPr>
              <a:t>: Our model can be used as a decision support tool for early detection of liver disease, helping clinicians make better treatment decisions.</a:t>
            </a:r>
          </a:p>
          <a:p>
            <a:endParaRPr lang="en-IN" sz="3000" dirty="0">
              <a:latin typeface="Open Sauce" panose="020B0604020202020204" charset="0"/>
            </a:endParaRPr>
          </a:p>
          <a:p>
            <a:r>
              <a:rPr lang="en-IN" sz="3000" b="1" dirty="0">
                <a:highlight>
                  <a:srgbClr val="008000"/>
                </a:highlight>
                <a:latin typeface="Open Sauce" panose="020B0604020202020204" charset="0"/>
              </a:rPr>
              <a:t>Future Work</a:t>
            </a:r>
            <a:r>
              <a:rPr lang="en-IN" sz="3000" dirty="0">
                <a:latin typeface="Open Sauce" panose="020B0604020202020204" charset="0"/>
              </a:rPr>
              <a:t>: Suggest future improvements, such as gathering more data or adding more features.</a:t>
            </a:r>
          </a:p>
        </p:txBody>
      </p:sp>
    </p:spTree>
    <p:extLst>
      <p:ext uri="{BB962C8B-B14F-4D97-AF65-F5344CB8AC3E}">
        <p14:creationId xmlns:p14="http://schemas.microsoft.com/office/powerpoint/2010/main" val="26856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4D0F31-BE80-D959-05AC-A6A2DCB5CF3B}"/>
              </a:ext>
            </a:extLst>
          </p:cNvPr>
          <p:cNvPicPr>
            <a:picLocks noChangeAspect="1"/>
          </p:cNvPicPr>
          <p:nvPr/>
        </p:nvPicPr>
        <p:blipFill>
          <a:blip r:embed="rId2"/>
          <a:stretch>
            <a:fillRect/>
          </a:stretch>
        </p:blipFill>
        <p:spPr>
          <a:xfrm>
            <a:off x="4073895" y="1975781"/>
            <a:ext cx="8616213" cy="6594042"/>
          </a:xfrm>
          <a:prstGeom prst="rect">
            <a:avLst/>
          </a:prstGeom>
          <a:effectLst>
            <a:softEdge rad="38100"/>
          </a:effectLst>
        </p:spPr>
      </p:pic>
      <p:sp>
        <p:nvSpPr>
          <p:cNvPr id="4" name="TextBox 3">
            <a:extLst>
              <a:ext uri="{FF2B5EF4-FFF2-40B4-BE49-F238E27FC236}">
                <a16:creationId xmlns:a16="http://schemas.microsoft.com/office/drawing/2014/main" id="{27644F49-ADDC-46C5-1715-68323AF0C29E}"/>
              </a:ext>
            </a:extLst>
          </p:cNvPr>
          <p:cNvSpPr txBox="1"/>
          <p:nvPr/>
        </p:nvSpPr>
        <p:spPr>
          <a:xfrm>
            <a:off x="5334000" y="3162300"/>
            <a:ext cx="2362200" cy="1169551"/>
          </a:xfrm>
          <a:prstGeom prst="rect">
            <a:avLst/>
          </a:prstGeom>
          <a:noFill/>
        </p:spPr>
        <p:txBody>
          <a:bodyPr wrap="square" rtlCol="0">
            <a:spAutoFit/>
          </a:bodyPr>
          <a:lstStyle/>
          <a:p>
            <a:r>
              <a:rPr lang="en-IN" sz="3500" dirty="0">
                <a:latin typeface="Algerian" panose="04020705040A02060702" pitchFamily="82" charset="0"/>
              </a:rPr>
              <a:t>Thank    </a:t>
            </a:r>
          </a:p>
          <a:p>
            <a:r>
              <a:rPr lang="en-IN" sz="3500" dirty="0">
                <a:latin typeface="Algerian" panose="04020705040A02060702" pitchFamily="82" charset="0"/>
              </a:rPr>
              <a:t>         You</a:t>
            </a:r>
          </a:p>
        </p:txBody>
      </p:sp>
      <p:sp>
        <p:nvSpPr>
          <p:cNvPr id="5" name="TextBox 4">
            <a:extLst>
              <a:ext uri="{FF2B5EF4-FFF2-40B4-BE49-F238E27FC236}">
                <a16:creationId xmlns:a16="http://schemas.microsoft.com/office/drawing/2014/main" id="{F6F4BAF9-2C23-1753-CFA7-7A75C49DF758}"/>
              </a:ext>
            </a:extLst>
          </p:cNvPr>
          <p:cNvSpPr txBox="1"/>
          <p:nvPr/>
        </p:nvSpPr>
        <p:spPr>
          <a:xfrm>
            <a:off x="8631054" y="4331851"/>
            <a:ext cx="3124200" cy="1169551"/>
          </a:xfrm>
          <a:prstGeom prst="rect">
            <a:avLst/>
          </a:prstGeom>
          <a:noFill/>
        </p:spPr>
        <p:txBody>
          <a:bodyPr wrap="square" rtlCol="0">
            <a:spAutoFit/>
          </a:bodyPr>
          <a:lstStyle/>
          <a:p>
            <a:r>
              <a:rPr lang="en-IN" sz="3500" dirty="0">
                <a:latin typeface="Algerian" panose="04020705040A02060702" pitchFamily="82" charset="0"/>
              </a:rPr>
              <a:t>For</a:t>
            </a:r>
          </a:p>
          <a:p>
            <a:r>
              <a:rPr lang="en-IN" sz="3500" dirty="0">
                <a:latin typeface="Algerian" panose="04020705040A02060702" pitchFamily="82" charset="0"/>
              </a:rPr>
              <a:t>     Watching</a:t>
            </a:r>
          </a:p>
        </p:txBody>
      </p:sp>
    </p:spTree>
    <p:extLst>
      <p:ext uri="{BB962C8B-B14F-4D97-AF65-F5344CB8AC3E}">
        <p14:creationId xmlns:p14="http://schemas.microsoft.com/office/powerpoint/2010/main" val="209273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55853-0A90-6E70-A6E1-50C4D851F832}"/>
              </a:ext>
            </a:extLst>
          </p:cNvPr>
          <p:cNvSpPr txBox="1"/>
          <p:nvPr/>
        </p:nvSpPr>
        <p:spPr>
          <a:xfrm>
            <a:off x="835742" y="495300"/>
            <a:ext cx="5923935" cy="1323439"/>
          </a:xfrm>
          <a:prstGeom prst="rect">
            <a:avLst/>
          </a:prstGeom>
          <a:noFill/>
        </p:spPr>
        <p:txBody>
          <a:bodyPr wrap="square" rtlCol="0">
            <a:spAutoFit/>
          </a:bodyPr>
          <a:lstStyle/>
          <a:p>
            <a:r>
              <a:rPr lang="en-GB" altLang="en-US" sz="8000" u="sng" spc="0" dirty="0">
                <a:solidFill>
                  <a:schemeClr val="accent6"/>
                </a:solidFill>
                <a:latin typeface="Imprint MT Shadow" panose="04020605060303030202" pitchFamily="82" charset="0"/>
                <a:cs typeface="Times New Roman" panose="02020603050405020304" charset="0"/>
              </a:rPr>
              <a:t>Introduction</a:t>
            </a:r>
            <a:endParaRPr lang="en-IN" sz="8000" u="sng" dirty="0">
              <a:solidFill>
                <a:schemeClr val="accent6"/>
              </a:solidFill>
              <a:latin typeface="Imprint MT Shadow" panose="04020605060303030202" pitchFamily="82" charset="0"/>
            </a:endParaRPr>
          </a:p>
        </p:txBody>
      </p:sp>
      <p:sp>
        <p:nvSpPr>
          <p:cNvPr id="4" name="TextBox 3">
            <a:extLst>
              <a:ext uri="{FF2B5EF4-FFF2-40B4-BE49-F238E27FC236}">
                <a16:creationId xmlns:a16="http://schemas.microsoft.com/office/drawing/2014/main" id="{377E344E-5286-11F4-983D-2F354D03D083}"/>
              </a:ext>
            </a:extLst>
          </p:cNvPr>
          <p:cNvSpPr txBox="1"/>
          <p:nvPr/>
        </p:nvSpPr>
        <p:spPr>
          <a:xfrm>
            <a:off x="835742" y="6729679"/>
            <a:ext cx="16690258" cy="2554545"/>
          </a:xfrm>
          <a:prstGeom prst="rect">
            <a:avLst/>
          </a:prstGeom>
          <a:noFill/>
        </p:spPr>
        <p:txBody>
          <a:bodyPr wrap="square" rtlCol="0">
            <a:spAutoFit/>
          </a:bodyPr>
          <a:lstStyle/>
          <a:p>
            <a:r>
              <a:rPr lang="en-US" sz="4000" dirty="0">
                <a:latin typeface="Open Sauce Semi-Bold" panose="020B0604020202020204" charset="0"/>
              </a:rPr>
              <a:t>          The classification covers multiple disease stages to provide detailed predictions, enhancing diagnostic precision. The model will be deployed using </a:t>
            </a:r>
            <a:r>
              <a:rPr lang="en-US" sz="4000" dirty="0" err="1">
                <a:latin typeface="Open Sauce Semi-Bold" panose="020B0604020202020204" charset="0"/>
              </a:rPr>
              <a:t>Streamlit</a:t>
            </a:r>
            <a:r>
              <a:rPr lang="en-US" sz="4000" dirty="0">
                <a:latin typeface="Open Sauce Semi-Bold" panose="020B0604020202020204" charset="0"/>
              </a:rPr>
              <a:t>, offering a user-friendly interface for medical professionals and stakeholders</a:t>
            </a:r>
            <a:endParaRPr lang="en-IN" sz="4000" dirty="0">
              <a:latin typeface="Open Sauce Semi-Bold" panose="020B0604020202020204" charset="0"/>
            </a:endParaRPr>
          </a:p>
        </p:txBody>
      </p:sp>
      <p:pic>
        <p:nvPicPr>
          <p:cNvPr id="65" name="Google Shape;2058;p44">
            <a:extLst>
              <a:ext uri="{FF2B5EF4-FFF2-40B4-BE49-F238E27FC236}">
                <a16:creationId xmlns:a16="http://schemas.microsoft.com/office/drawing/2014/main" id="{7999E778-1A16-0CDF-AB5F-B864F32F20AA}"/>
              </a:ext>
            </a:extLst>
          </p:cNvPr>
          <p:cNvPicPr preferRelativeResize="0">
            <a:picLocks/>
          </p:cNvPicPr>
          <p:nvPr/>
        </p:nvPicPr>
        <p:blipFill rotWithShape="1">
          <a:blip r:embed="rId2">
            <a:alphaModFix/>
          </a:blip>
          <a:srcRect l="6990" t="11948" r="5520" b="17225"/>
          <a:stretch/>
        </p:blipFill>
        <p:spPr>
          <a:xfrm>
            <a:off x="1477959" y="3021559"/>
            <a:ext cx="4639500" cy="2505300"/>
          </a:xfrm>
          <a:prstGeom prst="parallelogram">
            <a:avLst>
              <a:gd name="adj" fmla="val 25000"/>
            </a:avLst>
          </a:prstGeom>
          <a:effectLst>
            <a:softEdge rad="508000"/>
          </a:effectLst>
        </p:spPr>
      </p:pic>
      <p:sp>
        <p:nvSpPr>
          <p:cNvPr id="66" name="TextBox 65">
            <a:extLst>
              <a:ext uri="{FF2B5EF4-FFF2-40B4-BE49-F238E27FC236}">
                <a16:creationId xmlns:a16="http://schemas.microsoft.com/office/drawing/2014/main" id="{7FA676B6-C597-328C-D22C-31996ADACF7F}"/>
              </a:ext>
            </a:extLst>
          </p:cNvPr>
          <p:cNvSpPr txBox="1"/>
          <p:nvPr/>
        </p:nvSpPr>
        <p:spPr>
          <a:xfrm>
            <a:off x="6759677" y="2033318"/>
            <a:ext cx="10385323" cy="4481782"/>
          </a:xfrm>
          <a:prstGeom prst="rect">
            <a:avLst/>
          </a:prstGeom>
          <a:noFill/>
        </p:spPr>
        <p:txBody>
          <a:bodyPr wrap="square" rtlCol="0">
            <a:spAutoFit/>
          </a:bodyPr>
          <a:lstStyle/>
          <a:p>
            <a:r>
              <a:rPr lang="en-US" sz="4000" dirty="0">
                <a:latin typeface="Open Sauce Semi-Bold" panose="020B0604020202020204" charset="0"/>
              </a:rPr>
              <a:t>Liver diseases pose significant health challenges globally, with early detection being crucial for effective management. This project focuses on predicting liver conditions by analyzing patient data, including demographic information and biochemical markers.</a:t>
            </a:r>
            <a:endParaRPr lang="en-IN" sz="4000" dirty="0"/>
          </a:p>
        </p:txBody>
      </p:sp>
    </p:spTree>
    <p:extLst>
      <p:ext uri="{BB962C8B-B14F-4D97-AF65-F5344CB8AC3E}">
        <p14:creationId xmlns:p14="http://schemas.microsoft.com/office/powerpoint/2010/main" val="100537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19200" y="731109"/>
            <a:ext cx="7489104" cy="1212383"/>
          </a:xfrm>
          <a:prstGeom prst="rect">
            <a:avLst/>
          </a:prstGeom>
        </p:spPr>
        <p:txBody>
          <a:bodyPr lIns="0" tIns="0" rIns="0" bIns="0" rtlCol="0" anchor="t">
            <a:spAutoFit/>
          </a:bodyPr>
          <a:lstStyle/>
          <a:p>
            <a:pPr marL="0" lvl="0" indent="0" algn="l">
              <a:lnSpc>
                <a:spcPts val="9900"/>
              </a:lnSpc>
            </a:pPr>
            <a:r>
              <a:rPr lang="en-US" sz="8000" u="sng" dirty="0">
                <a:solidFill>
                  <a:schemeClr val="accent6"/>
                </a:solidFill>
                <a:latin typeface="Imprint MT Shadow" panose="04020605060303030202" pitchFamily="82" charset="0"/>
                <a:ea typeface="Lexend Deca"/>
                <a:cs typeface="Lexend Deca"/>
                <a:sym typeface="Lexend Deca"/>
              </a:rPr>
              <a:t>Objectives</a:t>
            </a:r>
          </a:p>
        </p:txBody>
      </p:sp>
      <p:sp>
        <p:nvSpPr>
          <p:cNvPr id="4" name="TextBox 4"/>
          <p:cNvSpPr txBox="1"/>
          <p:nvPr/>
        </p:nvSpPr>
        <p:spPr>
          <a:xfrm>
            <a:off x="1219200" y="2407891"/>
            <a:ext cx="9601200" cy="2964209"/>
          </a:xfrm>
          <a:prstGeom prst="rect">
            <a:avLst/>
          </a:prstGeom>
        </p:spPr>
        <p:txBody>
          <a:bodyPr wrap="square" lIns="0" tIns="0" rIns="0" bIns="0" rtlCol="0" anchor="t">
            <a:spAutoFit/>
          </a:bodyPr>
          <a:lstStyle/>
          <a:p>
            <a:pPr algn="l">
              <a:lnSpc>
                <a:spcPts val="3900"/>
              </a:lnSpc>
            </a:pPr>
            <a:r>
              <a:rPr lang="en-IN" sz="3000" dirty="0">
                <a:effectLst/>
                <a:latin typeface="Open Sauce" panose="020B0604020202020204" charset="0"/>
                <a:ea typeface="Arial" panose="020B0604020202020204" pitchFamily="34" charset="0"/>
              </a:rPr>
              <a:t>              The variable to be predicted is categorical (no disease, suspect disease, hepatitis c, fibrosis, cirrhosis). Therefore, this is a classification project.</a:t>
            </a:r>
          </a:p>
          <a:p>
            <a:pPr algn="l">
              <a:lnSpc>
                <a:spcPts val="3900"/>
              </a:lnSpc>
            </a:pPr>
            <a:endParaRPr lang="en-IN" sz="3000" dirty="0">
              <a:solidFill>
                <a:schemeClr val="bg1"/>
              </a:solidFill>
              <a:latin typeface="Open Sauce" panose="020B0604020202020204" charset="0"/>
              <a:ea typeface="Open Sauce Light"/>
              <a:cs typeface="Open Sauce Light"/>
              <a:sym typeface="Open Sauce Light"/>
            </a:endParaRPr>
          </a:p>
          <a:p>
            <a:pPr algn="l">
              <a:lnSpc>
                <a:spcPts val="3900"/>
              </a:lnSpc>
            </a:pPr>
            <a:r>
              <a:rPr lang="en-US" sz="3000" dirty="0">
                <a:solidFill>
                  <a:srgbClr val="FFFFFF"/>
                </a:solidFill>
                <a:latin typeface="Open Sauce" panose="020B0604020202020204" charset="0"/>
                <a:ea typeface="Open Sauce Light"/>
                <a:cs typeface="Open Sauce Light"/>
                <a:sym typeface="Open Sauce Light"/>
              </a:rPr>
              <a:t>A brief look at what</a:t>
            </a:r>
          </a:p>
          <a:p>
            <a:pPr marL="0" lvl="0" indent="0" algn="l">
              <a:lnSpc>
                <a:spcPts val="3899"/>
              </a:lnSpc>
              <a:spcBef>
                <a:spcPct val="0"/>
              </a:spcBef>
            </a:pPr>
            <a:r>
              <a:rPr lang="en-US" sz="2999" dirty="0">
                <a:solidFill>
                  <a:srgbClr val="FFFFFF"/>
                </a:solidFill>
                <a:latin typeface="Open Sauce" panose="020B0604020202020204" charset="0"/>
                <a:ea typeface="Open Sauce Light"/>
                <a:cs typeface="Open Sauce Light"/>
                <a:sym typeface="Open Sauce Light"/>
              </a:rPr>
              <a:t>we will discuss on this report.</a:t>
            </a:r>
          </a:p>
        </p:txBody>
      </p:sp>
      <p:sp>
        <p:nvSpPr>
          <p:cNvPr id="5" name="TextBox 5"/>
          <p:cNvSpPr txBox="1"/>
          <p:nvPr/>
        </p:nvSpPr>
        <p:spPr>
          <a:xfrm>
            <a:off x="12002426" y="4521708"/>
            <a:ext cx="5254416" cy="581025"/>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Import Libraries</a:t>
            </a:r>
          </a:p>
        </p:txBody>
      </p:sp>
      <p:sp>
        <p:nvSpPr>
          <p:cNvPr id="6" name="TextBox 6"/>
          <p:cNvSpPr txBox="1"/>
          <p:nvPr/>
        </p:nvSpPr>
        <p:spPr>
          <a:xfrm>
            <a:off x="11354838" y="4542859"/>
            <a:ext cx="452963" cy="550087"/>
          </a:xfrm>
          <a:prstGeom prst="rect">
            <a:avLst/>
          </a:prstGeom>
        </p:spPr>
        <p:txBody>
          <a:bodyPr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01</a:t>
            </a:r>
          </a:p>
        </p:txBody>
      </p:sp>
      <p:sp>
        <p:nvSpPr>
          <p:cNvPr id="7" name="TextBox 7"/>
          <p:cNvSpPr txBox="1"/>
          <p:nvPr/>
        </p:nvSpPr>
        <p:spPr>
          <a:xfrm>
            <a:off x="11330917" y="5315994"/>
            <a:ext cx="500807" cy="550087"/>
          </a:xfrm>
          <a:prstGeom prst="rect">
            <a:avLst/>
          </a:prstGeom>
        </p:spPr>
        <p:txBody>
          <a:bodyPr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02</a:t>
            </a:r>
          </a:p>
        </p:txBody>
      </p:sp>
      <p:sp>
        <p:nvSpPr>
          <p:cNvPr id="9" name="TextBox 9"/>
          <p:cNvSpPr txBox="1"/>
          <p:nvPr/>
        </p:nvSpPr>
        <p:spPr>
          <a:xfrm>
            <a:off x="11330917" y="6736641"/>
            <a:ext cx="501923" cy="550087"/>
          </a:xfrm>
          <a:prstGeom prst="rect">
            <a:avLst/>
          </a:prstGeom>
        </p:spPr>
        <p:txBody>
          <a:bodyPr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04</a:t>
            </a:r>
          </a:p>
        </p:txBody>
      </p:sp>
      <p:sp>
        <p:nvSpPr>
          <p:cNvPr id="10" name="TextBox 10"/>
          <p:cNvSpPr txBox="1"/>
          <p:nvPr/>
        </p:nvSpPr>
        <p:spPr>
          <a:xfrm>
            <a:off x="11330917" y="7418388"/>
            <a:ext cx="503411" cy="550087"/>
          </a:xfrm>
          <a:prstGeom prst="rect">
            <a:avLst/>
          </a:prstGeom>
        </p:spPr>
        <p:txBody>
          <a:bodyPr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05</a:t>
            </a:r>
          </a:p>
        </p:txBody>
      </p:sp>
      <p:sp>
        <p:nvSpPr>
          <p:cNvPr id="11" name="TextBox 11"/>
          <p:cNvSpPr txBox="1"/>
          <p:nvPr/>
        </p:nvSpPr>
        <p:spPr>
          <a:xfrm>
            <a:off x="11330917" y="8126384"/>
            <a:ext cx="505644" cy="550087"/>
          </a:xfrm>
          <a:prstGeom prst="rect">
            <a:avLst/>
          </a:prstGeom>
        </p:spPr>
        <p:txBody>
          <a:bodyPr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06</a:t>
            </a:r>
          </a:p>
        </p:txBody>
      </p:sp>
      <p:sp>
        <p:nvSpPr>
          <p:cNvPr id="12" name="TextBox 12"/>
          <p:cNvSpPr txBox="1"/>
          <p:nvPr/>
        </p:nvSpPr>
        <p:spPr>
          <a:xfrm>
            <a:off x="12004884" y="5315994"/>
            <a:ext cx="5254416" cy="581025"/>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Exploratory Data Analysis</a:t>
            </a:r>
          </a:p>
        </p:txBody>
      </p:sp>
      <p:sp>
        <p:nvSpPr>
          <p:cNvPr id="13" name="TextBox 13"/>
          <p:cNvSpPr txBox="1"/>
          <p:nvPr/>
        </p:nvSpPr>
        <p:spPr>
          <a:xfrm>
            <a:off x="12004884" y="6027459"/>
            <a:ext cx="5254416" cy="581025"/>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Visualization</a:t>
            </a:r>
          </a:p>
        </p:txBody>
      </p:sp>
      <p:sp>
        <p:nvSpPr>
          <p:cNvPr id="14" name="TextBox 14"/>
          <p:cNvSpPr txBox="1"/>
          <p:nvPr/>
        </p:nvSpPr>
        <p:spPr>
          <a:xfrm>
            <a:off x="12004884" y="6689680"/>
            <a:ext cx="5254416" cy="559256"/>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Model Building</a:t>
            </a:r>
          </a:p>
        </p:txBody>
      </p:sp>
      <p:sp>
        <p:nvSpPr>
          <p:cNvPr id="15" name="TextBox 15"/>
          <p:cNvSpPr txBox="1"/>
          <p:nvPr/>
        </p:nvSpPr>
        <p:spPr>
          <a:xfrm>
            <a:off x="12002426" y="7429001"/>
            <a:ext cx="5254416" cy="559256"/>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Model Evaluation</a:t>
            </a:r>
          </a:p>
        </p:txBody>
      </p:sp>
      <p:sp>
        <p:nvSpPr>
          <p:cNvPr id="16" name="TextBox 16"/>
          <p:cNvSpPr txBox="1"/>
          <p:nvPr/>
        </p:nvSpPr>
        <p:spPr>
          <a:xfrm>
            <a:off x="12002426" y="8115300"/>
            <a:ext cx="5254416" cy="559256"/>
          </a:xfrm>
          <a:prstGeom prst="rect">
            <a:avLst/>
          </a:prstGeom>
        </p:spPr>
        <p:txBody>
          <a:bodyPr lIns="0" tIns="0" rIns="0" bIns="0" rtlCol="0" anchor="t">
            <a:spAutoFit/>
          </a:bodyPr>
          <a:lstStyle/>
          <a:p>
            <a:pPr algn="just">
              <a:lnSpc>
                <a:spcPts val="4800"/>
              </a:lnSpc>
            </a:pPr>
            <a:r>
              <a:rPr lang="en-US" sz="3000" dirty="0">
                <a:solidFill>
                  <a:srgbClr val="FFFFFF"/>
                </a:solidFill>
                <a:latin typeface="Imprint MT Shadow" panose="04020605060303030202" pitchFamily="82" charset="0"/>
                <a:ea typeface="Open Sauce Light"/>
                <a:cs typeface="Open Sauce Light"/>
                <a:sym typeface="Open Sauce Light"/>
              </a:rPr>
              <a:t>Deployment</a:t>
            </a:r>
          </a:p>
        </p:txBody>
      </p:sp>
      <p:sp>
        <p:nvSpPr>
          <p:cNvPr id="17" name="AutoShape 17"/>
          <p:cNvSpPr/>
          <p:nvPr/>
        </p:nvSpPr>
        <p:spPr>
          <a:xfrm>
            <a:off x="11330917" y="5241512"/>
            <a:ext cx="5928383" cy="0"/>
          </a:xfrm>
          <a:prstGeom prst="line">
            <a:avLst/>
          </a:prstGeom>
          <a:ln w="9525" cap="rnd">
            <a:solidFill>
              <a:srgbClr val="FFFFFF"/>
            </a:solidFill>
            <a:prstDash val="solid"/>
            <a:headEnd type="none" w="sm" len="sm"/>
            <a:tailEnd type="none" w="sm" len="sm"/>
          </a:ln>
        </p:spPr>
      </p:sp>
      <p:sp>
        <p:nvSpPr>
          <p:cNvPr id="18" name="AutoShape 18"/>
          <p:cNvSpPr/>
          <p:nvPr/>
        </p:nvSpPr>
        <p:spPr>
          <a:xfrm>
            <a:off x="11319083" y="8754090"/>
            <a:ext cx="5928383" cy="0"/>
          </a:xfrm>
          <a:prstGeom prst="line">
            <a:avLst/>
          </a:prstGeom>
          <a:ln w="9525" cap="rnd">
            <a:solidFill>
              <a:srgbClr val="FFFFFF"/>
            </a:solidFill>
            <a:prstDash val="solid"/>
            <a:headEnd type="none" w="sm" len="sm"/>
            <a:tailEnd type="none" w="sm" len="sm"/>
          </a:ln>
        </p:spPr>
      </p:sp>
      <p:sp>
        <p:nvSpPr>
          <p:cNvPr id="19" name="AutoShape 19"/>
          <p:cNvSpPr/>
          <p:nvPr/>
        </p:nvSpPr>
        <p:spPr>
          <a:xfrm>
            <a:off x="11330917" y="5965596"/>
            <a:ext cx="5928383" cy="0"/>
          </a:xfrm>
          <a:prstGeom prst="line">
            <a:avLst/>
          </a:prstGeom>
          <a:ln w="9525" cap="rnd">
            <a:solidFill>
              <a:srgbClr val="FFFFFF"/>
            </a:solidFill>
            <a:prstDash val="solid"/>
            <a:headEnd type="none" w="sm" len="sm"/>
            <a:tailEnd type="none" w="sm" len="sm"/>
          </a:ln>
        </p:spPr>
      </p:sp>
      <p:sp>
        <p:nvSpPr>
          <p:cNvPr id="20" name="AutoShape 20"/>
          <p:cNvSpPr/>
          <p:nvPr/>
        </p:nvSpPr>
        <p:spPr>
          <a:xfrm>
            <a:off x="11335797" y="6689680"/>
            <a:ext cx="5928383" cy="0"/>
          </a:xfrm>
          <a:prstGeom prst="line">
            <a:avLst/>
          </a:prstGeom>
          <a:ln w="9525" cap="rnd">
            <a:solidFill>
              <a:srgbClr val="FFFFFF"/>
            </a:solidFill>
            <a:prstDash val="solid"/>
            <a:headEnd type="none" w="sm" len="sm"/>
            <a:tailEnd type="none" w="sm" len="sm"/>
          </a:ln>
        </p:spPr>
      </p:sp>
      <p:sp>
        <p:nvSpPr>
          <p:cNvPr id="21" name="AutoShape 21"/>
          <p:cNvSpPr/>
          <p:nvPr/>
        </p:nvSpPr>
        <p:spPr>
          <a:xfrm>
            <a:off x="11335797" y="7357396"/>
            <a:ext cx="5928383" cy="0"/>
          </a:xfrm>
          <a:prstGeom prst="line">
            <a:avLst/>
          </a:prstGeom>
          <a:ln w="9525" cap="rnd">
            <a:solidFill>
              <a:srgbClr val="FFFFFF"/>
            </a:solidFill>
            <a:prstDash val="solid"/>
            <a:headEnd type="none" w="sm" len="sm"/>
            <a:tailEnd type="none" w="sm" len="sm"/>
          </a:ln>
        </p:spPr>
      </p:sp>
      <p:sp>
        <p:nvSpPr>
          <p:cNvPr id="22" name="AutoShape 22"/>
          <p:cNvSpPr/>
          <p:nvPr/>
        </p:nvSpPr>
        <p:spPr>
          <a:xfrm>
            <a:off x="11330917" y="8115300"/>
            <a:ext cx="5928383" cy="0"/>
          </a:xfrm>
          <a:prstGeom prst="line">
            <a:avLst/>
          </a:prstGeom>
          <a:ln w="9525" cap="rnd">
            <a:solidFill>
              <a:srgbClr val="FFFFFF"/>
            </a:solidFill>
            <a:prstDash val="solid"/>
            <a:headEnd type="none" w="sm" len="sm"/>
            <a:tailEnd type="none" w="sm" len="sm"/>
          </a:ln>
        </p:spPr>
      </p:sp>
      <p:sp>
        <p:nvSpPr>
          <p:cNvPr id="27" name="TextBox 6">
            <a:extLst>
              <a:ext uri="{FF2B5EF4-FFF2-40B4-BE49-F238E27FC236}">
                <a16:creationId xmlns:a16="http://schemas.microsoft.com/office/drawing/2014/main" id="{0135423B-53C5-8388-7FCB-21C28F38201D}"/>
              </a:ext>
            </a:extLst>
          </p:cNvPr>
          <p:cNvSpPr txBox="1"/>
          <p:nvPr/>
        </p:nvSpPr>
        <p:spPr>
          <a:xfrm>
            <a:off x="11319084" y="6023091"/>
            <a:ext cx="685800" cy="550087"/>
          </a:xfrm>
          <a:prstGeom prst="rect">
            <a:avLst/>
          </a:prstGeom>
        </p:spPr>
        <p:txBody>
          <a:bodyPr wrap="square" lIns="0" tIns="0" rIns="0" bIns="0" rtlCol="0" anchor="t">
            <a:spAutoFit/>
          </a:bodyPr>
          <a:lstStyle/>
          <a:p>
            <a:pPr algn="l">
              <a:lnSpc>
                <a:spcPts val="4800"/>
              </a:lnSpc>
            </a:pPr>
            <a:r>
              <a:rPr lang="en-US" sz="3000" dirty="0">
                <a:solidFill>
                  <a:schemeClr val="accent6"/>
                </a:solidFill>
                <a:latin typeface="Open Sauce Semi-Bold"/>
                <a:ea typeface="Open Sauce Semi-Bold"/>
                <a:cs typeface="Open Sauce Semi-Bold"/>
                <a:sym typeface="Open Sauce Semi-Bold"/>
              </a:rPr>
              <a:t>03</a:t>
            </a:r>
          </a:p>
        </p:txBody>
      </p:sp>
      <p:pic>
        <p:nvPicPr>
          <p:cNvPr id="83" name="Picture 82">
            <a:extLst>
              <a:ext uri="{FF2B5EF4-FFF2-40B4-BE49-F238E27FC236}">
                <a16:creationId xmlns:a16="http://schemas.microsoft.com/office/drawing/2014/main" id="{C85958D7-E676-D821-B76D-D8D4408DF464}"/>
              </a:ext>
            </a:extLst>
          </p:cNvPr>
          <p:cNvPicPr>
            <a:picLocks noChangeAspect="1"/>
          </p:cNvPicPr>
          <p:nvPr/>
        </p:nvPicPr>
        <p:blipFill>
          <a:blip r:embed="rId3"/>
          <a:stretch>
            <a:fillRect/>
          </a:stretch>
        </p:blipFill>
        <p:spPr>
          <a:xfrm>
            <a:off x="7086600" y="4485364"/>
            <a:ext cx="3209367" cy="4175627"/>
          </a:xfrm>
          <a:prstGeom prst="rect">
            <a:avLst/>
          </a:prstGeom>
        </p:spPr>
      </p:pic>
      <p:sp>
        <p:nvSpPr>
          <p:cNvPr id="84" name="AutoShape 18">
            <a:extLst>
              <a:ext uri="{FF2B5EF4-FFF2-40B4-BE49-F238E27FC236}">
                <a16:creationId xmlns:a16="http://schemas.microsoft.com/office/drawing/2014/main" id="{B13148C2-E519-EA4C-DD89-45A73DCA520F}"/>
              </a:ext>
            </a:extLst>
          </p:cNvPr>
          <p:cNvSpPr/>
          <p:nvPr/>
        </p:nvSpPr>
        <p:spPr>
          <a:xfrm>
            <a:off x="11319083" y="4485364"/>
            <a:ext cx="5928383" cy="0"/>
          </a:xfrm>
          <a:prstGeom prst="line">
            <a:avLst/>
          </a:prstGeom>
          <a:ln w="9525" cap="rnd">
            <a:solidFill>
              <a:srgbClr val="FFFFFF"/>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slow" p14:dur="2000" advTm="4363"/>
    </mc:Choice>
    <mc:Fallback xmlns="">
      <p:transition spd="slow" advTm="436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01692" y="410044"/>
            <a:ext cx="9753600" cy="1064394"/>
          </a:xfrm>
          <a:prstGeom prst="rect">
            <a:avLst/>
          </a:prstGeom>
        </p:spPr>
        <p:txBody>
          <a:bodyPr wrap="square" lIns="0" tIns="0" rIns="0" bIns="0" rtlCol="0" anchor="t">
            <a:spAutoFit/>
          </a:bodyPr>
          <a:lstStyle/>
          <a:p>
            <a:pPr algn="l">
              <a:lnSpc>
                <a:spcPts val="8334"/>
              </a:lnSpc>
            </a:pPr>
            <a:r>
              <a:rPr lang="en-US" sz="8000" u="sng" dirty="0">
                <a:solidFill>
                  <a:schemeClr val="accent6"/>
                </a:solidFill>
                <a:latin typeface="Imprint MT Shadow" panose="04020605060303030202" pitchFamily="82" charset="0"/>
                <a:ea typeface="Lexend Deca"/>
                <a:cs typeface="Lexend Deca"/>
                <a:sym typeface="Lexend Deca"/>
              </a:rPr>
              <a:t>Objectives in Detail </a:t>
            </a:r>
          </a:p>
        </p:txBody>
      </p:sp>
      <p:sp>
        <p:nvSpPr>
          <p:cNvPr id="3" name="Freeform 3"/>
          <p:cNvSpPr/>
          <p:nvPr/>
        </p:nvSpPr>
        <p:spPr>
          <a:xfrm>
            <a:off x="1183073" y="1889306"/>
            <a:ext cx="1493416" cy="1499378"/>
          </a:xfrm>
          <a:custGeom>
            <a:avLst/>
            <a:gdLst/>
            <a:ahLst/>
            <a:cxnLst/>
            <a:rect l="l" t="t" r="r" b="b"/>
            <a:pathLst>
              <a:path w="1499378" h="1499378">
                <a:moveTo>
                  <a:pt x="0" y="0"/>
                </a:moveTo>
                <a:lnTo>
                  <a:pt x="1499378" y="0"/>
                </a:lnTo>
                <a:lnTo>
                  <a:pt x="1499378" y="1499379"/>
                </a:lnTo>
                <a:lnTo>
                  <a:pt x="0" y="1499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394461" y="2070449"/>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1</a:t>
            </a:r>
          </a:p>
        </p:txBody>
      </p:sp>
      <p:sp>
        <p:nvSpPr>
          <p:cNvPr id="5" name="Freeform 5"/>
          <p:cNvSpPr/>
          <p:nvPr/>
        </p:nvSpPr>
        <p:spPr>
          <a:xfrm>
            <a:off x="1177111" y="4851830"/>
            <a:ext cx="1503436" cy="1499378"/>
          </a:xfrm>
          <a:custGeom>
            <a:avLst/>
            <a:gdLst/>
            <a:ahLst/>
            <a:cxnLst/>
            <a:rect l="l" t="t" r="r" b="b"/>
            <a:pathLst>
              <a:path w="1499378" h="1499378">
                <a:moveTo>
                  <a:pt x="0" y="0"/>
                </a:moveTo>
                <a:lnTo>
                  <a:pt x="1499378" y="0"/>
                </a:lnTo>
                <a:lnTo>
                  <a:pt x="1499378" y="1499379"/>
                </a:lnTo>
                <a:lnTo>
                  <a:pt x="0" y="1499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394461" y="4984072"/>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2</a:t>
            </a:r>
          </a:p>
        </p:txBody>
      </p:sp>
      <p:sp>
        <p:nvSpPr>
          <p:cNvPr id="7" name="Freeform 7"/>
          <p:cNvSpPr/>
          <p:nvPr/>
        </p:nvSpPr>
        <p:spPr>
          <a:xfrm>
            <a:off x="1177111" y="7723118"/>
            <a:ext cx="1499378" cy="1499378"/>
          </a:xfrm>
          <a:custGeom>
            <a:avLst/>
            <a:gdLst/>
            <a:ahLst/>
            <a:cxnLst/>
            <a:rect l="l" t="t" r="r" b="b"/>
            <a:pathLst>
              <a:path w="1499378" h="1499378">
                <a:moveTo>
                  <a:pt x="0" y="0"/>
                </a:moveTo>
                <a:lnTo>
                  <a:pt x="1499378" y="0"/>
                </a:lnTo>
                <a:lnTo>
                  <a:pt x="1499378" y="1499378"/>
                </a:lnTo>
                <a:lnTo>
                  <a:pt x="0" y="14993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396749" y="7929882"/>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3</a:t>
            </a:r>
          </a:p>
        </p:txBody>
      </p:sp>
      <p:grpSp>
        <p:nvGrpSpPr>
          <p:cNvPr id="9" name="Group 9"/>
          <p:cNvGrpSpPr/>
          <p:nvPr/>
        </p:nvGrpSpPr>
        <p:grpSpPr>
          <a:xfrm>
            <a:off x="3092100" y="1901406"/>
            <a:ext cx="5979120" cy="1968309"/>
            <a:chOff x="74394" y="50294"/>
            <a:chExt cx="7972160" cy="2624413"/>
          </a:xfrm>
        </p:grpSpPr>
        <p:sp>
          <p:nvSpPr>
            <p:cNvPr id="10" name="TextBox 10"/>
            <p:cNvSpPr txBox="1"/>
            <p:nvPr/>
          </p:nvSpPr>
          <p:spPr>
            <a:xfrm>
              <a:off x="120842" y="860961"/>
              <a:ext cx="7925712" cy="1813746"/>
            </a:xfrm>
            <a:prstGeom prst="rect">
              <a:avLst/>
            </a:prstGeom>
          </p:spPr>
          <p:txBody>
            <a:bodyPr lIns="0" tIns="0" rIns="0" bIns="0" rtlCol="0" anchor="t">
              <a:spAutoFit/>
            </a:bodyPr>
            <a:lstStyle/>
            <a:p>
              <a:pPr>
                <a:lnSpc>
                  <a:spcPts val="2730"/>
                </a:lnSpc>
              </a:pPr>
              <a:r>
                <a:rPr lang="en-US" sz="2100" dirty="0">
                  <a:latin typeface="Open Sauce Semi-Bold" panose="020B0604020202020204" charset="0"/>
                  <a:ea typeface="Open Sauce"/>
                  <a:cs typeface="Open Sauce"/>
                  <a:sym typeface="Open Sauce"/>
                </a:rPr>
                <a:t>For Libraries required for data manipulation, visualization, model building and evaluation.</a:t>
              </a:r>
            </a:p>
            <a:p>
              <a:pPr>
                <a:lnSpc>
                  <a:spcPts val="2730"/>
                </a:lnSpc>
              </a:pPr>
              <a:r>
                <a:rPr lang="en-US" sz="2100" dirty="0">
                  <a:latin typeface="Open Sauce Semi-Bold" panose="020B0604020202020204" charset="0"/>
                  <a:ea typeface="Open Sauce"/>
                  <a:cs typeface="Open Sauce"/>
                  <a:sym typeface="Open Sauce"/>
                </a:rPr>
                <a:t>Libraries like pandas, </a:t>
              </a:r>
              <a:r>
                <a:rPr lang="en-US" sz="2100" dirty="0" err="1">
                  <a:latin typeface="Open Sauce Semi-Bold" panose="020B0604020202020204" charset="0"/>
                  <a:ea typeface="Open Sauce"/>
                  <a:cs typeface="Open Sauce"/>
                  <a:sym typeface="Open Sauce"/>
                </a:rPr>
                <a:t>numpy</a:t>
              </a:r>
              <a:r>
                <a:rPr lang="en-US" sz="2100" dirty="0">
                  <a:latin typeface="Open Sauce Semi-Bold" panose="020B0604020202020204" charset="0"/>
                  <a:ea typeface="Open Sauce"/>
                  <a:cs typeface="Open Sauce"/>
                  <a:sym typeface="Open Sauce"/>
                </a:rPr>
                <a:t>, seaborn, and </a:t>
              </a:r>
              <a:r>
                <a:rPr lang="en-US" sz="2100" dirty="0" err="1">
                  <a:latin typeface="Open Sauce Semi-Bold" panose="020B0604020202020204" charset="0"/>
                  <a:ea typeface="Open Sauce"/>
                  <a:cs typeface="Open Sauce"/>
                  <a:sym typeface="Open Sauce"/>
                </a:rPr>
                <a:t>sklearn</a:t>
              </a:r>
              <a:r>
                <a:rPr lang="en-US" sz="2100" dirty="0">
                  <a:latin typeface="Open Sauce Semi-Bold" panose="020B0604020202020204" charset="0"/>
                  <a:ea typeface="Open Sauce"/>
                  <a:cs typeface="Open Sauce"/>
                  <a:sym typeface="Open Sauce"/>
                </a:rPr>
                <a:t> are commonly used.</a:t>
              </a:r>
            </a:p>
          </p:txBody>
        </p:sp>
        <p:sp>
          <p:nvSpPr>
            <p:cNvPr id="11" name="TextBox 11"/>
            <p:cNvSpPr txBox="1"/>
            <p:nvPr/>
          </p:nvSpPr>
          <p:spPr>
            <a:xfrm>
              <a:off x="74394" y="50294"/>
              <a:ext cx="7925712" cy="623248"/>
            </a:xfrm>
            <a:prstGeom prst="rect">
              <a:avLst/>
            </a:prstGeom>
          </p:spPr>
          <p:txBody>
            <a:bodyPr lIns="0" tIns="0" rIns="0" bIns="0" rtlCol="0" anchor="t">
              <a:spAutoFit/>
            </a:bodyPr>
            <a:lstStyle/>
            <a:p>
              <a:pPr>
                <a:lnSpc>
                  <a:spcPts val="3899"/>
                </a:lnSpc>
              </a:pPr>
              <a:r>
                <a:rPr lang="en-US" sz="3000" dirty="0">
                  <a:solidFill>
                    <a:schemeClr val="accent6"/>
                  </a:solidFill>
                  <a:latin typeface="Lexend Deca"/>
                  <a:ea typeface="Lexend Deca"/>
                  <a:cs typeface="Lexend Deca"/>
                  <a:sym typeface="Lexend Deca"/>
                </a:rPr>
                <a:t>Import Libraries</a:t>
              </a:r>
            </a:p>
          </p:txBody>
        </p:sp>
      </p:grpSp>
      <p:sp>
        <p:nvSpPr>
          <p:cNvPr id="12" name="TextBox 12"/>
          <p:cNvSpPr txBox="1"/>
          <p:nvPr/>
        </p:nvSpPr>
        <p:spPr>
          <a:xfrm>
            <a:off x="2951955" y="8398082"/>
            <a:ext cx="6334467" cy="1706557"/>
          </a:xfrm>
          <a:prstGeom prst="rect">
            <a:avLst/>
          </a:prstGeom>
        </p:spPr>
        <p:txBody>
          <a:bodyPr wrap="square" lIns="0" tIns="0" rIns="0" bIns="0" rtlCol="0" anchor="t">
            <a:spAutoFit/>
          </a:bodyPr>
          <a:lstStyle/>
          <a:p>
            <a:pPr marL="226695" lvl="1" algn="l">
              <a:lnSpc>
                <a:spcPts val="2730"/>
              </a:lnSpc>
            </a:pPr>
            <a:r>
              <a:rPr lang="en-US" sz="2100" dirty="0">
                <a:latin typeface="Open Sauce Semi-Bold" panose="020B0604020202020204" charset="0"/>
              </a:rPr>
              <a:t>Visualization involves creating charts like histograms, scatter plots, and heatmaps to uncover patterns and relationships in the data. It provides visual insights that inform decision-making during model building</a:t>
            </a:r>
            <a:r>
              <a:rPr lang="en-US" sz="2100" dirty="0">
                <a:latin typeface="Open Sauce Semi-Bold" panose="020B0604020202020204" charset="0"/>
                <a:sym typeface="Open Sauce"/>
              </a:rPr>
              <a:t>.</a:t>
            </a:r>
            <a:endParaRPr lang="en-US" sz="2100" dirty="0">
              <a:latin typeface="Open Sauce Semi-Bold" panose="020B0604020202020204" charset="0"/>
              <a:ea typeface="Open Sauce"/>
              <a:cs typeface="Open Sauce"/>
              <a:sym typeface="Open Sauce"/>
            </a:endParaRPr>
          </a:p>
        </p:txBody>
      </p:sp>
      <p:sp>
        <p:nvSpPr>
          <p:cNvPr id="13" name="TextBox 13"/>
          <p:cNvSpPr txBox="1"/>
          <p:nvPr/>
        </p:nvSpPr>
        <p:spPr>
          <a:xfrm>
            <a:off x="3092100" y="7723118"/>
            <a:ext cx="6039645" cy="467436"/>
          </a:xfrm>
          <a:prstGeom prst="rect">
            <a:avLst/>
          </a:prstGeom>
        </p:spPr>
        <p:txBody>
          <a:bodyPr lIns="0" tIns="0" rIns="0" bIns="0" rtlCol="0" anchor="t">
            <a:spAutoFit/>
          </a:bodyPr>
          <a:lstStyle/>
          <a:p>
            <a:pPr algn="l">
              <a:lnSpc>
                <a:spcPts val="3900"/>
              </a:lnSpc>
            </a:pPr>
            <a:r>
              <a:rPr lang="en-US" sz="3000" dirty="0">
                <a:solidFill>
                  <a:schemeClr val="accent6"/>
                </a:solidFill>
                <a:latin typeface="Lexend Deca"/>
                <a:ea typeface="Lexend Deca"/>
                <a:cs typeface="Lexend Deca"/>
                <a:sym typeface="Lexend Deca"/>
              </a:rPr>
              <a:t>Visualization</a:t>
            </a:r>
          </a:p>
        </p:txBody>
      </p:sp>
      <p:sp>
        <p:nvSpPr>
          <p:cNvPr id="14" name="TextBox 14"/>
          <p:cNvSpPr txBox="1"/>
          <p:nvPr/>
        </p:nvSpPr>
        <p:spPr>
          <a:xfrm>
            <a:off x="3092100" y="4851830"/>
            <a:ext cx="5991965" cy="467436"/>
          </a:xfrm>
          <a:prstGeom prst="rect">
            <a:avLst/>
          </a:prstGeom>
        </p:spPr>
        <p:txBody>
          <a:bodyPr lIns="0" tIns="0" rIns="0" bIns="0" rtlCol="0" anchor="t">
            <a:spAutoFit/>
          </a:bodyPr>
          <a:lstStyle/>
          <a:p>
            <a:pPr>
              <a:lnSpc>
                <a:spcPts val="3900"/>
              </a:lnSpc>
            </a:pPr>
            <a:r>
              <a:rPr lang="en-US" sz="3000" dirty="0">
                <a:solidFill>
                  <a:schemeClr val="accent6"/>
                </a:solidFill>
                <a:latin typeface="Lexend Deca"/>
                <a:ea typeface="Lexend Deca"/>
                <a:cs typeface="Lexend Deca"/>
                <a:sym typeface="Lexend Deca"/>
              </a:rPr>
              <a:t>Exploratory Data Analysis</a:t>
            </a:r>
          </a:p>
        </p:txBody>
      </p:sp>
      <p:sp>
        <p:nvSpPr>
          <p:cNvPr id="15" name="TextBox 15"/>
          <p:cNvSpPr txBox="1"/>
          <p:nvPr/>
        </p:nvSpPr>
        <p:spPr>
          <a:xfrm>
            <a:off x="3066095" y="5542863"/>
            <a:ext cx="5991965" cy="1706557"/>
          </a:xfrm>
          <a:prstGeom prst="rect">
            <a:avLst/>
          </a:prstGeom>
        </p:spPr>
        <p:txBody>
          <a:bodyPr lIns="0" tIns="0" rIns="0" bIns="0" rtlCol="0" anchor="t">
            <a:spAutoFit/>
          </a:bodyPr>
          <a:lstStyle/>
          <a:p>
            <a:pPr marL="226695" lvl="1" algn="l">
              <a:lnSpc>
                <a:spcPts val="2730"/>
              </a:lnSpc>
            </a:pPr>
            <a:r>
              <a:rPr lang="en-US" sz="2100" dirty="0">
                <a:latin typeface="Open Sauce Semi-Bold" panose="020B0604020202020204" charset="0"/>
                <a:ea typeface="Open Sauce"/>
                <a:cs typeface="Open Sauce"/>
                <a:sym typeface="Open Sauce"/>
              </a:rPr>
              <a:t>EDA helps summarize and understand the dataset main characteristics. Such as</a:t>
            </a:r>
          </a:p>
          <a:p>
            <a:pPr marL="453390" lvl="1" indent="-226695" algn="l">
              <a:lnSpc>
                <a:spcPts val="2730"/>
              </a:lnSpc>
              <a:buFont typeface="Arial"/>
              <a:buChar char="•"/>
            </a:pPr>
            <a:r>
              <a:rPr lang="en-US" sz="2100" dirty="0">
                <a:latin typeface="Open Sauce Semi-Bold" panose="020B0604020202020204" charset="0"/>
                <a:ea typeface="Open Sauce"/>
                <a:cs typeface="Open Sauce"/>
                <a:sym typeface="Open Sauce"/>
              </a:rPr>
              <a:t>Distributions,</a:t>
            </a:r>
          </a:p>
          <a:p>
            <a:pPr marL="453390" lvl="1" indent="-226695" algn="l">
              <a:lnSpc>
                <a:spcPts val="2730"/>
              </a:lnSpc>
              <a:buFont typeface="Arial"/>
              <a:buChar char="•"/>
            </a:pPr>
            <a:r>
              <a:rPr lang="en-US" sz="2100" dirty="0">
                <a:latin typeface="Open Sauce Semi-Bold" panose="020B0604020202020204" charset="0"/>
                <a:ea typeface="Open Sauce"/>
                <a:cs typeface="Open Sauce"/>
                <a:sym typeface="Open Sauce"/>
              </a:rPr>
              <a:t>Missing values, </a:t>
            </a:r>
          </a:p>
          <a:p>
            <a:pPr marL="453390" lvl="1" indent="-226695" algn="l">
              <a:lnSpc>
                <a:spcPts val="2730"/>
              </a:lnSpc>
              <a:buFont typeface="Arial"/>
              <a:buChar char="•"/>
            </a:pPr>
            <a:r>
              <a:rPr lang="en-US" sz="2100" dirty="0">
                <a:latin typeface="Open Sauce Semi-Bold" panose="020B0604020202020204" charset="0"/>
                <a:ea typeface="Open Sauce"/>
                <a:cs typeface="Open Sauce"/>
                <a:sym typeface="Open Sauce"/>
              </a:rPr>
              <a:t>Relationships between variables.</a:t>
            </a:r>
          </a:p>
        </p:txBody>
      </p:sp>
      <p:sp>
        <p:nvSpPr>
          <p:cNvPr id="16" name="TextBox 16"/>
          <p:cNvSpPr txBox="1"/>
          <p:nvPr/>
        </p:nvSpPr>
        <p:spPr>
          <a:xfrm>
            <a:off x="11416935" y="2509406"/>
            <a:ext cx="5944284" cy="1706557"/>
          </a:xfrm>
          <a:prstGeom prst="rect">
            <a:avLst/>
          </a:prstGeom>
        </p:spPr>
        <p:txBody>
          <a:bodyPr lIns="0" tIns="0" rIns="0" bIns="0" rtlCol="0" anchor="t">
            <a:spAutoFit/>
          </a:bodyPr>
          <a:lstStyle/>
          <a:p>
            <a:pPr algn="l">
              <a:lnSpc>
                <a:spcPts val="2730"/>
              </a:lnSpc>
            </a:pPr>
            <a:r>
              <a:rPr lang="en-US" sz="2100" dirty="0">
                <a:latin typeface="Open Sauce Semi-Bold" panose="020B0604020202020204" charset="0"/>
                <a:ea typeface="Open Sauce"/>
                <a:cs typeface="Open Sauce"/>
                <a:sym typeface="Open Sauce"/>
              </a:rPr>
              <a:t>Select a machine algorithm and training the models. Examples are</a:t>
            </a:r>
          </a:p>
          <a:p>
            <a:pPr marL="342900" indent="-342900" algn="l">
              <a:lnSpc>
                <a:spcPts val="2730"/>
              </a:lnSpc>
              <a:buFont typeface="Arial" panose="020B0604020202020204" pitchFamily="34" charset="0"/>
              <a:buChar char="•"/>
            </a:pPr>
            <a:r>
              <a:rPr lang="en-US" sz="2100" dirty="0">
                <a:latin typeface="Open Sauce Semi-Bold" panose="020B0604020202020204" charset="0"/>
                <a:ea typeface="Open Sauce"/>
                <a:cs typeface="Open Sauce"/>
                <a:sym typeface="Open Sauce"/>
              </a:rPr>
              <a:t>Logistic Regression</a:t>
            </a:r>
          </a:p>
          <a:p>
            <a:pPr marL="342900" indent="-342900" algn="l">
              <a:lnSpc>
                <a:spcPts val="2730"/>
              </a:lnSpc>
              <a:buFont typeface="Arial" panose="020B0604020202020204" pitchFamily="34" charset="0"/>
              <a:buChar char="•"/>
            </a:pPr>
            <a:r>
              <a:rPr lang="en-US" sz="2100" dirty="0">
                <a:latin typeface="Open Sauce Semi-Bold" panose="020B0604020202020204" charset="0"/>
                <a:ea typeface="Open Sauce"/>
                <a:cs typeface="Open Sauce"/>
                <a:sym typeface="Open Sauce"/>
              </a:rPr>
              <a:t>Random Forest</a:t>
            </a:r>
          </a:p>
          <a:p>
            <a:pPr marL="342900" indent="-342900" algn="l">
              <a:lnSpc>
                <a:spcPts val="2730"/>
              </a:lnSpc>
              <a:buFont typeface="Arial" panose="020B0604020202020204" pitchFamily="34" charset="0"/>
              <a:buChar char="•"/>
            </a:pPr>
            <a:r>
              <a:rPr lang="en-US" sz="2100" dirty="0">
                <a:latin typeface="Open Sauce Semi-Bold" panose="020B0604020202020204" charset="0"/>
                <a:ea typeface="Open Sauce"/>
                <a:cs typeface="Open Sauce"/>
                <a:sym typeface="Open Sauce"/>
              </a:rPr>
              <a:t>Decision Trees.</a:t>
            </a:r>
          </a:p>
        </p:txBody>
      </p:sp>
      <p:sp>
        <p:nvSpPr>
          <p:cNvPr id="17" name="TextBox 17"/>
          <p:cNvSpPr txBox="1"/>
          <p:nvPr/>
        </p:nvSpPr>
        <p:spPr>
          <a:xfrm>
            <a:off x="11416935" y="1901406"/>
            <a:ext cx="5944284" cy="467436"/>
          </a:xfrm>
          <a:prstGeom prst="rect">
            <a:avLst/>
          </a:prstGeom>
        </p:spPr>
        <p:txBody>
          <a:bodyPr lIns="0" tIns="0" rIns="0" bIns="0" rtlCol="0" anchor="t">
            <a:spAutoFit/>
          </a:bodyPr>
          <a:lstStyle/>
          <a:p>
            <a:pPr algn="l">
              <a:lnSpc>
                <a:spcPts val="3900"/>
              </a:lnSpc>
            </a:pPr>
            <a:r>
              <a:rPr lang="en-US" sz="3000" dirty="0">
                <a:solidFill>
                  <a:schemeClr val="accent6"/>
                </a:solidFill>
                <a:latin typeface="Lexend Deca"/>
                <a:ea typeface="Lexend Deca"/>
                <a:cs typeface="Lexend Deca"/>
                <a:sym typeface="Lexend Deca"/>
              </a:rPr>
              <a:t>Model Building</a:t>
            </a:r>
          </a:p>
        </p:txBody>
      </p:sp>
      <p:sp>
        <p:nvSpPr>
          <p:cNvPr id="18" name="Freeform 18"/>
          <p:cNvSpPr/>
          <p:nvPr/>
        </p:nvSpPr>
        <p:spPr>
          <a:xfrm>
            <a:off x="9505450" y="1901406"/>
            <a:ext cx="1499378" cy="1360309"/>
          </a:xfrm>
          <a:custGeom>
            <a:avLst/>
            <a:gdLst/>
            <a:ahLst/>
            <a:cxnLst/>
            <a:rect l="l" t="t" r="r" b="b"/>
            <a:pathLst>
              <a:path w="1499378" h="1499378">
                <a:moveTo>
                  <a:pt x="0" y="0"/>
                </a:moveTo>
                <a:lnTo>
                  <a:pt x="1499378" y="0"/>
                </a:lnTo>
                <a:lnTo>
                  <a:pt x="1499378" y="1499379"/>
                </a:lnTo>
                <a:lnTo>
                  <a:pt x="0" y="1499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9721122" y="2070449"/>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4</a:t>
            </a:r>
          </a:p>
        </p:txBody>
      </p:sp>
      <p:sp>
        <p:nvSpPr>
          <p:cNvPr id="20" name="TextBox 20"/>
          <p:cNvSpPr txBox="1"/>
          <p:nvPr/>
        </p:nvSpPr>
        <p:spPr>
          <a:xfrm>
            <a:off x="11416381" y="5522148"/>
            <a:ext cx="5944284" cy="2077492"/>
          </a:xfrm>
          <a:prstGeom prst="rect">
            <a:avLst/>
          </a:prstGeom>
        </p:spPr>
        <p:txBody>
          <a:bodyPr lIns="0" tIns="0" rIns="0" bIns="0" rtlCol="0" anchor="t">
            <a:spAutoFit/>
          </a:bodyPr>
          <a:lstStyle/>
          <a:p>
            <a:pPr algn="l">
              <a:lnSpc>
                <a:spcPts val="2730"/>
              </a:lnSpc>
            </a:pPr>
            <a:r>
              <a:rPr lang="en-US" sz="2400" dirty="0">
                <a:latin typeface="Open Sauce Semi-Bold" panose="020B0604020202020204" charset="0"/>
              </a:rPr>
              <a:t>Model evaluation measures performance using metrics like accuracy, precision, recall, and confusion matrices. It helps determine how well the model generalizes to new, unseen data.</a:t>
            </a:r>
            <a:endParaRPr lang="en-US" sz="2100" dirty="0">
              <a:latin typeface="Open Sauce Semi-Bold" panose="020B0604020202020204" charset="0"/>
              <a:ea typeface="Open Sauce"/>
              <a:cs typeface="Open Sauce"/>
              <a:sym typeface="Open Sauce"/>
            </a:endParaRPr>
          </a:p>
        </p:txBody>
      </p:sp>
      <p:sp>
        <p:nvSpPr>
          <p:cNvPr id="21" name="TextBox 21"/>
          <p:cNvSpPr txBox="1"/>
          <p:nvPr/>
        </p:nvSpPr>
        <p:spPr>
          <a:xfrm>
            <a:off x="11416381" y="4851830"/>
            <a:ext cx="5944284" cy="467436"/>
          </a:xfrm>
          <a:prstGeom prst="rect">
            <a:avLst/>
          </a:prstGeom>
        </p:spPr>
        <p:txBody>
          <a:bodyPr lIns="0" tIns="0" rIns="0" bIns="0" rtlCol="0" anchor="t">
            <a:spAutoFit/>
          </a:bodyPr>
          <a:lstStyle/>
          <a:p>
            <a:pPr algn="l">
              <a:lnSpc>
                <a:spcPts val="3899"/>
              </a:lnSpc>
            </a:pPr>
            <a:r>
              <a:rPr lang="en-US" sz="3000" dirty="0">
                <a:solidFill>
                  <a:schemeClr val="accent6"/>
                </a:solidFill>
                <a:latin typeface="Lexend Deca"/>
                <a:ea typeface="Lexend Deca"/>
                <a:cs typeface="Lexend Deca"/>
                <a:sym typeface="Lexend Deca"/>
              </a:rPr>
              <a:t>Model Evaluation</a:t>
            </a:r>
          </a:p>
        </p:txBody>
      </p:sp>
      <p:sp>
        <p:nvSpPr>
          <p:cNvPr id="22" name="Freeform 22"/>
          <p:cNvSpPr/>
          <p:nvPr/>
        </p:nvSpPr>
        <p:spPr>
          <a:xfrm>
            <a:off x="9505450" y="4851830"/>
            <a:ext cx="1499378" cy="1360309"/>
          </a:xfrm>
          <a:custGeom>
            <a:avLst/>
            <a:gdLst/>
            <a:ahLst/>
            <a:cxnLst/>
            <a:rect l="l" t="t" r="r" b="b"/>
            <a:pathLst>
              <a:path w="1499378" h="1499378">
                <a:moveTo>
                  <a:pt x="0" y="0"/>
                </a:moveTo>
                <a:lnTo>
                  <a:pt x="1499379" y="0"/>
                </a:lnTo>
                <a:lnTo>
                  <a:pt x="1499379" y="1499378"/>
                </a:lnTo>
                <a:lnTo>
                  <a:pt x="0" y="14993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3"/>
          <p:cNvSpPr txBox="1"/>
          <p:nvPr/>
        </p:nvSpPr>
        <p:spPr>
          <a:xfrm>
            <a:off x="9721122" y="5022699"/>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5</a:t>
            </a:r>
          </a:p>
        </p:txBody>
      </p:sp>
      <p:sp>
        <p:nvSpPr>
          <p:cNvPr id="24" name="TextBox 24"/>
          <p:cNvSpPr txBox="1"/>
          <p:nvPr/>
        </p:nvSpPr>
        <p:spPr>
          <a:xfrm>
            <a:off x="11220500" y="8398081"/>
            <a:ext cx="5944284" cy="1706557"/>
          </a:xfrm>
          <a:prstGeom prst="rect">
            <a:avLst/>
          </a:prstGeom>
        </p:spPr>
        <p:txBody>
          <a:bodyPr lIns="0" tIns="0" rIns="0" bIns="0" rtlCol="0" anchor="t">
            <a:spAutoFit/>
          </a:bodyPr>
          <a:lstStyle/>
          <a:p>
            <a:pPr marL="226695" lvl="1" algn="l">
              <a:lnSpc>
                <a:spcPts val="2730"/>
              </a:lnSpc>
            </a:pPr>
            <a:r>
              <a:rPr lang="en-US" sz="2100" dirty="0">
                <a:latin typeface="Open Sauce Semi-Bold" panose="020B0604020202020204" charset="0"/>
              </a:rPr>
              <a:t>Deployment makes the model accessible to users by integrating it into applications via APIs or web apps. Tools like </a:t>
            </a:r>
            <a:r>
              <a:rPr lang="en-US" sz="2100" dirty="0" err="1">
                <a:latin typeface="Open Sauce Semi-Bold" panose="020B0604020202020204" charset="0"/>
              </a:rPr>
              <a:t>Streamlit</a:t>
            </a:r>
            <a:r>
              <a:rPr lang="en-US" sz="2100" dirty="0">
                <a:latin typeface="Open Sauce Semi-Bold" panose="020B0604020202020204" charset="0"/>
              </a:rPr>
              <a:t>, Flask, or </a:t>
            </a:r>
            <a:r>
              <a:rPr lang="en-US" sz="2100" dirty="0" err="1">
                <a:latin typeface="Open Sauce Semi-Bold" panose="020B0604020202020204" charset="0"/>
              </a:rPr>
              <a:t>FastAPI</a:t>
            </a:r>
            <a:r>
              <a:rPr lang="en-US" sz="2100" dirty="0">
                <a:latin typeface="Open Sauce Semi-Bold" panose="020B0604020202020204" charset="0"/>
              </a:rPr>
              <a:t> are often used for serving the model.</a:t>
            </a:r>
            <a:endParaRPr lang="en-US" sz="2100" dirty="0">
              <a:latin typeface="Open Sauce Semi-Bold" panose="020B0604020202020204" charset="0"/>
              <a:ea typeface="Open Sauce"/>
              <a:cs typeface="Open Sauce"/>
              <a:sym typeface="Open Sauce"/>
            </a:endParaRPr>
          </a:p>
        </p:txBody>
      </p:sp>
      <p:sp>
        <p:nvSpPr>
          <p:cNvPr id="25" name="TextBox 25"/>
          <p:cNvSpPr txBox="1"/>
          <p:nvPr/>
        </p:nvSpPr>
        <p:spPr>
          <a:xfrm>
            <a:off x="11416381" y="7724347"/>
            <a:ext cx="5944284" cy="467436"/>
          </a:xfrm>
          <a:prstGeom prst="rect">
            <a:avLst/>
          </a:prstGeom>
        </p:spPr>
        <p:txBody>
          <a:bodyPr lIns="0" tIns="0" rIns="0" bIns="0" rtlCol="0" anchor="t">
            <a:spAutoFit/>
          </a:bodyPr>
          <a:lstStyle/>
          <a:p>
            <a:pPr algn="l">
              <a:lnSpc>
                <a:spcPts val="3900"/>
              </a:lnSpc>
            </a:pPr>
            <a:r>
              <a:rPr lang="en-US" sz="3000" dirty="0">
                <a:solidFill>
                  <a:schemeClr val="accent6"/>
                </a:solidFill>
                <a:latin typeface="Lexend Deca"/>
                <a:ea typeface="Lexend Deca"/>
                <a:cs typeface="Lexend Deca"/>
                <a:sym typeface="Lexend Deca"/>
              </a:rPr>
              <a:t>Deployment</a:t>
            </a:r>
          </a:p>
        </p:txBody>
      </p:sp>
      <p:sp>
        <p:nvSpPr>
          <p:cNvPr id="26" name="Freeform 26"/>
          <p:cNvSpPr/>
          <p:nvPr/>
        </p:nvSpPr>
        <p:spPr>
          <a:xfrm>
            <a:off x="9505450" y="7802254"/>
            <a:ext cx="1499378" cy="1360309"/>
          </a:xfrm>
          <a:custGeom>
            <a:avLst/>
            <a:gdLst/>
            <a:ahLst/>
            <a:cxnLst/>
            <a:rect l="l" t="t" r="r" b="b"/>
            <a:pathLst>
              <a:path w="1499378" h="1499378">
                <a:moveTo>
                  <a:pt x="0" y="0"/>
                </a:moveTo>
                <a:lnTo>
                  <a:pt x="1499379" y="0"/>
                </a:lnTo>
                <a:lnTo>
                  <a:pt x="1499379" y="1499379"/>
                </a:lnTo>
                <a:lnTo>
                  <a:pt x="0" y="1499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9721122" y="7929882"/>
            <a:ext cx="1064678" cy="1085850"/>
          </a:xfrm>
          <a:prstGeom prst="rect">
            <a:avLst/>
          </a:prstGeom>
        </p:spPr>
        <p:txBody>
          <a:bodyPr lIns="0" tIns="0" rIns="0" bIns="0" rtlCol="0" anchor="t">
            <a:spAutoFit/>
          </a:bodyPr>
          <a:lstStyle/>
          <a:p>
            <a:pPr algn="ctr">
              <a:lnSpc>
                <a:spcPts val="8640"/>
              </a:lnSpc>
            </a:pPr>
            <a:r>
              <a:rPr lang="en-US" sz="7200" dirty="0">
                <a:solidFill>
                  <a:srgbClr val="000000"/>
                </a:solidFill>
                <a:latin typeface="Lexend Deca"/>
                <a:ea typeface="Lexend Deca"/>
                <a:cs typeface="Lexend Deca"/>
                <a:sym typeface="Lexend Deca"/>
              </a:rPr>
              <a:t>6</a:t>
            </a:r>
          </a:p>
        </p:txBody>
      </p:sp>
    </p:spTree>
  </p:cSld>
  <p:clrMapOvr>
    <a:masterClrMapping/>
  </p:clrMapOvr>
  <mc:AlternateContent xmlns:mc="http://schemas.openxmlformats.org/markup-compatibility/2006" xmlns:p14="http://schemas.microsoft.com/office/powerpoint/2010/main">
    <mc:Choice Requires="p14">
      <p:transition spd="slow" p14:dur="2000" advTm="34228"/>
    </mc:Choice>
    <mc:Fallback xmlns="">
      <p:transition spd="slow" advTm="342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99021"/>
            <a:ext cx="7333397" cy="1077218"/>
          </a:xfrm>
          <a:prstGeom prst="rect">
            <a:avLst/>
          </a:prstGeom>
        </p:spPr>
        <p:txBody>
          <a:bodyPr lIns="0" tIns="0" rIns="0" bIns="0" rtlCol="0" anchor="t">
            <a:spAutoFit/>
          </a:bodyPr>
          <a:lstStyle/>
          <a:p>
            <a:pPr algn="l">
              <a:lnSpc>
                <a:spcPts val="8411"/>
              </a:lnSpc>
            </a:pPr>
            <a:r>
              <a:rPr lang="en-US" sz="8000" dirty="0">
                <a:solidFill>
                  <a:schemeClr val="accent6"/>
                </a:solidFill>
                <a:latin typeface="Imprint MT Shadow" panose="04020605060303030202" pitchFamily="82" charset="0"/>
                <a:ea typeface="Lexend Deca"/>
                <a:cs typeface="Lexend Deca"/>
                <a:sym typeface="Lexend Deca"/>
              </a:rPr>
              <a:t>1. </a:t>
            </a:r>
            <a:r>
              <a:rPr lang="en-US" sz="8000" u="sng" dirty="0">
                <a:solidFill>
                  <a:schemeClr val="accent6"/>
                </a:solidFill>
                <a:latin typeface="Imprint MT Shadow" panose="04020605060303030202" pitchFamily="82" charset="0"/>
                <a:ea typeface="Lexend Deca"/>
                <a:cs typeface="Lexend Deca"/>
                <a:sym typeface="Lexend Deca"/>
              </a:rPr>
              <a:t>Libraries</a:t>
            </a:r>
          </a:p>
        </p:txBody>
      </p:sp>
      <p:sp>
        <p:nvSpPr>
          <p:cNvPr id="3" name="TextBox 3"/>
          <p:cNvSpPr txBox="1"/>
          <p:nvPr/>
        </p:nvSpPr>
        <p:spPr>
          <a:xfrm>
            <a:off x="6210300" y="829853"/>
            <a:ext cx="11049000" cy="615553"/>
          </a:xfrm>
          <a:prstGeom prst="rect">
            <a:avLst/>
          </a:prstGeom>
        </p:spPr>
        <p:txBody>
          <a:bodyPr wrap="square" lIns="0" tIns="0" rIns="0" bIns="0" rtlCol="0" anchor="t">
            <a:spAutoFit/>
          </a:bodyPr>
          <a:lstStyle/>
          <a:p>
            <a:pPr marL="0" lvl="0" indent="0" algn="l">
              <a:lnSpc>
                <a:spcPts val="4822"/>
              </a:lnSpc>
              <a:spcBef>
                <a:spcPct val="0"/>
              </a:spcBef>
            </a:pPr>
            <a:r>
              <a:rPr lang="en-US" sz="4000" dirty="0">
                <a:solidFill>
                  <a:schemeClr val="accent6"/>
                </a:solidFill>
                <a:latin typeface="Imprint MT Shadow" panose="04020605060303030202" pitchFamily="82" charset="0"/>
                <a:ea typeface="Open Sauce"/>
                <a:cs typeface="Lexend Deca" panose="020B0604020202020204" charset="0"/>
                <a:sym typeface="Open Sauce"/>
              </a:rPr>
              <a:t>( Which we have used in the whole project )</a:t>
            </a:r>
          </a:p>
        </p:txBody>
      </p:sp>
      <p:sp>
        <p:nvSpPr>
          <p:cNvPr id="4" name="TextBox 4"/>
          <p:cNvSpPr txBox="1"/>
          <p:nvPr/>
        </p:nvSpPr>
        <p:spPr>
          <a:xfrm>
            <a:off x="2057400" y="1907071"/>
            <a:ext cx="16230600" cy="8154348"/>
          </a:xfrm>
          <a:prstGeom prst="rect">
            <a:avLst/>
          </a:prstGeom>
        </p:spPr>
        <p:txBody>
          <a:bodyPr lIns="0" tIns="0" rIns="0" bIns="0" rtlCol="0" anchor="t">
            <a:spAutoFit/>
          </a:bodyPr>
          <a:lstStyle/>
          <a:p>
            <a:pPr algn="l">
              <a:lnSpc>
                <a:spcPts val="2893"/>
              </a:lnSpc>
            </a:pPr>
            <a:r>
              <a:rPr lang="en-US" sz="2500" b="1" dirty="0">
                <a:solidFill>
                  <a:srgbClr val="FFFFFF"/>
                </a:solidFill>
                <a:latin typeface="Open Sauce Light"/>
                <a:ea typeface="Open Sauce Light"/>
                <a:cs typeface="Open Sauce Light"/>
                <a:sym typeface="Open Sauce Light"/>
              </a:rPr>
              <a:t>import pandas as pd</a:t>
            </a:r>
          </a:p>
          <a:p>
            <a:pPr algn="l">
              <a:lnSpc>
                <a:spcPts val="2893"/>
              </a:lnSpc>
            </a:pPr>
            <a:r>
              <a:rPr lang="en-US" sz="2500" b="1" dirty="0">
                <a:solidFill>
                  <a:srgbClr val="FFFFFF"/>
                </a:solidFill>
                <a:latin typeface="Open Sauce Light"/>
                <a:ea typeface="Open Sauce Light"/>
                <a:cs typeface="Open Sauce Light"/>
                <a:sym typeface="Open Sauce Light"/>
              </a:rPr>
              <a:t>import </a:t>
            </a:r>
            <a:r>
              <a:rPr lang="en-US" sz="2500" b="1" dirty="0" err="1">
                <a:solidFill>
                  <a:srgbClr val="FFFFFF"/>
                </a:solidFill>
                <a:latin typeface="Open Sauce Light"/>
                <a:ea typeface="Open Sauce Light"/>
                <a:cs typeface="Open Sauce Light"/>
                <a:sym typeface="Open Sauce Light"/>
              </a:rPr>
              <a:t>numpy</a:t>
            </a:r>
            <a:r>
              <a:rPr lang="en-US" sz="2500" b="1" dirty="0">
                <a:solidFill>
                  <a:srgbClr val="FFFFFF"/>
                </a:solidFill>
                <a:latin typeface="Open Sauce Light"/>
                <a:ea typeface="Open Sauce Light"/>
                <a:cs typeface="Open Sauce Light"/>
                <a:sym typeface="Open Sauce Light"/>
              </a:rPr>
              <a:t> as np</a:t>
            </a:r>
          </a:p>
          <a:p>
            <a:pPr algn="l">
              <a:lnSpc>
                <a:spcPts val="2893"/>
              </a:lnSpc>
            </a:pPr>
            <a:r>
              <a:rPr lang="en-US" sz="2500" b="1" dirty="0">
                <a:solidFill>
                  <a:srgbClr val="FFFFFF"/>
                </a:solidFill>
                <a:latin typeface="Open Sauce Light"/>
                <a:ea typeface="Open Sauce Light"/>
                <a:cs typeface="Open Sauce Light"/>
                <a:sym typeface="Open Sauce Light"/>
              </a:rPr>
              <a:t>import </a:t>
            </a:r>
            <a:r>
              <a:rPr lang="en-US" sz="2500" b="1" dirty="0" err="1">
                <a:solidFill>
                  <a:srgbClr val="FFFFFF"/>
                </a:solidFill>
                <a:latin typeface="Open Sauce Light"/>
                <a:ea typeface="Open Sauce Light"/>
                <a:cs typeface="Open Sauce Light"/>
                <a:sym typeface="Open Sauce Light"/>
              </a:rPr>
              <a:t>matplotlib.pyplot</a:t>
            </a:r>
            <a:r>
              <a:rPr lang="en-US" sz="2500" b="1" dirty="0">
                <a:solidFill>
                  <a:srgbClr val="FFFFFF"/>
                </a:solidFill>
                <a:latin typeface="Open Sauce Light"/>
                <a:ea typeface="Open Sauce Light"/>
                <a:cs typeface="Open Sauce Light"/>
                <a:sym typeface="Open Sauce Light"/>
              </a:rPr>
              <a:t> as </a:t>
            </a:r>
            <a:r>
              <a:rPr lang="en-US" sz="2500" b="1" dirty="0" err="1">
                <a:solidFill>
                  <a:srgbClr val="FFFFFF"/>
                </a:solidFill>
                <a:latin typeface="Open Sauce Light"/>
                <a:ea typeface="Open Sauce Light"/>
                <a:cs typeface="Open Sauce Light"/>
                <a:sym typeface="Open Sauce Light"/>
              </a:rPr>
              <a:t>plt</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import seaborn as </a:t>
            </a:r>
            <a:r>
              <a:rPr lang="en-US" sz="2500" b="1" dirty="0" err="1">
                <a:solidFill>
                  <a:srgbClr val="FFFFFF"/>
                </a:solidFill>
                <a:latin typeface="Open Sauce Light"/>
                <a:ea typeface="Open Sauce Light"/>
                <a:cs typeface="Open Sauce Light"/>
                <a:sym typeface="Open Sauce Light"/>
              </a:rPr>
              <a:t>sns</a:t>
            </a:r>
            <a:endParaRPr lang="en-US" sz="2500" b="1" dirty="0">
              <a:solidFill>
                <a:srgbClr val="FFFFFF"/>
              </a:solidFill>
              <a:latin typeface="Open Sauce Light"/>
              <a:ea typeface="Open Sauce Light"/>
              <a:cs typeface="Open Sauce Light"/>
              <a:sym typeface="Open Sauce Light"/>
            </a:endParaRPr>
          </a:p>
          <a:p>
            <a:pPr algn="l">
              <a:lnSpc>
                <a:spcPts val="2893"/>
              </a:lnSpc>
            </a:pP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import warnings</a:t>
            </a:r>
          </a:p>
          <a:p>
            <a:pPr algn="l">
              <a:lnSpc>
                <a:spcPts val="2893"/>
              </a:lnSpc>
            </a:pPr>
            <a:r>
              <a:rPr lang="en-US" sz="2500" b="1" dirty="0" err="1">
                <a:solidFill>
                  <a:srgbClr val="FFFFFF"/>
                </a:solidFill>
                <a:latin typeface="Open Sauce Light"/>
                <a:ea typeface="Open Sauce Light"/>
                <a:cs typeface="Open Sauce Light"/>
                <a:sym typeface="Open Sauce Light"/>
              </a:rPr>
              <a:t>warnings.filterwarnings</a:t>
            </a:r>
            <a:r>
              <a:rPr lang="en-US" sz="2500" b="1" dirty="0">
                <a:solidFill>
                  <a:srgbClr val="FFFFFF"/>
                </a:solidFill>
                <a:latin typeface="Open Sauce Light"/>
                <a:ea typeface="Open Sauce Light"/>
                <a:cs typeface="Open Sauce Light"/>
                <a:sym typeface="Open Sauce Light"/>
              </a:rPr>
              <a:t>('ignore')</a:t>
            </a:r>
          </a:p>
          <a:p>
            <a:pPr algn="l">
              <a:lnSpc>
                <a:spcPts val="2893"/>
              </a:lnSpc>
            </a:pP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sklearn.preprocessing</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LabelEncoder</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sklearn.preprocessing</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StandardScaler</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sklearn.model_selection</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train_test_split</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sklearn.metrics</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Classification_report</a:t>
            </a:r>
            <a:r>
              <a:rPr lang="en-US" sz="2500" b="1" dirty="0">
                <a:solidFill>
                  <a:srgbClr val="FFFFFF"/>
                </a:solidFill>
                <a:latin typeface="Open Sauce Light"/>
                <a:ea typeface="Open Sauce Light"/>
                <a:cs typeface="Open Sauce Light"/>
                <a:sym typeface="Open Sauce Light"/>
              </a:rPr>
              <a:t>, </a:t>
            </a:r>
            <a:r>
              <a:rPr lang="en-US" sz="2500" b="1" dirty="0" err="1">
                <a:solidFill>
                  <a:srgbClr val="FFFFFF"/>
                </a:solidFill>
                <a:latin typeface="Open Sauce Light"/>
                <a:ea typeface="Open Sauce Light"/>
                <a:cs typeface="Open Sauce Light"/>
                <a:sym typeface="Open Sauce Light"/>
              </a:rPr>
              <a:t>accuracy_score</a:t>
            </a:r>
            <a:r>
              <a:rPr lang="en-US" sz="2500" b="1" dirty="0">
                <a:solidFill>
                  <a:srgbClr val="FFFFFF"/>
                </a:solidFill>
                <a:latin typeface="Open Sauce Light"/>
                <a:ea typeface="Open Sauce Light"/>
                <a:cs typeface="Open Sauce Light"/>
                <a:sym typeface="Open Sauce Light"/>
              </a:rPr>
              <a:t>, </a:t>
            </a:r>
            <a:r>
              <a:rPr lang="en-US" sz="2500" b="1" dirty="0" err="1">
                <a:solidFill>
                  <a:srgbClr val="FFFFFF"/>
                </a:solidFill>
                <a:latin typeface="Open Sauce Light"/>
                <a:ea typeface="Open Sauce Light"/>
                <a:cs typeface="Open Sauce Light"/>
                <a:sym typeface="Open Sauce Light"/>
              </a:rPr>
              <a:t>confusion_matrix</a:t>
            </a:r>
            <a:endParaRPr lang="en-US" sz="2500" b="1" dirty="0">
              <a:solidFill>
                <a:srgbClr val="FFFFFF"/>
              </a:solidFill>
              <a:latin typeface="Open Sauce Light"/>
              <a:ea typeface="Open Sauce Light"/>
              <a:cs typeface="Open Sauce Light"/>
              <a:sym typeface="Open Sauce Light"/>
            </a:endParaRPr>
          </a:p>
          <a:p>
            <a:pPr>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sklearn.ensemble</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RandomForestClassifier</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sklearn.linear_model</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LogisticRegression</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sklearn.svm</a:t>
            </a:r>
            <a:r>
              <a:rPr lang="en-US" sz="2500" b="1" dirty="0">
                <a:solidFill>
                  <a:srgbClr val="FFFFFF"/>
                </a:solidFill>
                <a:latin typeface="Open Sauce Light"/>
                <a:ea typeface="Open Sauce Light"/>
                <a:cs typeface="Open Sauce Light"/>
                <a:sym typeface="Open Sauce Light"/>
              </a:rPr>
              <a:t> import svc</a:t>
            </a: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sklearn.neighbors</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KNeighborsClassifier</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sklearn.neural_network</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MLPClassifier</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sklearn.model_selection</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GridsearchCV</a:t>
            </a: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from </a:t>
            </a:r>
            <a:r>
              <a:rPr lang="en-US" sz="2500" b="1" dirty="0" err="1">
                <a:solidFill>
                  <a:srgbClr val="FFFFFF"/>
                </a:solidFill>
                <a:latin typeface="Open Sauce Light"/>
                <a:ea typeface="Open Sauce Light"/>
                <a:cs typeface="Open Sauce Light"/>
                <a:sym typeface="Open Sauce Light"/>
              </a:rPr>
              <a:t>sklearn.ensemble</a:t>
            </a:r>
            <a:r>
              <a:rPr lang="en-US" sz="2500" b="1" dirty="0">
                <a:solidFill>
                  <a:srgbClr val="FFFFFF"/>
                </a:solidFill>
                <a:latin typeface="Open Sauce Light"/>
                <a:ea typeface="Open Sauce Light"/>
                <a:cs typeface="Open Sauce Light"/>
                <a:sym typeface="Open Sauce Light"/>
              </a:rPr>
              <a:t> import </a:t>
            </a:r>
            <a:r>
              <a:rPr lang="en-US" sz="2500" b="1" dirty="0" err="1">
                <a:solidFill>
                  <a:srgbClr val="FFFFFF"/>
                </a:solidFill>
                <a:latin typeface="Open Sauce Light"/>
                <a:ea typeface="Open Sauce Light"/>
                <a:cs typeface="Open Sauce Light"/>
                <a:sym typeface="Open Sauce Light"/>
              </a:rPr>
              <a:t>VotingClassifier</a:t>
            </a:r>
            <a:endParaRPr lang="en-US" sz="2500" b="1" dirty="0">
              <a:solidFill>
                <a:srgbClr val="FFFFFF"/>
              </a:solidFill>
              <a:latin typeface="Open Sauce Light"/>
              <a:ea typeface="Open Sauce Light"/>
              <a:cs typeface="Open Sauce Light"/>
              <a:sym typeface="Open Sauce Light"/>
            </a:endParaRPr>
          </a:p>
          <a:p>
            <a:pPr algn="l">
              <a:lnSpc>
                <a:spcPts val="2893"/>
              </a:lnSpc>
            </a:pPr>
            <a:endParaRPr lang="en-US" sz="2500" b="1" dirty="0">
              <a:solidFill>
                <a:srgbClr val="FFFFFF"/>
              </a:solidFill>
              <a:latin typeface="Open Sauce Light"/>
              <a:ea typeface="Open Sauce Light"/>
              <a:cs typeface="Open Sauce Light"/>
              <a:sym typeface="Open Sauce Light"/>
            </a:endParaRPr>
          </a:p>
          <a:p>
            <a:pPr algn="l">
              <a:lnSpc>
                <a:spcPts val="2893"/>
              </a:lnSpc>
            </a:pPr>
            <a:r>
              <a:rPr lang="en-US" sz="2500" b="1" dirty="0">
                <a:solidFill>
                  <a:srgbClr val="FFFFFF"/>
                </a:solidFill>
                <a:latin typeface="Open Sauce Light"/>
                <a:ea typeface="Open Sauce Light"/>
                <a:cs typeface="Open Sauce Light"/>
                <a:sym typeface="Open Sauce Light"/>
              </a:rPr>
              <a:t>Import </a:t>
            </a:r>
            <a:r>
              <a:rPr lang="en-US" sz="2500" b="1" dirty="0" err="1">
                <a:solidFill>
                  <a:srgbClr val="FFFFFF"/>
                </a:solidFill>
                <a:latin typeface="Open Sauce Light"/>
                <a:ea typeface="Open Sauce Light"/>
                <a:cs typeface="Open Sauce Light"/>
                <a:sym typeface="Open Sauce Light"/>
              </a:rPr>
              <a:t>joblib</a:t>
            </a:r>
            <a:endParaRPr lang="en-US" sz="2500" b="1" dirty="0">
              <a:solidFill>
                <a:srgbClr val="FFFFFF"/>
              </a:solidFill>
              <a:latin typeface="Open Sauce Light"/>
              <a:ea typeface="Open Sauce Light"/>
              <a:cs typeface="Open Sauce Light"/>
              <a:sym typeface="Open Sauce Light"/>
            </a:endParaRPr>
          </a:p>
          <a:p>
            <a:pPr algn="l">
              <a:lnSpc>
                <a:spcPts val="2893"/>
              </a:lnSpc>
            </a:pPr>
            <a:endParaRPr lang="en-US" sz="2225" dirty="0">
              <a:solidFill>
                <a:srgbClr val="FFFFFF"/>
              </a:solidFill>
              <a:latin typeface="Open Sauce Light"/>
              <a:ea typeface="Open Sauce Light"/>
              <a:cs typeface="Open Sauce Light"/>
              <a:sym typeface="Open Sauce Light"/>
            </a:endParaRPr>
          </a:p>
        </p:txBody>
      </p:sp>
    </p:spTree>
  </p:cSld>
  <p:clrMapOvr>
    <a:masterClrMapping/>
  </p:clrMapOvr>
  <mc:AlternateContent xmlns:mc="http://schemas.openxmlformats.org/markup-compatibility/2006" xmlns:p14="http://schemas.microsoft.com/office/powerpoint/2010/main">
    <mc:Choice Requires="p14">
      <p:transition spd="slow" p14:dur="2000" advTm="11264"/>
    </mc:Choice>
    <mc:Fallback xmlns="">
      <p:transition spd="slow" advTm="112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EC8C2-AA7A-FEC1-ADCF-754CD07F8FD0}"/>
              </a:ext>
            </a:extLst>
          </p:cNvPr>
          <p:cNvPicPr>
            <a:picLocks noChangeAspect="1"/>
          </p:cNvPicPr>
          <p:nvPr/>
        </p:nvPicPr>
        <p:blipFill>
          <a:blip r:embed="rId2"/>
          <a:stretch>
            <a:fillRect/>
          </a:stretch>
        </p:blipFill>
        <p:spPr>
          <a:xfrm>
            <a:off x="342900" y="2197061"/>
            <a:ext cx="11658600" cy="4782217"/>
          </a:xfrm>
          <a:prstGeom prst="rect">
            <a:avLst/>
          </a:prstGeom>
          <a:effectLst>
            <a:softEdge rad="38100"/>
          </a:effectLst>
        </p:spPr>
      </p:pic>
      <p:pic>
        <p:nvPicPr>
          <p:cNvPr id="5" name="Picture 4">
            <a:extLst>
              <a:ext uri="{FF2B5EF4-FFF2-40B4-BE49-F238E27FC236}">
                <a16:creationId xmlns:a16="http://schemas.microsoft.com/office/drawing/2014/main" id="{BDC2BB0A-6117-DBE3-A131-0737BDF58EBA}"/>
              </a:ext>
            </a:extLst>
          </p:cNvPr>
          <p:cNvPicPr>
            <a:picLocks noChangeAspect="1"/>
          </p:cNvPicPr>
          <p:nvPr/>
        </p:nvPicPr>
        <p:blipFill>
          <a:blip r:embed="rId3"/>
          <a:stretch>
            <a:fillRect/>
          </a:stretch>
        </p:blipFill>
        <p:spPr>
          <a:xfrm>
            <a:off x="12441809" y="2867290"/>
            <a:ext cx="5503291" cy="4114800"/>
          </a:xfrm>
          <a:prstGeom prst="rect">
            <a:avLst/>
          </a:prstGeom>
          <a:effectLst>
            <a:softEdge rad="38100"/>
          </a:effectLst>
        </p:spPr>
      </p:pic>
      <p:sp>
        <p:nvSpPr>
          <p:cNvPr id="12" name="TextBox 11">
            <a:extLst>
              <a:ext uri="{FF2B5EF4-FFF2-40B4-BE49-F238E27FC236}">
                <a16:creationId xmlns:a16="http://schemas.microsoft.com/office/drawing/2014/main" id="{7B3057F1-A889-710A-DCCB-F58C473FD007}"/>
              </a:ext>
            </a:extLst>
          </p:cNvPr>
          <p:cNvSpPr txBox="1"/>
          <p:nvPr/>
        </p:nvSpPr>
        <p:spPr>
          <a:xfrm>
            <a:off x="12545661" y="2194249"/>
            <a:ext cx="5295585" cy="430887"/>
          </a:xfrm>
          <a:prstGeom prst="rect">
            <a:avLst/>
          </a:prstGeom>
          <a:noFill/>
        </p:spPr>
        <p:txBody>
          <a:bodyPr wrap="square" rtlCol="0">
            <a:spAutoFit/>
          </a:bodyPr>
          <a:lstStyle/>
          <a:p>
            <a:r>
              <a:rPr lang="en-US" sz="2200" dirty="0">
                <a:latin typeface="Impact" panose="020B0806030902050204" pitchFamily="34" charset="0"/>
              </a:rPr>
              <a:t>Display basic information about the dataset</a:t>
            </a:r>
            <a:endParaRPr lang="en-IN" sz="2200" dirty="0">
              <a:latin typeface="Impact" panose="020B0806030902050204" pitchFamily="34" charset="0"/>
            </a:endParaRPr>
          </a:p>
        </p:txBody>
      </p:sp>
      <p:sp>
        <p:nvSpPr>
          <p:cNvPr id="18" name="TextBox 17">
            <a:extLst>
              <a:ext uri="{FF2B5EF4-FFF2-40B4-BE49-F238E27FC236}">
                <a16:creationId xmlns:a16="http://schemas.microsoft.com/office/drawing/2014/main" id="{B554810C-6F6F-00FB-7471-C6FA7E13D014}"/>
              </a:ext>
            </a:extLst>
          </p:cNvPr>
          <p:cNvSpPr txBox="1"/>
          <p:nvPr/>
        </p:nvSpPr>
        <p:spPr>
          <a:xfrm>
            <a:off x="704850" y="7758078"/>
            <a:ext cx="16878300" cy="1631216"/>
          </a:xfrm>
          <a:prstGeom prst="rect">
            <a:avLst/>
          </a:prstGeom>
          <a:noFill/>
        </p:spPr>
        <p:txBody>
          <a:bodyPr wrap="square">
            <a:spAutoFit/>
          </a:bodyPr>
          <a:lstStyle/>
          <a:p>
            <a:r>
              <a:rPr lang="en-US" sz="2500"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The liver disease classification dataset contains </a:t>
            </a:r>
            <a:r>
              <a:rPr lang="en-US" sz="2500" b="1" dirty="0">
                <a:solidFill>
                  <a:srgbClr val="E0E4E6"/>
                </a:solidFill>
                <a:highlight>
                  <a:srgbClr val="008000"/>
                </a:highlight>
                <a:latin typeface="Open Sauce Semi-Bold" panose="020B0604020202020204" charset="0"/>
                <a:ea typeface="Barlow" panose="00000800000000000000" pitchFamily="34" charset="-122"/>
                <a:cs typeface="Times New Roman" panose="02020603050405020304" charset="0"/>
                <a:sym typeface="+mn-ea"/>
              </a:rPr>
              <a:t>615 instances (rows)</a:t>
            </a:r>
            <a:r>
              <a:rPr lang="en-US" sz="2500" dirty="0">
                <a:solidFill>
                  <a:srgbClr val="E0E4E6"/>
                </a:solidFill>
                <a:highlight>
                  <a:srgbClr val="008000"/>
                </a:highlight>
                <a:latin typeface="Open Sauce Semi-Bold" panose="020B0604020202020204" charset="0"/>
                <a:ea typeface="Barlow" panose="00000800000000000000" pitchFamily="34" charset="-122"/>
                <a:cs typeface="Times New Roman" panose="02020603050405020304" charset="0"/>
                <a:sym typeface="+mn-ea"/>
              </a:rPr>
              <a:t> and </a:t>
            </a:r>
            <a:r>
              <a:rPr lang="en-US" sz="2500" b="1" dirty="0">
                <a:solidFill>
                  <a:srgbClr val="E0E4E6"/>
                </a:solidFill>
                <a:highlight>
                  <a:srgbClr val="008000"/>
                </a:highlight>
                <a:latin typeface="Open Sauce Semi-Bold" panose="020B0604020202020204" charset="0"/>
                <a:ea typeface="Barlow" panose="00000800000000000000" pitchFamily="34" charset="-122"/>
                <a:cs typeface="Times New Roman" panose="02020603050405020304" charset="0"/>
                <a:sym typeface="+mn-ea"/>
              </a:rPr>
              <a:t>13 variables (columns)</a:t>
            </a:r>
            <a:r>
              <a:rPr lang="en-US" sz="2500" dirty="0">
                <a:solidFill>
                  <a:srgbClr val="E0E4E6"/>
                </a:solidFill>
                <a:highlight>
                  <a:srgbClr val="008000"/>
                </a:highlight>
                <a:latin typeface="Open Sauce Semi-Bold" panose="020B0604020202020204" charset="0"/>
                <a:ea typeface="Barlow" panose="00000800000000000000" pitchFamily="34" charset="-122"/>
                <a:cs typeface="Times New Roman" panose="02020603050405020304" charset="0"/>
                <a:sym typeface="+mn-ea"/>
              </a:rPr>
              <a:t>, </a:t>
            </a:r>
            <a:r>
              <a:rPr lang="en-US" sz="2500"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which capture critical clinical information from patient records. The dataset primarily consists of numeric values derived from various </a:t>
            </a:r>
            <a:r>
              <a:rPr lang="en-US" sz="2500" b="1"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blood and urine analysis tests</a:t>
            </a:r>
            <a:r>
              <a:rPr lang="en-US" sz="2500"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 with the exception of one binary feature, </a:t>
            </a:r>
            <a:r>
              <a:rPr lang="en-US" sz="2500" b="1"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Sex</a:t>
            </a:r>
            <a:r>
              <a:rPr lang="en-US" sz="2500"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 (male or female). These variables represent key health indicators that are essential for diagnosing liver conditions.</a:t>
            </a:r>
            <a:endParaRPr lang="en-IN" sz="2500" dirty="0"/>
          </a:p>
        </p:txBody>
      </p:sp>
      <p:sp>
        <p:nvSpPr>
          <p:cNvPr id="20" name="TextBox 19">
            <a:extLst>
              <a:ext uri="{FF2B5EF4-FFF2-40B4-BE49-F238E27FC236}">
                <a16:creationId xmlns:a16="http://schemas.microsoft.com/office/drawing/2014/main" id="{1DAB5F30-09FF-E2A5-3E0A-7851E8F6B49A}"/>
              </a:ext>
            </a:extLst>
          </p:cNvPr>
          <p:cNvSpPr txBox="1"/>
          <p:nvPr/>
        </p:nvSpPr>
        <p:spPr>
          <a:xfrm>
            <a:off x="342900" y="600536"/>
            <a:ext cx="8724900" cy="1207125"/>
          </a:xfrm>
          <a:prstGeom prst="rect">
            <a:avLst/>
          </a:prstGeom>
          <a:noFill/>
        </p:spPr>
        <p:txBody>
          <a:bodyPr wrap="square">
            <a:spAutoFit/>
          </a:bodyPr>
          <a:lstStyle/>
          <a:p>
            <a:pPr algn="l">
              <a:lnSpc>
                <a:spcPts val="9900"/>
              </a:lnSpc>
            </a:pPr>
            <a:r>
              <a:rPr lang="en-US" sz="5000" dirty="0">
                <a:solidFill>
                  <a:schemeClr val="accent6"/>
                </a:solidFill>
                <a:latin typeface="Imprint MT Shadow" panose="04020605060303030202" pitchFamily="82" charset="0"/>
                <a:ea typeface="Lexend Deca"/>
                <a:cs typeface="Lexend Deca"/>
                <a:sym typeface="Lexend Deca"/>
              </a:rPr>
              <a:t>Understanding The Data Set</a:t>
            </a:r>
            <a:endParaRPr lang="en-US" sz="5000" u="sng" dirty="0">
              <a:solidFill>
                <a:schemeClr val="accent6"/>
              </a:solidFill>
              <a:latin typeface="Imprint MT Shadow" panose="04020605060303030202" pitchFamily="82" charset="0"/>
              <a:ea typeface="Lexend Deca"/>
              <a:cs typeface="Lexend Deca"/>
              <a:sym typeface="Lexend Deca"/>
            </a:endParaRPr>
          </a:p>
        </p:txBody>
      </p:sp>
    </p:spTree>
    <p:extLst>
      <p:ext uri="{BB962C8B-B14F-4D97-AF65-F5344CB8AC3E}">
        <p14:creationId xmlns:p14="http://schemas.microsoft.com/office/powerpoint/2010/main" val="180660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93854E-A41B-9387-8CD8-CF8661357EB3}"/>
              </a:ext>
            </a:extLst>
          </p:cNvPr>
          <p:cNvSpPr txBox="1"/>
          <p:nvPr/>
        </p:nvSpPr>
        <p:spPr>
          <a:xfrm>
            <a:off x="956187" y="1345511"/>
            <a:ext cx="16687800" cy="477054"/>
          </a:xfrm>
          <a:prstGeom prst="rect">
            <a:avLst/>
          </a:prstGeom>
          <a:noFill/>
        </p:spPr>
        <p:txBody>
          <a:bodyPr wrap="square" rtlCol="0">
            <a:spAutoFit/>
          </a:bodyPr>
          <a:lstStyle/>
          <a:p>
            <a:r>
              <a:rPr lang="en-US" sz="2500" dirty="0">
                <a:solidFill>
                  <a:srgbClr val="E0E4E6"/>
                </a:solidFill>
                <a:latin typeface="Open Sauce Semi-Bold" panose="020B0604020202020204" charset="0"/>
                <a:ea typeface="Barlow" panose="00000800000000000000" pitchFamily="34" charset="-122"/>
                <a:cs typeface="Times New Roman" panose="02020603050405020304" charset="0"/>
                <a:sym typeface="+mn-ea"/>
              </a:rPr>
              <a:t>              </a:t>
            </a:r>
          </a:p>
        </p:txBody>
      </p:sp>
      <p:sp>
        <p:nvSpPr>
          <p:cNvPr id="5" name="@path_Rectangle 41759-886&amp;3462">
            <a:extLst>
              <a:ext uri="{FF2B5EF4-FFF2-40B4-BE49-F238E27FC236}">
                <a16:creationId xmlns:a16="http://schemas.microsoft.com/office/drawing/2014/main" id="{DF43032D-BE0E-4E05-6831-9E129B9C3989}"/>
              </a:ext>
            </a:extLst>
          </p:cNvPr>
          <p:cNvSpPr/>
          <p:nvPr>
            <p:custDataLst>
              <p:tags r:id="rId1"/>
            </p:custDataLst>
          </p:nvPr>
        </p:nvSpPr>
        <p:spPr>
          <a:xfrm>
            <a:off x="997974" y="102415"/>
            <a:ext cx="16306800" cy="2546985"/>
          </a:xfrm>
          <a:prstGeom prst="roundRect">
            <a:avLst>
              <a:gd name="adj" fmla="val 8160"/>
            </a:avLst>
          </a:prstGeom>
          <a:solidFill>
            <a:schemeClr val="lt1"/>
          </a:solidFill>
          <a:effectLst>
            <a:outerShdw blurRad="508000" dist="76200" dir="5399999" algn="bl" rotWithShape="0">
              <a:schemeClr val="accent1">
                <a:alpha val="20000"/>
              </a:schemeClr>
            </a:outerShdw>
          </a:effectLst>
        </p:spPr>
        <p:txBody>
          <a:bodyPr/>
          <a:lstStyle/>
          <a:p>
            <a:endParaRPr lang="en-US">
              <a:latin typeface="Arial" panose="020B0604020202020204" pitchFamily="34" charset="0"/>
              <a:sym typeface="Arial" panose="020B0604020202020204" pitchFamily="34" charset="0"/>
            </a:endParaRPr>
          </a:p>
        </p:txBody>
      </p:sp>
      <p:sp>
        <p:nvSpPr>
          <p:cNvPr id="8" name="TextBox 7">
            <a:extLst>
              <a:ext uri="{FF2B5EF4-FFF2-40B4-BE49-F238E27FC236}">
                <a16:creationId xmlns:a16="http://schemas.microsoft.com/office/drawing/2014/main" id="{8B74ECC7-89E9-D09D-A605-02D26630B3FD}"/>
              </a:ext>
            </a:extLst>
          </p:cNvPr>
          <p:cNvSpPr txBox="1"/>
          <p:nvPr/>
        </p:nvSpPr>
        <p:spPr>
          <a:xfrm>
            <a:off x="7848600" y="515097"/>
            <a:ext cx="10287000" cy="1938992"/>
          </a:xfrm>
          <a:prstGeom prst="rect">
            <a:avLst/>
          </a:prstGeom>
          <a:noFill/>
        </p:spPr>
        <p:txBody>
          <a:bodyPr wrap="square">
            <a:spAutoFit/>
          </a:bodyPr>
          <a:lstStyle/>
          <a:p>
            <a:r>
              <a:rPr lang="en-US" sz="6000" spc="0" dirty="0">
                <a:solidFill>
                  <a:schemeClr val="accent6"/>
                </a:solidFill>
                <a:latin typeface="Imprint MT Shadow" panose="04020605060303030202" pitchFamily="82" charset="0"/>
                <a:cs typeface="Times New Roman" panose="02020603050405020304" charset="0"/>
              </a:rPr>
              <a:t>2. Exploratory Data</a:t>
            </a:r>
            <a:r>
              <a:rPr lang="en-US" sz="6000" dirty="0">
                <a:solidFill>
                  <a:schemeClr val="accent6"/>
                </a:solidFill>
                <a:latin typeface="Imprint MT Shadow" panose="04020605060303030202" pitchFamily="82" charset="0"/>
                <a:cs typeface="Times New Roman" panose="02020603050405020304" charset="0"/>
              </a:rPr>
              <a:t> Analysis</a:t>
            </a:r>
          </a:p>
          <a:p>
            <a:r>
              <a:rPr lang="en-US" sz="6000" dirty="0">
                <a:solidFill>
                  <a:schemeClr val="accent6"/>
                </a:solidFill>
                <a:latin typeface="Imprint MT Shadow" panose="04020605060303030202" pitchFamily="82" charset="0"/>
                <a:cs typeface="Times New Roman" panose="02020603050405020304" charset="0"/>
              </a:rPr>
              <a:t>           </a:t>
            </a:r>
            <a:r>
              <a:rPr lang="en-US" sz="5000" dirty="0">
                <a:solidFill>
                  <a:schemeClr val="bg1"/>
                </a:solidFill>
                <a:latin typeface="Imprint MT Shadow" panose="04020605060303030202" pitchFamily="82" charset="0"/>
                <a:cs typeface="Times New Roman" panose="02020603050405020304" charset="0"/>
              </a:rPr>
              <a:t>Data Preprocessing</a:t>
            </a:r>
            <a:endParaRPr lang="en-IN" sz="5000" dirty="0">
              <a:solidFill>
                <a:schemeClr val="bg1"/>
              </a:solidFill>
              <a:latin typeface="Imprint MT Shadow" panose="04020605060303030202" pitchFamily="82" charset="0"/>
            </a:endParaRPr>
          </a:p>
        </p:txBody>
      </p:sp>
      <p:pic>
        <p:nvPicPr>
          <p:cNvPr id="9" name="图片 4" descr="2305701106f543e29f8586a62bc9cbc7">
            <a:extLst>
              <a:ext uri="{FF2B5EF4-FFF2-40B4-BE49-F238E27FC236}">
                <a16:creationId xmlns:a16="http://schemas.microsoft.com/office/drawing/2014/main" id="{02F7D975-D699-987A-3E26-A75D711285D1}"/>
              </a:ext>
            </a:extLst>
          </p:cNvPr>
          <p:cNvPicPr>
            <a:picLocks noChangeAspect="1"/>
          </p:cNvPicPr>
          <p:nvPr>
            <p:custDataLst>
              <p:tags r:id="rId2"/>
            </p:custDataLst>
          </p:nvPr>
        </p:nvPicPr>
        <p:blipFill>
          <a:blip r:embed="rId4"/>
          <a:srcRect t="3909" b="41070"/>
          <a:stretch>
            <a:fillRect/>
          </a:stretch>
        </p:blipFill>
        <p:spPr>
          <a:xfrm>
            <a:off x="990600" y="120850"/>
            <a:ext cx="6948170" cy="2546985"/>
          </a:xfrm>
          <a:custGeom>
            <a:avLst/>
            <a:gdLst/>
            <a:ahLst/>
            <a:cxnLst>
              <a:cxn ang="3">
                <a:pos x="hc" y="t"/>
              </a:cxn>
              <a:cxn ang="cd2">
                <a:pos x="l" y="vc"/>
              </a:cxn>
              <a:cxn ang="cd4">
                <a:pos x="hc" y="b"/>
              </a:cxn>
              <a:cxn ang="0">
                <a:pos x="r" y="vc"/>
              </a:cxn>
            </a:cxnLst>
            <a:rect l="l" t="t" r="r" b="b"/>
            <a:pathLst>
              <a:path w="10942" h="4011">
                <a:moveTo>
                  <a:pt x="0" y="0"/>
                </a:moveTo>
                <a:lnTo>
                  <a:pt x="10942" y="0"/>
                </a:lnTo>
                <a:lnTo>
                  <a:pt x="10942" y="4011"/>
                </a:lnTo>
                <a:lnTo>
                  <a:pt x="0" y="4011"/>
                </a:lnTo>
                <a:lnTo>
                  <a:pt x="0" y="0"/>
                </a:lnTo>
                <a:close/>
              </a:path>
            </a:pathLst>
          </a:custGeom>
          <a:ln w="9525" cap="flat" cmpd="sng" algn="ctr">
            <a:solidFill>
              <a:schemeClr val="dk1">
                <a:lumMod val="40000"/>
                <a:lumOff val="60000"/>
                <a:alpha val="50000"/>
              </a:schemeClr>
            </a:solidFill>
            <a:prstDash val="solid"/>
            <a:round/>
            <a:headEnd type="none" w="med" len="med"/>
            <a:tailEnd type="none" w="med" len="med"/>
          </a:ln>
          <a:effectLst>
            <a:softEdge rad="63500"/>
          </a:effectLst>
        </p:spPr>
      </p:pic>
      <p:sp>
        <p:nvSpPr>
          <p:cNvPr id="13" name="TextBox 12">
            <a:extLst>
              <a:ext uri="{FF2B5EF4-FFF2-40B4-BE49-F238E27FC236}">
                <a16:creationId xmlns:a16="http://schemas.microsoft.com/office/drawing/2014/main" id="{98AFFC7D-8AB5-72B0-5893-84D9DDEBD41F}"/>
              </a:ext>
            </a:extLst>
          </p:cNvPr>
          <p:cNvSpPr txBox="1"/>
          <p:nvPr/>
        </p:nvSpPr>
        <p:spPr>
          <a:xfrm>
            <a:off x="956187" y="3047226"/>
            <a:ext cx="5043170" cy="2062103"/>
          </a:xfrm>
          <a:prstGeom prst="rect">
            <a:avLst/>
          </a:prstGeom>
          <a:noFill/>
        </p:spPr>
        <p:txBody>
          <a:bodyPr wrap="square" rtlCol="0">
            <a:spAutoFit/>
          </a:bodyPr>
          <a:lstStyle/>
          <a:p>
            <a:r>
              <a:rPr lang="en-GB" altLang="en-US" sz="3000" dirty="0">
                <a:solidFill>
                  <a:schemeClr val="tx1">
                    <a:lumMod val="100000"/>
                  </a:schemeClr>
                </a:solidFill>
                <a:latin typeface="Imprint MT Shadow" panose="04020605060303030202" pitchFamily="82" charset="0"/>
                <a:cs typeface="Times New Roman" panose="02020603050405020304" charset="0"/>
                <a:sym typeface="+mn-ea"/>
              </a:rPr>
              <a:t>           </a:t>
            </a:r>
            <a:r>
              <a:rPr lang="en-GB" altLang="en-US" sz="3000" u="sng" dirty="0">
                <a:solidFill>
                  <a:schemeClr val="tx1">
                    <a:lumMod val="100000"/>
                  </a:schemeClr>
                </a:solidFill>
                <a:latin typeface="Imprint MT Shadow" panose="04020605060303030202" pitchFamily="82" charset="0"/>
                <a:cs typeface="Times New Roman" panose="02020603050405020304" charset="0"/>
                <a:sym typeface="+mn-ea"/>
              </a:rPr>
              <a:t>Missing Data</a:t>
            </a:r>
          </a:p>
          <a:p>
            <a:endParaRPr lang="en-IN" dirty="0"/>
          </a:p>
          <a:p>
            <a:r>
              <a:rPr lang="en-GB" altLang="en-US" sz="2000" dirty="0">
                <a:solidFill>
                  <a:schemeClr val="tx1">
                    <a:lumMod val="85000"/>
                    <a:lumOff val="15000"/>
                  </a:schemeClr>
                </a:solidFill>
                <a:latin typeface="Open Sauce" panose="020B0604020202020204" charset="0"/>
                <a:cs typeface="Times New Roman" panose="02020603050405020304" charset="0"/>
                <a:sym typeface="+mn-ea"/>
              </a:rPr>
              <a:t>Missing Data in the Dataset was imputed using the median for numerical values, ensuring that model could train on complete data</a:t>
            </a:r>
            <a:endParaRPr lang="en-IN" sz="2000" dirty="0">
              <a:latin typeface="Open Sauce" panose="020B0604020202020204" charset="0"/>
            </a:endParaRPr>
          </a:p>
        </p:txBody>
      </p:sp>
      <p:sp>
        <p:nvSpPr>
          <p:cNvPr id="14" name="TextBox 13">
            <a:extLst>
              <a:ext uri="{FF2B5EF4-FFF2-40B4-BE49-F238E27FC236}">
                <a16:creationId xmlns:a16="http://schemas.microsoft.com/office/drawing/2014/main" id="{1211A022-4FA0-6DB9-4F02-69DB6F43CC5F}"/>
              </a:ext>
            </a:extLst>
          </p:cNvPr>
          <p:cNvSpPr txBox="1"/>
          <p:nvPr/>
        </p:nvSpPr>
        <p:spPr>
          <a:xfrm>
            <a:off x="6996880" y="3047226"/>
            <a:ext cx="3290570" cy="2062103"/>
          </a:xfrm>
          <a:prstGeom prst="rect">
            <a:avLst/>
          </a:prstGeom>
          <a:noFill/>
        </p:spPr>
        <p:txBody>
          <a:bodyPr wrap="square" rtlCol="0">
            <a:spAutoFit/>
          </a:bodyPr>
          <a:lstStyle/>
          <a:p>
            <a:r>
              <a:rPr lang="en-GB" altLang="en-US" sz="3000" dirty="0">
                <a:solidFill>
                  <a:schemeClr val="tx1">
                    <a:lumMod val="100000"/>
                  </a:schemeClr>
                </a:solidFill>
                <a:latin typeface="Imprint MT Shadow" panose="04020605060303030202" pitchFamily="82" charset="0"/>
                <a:cs typeface="Times New Roman" panose="02020603050405020304" charset="0"/>
                <a:sym typeface="+mn-ea"/>
              </a:rPr>
              <a:t>      </a:t>
            </a:r>
            <a:r>
              <a:rPr lang="en-GB" altLang="en-US" sz="3000" u="sng" dirty="0">
                <a:solidFill>
                  <a:schemeClr val="tx1">
                    <a:lumMod val="100000"/>
                  </a:schemeClr>
                </a:solidFill>
                <a:latin typeface="Imprint MT Shadow" panose="04020605060303030202" pitchFamily="82" charset="0"/>
                <a:cs typeface="Times New Roman" panose="02020603050405020304" charset="0"/>
                <a:sym typeface="+mn-ea"/>
              </a:rPr>
              <a:t>Outliers</a:t>
            </a:r>
          </a:p>
          <a:p>
            <a:endParaRPr lang="en-IN" dirty="0"/>
          </a:p>
          <a:p>
            <a:r>
              <a:rPr lang="en-US" sz="2000" dirty="0">
                <a:solidFill>
                  <a:srgbClr val="E0E4E6"/>
                </a:solidFill>
                <a:latin typeface="Open Sauce" panose="020B0604020202020204" charset="0"/>
                <a:ea typeface="Barlow" panose="00000800000000000000" pitchFamily="34" charset="-122"/>
                <a:cs typeface="Times New Roman" panose="02020603050405020304" charset="0"/>
                <a:sym typeface="+mn-ea"/>
              </a:rPr>
              <a:t>IQR(Interquartile Range) method to remove extreme values for model stability</a:t>
            </a:r>
            <a:endParaRPr lang="en-IN" sz="2000" dirty="0">
              <a:latin typeface="Open Sauce" panose="020B0604020202020204" charset="0"/>
            </a:endParaRPr>
          </a:p>
        </p:txBody>
      </p:sp>
      <p:sp>
        <p:nvSpPr>
          <p:cNvPr id="15" name="TextBox 14">
            <a:extLst>
              <a:ext uri="{FF2B5EF4-FFF2-40B4-BE49-F238E27FC236}">
                <a16:creationId xmlns:a16="http://schemas.microsoft.com/office/drawing/2014/main" id="{9534FC57-284D-3C27-7358-25DA0DD19FF3}"/>
              </a:ext>
            </a:extLst>
          </p:cNvPr>
          <p:cNvSpPr txBox="1"/>
          <p:nvPr/>
        </p:nvSpPr>
        <p:spPr>
          <a:xfrm>
            <a:off x="11284974" y="3047226"/>
            <a:ext cx="6019800" cy="2646878"/>
          </a:xfrm>
          <a:prstGeom prst="rect">
            <a:avLst/>
          </a:prstGeom>
          <a:noFill/>
        </p:spPr>
        <p:txBody>
          <a:bodyPr wrap="square" rtlCol="0">
            <a:spAutoFit/>
          </a:bodyPr>
          <a:lstStyle/>
          <a:p>
            <a:r>
              <a:rPr lang="en-GB" altLang="en-US" sz="3000" dirty="0">
                <a:solidFill>
                  <a:schemeClr val="tx1">
                    <a:lumMod val="100000"/>
                  </a:schemeClr>
                </a:solidFill>
                <a:latin typeface="Imprint MT Shadow" panose="04020605060303030202" pitchFamily="82" charset="0"/>
                <a:cs typeface="Times New Roman" panose="02020603050405020304" charset="0"/>
                <a:sym typeface="+mn-ea"/>
              </a:rPr>
              <a:t>                    </a:t>
            </a:r>
            <a:r>
              <a:rPr lang="en-GB" altLang="en-US" sz="3000" u="sng" dirty="0">
                <a:solidFill>
                  <a:schemeClr val="tx1">
                    <a:lumMod val="100000"/>
                  </a:schemeClr>
                </a:solidFill>
                <a:latin typeface="Imprint MT Shadow" panose="04020605060303030202" pitchFamily="82" charset="0"/>
                <a:cs typeface="Times New Roman" panose="02020603050405020304" charset="0"/>
                <a:sym typeface="+mn-ea"/>
              </a:rPr>
              <a:t>Encoding</a:t>
            </a:r>
          </a:p>
          <a:p>
            <a:endParaRPr lang="en-IN" dirty="0"/>
          </a:p>
          <a:p>
            <a:r>
              <a:rPr lang="en-US" sz="2000" dirty="0">
                <a:solidFill>
                  <a:srgbClr val="E0E4E6"/>
                </a:solidFill>
                <a:latin typeface="Open Sauce" panose="020B0604020202020204" charset="0"/>
                <a:ea typeface="Barlow" panose="00000800000000000000" pitchFamily="34" charset="-122"/>
                <a:cs typeface="Times New Roman" panose="02020603050405020304" charset="0"/>
                <a:sym typeface="+mn-ea"/>
              </a:rPr>
              <a:t>The binary categorical variable, </a:t>
            </a:r>
            <a:r>
              <a:rPr lang="en-US" sz="2000" b="1" dirty="0">
                <a:solidFill>
                  <a:srgbClr val="E0E4E6"/>
                </a:solidFill>
                <a:latin typeface="Open Sauce" panose="020B0604020202020204" charset="0"/>
                <a:ea typeface="Barlow" panose="00000800000000000000" pitchFamily="34" charset="-122"/>
                <a:cs typeface="Times New Roman" panose="02020603050405020304" charset="0"/>
                <a:sym typeface="+mn-ea"/>
              </a:rPr>
              <a:t>Sex</a:t>
            </a:r>
            <a:r>
              <a:rPr lang="en-US" sz="2000" dirty="0">
                <a:solidFill>
                  <a:srgbClr val="E0E4E6"/>
                </a:solidFill>
                <a:latin typeface="Open Sauce" panose="020B0604020202020204" charset="0"/>
                <a:ea typeface="Barlow" panose="00000800000000000000" pitchFamily="34" charset="-122"/>
                <a:cs typeface="Times New Roman" panose="02020603050405020304" charset="0"/>
                <a:sym typeface="+mn-ea"/>
              </a:rPr>
              <a:t>, and the target variable, </a:t>
            </a:r>
            <a:r>
              <a:rPr lang="en-US" sz="2000" b="1" dirty="0">
                <a:solidFill>
                  <a:srgbClr val="E0E4E6"/>
                </a:solidFill>
                <a:latin typeface="Open Sauce" panose="020B0604020202020204" charset="0"/>
                <a:ea typeface="Barlow" panose="00000800000000000000" pitchFamily="34" charset="-122"/>
                <a:cs typeface="Times New Roman" panose="02020603050405020304" charset="0"/>
                <a:sym typeface="+mn-ea"/>
              </a:rPr>
              <a:t>category</a:t>
            </a:r>
            <a:r>
              <a:rPr lang="en-US" sz="2000" dirty="0">
                <a:solidFill>
                  <a:srgbClr val="E0E4E6"/>
                </a:solidFill>
                <a:latin typeface="Open Sauce" panose="020B0604020202020204" charset="0"/>
                <a:ea typeface="Barlow" panose="00000800000000000000" pitchFamily="34" charset="-122"/>
                <a:cs typeface="Times New Roman" panose="02020603050405020304" charset="0"/>
                <a:sym typeface="+mn-ea"/>
              </a:rPr>
              <a:t> (liver disease class), were encoded into numerical values using </a:t>
            </a:r>
            <a:r>
              <a:rPr lang="en-US" sz="2000" b="1" dirty="0" err="1">
                <a:solidFill>
                  <a:srgbClr val="E0E4E6"/>
                </a:solidFill>
                <a:latin typeface="Open Sauce" panose="020B0604020202020204" charset="0"/>
                <a:ea typeface="Barlow" panose="00000800000000000000" pitchFamily="34" charset="-122"/>
                <a:cs typeface="Times New Roman" panose="02020603050405020304" charset="0"/>
                <a:sym typeface="+mn-ea"/>
              </a:rPr>
              <a:t>LabelEncoder</a:t>
            </a:r>
            <a:r>
              <a:rPr lang="en-US" sz="2000" dirty="0">
                <a:solidFill>
                  <a:srgbClr val="E0E4E6"/>
                </a:solidFill>
                <a:latin typeface="Open Sauce" panose="020B0604020202020204" charset="0"/>
                <a:ea typeface="Barlow" panose="00000800000000000000" pitchFamily="34" charset="-122"/>
                <a:cs typeface="Times New Roman" panose="02020603050405020304" charset="0"/>
                <a:sym typeface="+mn-ea"/>
              </a:rPr>
              <a:t>, allowing the machine learning model to process categorical data.</a:t>
            </a:r>
          </a:p>
          <a:p>
            <a:endParaRPr lang="en-IN" dirty="0"/>
          </a:p>
        </p:txBody>
      </p:sp>
      <p:pic>
        <p:nvPicPr>
          <p:cNvPr id="11" name="Picture 10">
            <a:extLst>
              <a:ext uri="{FF2B5EF4-FFF2-40B4-BE49-F238E27FC236}">
                <a16:creationId xmlns:a16="http://schemas.microsoft.com/office/drawing/2014/main" id="{96941E51-1785-7597-B643-A3E0534F04BA}"/>
              </a:ext>
            </a:extLst>
          </p:cNvPr>
          <p:cNvPicPr>
            <a:picLocks noChangeAspect="1"/>
          </p:cNvPicPr>
          <p:nvPr/>
        </p:nvPicPr>
        <p:blipFill>
          <a:blip r:embed="rId5"/>
          <a:stretch>
            <a:fillRect/>
          </a:stretch>
        </p:blipFill>
        <p:spPr>
          <a:xfrm>
            <a:off x="992490" y="5591945"/>
            <a:ext cx="2547408" cy="4179958"/>
          </a:xfrm>
          <a:prstGeom prst="rect">
            <a:avLst/>
          </a:prstGeom>
          <a:effectLst>
            <a:softEdge rad="38100"/>
          </a:effectLst>
        </p:spPr>
      </p:pic>
      <p:pic>
        <p:nvPicPr>
          <p:cNvPr id="2" name="Picture 1">
            <a:extLst>
              <a:ext uri="{FF2B5EF4-FFF2-40B4-BE49-F238E27FC236}">
                <a16:creationId xmlns:a16="http://schemas.microsoft.com/office/drawing/2014/main" id="{E33880EB-1D72-F8FD-88DE-39B4F544F1CA}"/>
              </a:ext>
            </a:extLst>
          </p:cNvPr>
          <p:cNvPicPr>
            <a:picLocks noChangeAspect="1"/>
          </p:cNvPicPr>
          <p:nvPr/>
        </p:nvPicPr>
        <p:blipFill>
          <a:blip r:embed="rId6"/>
          <a:stretch>
            <a:fillRect/>
          </a:stretch>
        </p:blipFill>
        <p:spPr>
          <a:xfrm>
            <a:off x="3564479" y="5591944"/>
            <a:ext cx="2435004" cy="4179959"/>
          </a:xfrm>
          <a:prstGeom prst="rect">
            <a:avLst/>
          </a:prstGeom>
          <a:effectLst>
            <a:softEdge rad="38100"/>
          </a:effectLst>
        </p:spPr>
      </p:pic>
      <p:pic>
        <p:nvPicPr>
          <p:cNvPr id="18" name="Picture 17">
            <a:extLst>
              <a:ext uri="{FF2B5EF4-FFF2-40B4-BE49-F238E27FC236}">
                <a16:creationId xmlns:a16="http://schemas.microsoft.com/office/drawing/2014/main" id="{4DBB7A62-8A5A-F63D-2BF6-6B03460AF7DE}"/>
              </a:ext>
            </a:extLst>
          </p:cNvPr>
          <p:cNvPicPr>
            <a:picLocks noChangeAspect="1"/>
          </p:cNvPicPr>
          <p:nvPr/>
        </p:nvPicPr>
        <p:blipFill>
          <a:blip r:embed="rId7"/>
          <a:stretch>
            <a:fillRect/>
          </a:stretch>
        </p:blipFill>
        <p:spPr>
          <a:xfrm>
            <a:off x="6800009" y="5591944"/>
            <a:ext cx="3684312" cy="4179959"/>
          </a:xfrm>
          <a:prstGeom prst="rect">
            <a:avLst/>
          </a:prstGeom>
          <a:effectLst>
            <a:softEdge rad="38100"/>
          </a:effectLst>
        </p:spPr>
      </p:pic>
      <p:pic>
        <p:nvPicPr>
          <p:cNvPr id="6" name="Picture 5">
            <a:extLst>
              <a:ext uri="{FF2B5EF4-FFF2-40B4-BE49-F238E27FC236}">
                <a16:creationId xmlns:a16="http://schemas.microsoft.com/office/drawing/2014/main" id="{513D0098-5827-B1B5-409C-872CECCF9275}"/>
              </a:ext>
            </a:extLst>
          </p:cNvPr>
          <p:cNvPicPr>
            <a:picLocks noChangeAspect="1"/>
          </p:cNvPicPr>
          <p:nvPr/>
        </p:nvPicPr>
        <p:blipFill>
          <a:blip r:embed="rId8"/>
          <a:stretch>
            <a:fillRect/>
          </a:stretch>
        </p:blipFill>
        <p:spPr>
          <a:xfrm>
            <a:off x="12850750" y="7361742"/>
            <a:ext cx="2467319" cy="2410161"/>
          </a:xfrm>
          <a:prstGeom prst="rect">
            <a:avLst/>
          </a:prstGeom>
          <a:effectLst>
            <a:softEdge rad="38100"/>
          </a:effectLst>
        </p:spPr>
      </p:pic>
      <p:pic>
        <p:nvPicPr>
          <p:cNvPr id="16" name="Picture 15">
            <a:extLst>
              <a:ext uri="{FF2B5EF4-FFF2-40B4-BE49-F238E27FC236}">
                <a16:creationId xmlns:a16="http://schemas.microsoft.com/office/drawing/2014/main" id="{152542A6-DDFE-57FA-19A5-22CBCCBC97E4}"/>
              </a:ext>
            </a:extLst>
          </p:cNvPr>
          <p:cNvPicPr>
            <a:picLocks noChangeAspect="1"/>
          </p:cNvPicPr>
          <p:nvPr/>
        </p:nvPicPr>
        <p:blipFill>
          <a:blip r:embed="rId9"/>
          <a:stretch>
            <a:fillRect/>
          </a:stretch>
        </p:blipFill>
        <p:spPr>
          <a:xfrm>
            <a:off x="11287148" y="5591944"/>
            <a:ext cx="5594525" cy="1330110"/>
          </a:xfrm>
          <a:prstGeom prst="rect">
            <a:avLst/>
          </a:prstGeom>
          <a:effectLst>
            <a:softEdge rad="38100"/>
          </a:effectLst>
        </p:spPr>
      </p:pic>
    </p:spTree>
    <p:extLst>
      <p:ext uri="{BB962C8B-B14F-4D97-AF65-F5344CB8AC3E}">
        <p14:creationId xmlns:p14="http://schemas.microsoft.com/office/powerpoint/2010/main" val="114838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4E01A1-2C8F-0AF6-B540-5E3A61EF55AF}"/>
              </a:ext>
            </a:extLst>
          </p:cNvPr>
          <p:cNvPicPr>
            <a:picLocks noChangeAspect="1"/>
          </p:cNvPicPr>
          <p:nvPr/>
        </p:nvPicPr>
        <p:blipFill>
          <a:blip r:embed="rId2"/>
          <a:stretch>
            <a:fillRect/>
          </a:stretch>
        </p:blipFill>
        <p:spPr>
          <a:xfrm>
            <a:off x="315958" y="411301"/>
            <a:ext cx="17656084" cy="5410200"/>
          </a:xfrm>
          <a:prstGeom prst="rect">
            <a:avLst/>
          </a:prstGeom>
          <a:effectLst>
            <a:softEdge rad="38100"/>
          </a:effectLst>
        </p:spPr>
      </p:pic>
      <p:sp>
        <p:nvSpPr>
          <p:cNvPr id="2" name="TextBox 1">
            <a:extLst>
              <a:ext uri="{FF2B5EF4-FFF2-40B4-BE49-F238E27FC236}">
                <a16:creationId xmlns:a16="http://schemas.microsoft.com/office/drawing/2014/main" id="{727499EB-F9D4-911D-DF42-7F4CD6EAA216}"/>
              </a:ext>
            </a:extLst>
          </p:cNvPr>
          <p:cNvSpPr txBox="1"/>
          <p:nvPr/>
        </p:nvSpPr>
        <p:spPr>
          <a:xfrm>
            <a:off x="1248413" y="6210300"/>
            <a:ext cx="15791173" cy="3170099"/>
          </a:xfrm>
          <a:prstGeom prst="rect">
            <a:avLst/>
          </a:prstGeom>
          <a:noFill/>
        </p:spPr>
        <p:txBody>
          <a:bodyPr wrap="square" rtlCol="0">
            <a:spAutoFit/>
          </a:bodyPr>
          <a:lstStyle/>
          <a:p>
            <a:r>
              <a:rPr lang="en-US" sz="4000" dirty="0">
                <a:latin typeface="Open Sauce" panose="020B0604020202020204" charset="0"/>
              </a:rPr>
              <a:t>This table provides summary statistics (like count, mean, standard deviation, min, and max) for various medical attributes used in liver disease analysis, such as age, albumin, and bilirubin. It helps understand the data distribution and variability for each feature.</a:t>
            </a:r>
            <a:endParaRPr lang="en-IN" sz="4000" dirty="0">
              <a:latin typeface="Open Sauce"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9278"/>
    </mc:Choice>
    <mc:Fallback xmlns="">
      <p:transition spd="slow" advTm="1927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284_1*i*1"/>
  <p:tag name="KSO_WM_TEMPLATE_CATEGORY" val="custom"/>
  <p:tag name="KSO_WM_TEMPLATE_INDEX" val="20238284"/>
  <p:tag name="KSO_WM_UNIT_LAYERLEVEL" val="1"/>
  <p:tag name="KSO_WM_TAG_VERSION" val="3.0"/>
  <p:tag name="KSO_WM_UNIT_FILL_FORE_SCHEMECOLOR_INDEX" val="2"/>
  <p:tag name="KSO_WM_UNIT_FILL_TYPE" val="1"/>
  <p:tag name="KSO_WM_UNIT_SHADOW_SCHEMECOLOR_INDEX" val="5"/>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UNIT_VALUE" val="707*1929"/>
  <p:tag name="KSO_WM_UNIT_HIGHLIGHT" val="0"/>
  <p:tag name="KSO_WM_UNIT_COMPATIBLE" val="0"/>
  <p:tag name="KSO_WM_UNIT_DIAGRAM_ISNUMVISUAL" val="0"/>
  <p:tag name="KSO_WM_UNIT_DIAGRAM_ISREFERUNIT" val="0"/>
  <p:tag name="KSO_WM_UNIT_TYPE" val="d"/>
  <p:tag name="KSO_WM_UNIT_INDEX" val="1"/>
  <p:tag name="KSO_WM_UNIT_ID" val="custom20238284_1*d*1"/>
  <p:tag name="KSO_WM_TEMPLATE_CATEGORY" val="custom"/>
  <p:tag name="KSO_WM_TEMPLATE_INDEX" val="20238284"/>
  <p:tag name="KSO_WM_UNIT_LAYERLEVEL" val="1"/>
  <p:tag name="KSO_WM_TAG_VERSION" val="3.0"/>
  <p:tag name="KSO_WM_BEAUTIFY_FLAG" val="#wm#"/>
  <p:tag name="KSO_WM_DIAGRAM_GROUP_CODE" val="l1-1"/>
  <p:tag name="KSO_WM_UNIT_LINE_FORE_SCHEMECOLOR_INDEX" val="1"/>
  <p:tag name="KSO_WM_UNIT_LINE_FILL_TYPE" val="2"/>
  <p:tag name="KSO_WM_UNIT_USESOURCEFORMAT_APPLY" val="0"/>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2221</TotalTime>
  <Words>1647</Words>
  <Application>Microsoft Office PowerPoint</Application>
  <PresentationFormat>Custom</PresentationFormat>
  <Paragraphs>164</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Calibri</vt:lpstr>
      <vt:lpstr>Lexend Deca</vt:lpstr>
      <vt:lpstr>Impact</vt:lpstr>
      <vt:lpstr>Arial</vt:lpstr>
      <vt:lpstr>Algerian</vt:lpstr>
      <vt:lpstr>Corbel</vt:lpstr>
      <vt:lpstr>Arial Black</vt:lpstr>
      <vt:lpstr>Open Sauce Light</vt:lpstr>
      <vt:lpstr>Open Sauce Semi-Bold</vt:lpstr>
      <vt:lpstr>Open Sauce</vt:lpstr>
      <vt:lpstr>Wingdings</vt:lpstr>
      <vt:lpstr>Imprint MT Shadow</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Diease Predict Presentation</dc:title>
  <dc:creator>Sathya Narayanan M</dc:creator>
  <cp:lastModifiedBy>Sathya Narayanan M</cp:lastModifiedBy>
  <cp:revision>38</cp:revision>
  <dcterms:created xsi:type="dcterms:W3CDTF">2006-08-16T00:00:00Z</dcterms:created>
  <dcterms:modified xsi:type="dcterms:W3CDTF">2024-10-23T08:53:44Z</dcterms:modified>
  <dc:identifier>DAGK_4y-vYI</dc:identifier>
</cp:coreProperties>
</file>