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60" r:id="rId6"/>
    <p:sldId id="263" r:id="rId7"/>
    <p:sldId id="264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A0273B-0AE1-4056-A62D-05A5B5F777A7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EB0AA-0B64-47C5-B4DA-926A63D811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96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927BA-7993-6E28-0794-632464115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34A076-25A8-CEE1-0EDD-300540DEB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362F9-9A7C-00AC-0078-3845C600A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8CC7-F0D2-4F43-8FE2-D630D211D28B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BCCB7-5825-3DD2-084F-B60E88709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CB3B6-4C15-B928-198E-F0A830BE4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6EC2-45FA-4AB1-863B-34A2674B4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112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21C36-87C4-08B1-F270-9B7570B3D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61028-16E6-F133-F109-6FA5DB927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4A305-E0AB-3DFF-63D4-4F9F22BD6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8CC7-F0D2-4F43-8FE2-D630D211D28B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519EE-67D5-3909-1AFA-B7BB0D3BD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CD01D-80A2-BB0E-EB64-9A704AEB4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6EC2-45FA-4AB1-863B-34A2674B4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531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DBFBD7-4D5A-6F25-BE80-B99D2E8B05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B4BAB-62F5-9385-40E0-8704F0D7E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4C631-E6F1-96CD-6E1C-CA33267FE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8CC7-F0D2-4F43-8FE2-D630D211D28B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C6C8F-BC75-01AE-BD40-358E6B000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984CB-0686-CBF9-4CED-7A2F2672E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6EC2-45FA-4AB1-863B-34A2674B4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890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64596-CD68-A01B-B3ED-84692D1FB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1AEA5-A18B-A3F2-55C1-59B083719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7F7E0-0FB2-EA81-FFD6-AB94415E9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8CC7-F0D2-4F43-8FE2-D630D211D28B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2FE90-418D-6636-109F-FA84FA191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F4369-3877-F119-47E9-B3EE4C143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6EC2-45FA-4AB1-863B-34A2674B4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19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77E0-942E-0F49-C932-62A271DD0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2E2A7-8A66-E630-6D76-533045017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F3DFE-3071-3BE1-6A4E-9A65C8734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8CC7-F0D2-4F43-8FE2-D630D211D28B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EA991-DDF7-49B1-3A74-0299E7433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F0E97-794F-DD76-BBBF-A93AFF29F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6EC2-45FA-4AB1-863B-34A2674B4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234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59E51-E331-FC18-A296-02FDA1103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5F3A4-BE06-CB1E-6619-A0EF2B55E5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4232B0-0415-7C54-AB39-6F8FD0FFC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9E6397-CB01-520E-DBF8-888DBBDD4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8CC7-F0D2-4F43-8FE2-D630D211D28B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AC100-732C-AC81-6387-63A056EE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74A46-8AD0-E0A6-05C9-A7FA2909A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6EC2-45FA-4AB1-863B-34A2674B4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811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28885-C4F8-26C1-D2F3-9B7E9182B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EF0DC-7244-D852-5228-B661FBBE6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9B7B3-5CD0-DB9B-1D3E-3AF73548C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E7C013-4B85-39BC-5598-AC70ADA749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81BAE5-7E6E-8A70-DC90-82A79683A5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6BF317-FE92-761E-410D-604A39628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8CC7-F0D2-4F43-8FE2-D630D211D28B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F290D0-E347-AF5C-673E-1ACEECE5F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405C5-A0E9-C67D-4962-B65A67E37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6EC2-45FA-4AB1-863B-34A2674B4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078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5FA4F-57A1-A582-3697-DC60CF6BF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A53B7A-EDF7-BC03-54A7-5F5C12F72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8CC7-F0D2-4F43-8FE2-D630D211D28B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620C16-C64A-A6C1-F1DF-277388D16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8F2D3E-A7DE-09A5-738A-DD823B686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6EC2-45FA-4AB1-863B-34A2674B4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52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C7847E-5395-8650-6F25-598CFCB2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8CC7-F0D2-4F43-8FE2-D630D211D28B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4FFD34-841D-969A-3926-1476EC652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9C397-4BA5-BE09-B615-2F7795589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6EC2-45FA-4AB1-863B-34A2674B4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04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F51F0-9811-0014-0B7B-B57555CE6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F10BF-8F50-30AF-64F6-517A242D4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D67E3-4A90-E46B-0FCE-AD50245EA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6E294-4154-D809-B513-C4901451F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8CC7-F0D2-4F43-8FE2-D630D211D28B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89FED-D551-988F-632D-9C5F0C94F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2F489-0B11-50B3-27C0-B297030CC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6EC2-45FA-4AB1-863B-34A2674B4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373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A5FE8-DBA7-9990-B11C-D494D3ACD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0A9EFC-01A0-66D4-998C-C8BC557072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B4E0F-0A44-D107-FF80-339EB1DF4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51A5A-ACF6-74E3-0AEE-861E71B2F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8CC7-F0D2-4F43-8FE2-D630D211D28B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F4110-6A56-1DAF-C13F-8D4DC0983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3298E-CE70-CAB5-1585-D67E430A0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6EC2-45FA-4AB1-863B-34A2674B4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96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2613D-298B-281C-11AA-D77C667E4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D1CCD-E7C2-C862-621B-2A5C6C154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94722-DABB-5FEB-03D4-5E28A492A3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B8CC7-F0D2-4F43-8FE2-D630D211D28B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D4694-60FB-D3C0-C69D-EE891E291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B21DF-900B-3F5A-56EC-81FA29D97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B6EC2-45FA-4AB1-863B-34A2674B4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851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5;p13">
            <a:extLst>
              <a:ext uri="{FF2B5EF4-FFF2-40B4-BE49-F238E27FC236}">
                <a16:creationId xmlns:a16="http://schemas.microsoft.com/office/drawing/2014/main" id="{0899BF73-9E2C-627B-09CD-94F38F6A28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89936" y="1693554"/>
            <a:ext cx="9586451" cy="4240715"/>
          </a:xfrm>
        </p:spPr>
        <p:txBody>
          <a:bodyPr>
            <a:noAutofit/>
          </a:bodyPr>
          <a:lstStyle/>
          <a:p>
            <a:pPr marL="0" indent="0" algn="l" eaLnBrk="1" fontAlgn="auto" hangingPunct="1">
              <a:lnSpc>
                <a:spcPct val="150000"/>
              </a:lnSpc>
              <a:buClr>
                <a:schemeClr val="dk2"/>
              </a:buClr>
              <a:buFont typeface="Arial"/>
              <a:buNone/>
              <a:defRPr/>
            </a:pPr>
            <a:r>
              <a:rPr lang="en-GB" sz="16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Book Antiqua"/>
                <a:sym typeface="Book Antiqua"/>
              </a:rPr>
              <a:t>Project Title		:  Smart Cites</a:t>
            </a:r>
            <a:endParaRPr sz="16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indent="0" algn="l" eaLnBrk="1" fontAlgn="auto" hangingPunct="1">
              <a:lnSpc>
                <a:spcPct val="150000"/>
              </a:lnSpc>
              <a:buClr>
                <a:schemeClr val="dk2"/>
              </a:buClr>
              <a:buFont typeface="Arial"/>
              <a:buNone/>
              <a:defRPr/>
            </a:pPr>
            <a:r>
              <a:rPr lang="en-GB" sz="16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Book Antiqua"/>
                <a:sym typeface="Book Antiqua"/>
              </a:rPr>
              <a:t>SDG No                     		:  09</a:t>
            </a:r>
          </a:p>
          <a:p>
            <a:pPr marL="0" indent="0" algn="l" eaLnBrk="1" fontAlgn="auto" hangingPunct="1">
              <a:lnSpc>
                <a:spcPct val="150000"/>
              </a:lnSpc>
              <a:buClr>
                <a:schemeClr val="dk2"/>
              </a:buClr>
              <a:buFont typeface="Arial"/>
              <a:buNone/>
              <a:defRPr/>
            </a:pPr>
            <a:r>
              <a:rPr lang="en-GB" sz="16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Book Antiqua"/>
                <a:sym typeface="Book Antiqua"/>
              </a:rPr>
              <a:t>Team Name               		:  </a:t>
            </a:r>
            <a:r>
              <a:rPr lang="en-GB" sz="1600" b="1" dirty="0">
                <a:latin typeface="Cambria" panose="02040503050406030204" pitchFamily="18" charset="0"/>
                <a:ea typeface="Cambria" panose="02040503050406030204" pitchFamily="18" charset="0"/>
                <a:cs typeface="Book Antiqua"/>
                <a:sym typeface="Book Antiqua"/>
              </a:rPr>
              <a:t>Smart Brains</a:t>
            </a:r>
            <a:endParaRPr sz="16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indent="0" algn="l" eaLnBrk="1" fontAlgn="auto" hangingPunct="1">
              <a:lnSpc>
                <a:spcPct val="150000"/>
              </a:lnSpc>
              <a:buClr>
                <a:schemeClr val="dk2"/>
              </a:buClr>
              <a:buFont typeface="Arial"/>
              <a:buNone/>
              <a:defRPr/>
            </a:pPr>
            <a:r>
              <a:rPr lang="en-GB" sz="16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Book Antiqua"/>
                <a:sym typeface="Book Antiqua"/>
              </a:rPr>
              <a:t>Team Leader Name 	</a:t>
            </a:r>
            <a:r>
              <a:rPr lang="en-GB" sz="1600" b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Book Antiqua"/>
                <a:sym typeface="Book Antiqua"/>
              </a:rPr>
              <a:t>: Sathya . </a:t>
            </a:r>
            <a:r>
              <a:rPr lang="en-GB" sz="16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Book Antiqua"/>
                <a:sym typeface="Book Antiqua"/>
              </a:rPr>
              <a:t>N</a:t>
            </a:r>
            <a:endParaRPr sz="16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Book Antiqua"/>
              <a:sym typeface="Book Antiqua"/>
            </a:endParaRPr>
          </a:p>
          <a:p>
            <a:pPr marL="0" indent="0" algn="l" eaLnBrk="1" fontAlgn="auto" hangingPunct="1">
              <a:lnSpc>
                <a:spcPct val="150000"/>
              </a:lnSpc>
              <a:buClr>
                <a:schemeClr val="dk2"/>
              </a:buClr>
              <a:buFont typeface="Arial"/>
              <a:buNone/>
              <a:defRPr/>
            </a:pPr>
            <a:r>
              <a:rPr lang="en-GB" sz="1600" b="1" dirty="0">
                <a:latin typeface="Cambria" panose="02040503050406030204" pitchFamily="18" charset="0"/>
                <a:ea typeface="Cambria" panose="02040503050406030204" pitchFamily="18" charset="0"/>
                <a:cs typeface="Book Antiqua"/>
                <a:sym typeface="Book Antiqua"/>
              </a:rPr>
              <a:t>SEM/Year</a:t>
            </a:r>
            <a:r>
              <a:rPr lang="en-GB" sz="16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Book Antiqua"/>
                <a:sym typeface="Book Antiqua"/>
              </a:rPr>
              <a:t>			:   </a:t>
            </a:r>
            <a:r>
              <a:rPr lang="en-GB" sz="1600" b="1" dirty="0">
                <a:latin typeface="Cambria" panose="02040503050406030204" pitchFamily="18" charset="0"/>
                <a:ea typeface="Cambria" panose="02040503050406030204" pitchFamily="18" charset="0"/>
                <a:cs typeface="Book Antiqua"/>
                <a:sym typeface="Book Antiqua"/>
              </a:rPr>
              <a:t>5</a:t>
            </a:r>
            <a:r>
              <a:rPr lang="en-GB" sz="1600" b="1" baseline="30000" dirty="0">
                <a:latin typeface="Cambria" panose="02040503050406030204" pitchFamily="18" charset="0"/>
                <a:ea typeface="Cambria" panose="02040503050406030204" pitchFamily="18" charset="0"/>
                <a:cs typeface="Book Antiqua"/>
                <a:sym typeface="Book Antiqua"/>
              </a:rPr>
              <a:t>th</a:t>
            </a:r>
            <a:r>
              <a:rPr lang="en-GB" sz="1600" b="1" dirty="0">
                <a:latin typeface="Cambria" panose="02040503050406030204" pitchFamily="18" charset="0"/>
                <a:ea typeface="Cambria" panose="02040503050406030204" pitchFamily="18" charset="0"/>
                <a:cs typeface="Book Antiqua"/>
                <a:sym typeface="Book Antiqua"/>
              </a:rPr>
              <a:t>/3</a:t>
            </a:r>
            <a:r>
              <a:rPr lang="en-GB" sz="1600" b="1" baseline="30000" dirty="0">
                <a:latin typeface="Cambria" panose="02040503050406030204" pitchFamily="18" charset="0"/>
                <a:ea typeface="Cambria" panose="02040503050406030204" pitchFamily="18" charset="0"/>
                <a:cs typeface="Book Antiqua"/>
                <a:sym typeface="Book Antiqua"/>
              </a:rPr>
              <a:t>rd</a:t>
            </a:r>
            <a:r>
              <a:rPr lang="en-GB" sz="1600" b="1" dirty="0">
                <a:latin typeface="Cambria" panose="02040503050406030204" pitchFamily="18" charset="0"/>
                <a:ea typeface="Cambria" panose="02040503050406030204" pitchFamily="18" charset="0"/>
                <a:cs typeface="Book Antiqua"/>
                <a:sym typeface="Book Antiqua"/>
              </a:rPr>
              <a:t> year</a:t>
            </a:r>
            <a:r>
              <a:rPr lang="en-GB" sz="16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Book Antiqua"/>
                <a:sym typeface="Book Antiqua"/>
              </a:rPr>
              <a:t>         </a:t>
            </a:r>
            <a:endParaRPr sz="16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Book Antiqua"/>
              <a:sym typeface="Book Antiqua"/>
            </a:endParaRPr>
          </a:p>
          <a:p>
            <a:pPr marL="0" indent="0" algn="l" eaLnBrk="1" fontAlgn="auto" hangingPunct="1">
              <a:lnSpc>
                <a:spcPct val="150000"/>
              </a:lnSpc>
              <a:buClr>
                <a:schemeClr val="dk2"/>
              </a:buClr>
              <a:buFont typeface="Arial"/>
              <a:buNone/>
              <a:defRPr/>
            </a:pPr>
            <a:r>
              <a:rPr lang="en-GB" sz="16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Book Antiqua"/>
                <a:sym typeface="Book Antiqua"/>
              </a:rPr>
              <a:t>Email                          		: sce21ec049@sairamtap.edu.in					                                </a:t>
            </a:r>
            <a:endParaRPr sz="16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indent="0" algn="l" eaLnBrk="1" fontAlgn="auto" hangingPunct="1">
              <a:lnSpc>
                <a:spcPct val="200000"/>
              </a:lnSpc>
              <a:buClr>
                <a:schemeClr val="dk2"/>
              </a:buClr>
              <a:buFont typeface="Arial"/>
              <a:buNone/>
              <a:defRPr/>
            </a:pPr>
            <a:r>
              <a:rPr lang="en-GB" sz="16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Book Antiqua"/>
                <a:sym typeface="Book Antiqua"/>
              </a:rPr>
              <a:t>Mobile                        		:          8754811951              </a:t>
            </a:r>
            <a:br>
              <a:rPr lang="en-GB" sz="16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Book Antiqua"/>
                <a:sym typeface="Book Antiqua"/>
              </a:rPr>
            </a:br>
            <a:r>
              <a:rPr lang="en-GB" sz="1600" b="1" dirty="0">
                <a:latin typeface="Cambria" panose="02040503050406030204" pitchFamily="18" charset="0"/>
                <a:ea typeface="Cambria" panose="02040503050406030204" pitchFamily="18" charset="0"/>
                <a:sym typeface="Book Antiqua"/>
              </a:rPr>
              <a:t>Department		:Electronics and Communication </a:t>
            </a:r>
            <a:endParaRPr sz="16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142AC2-E7F6-C936-32E9-C09138CB5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81" y="140746"/>
            <a:ext cx="3705979" cy="10710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DBBB57-4103-5D6C-FE28-15C8D8F7B8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127" y="239068"/>
            <a:ext cx="1939285" cy="8389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CE184A-CB7B-E82E-1F24-57F3CBDB72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43" y="239068"/>
            <a:ext cx="2132471" cy="97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638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5EB597-F046-12A2-7630-8FA0DA04FA8B}"/>
              </a:ext>
            </a:extLst>
          </p:cNvPr>
          <p:cNvSpPr/>
          <p:nvPr/>
        </p:nvSpPr>
        <p:spPr>
          <a:xfrm>
            <a:off x="0" y="1430230"/>
            <a:ext cx="12191999" cy="62711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04DC7F-FE2B-4154-4E72-9B093D01E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81" y="140746"/>
            <a:ext cx="3705979" cy="10710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60CFA4B-DD84-A46F-2081-E489019A4A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127" y="239068"/>
            <a:ext cx="1939285" cy="8389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D0FC8D-7E00-0A93-85B5-CC1E9279CA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43" y="239068"/>
            <a:ext cx="2132471" cy="972706"/>
          </a:xfrm>
          <a:prstGeom prst="rect">
            <a:avLst/>
          </a:prstGeom>
        </p:spPr>
      </p:pic>
      <p:graphicFrame>
        <p:nvGraphicFramePr>
          <p:cNvPr id="5" name="Google Shape;67;p14">
            <a:extLst>
              <a:ext uri="{FF2B5EF4-FFF2-40B4-BE49-F238E27FC236}">
                <a16:creationId xmlns:a16="http://schemas.microsoft.com/office/drawing/2014/main" id="{87C0EF0A-D447-E9C5-53CA-D8755960F1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0647977"/>
              </p:ext>
            </p:extLst>
          </p:nvPr>
        </p:nvGraphicFramePr>
        <p:xfrm>
          <a:off x="406297" y="2408178"/>
          <a:ext cx="11379405" cy="39631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2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8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0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230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87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6488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S.no</a:t>
                      </a:r>
                      <a:endParaRPr sz="18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sz="18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Year/ Dept</a:t>
                      </a:r>
                      <a:endParaRPr sz="18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USN</a:t>
                      </a:r>
                      <a:endParaRPr sz="18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Gender (M/F)</a:t>
                      </a:r>
                      <a:endParaRPr sz="18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Email ID</a:t>
                      </a:r>
                      <a:endParaRPr sz="18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Mobile no</a:t>
                      </a:r>
                      <a:endParaRPr sz="18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45" marR="91445" marT="45717" marB="4571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45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  <a:endParaRPr sz="16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45" marR="91445" marT="45717" marB="45717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Sathya . N</a:t>
                      </a:r>
                      <a:endParaRPr sz="16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45" marR="91445" marT="45717" marB="45717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Book Antiqua"/>
                        <a:buNone/>
                      </a:pPr>
                      <a:r>
                        <a:rPr lang="en-IN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</a:t>
                      </a:r>
                      <a:r>
                        <a:rPr lang="en-IN" sz="1600" baseline="30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rd</a:t>
                      </a:r>
                      <a:r>
                        <a:rPr lang="en-IN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/ECE</a:t>
                      </a:r>
                    </a:p>
                  </a:txBody>
                  <a:tcPr marL="91445" marR="91445" marT="45717" marB="45717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1SB21EC085</a:t>
                      </a:r>
                      <a:endParaRPr sz="16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45" marR="91445" marT="45717" marB="45717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</a:t>
                      </a:r>
                      <a:endParaRPr sz="16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45" marR="91445" marT="45717" marB="45717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sce21ec049@sairamtap.edu.in</a:t>
                      </a:r>
                      <a:endParaRPr sz="16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45" marR="91445" marT="45717" marB="45717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8754811951</a:t>
                      </a:r>
                      <a:endParaRPr sz="16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45" marR="91445" marT="45717" marB="4571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456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Book Antiqua"/>
                        <a:buNone/>
                      </a:pPr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  <a:endParaRPr sz="16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45" marR="91445" marT="45717" marB="45717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 . </a:t>
                      </a:r>
                      <a:r>
                        <a:rPr lang="en-IN" sz="160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Nikhita</a:t>
                      </a:r>
                      <a:endParaRPr sz="16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45" marR="91445" marT="45717" marB="45717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</a:t>
                      </a:r>
                      <a:r>
                        <a:rPr lang="en-IN" sz="1600" baseline="30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rd</a:t>
                      </a:r>
                      <a:r>
                        <a:rPr lang="en-IN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/ECE</a:t>
                      </a:r>
                      <a:endParaRPr sz="16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45" marR="91445" marT="45717" marB="45717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1SB21EC010</a:t>
                      </a:r>
                      <a:endParaRPr sz="16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45" marR="91445" marT="45717" marB="45717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</a:t>
                      </a:r>
                      <a:endParaRPr sz="16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45" marR="91445" marT="45717" marB="45717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sce21ec</a:t>
                      </a:r>
                      <a:endParaRPr sz="160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45" marR="91445" marT="45717" marB="45717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8790943986</a:t>
                      </a:r>
                      <a:endParaRPr sz="16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45" marR="91445" marT="45717" marB="4571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</a:t>
                      </a:r>
                      <a:endParaRPr sz="16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45" marR="91445" marT="45717" marB="45717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Aruna . G</a:t>
                      </a:r>
                      <a:endParaRPr sz="16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45" marR="91445" marT="45717" marB="45717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</a:t>
                      </a:r>
                      <a:r>
                        <a:rPr lang="en-IN" sz="1600" baseline="30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rd</a:t>
                      </a:r>
                      <a:r>
                        <a:rPr lang="en-IN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/ECE</a:t>
                      </a:r>
                      <a:endParaRPr sz="16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45" marR="91445" marT="45717" marB="45717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1SB21EC009</a:t>
                      </a:r>
                      <a:endParaRPr sz="16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45" marR="91445" marT="45717" marB="45717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 </a:t>
                      </a:r>
                      <a:endParaRPr sz="16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45" marR="91445" marT="45717" marB="45717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45" marR="91445" marT="45717" marB="45717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9980411443</a:t>
                      </a:r>
                      <a:endParaRPr sz="16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45" marR="91445" marT="45717" marB="4571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4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</a:t>
                      </a:r>
                      <a:endParaRPr sz="16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45" marR="91445" marT="45717" marB="45717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Vandana                 </a:t>
                      </a:r>
                      <a:endParaRPr sz="16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45" marR="91445" marT="45717" marB="45717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</a:t>
                      </a:r>
                      <a:r>
                        <a:rPr lang="en-GB" sz="1600" baseline="30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rd</a:t>
                      </a:r>
                      <a:r>
                        <a:rPr lang="en-GB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/ECE      </a:t>
                      </a:r>
                      <a:endParaRPr sz="16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45" marR="91445" marT="45717" marB="45717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1SB21EC097                          </a:t>
                      </a:r>
                      <a:endParaRPr sz="16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45" marR="91445" marT="45717" marB="45717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         </a:t>
                      </a:r>
                      <a:endParaRPr sz="16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45" marR="91445" marT="45717" marB="45717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                 </a:t>
                      </a:r>
                      <a:endParaRPr sz="16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45" marR="91445" marT="45717" marB="45717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8792261853            </a:t>
                      </a:r>
                      <a:endParaRPr sz="16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45" marR="91445" marT="45717" marB="4571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56161E5-5999-713C-E6E3-FB6737786D91}"/>
              </a:ext>
            </a:extLst>
          </p:cNvPr>
          <p:cNvSpPr txBox="1"/>
          <p:nvPr/>
        </p:nvSpPr>
        <p:spPr>
          <a:xfrm>
            <a:off x="4742058" y="1389846"/>
            <a:ext cx="30156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Team Details </a:t>
            </a:r>
            <a:endParaRPr lang="en-IN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982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448C46A-A8B5-3782-6F97-ACDBC2E3CD5F}"/>
              </a:ext>
            </a:extLst>
          </p:cNvPr>
          <p:cNvSpPr/>
          <p:nvPr/>
        </p:nvSpPr>
        <p:spPr>
          <a:xfrm>
            <a:off x="0" y="1430230"/>
            <a:ext cx="12191999" cy="62711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A187F5-9BCA-0E86-D9E0-34DD5E9AC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81" y="140746"/>
            <a:ext cx="3705979" cy="10710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389FE1B-83D4-13F2-B711-DA0B33C11B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127" y="239068"/>
            <a:ext cx="1939285" cy="8389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D5EDD0-6131-4F77-0777-C79BA81F00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43" y="239068"/>
            <a:ext cx="2132471" cy="9727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EFC001-D540-3726-6482-93C5CF54B7AF}"/>
              </a:ext>
            </a:extLst>
          </p:cNvPr>
          <p:cNvSpPr txBox="1"/>
          <p:nvPr/>
        </p:nvSpPr>
        <p:spPr>
          <a:xfrm>
            <a:off x="329770" y="1451401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+mj-lt"/>
                <a:ea typeface="Calibri"/>
                <a:cs typeface="Calibri"/>
                <a:sym typeface="Calibri"/>
              </a:rPr>
              <a:t>Problem Statement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B5EB55-4FB6-C8B5-B90F-C4A613D7D113}"/>
              </a:ext>
            </a:extLst>
          </p:cNvPr>
          <p:cNvSpPr txBox="1"/>
          <p:nvPr/>
        </p:nvSpPr>
        <p:spPr>
          <a:xfrm>
            <a:off x="485192" y="2351782"/>
            <a:ext cx="103849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Vehicle theft is happening on parking and sometimes driving</a:t>
            </a:r>
          </a:p>
          <a:p>
            <a:r>
              <a:rPr lang="en-IN" sz="3200" dirty="0"/>
              <a:t>Unsecured places.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34E1D6-038A-9D66-ECA3-6F9E9B337A99}"/>
              </a:ext>
            </a:extLst>
          </p:cNvPr>
          <p:cNvSpPr txBox="1"/>
          <p:nvPr/>
        </p:nvSpPr>
        <p:spPr>
          <a:xfrm>
            <a:off x="450259" y="3639491"/>
            <a:ext cx="10419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The  given problem statement describes various efforts to address this issue, there has been no improvement</a:t>
            </a:r>
          </a:p>
          <a:p>
            <a:r>
              <a:rPr lang="en-IN" dirty="0"/>
              <a:t> to ensuring that in unsecured places.</a:t>
            </a:r>
          </a:p>
        </p:txBody>
      </p:sp>
    </p:spTree>
    <p:extLst>
      <p:ext uri="{BB962C8B-B14F-4D97-AF65-F5344CB8AC3E}">
        <p14:creationId xmlns:p14="http://schemas.microsoft.com/office/powerpoint/2010/main" val="2230173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B78333-9C3F-C432-28D4-D0B0CF4F3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81" y="140746"/>
            <a:ext cx="3705979" cy="10710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F5750B7-BDDC-FE46-F152-F405302438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127" y="239068"/>
            <a:ext cx="1939285" cy="8389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959A28-21BE-01B4-B359-F80A949E14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43" y="239068"/>
            <a:ext cx="2132471" cy="9727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080C8D5-6EB6-17D5-E312-FF99B61D0C6C}"/>
              </a:ext>
            </a:extLst>
          </p:cNvPr>
          <p:cNvSpPr/>
          <p:nvPr/>
        </p:nvSpPr>
        <p:spPr>
          <a:xfrm>
            <a:off x="0" y="1430230"/>
            <a:ext cx="12191999" cy="62711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514DFC-16E5-40A8-F09A-0DCA2D490AB0}"/>
              </a:ext>
            </a:extLst>
          </p:cNvPr>
          <p:cNvSpPr txBox="1"/>
          <p:nvPr/>
        </p:nvSpPr>
        <p:spPr>
          <a:xfrm>
            <a:off x="329770" y="1451401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sym typeface="Arial" charset="0"/>
              </a:rPr>
              <a:t>Relevance to SDG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159CA8-CF75-174C-E003-9AF50500F263}"/>
              </a:ext>
            </a:extLst>
          </p:cNvPr>
          <p:cNvSpPr txBox="1"/>
          <p:nvPr/>
        </p:nvSpPr>
        <p:spPr>
          <a:xfrm>
            <a:off x="835743" y="2155371"/>
            <a:ext cx="93335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The given problem statement is related to the to the SDG goal number 09</a:t>
            </a:r>
          </a:p>
          <a:p>
            <a:r>
              <a:rPr lang="en-IN" sz="2400" dirty="0"/>
              <a:t>(Industry , </a:t>
            </a:r>
            <a:r>
              <a:rPr lang="en-IN" sz="2400" dirty="0" err="1"/>
              <a:t>Innovotion</a:t>
            </a:r>
            <a:r>
              <a:rPr lang="en-IN" sz="2400" dirty="0"/>
              <a:t> and Infrastructure)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91FE6E-0264-136B-E073-BCAA35FE31BA}"/>
              </a:ext>
            </a:extLst>
          </p:cNvPr>
          <p:cNvSpPr txBox="1"/>
          <p:nvPr/>
        </p:nvSpPr>
        <p:spPr>
          <a:xfrm>
            <a:off x="611809" y="3244334"/>
            <a:ext cx="2043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This mainly aims to: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F717BD-69F2-6BA4-31C0-5D8F65F6CBC3}"/>
              </a:ext>
            </a:extLst>
          </p:cNvPr>
          <p:cNvSpPr txBox="1"/>
          <p:nvPr/>
        </p:nvSpPr>
        <p:spPr>
          <a:xfrm>
            <a:off x="835744" y="3918857"/>
            <a:ext cx="56956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dirty="0"/>
              <a:t>Utilizing new technologies and ideas to advance automobiles design ,privacy and security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dirty="0"/>
              <a:t>Improving new ideas to achieving this goal by ensuring that everyone has access to secure their bikes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dirty="0"/>
              <a:t>The security  system includes Biometric , Face </a:t>
            </a:r>
            <a:r>
              <a:rPr lang="en-IN" dirty="0" err="1"/>
              <a:t>recognization</a:t>
            </a:r>
            <a:r>
              <a:rPr lang="en-IN" dirty="0"/>
              <a:t> , Voice </a:t>
            </a:r>
            <a:r>
              <a:rPr lang="en-IN" dirty="0" err="1"/>
              <a:t>recognization</a:t>
            </a:r>
            <a:endParaRPr lang="en-IN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B28C60-3F1B-9F8A-E69A-799EA06178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689" y="3055828"/>
            <a:ext cx="4694270" cy="348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548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FF364F-5691-EDF5-50F1-D95EC9FDE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81" y="140746"/>
            <a:ext cx="3705979" cy="10710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AC44C2D-6D36-6B19-374A-4C50D9F439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127" y="239068"/>
            <a:ext cx="1939285" cy="8389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F2A755-5139-C9BE-12DC-FA48AA0231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43" y="239068"/>
            <a:ext cx="2132471" cy="9727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766795C-E1FA-FF73-1CA8-70AF8A83C33B}"/>
              </a:ext>
            </a:extLst>
          </p:cNvPr>
          <p:cNvSpPr/>
          <p:nvPr/>
        </p:nvSpPr>
        <p:spPr>
          <a:xfrm>
            <a:off x="0" y="1430230"/>
            <a:ext cx="12191999" cy="62711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3733E9-A370-871C-D057-8B4ED7CDA06F}"/>
              </a:ext>
            </a:extLst>
          </p:cNvPr>
          <p:cNvSpPr txBox="1"/>
          <p:nvPr/>
        </p:nvSpPr>
        <p:spPr>
          <a:xfrm>
            <a:off x="329770" y="141925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+mj-lt"/>
                <a:ea typeface="Calibri"/>
                <a:cs typeface="Calibri"/>
                <a:sym typeface="Calibri"/>
              </a:rPr>
              <a:t>Solution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4DB93F-9382-9B16-9A05-979375375300}"/>
              </a:ext>
            </a:extLst>
          </p:cNvPr>
          <p:cNvSpPr txBox="1"/>
          <p:nvPr/>
        </p:nvSpPr>
        <p:spPr>
          <a:xfrm>
            <a:off x="329770" y="2004030"/>
            <a:ext cx="1110158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Implementing a comprehensive security system for bikes using biometric, face recognition, and voice recognition</a:t>
            </a:r>
          </a:p>
          <a:p>
            <a:r>
              <a:rPr lang="en-US" dirty="0"/>
              <a:t> technologies involves several </a:t>
            </a:r>
          </a:p>
          <a:p>
            <a:r>
              <a:rPr lang="en-US" sz="1600" dirty="0"/>
              <a:t>1. </a:t>
            </a:r>
            <a:r>
              <a:rPr lang="en-US" b="1" dirty="0"/>
              <a:t>Biometric Lock: </a:t>
            </a:r>
            <a:r>
              <a:rPr lang="en-US" sz="1600" dirty="0"/>
              <a:t>Install a biometric lock system on the bike, such as a fingerprint scanner or </a:t>
            </a:r>
          </a:p>
          <a:p>
            <a:r>
              <a:rPr lang="en-US" sz="1600" dirty="0"/>
              <a:t>     palm vein scanner, which allows only authorized users to access the bike.</a:t>
            </a:r>
          </a:p>
          <a:p>
            <a:r>
              <a:rPr lang="en-US" sz="1600" dirty="0"/>
              <a:t>2. </a:t>
            </a:r>
            <a:r>
              <a:rPr lang="en-US" b="1" dirty="0"/>
              <a:t>Face Recognition: </a:t>
            </a:r>
            <a:r>
              <a:rPr lang="en-US" sz="1600" dirty="0"/>
              <a:t>Integrate a face recognition system either as a standalone solution or in conjunction with </a:t>
            </a:r>
          </a:p>
          <a:p>
            <a:r>
              <a:rPr lang="en-US" sz="1600" dirty="0"/>
              <a:t>     the biometric lock. This system can identify the owner's face and automatically unlock the bike.</a:t>
            </a:r>
          </a:p>
          <a:p>
            <a:r>
              <a:rPr lang="en-US" sz="1600" dirty="0"/>
              <a:t>3. </a:t>
            </a:r>
            <a:r>
              <a:rPr lang="en-US" b="1" dirty="0"/>
              <a:t>Voice Recognition: </a:t>
            </a:r>
            <a:r>
              <a:rPr lang="en-US" sz="1600" dirty="0"/>
              <a:t>Implement voice recognition technology to further enhance security.</a:t>
            </a:r>
          </a:p>
          <a:p>
            <a:r>
              <a:rPr lang="en-US" sz="1600" dirty="0"/>
              <a:t>     The bike can respond to voice commands from the authorized user, such as "unlock" or "start engine.“</a:t>
            </a:r>
          </a:p>
          <a:p>
            <a:r>
              <a:rPr lang="en-US" sz="1600" dirty="0"/>
              <a:t>4. </a:t>
            </a:r>
            <a:r>
              <a:rPr lang="en-US" b="1" dirty="0"/>
              <a:t>Multi-Factor Authentication: </a:t>
            </a:r>
            <a:r>
              <a:rPr lang="en-US" sz="1600" dirty="0"/>
              <a:t>Combine these biometric and recognition systems with traditional security measures </a:t>
            </a:r>
          </a:p>
          <a:p>
            <a:r>
              <a:rPr lang="en-US" sz="1600" dirty="0"/>
              <a:t>     like PIN codes or key fobs for added security layers.</a:t>
            </a:r>
          </a:p>
          <a:p>
            <a:r>
              <a:rPr lang="en-US" sz="1600" dirty="0"/>
              <a:t>5. </a:t>
            </a:r>
            <a:r>
              <a:rPr lang="en-US" b="1" dirty="0"/>
              <a:t>Mobile App Integration: </a:t>
            </a:r>
            <a:r>
              <a:rPr lang="en-US" sz="1600" dirty="0"/>
              <a:t>Develop a mobile app that pairs with the bike's security system. This app can provide</a:t>
            </a:r>
          </a:p>
          <a:p>
            <a:r>
              <a:rPr lang="en-US" sz="1600" dirty="0"/>
              <a:t>     remote access control, real-time alerts, and tracking functionalities.</a:t>
            </a:r>
          </a:p>
          <a:p>
            <a:r>
              <a:rPr lang="en-US" sz="1600" dirty="0"/>
              <a:t>6. </a:t>
            </a:r>
            <a:r>
              <a:rPr lang="en-US" b="1" dirty="0"/>
              <a:t>Anti-Theft Features: </a:t>
            </a:r>
            <a:r>
              <a:rPr lang="en-US" sz="1600" dirty="0"/>
              <a:t>Integrate GPS tracking, motion sensors, and alarm systems to deter theft attempts and facilitate</a:t>
            </a:r>
          </a:p>
          <a:p>
            <a:r>
              <a:rPr lang="en-US" sz="1600" dirty="0"/>
              <a:t>    recovery in case of theft.</a:t>
            </a:r>
          </a:p>
          <a:p>
            <a:r>
              <a:rPr lang="en-US" sz="1600" dirty="0"/>
              <a:t>7. </a:t>
            </a:r>
            <a:r>
              <a:rPr lang="en-US" b="1" dirty="0"/>
              <a:t>Regular Updates and Maintenance : </a:t>
            </a:r>
            <a:r>
              <a:rPr lang="en-US" sz="1600" dirty="0"/>
              <a:t>Ensure the security system is regularly updated to patch vulnerabilities and maintain optimal  performance.                </a:t>
            </a:r>
          </a:p>
          <a:p>
            <a:r>
              <a:rPr lang="en-US" sz="1600" dirty="0"/>
              <a:t>By combining these technologies and best practices, you can create a robust security system for bikes that offers both convenience and protection against theft.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832939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B78333-9C3F-C432-28D4-D0B0CF4F3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81" y="140746"/>
            <a:ext cx="3705979" cy="10710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F5750B7-BDDC-FE46-F152-F405302438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127" y="239068"/>
            <a:ext cx="1939285" cy="8389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959A28-21BE-01B4-B359-F80A949E14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43" y="239068"/>
            <a:ext cx="2132471" cy="9727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080C8D5-6EB6-17D5-E312-FF99B61D0C6C}"/>
              </a:ext>
            </a:extLst>
          </p:cNvPr>
          <p:cNvSpPr/>
          <p:nvPr/>
        </p:nvSpPr>
        <p:spPr>
          <a:xfrm>
            <a:off x="0" y="1430230"/>
            <a:ext cx="12191999" cy="62711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514DFC-16E5-40A8-F09A-0DCA2D490AB0}"/>
              </a:ext>
            </a:extLst>
          </p:cNvPr>
          <p:cNvSpPr txBox="1"/>
          <p:nvPr/>
        </p:nvSpPr>
        <p:spPr>
          <a:xfrm>
            <a:off x="329770" y="1451401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sym typeface="Arial" charset="0"/>
              </a:rPr>
              <a:t>Methodology 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3D3157-6BAE-E336-297D-9A522C42B74C}"/>
              </a:ext>
            </a:extLst>
          </p:cNvPr>
          <p:cNvSpPr txBox="1"/>
          <p:nvPr/>
        </p:nvSpPr>
        <p:spPr>
          <a:xfrm>
            <a:off x="2789853" y="2565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353306-2747-3B3A-8DC2-88948CE1A2D3}"/>
              </a:ext>
            </a:extLst>
          </p:cNvPr>
          <p:cNvSpPr txBox="1"/>
          <p:nvPr/>
        </p:nvSpPr>
        <p:spPr>
          <a:xfrm>
            <a:off x="58486" y="2036176"/>
            <a:ext cx="11959343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Developing a methodology to address vehicle theft in unsecured places using biometric, face recognition, and voice </a:t>
            </a:r>
          </a:p>
          <a:p>
            <a:r>
              <a:rPr lang="en-US" dirty="0"/>
              <a:t>recognition technologies involves several key steps:</a:t>
            </a:r>
          </a:p>
          <a:p>
            <a:r>
              <a:rPr lang="en-US" sz="1600" dirty="0"/>
              <a:t> </a:t>
            </a:r>
            <a:r>
              <a:rPr lang="en-US" b="1" dirty="0"/>
              <a:t>1.Research and Analysis : </a:t>
            </a:r>
            <a:r>
              <a:rPr lang="en-US" sz="1600" dirty="0"/>
              <a:t>Conduct a thorough analysis of existing security measures and vulnerabilities related to vehicle theft in</a:t>
            </a:r>
          </a:p>
          <a:p>
            <a:r>
              <a:rPr lang="en-US" sz="1600" dirty="0"/>
              <a:t> unsecured parking areas . Identify common methods and patterns of theft in such locations.</a:t>
            </a:r>
          </a:p>
          <a:p>
            <a:r>
              <a:rPr lang="en-US" b="1" dirty="0"/>
              <a:t>2.Technology Assessment : </a:t>
            </a:r>
            <a:r>
              <a:rPr lang="en-US" sz="1600" dirty="0"/>
              <a:t>Evaluate available biometric, face recognition, and voice recognition technologies to determine their </a:t>
            </a:r>
          </a:p>
          <a:p>
            <a:r>
              <a:rPr lang="en-US" sz="1600" dirty="0"/>
              <a:t>suitability for the intended purpose . Consider factors such as accuracy, reliability, scalability, integration capabilities, and</a:t>
            </a:r>
          </a:p>
          <a:p>
            <a:r>
              <a:rPr lang="en-US" sz="1600" dirty="0"/>
              <a:t> cost-effectiveness.</a:t>
            </a:r>
          </a:p>
          <a:p>
            <a:r>
              <a:rPr lang="en-US" b="1" dirty="0"/>
              <a:t>3.System Design : </a:t>
            </a:r>
            <a:r>
              <a:rPr lang="en-US" sz="1600" dirty="0"/>
              <a:t>Design a comprehensive security system that integrates biometric, face recognition, and voice recognition </a:t>
            </a:r>
          </a:p>
          <a:p>
            <a:r>
              <a:rPr lang="en-US" sz="1600" dirty="0"/>
              <a:t>Technologies . Determine the placement of biometric scanners, facial recognition cameras, and voice recognition modules</a:t>
            </a:r>
          </a:p>
          <a:p>
            <a:r>
              <a:rPr lang="en-US" sz="1600" dirty="0"/>
              <a:t> throughout the parking area to ensure maximum coverage and effectiveness.</a:t>
            </a:r>
          </a:p>
          <a:p>
            <a:r>
              <a:rPr lang="en-US" b="1" dirty="0"/>
              <a:t>4.User Enrollment : </a:t>
            </a:r>
            <a:r>
              <a:rPr lang="en-US" sz="1600" dirty="0"/>
              <a:t>Develop a process for enrolling authorized users into the system . Collect biometric data (e.g., fingerprints, </a:t>
            </a:r>
          </a:p>
          <a:p>
            <a:r>
              <a:rPr lang="en-US" sz="1600" dirty="0"/>
              <a:t>Palm veins), facial images, and voice samples from authorized individuals . Store the collected data securely in a centralized </a:t>
            </a:r>
          </a:p>
          <a:p>
            <a:r>
              <a:rPr lang="en-US" sz="1600" dirty="0"/>
              <a:t>database.</a:t>
            </a:r>
          </a:p>
          <a:p>
            <a:r>
              <a:rPr lang="en-US" b="1" dirty="0"/>
              <a:t>5.System Implementation : </a:t>
            </a:r>
            <a:r>
              <a:rPr lang="en-US" sz="1600" dirty="0"/>
              <a:t>Install biometric scanners, facial recognition cameras, and voice recognition modules at appropriate </a:t>
            </a:r>
          </a:p>
          <a:p>
            <a:r>
              <a:rPr lang="en-US" sz="1600" dirty="0"/>
              <a:t>locations within the parking area . Integrate the hardware components with software systems for data processing, matching, and</a:t>
            </a:r>
          </a:p>
          <a:p>
            <a:r>
              <a:rPr lang="en-US" sz="1600" dirty="0"/>
              <a:t> authentication . Conduct thorough testing and calibration to ensure the accuracy and reliability of the system.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980632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B78333-9C3F-C432-28D4-D0B0CF4F3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81" y="140746"/>
            <a:ext cx="3705979" cy="10710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F5750B7-BDDC-FE46-F152-F405302438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127" y="239068"/>
            <a:ext cx="1939285" cy="8389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959A28-21BE-01B4-B359-F80A949E14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43" y="239068"/>
            <a:ext cx="2132471" cy="9727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080C8D5-6EB6-17D5-E312-FF99B61D0C6C}"/>
              </a:ext>
            </a:extLst>
          </p:cNvPr>
          <p:cNvSpPr/>
          <p:nvPr/>
        </p:nvSpPr>
        <p:spPr>
          <a:xfrm>
            <a:off x="0" y="1409058"/>
            <a:ext cx="12191999" cy="62711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514DFC-16E5-40A8-F09A-0DCA2D490AB0}"/>
              </a:ext>
            </a:extLst>
          </p:cNvPr>
          <p:cNvSpPr txBox="1"/>
          <p:nvPr/>
        </p:nvSpPr>
        <p:spPr>
          <a:xfrm>
            <a:off x="329770" y="1451401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sym typeface="Arial" charset="0"/>
              </a:rPr>
              <a:t>Feasibility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E570D9-AEC2-D81B-695A-4EFCA442AB45}"/>
              </a:ext>
            </a:extLst>
          </p:cNvPr>
          <p:cNvSpPr txBox="1"/>
          <p:nvPr/>
        </p:nvSpPr>
        <p:spPr>
          <a:xfrm>
            <a:off x="0" y="2146040"/>
            <a:ext cx="1194541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Implementing biometric, face recognition, and voice recognition technologies for preventing vehicle theft in unsecured </a:t>
            </a:r>
          </a:p>
          <a:p>
            <a:r>
              <a:rPr lang="en-US" sz="2000" dirty="0"/>
              <a:t>places has both potential benefits and challenges:</a:t>
            </a:r>
          </a:p>
          <a:p>
            <a:r>
              <a:rPr lang="en-US" b="1" dirty="0"/>
              <a:t>Feasibility factors include :</a:t>
            </a:r>
          </a:p>
          <a:p>
            <a:r>
              <a:rPr lang="en-US" b="1" u="sng" dirty="0"/>
              <a:t>1.Security Enhancement</a:t>
            </a:r>
            <a:r>
              <a:rPr lang="en-US" b="1" dirty="0"/>
              <a:t>: </a:t>
            </a:r>
            <a:r>
              <a:rPr lang="en-US" dirty="0"/>
              <a:t>Biometric, face, and voice recognition technologies can significantly enhance security measures. </a:t>
            </a:r>
          </a:p>
          <a:p>
            <a:r>
              <a:rPr lang="en-US" dirty="0"/>
              <a:t>      Biometric data such as fingerprints or facial features are unique to individuals, making it difficult for unauthorized</a:t>
            </a:r>
          </a:p>
          <a:p>
            <a:r>
              <a:rPr lang="en-US" dirty="0"/>
              <a:t>      persons to gain access to vehicles .</a:t>
            </a:r>
          </a:p>
          <a:p>
            <a:r>
              <a:rPr lang="en-US" b="1" u="sng" dirty="0"/>
              <a:t>2.User Convenience: </a:t>
            </a:r>
            <a:r>
              <a:rPr lang="en-US" dirty="0"/>
              <a:t>Unlike traditional keys or key fobs, biometric, face, or voice recognition systems offer convenience, </a:t>
            </a:r>
          </a:p>
          <a:p>
            <a:r>
              <a:rPr lang="en-US" dirty="0"/>
              <a:t>     as the vehicle can be unlocked or started without needing a physical key .</a:t>
            </a:r>
          </a:p>
          <a:p>
            <a:r>
              <a:rPr lang="en-US" b="1" u="sng" dirty="0"/>
              <a:t>3.Integration: </a:t>
            </a:r>
            <a:r>
              <a:rPr lang="en-US" dirty="0"/>
              <a:t>These technologies can be integrated into existing vehicle security systems, making it feasible to implement</a:t>
            </a:r>
          </a:p>
          <a:p>
            <a:r>
              <a:rPr lang="en-US" dirty="0"/>
              <a:t>        them in both new vehicles and retrofit older models . </a:t>
            </a:r>
          </a:p>
          <a:p>
            <a:r>
              <a:rPr lang="en-US" b="1" u="sng" dirty="0"/>
              <a:t>4.Deterrent for Theft</a:t>
            </a:r>
            <a:r>
              <a:rPr lang="en-US" dirty="0"/>
              <a:t>: The presence of advanced security measures  may deter potential thieves, as the risk of being </a:t>
            </a:r>
          </a:p>
          <a:p>
            <a:r>
              <a:rPr lang="en-US" dirty="0"/>
              <a:t>           identified and caught is higher . </a:t>
            </a:r>
          </a:p>
          <a:p>
            <a:r>
              <a:rPr lang="en-US" b="1" u="sng" dirty="0"/>
              <a:t>5.Data Security: </a:t>
            </a:r>
            <a:r>
              <a:rPr lang="en-US" dirty="0"/>
              <a:t>Proper encryption and storage of biometric data are crucial to prevent misuse. Secure protocols must be in </a:t>
            </a:r>
          </a:p>
          <a:p>
            <a:r>
              <a:rPr lang="en-US" dirty="0"/>
              <a:t>             place to protect users' personal information from hacking or unauthorized access.2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0948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B78333-9C3F-C432-28D4-D0B0CF4F3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81" y="140746"/>
            <a:ext cx="3705979" cy="10710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F5750B7-BDDC-FE46-F152-F405302438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127" y="239068"/>
            <a:ext cx="1939285" cy="8389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959A28-21BE-01B4-B359-F80A949E14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43" y="239068"/>
            <a:ext cx="2132471" cy="9727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080C8D5-6EB6-17D5-E312-FF99B61D0C6C}"/>
              </a:ext>
            </a:extLst>
          </p:cNvPr>
          <p:cNvSpPr/>
          <p:nvPr/>
        </p:nvSpPr>
        <p:spPr>
          <a:xfrm>
            <a:off x="1" y="1430230"/>
            <a:ext cx="12192000" cy="62711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514DFC-16E5-40A8-F09A-0DCA2D490AB0}"/>
              </a:ext>
            </a:extLst>
          </p:cNvPr>
          <p:cNvSpPr txBox="1"/>
          <p:nvPr/>
        </p:nvSpPr>
        <p:spPr>
          <a:xfrm>
            <a:off x="329770" y="1451401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sym typeface="Arial" charset="0"/>
              </a:rPr>
              <a:t>Innovation in the Solution 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CE413F-A2C4-5914-07B2-B3DD4CF1C75B}"/>
              </a:ext>
            </a:extLst>
          </p:cNvPr>
          <p:cNvSpPr txBox="1"/>
          <p:nvPr/>
        </p:nvSpPr>
        <p:spPr>
          <a:xfrm>
            <a:off x="164401" y="2275804"/>
            <a:ext cx="5607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latin typeface="Bahnschrift" panose="020B0502040204020203" pitchFamily="34" charset="0"/>
              </a:rPr>
              <a:t>The Innovation in the solution are: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6760D5-BD96-A428-34E6-413137949CE5}"/>
              </a:ext>
            </a:extLst>
          </p:cNvPr>
          <p:cNvSpPr txBox="1"/>
          <p:nvPr/>
        </p:nvSpPr>
        <p:spPr>
          <a:xfrm>
            <a:off x="1330266" y="3110786"/>
            <a:ext cx="539006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Multi-Modal 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AI-Powered Recognition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Edge Computing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err="1"/>
              <a:t>Behavioral</a:t>
            </a:r>
            <a:r>
              <a:rPr lang="en-IN" sz="2000" dirty="0"/>
              <a:t> Biometrics</a:t>
            </a:r>
          </a:p>
          <a:p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Privacy-Preserving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User-Centric Design</a:t>
            </a:r>
          </a:p>
        </p:txBody>
      </p:sp>
    </p:spTree>
    <p:extLst>
      <p:ext uri="{BB962C8B-B14F-4D97-AF65-F5344CB8AC3E}">
        <p14:creationId xmlns:p14="http://schemas.microsoft.com/office/powerpoint/2010/main" val="2172251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B78333-9C3F-C432-28D4-D0B0CF4F3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81" y="140746"/>
            <a:ext cx="3705979" cy="10710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F5750B7-BDDC-FE46-F152-F405302438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127" y="239068"/>
            <a:ext cx="1939285" cy="8389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959A28-21BE-01B4-B359-F80A949E14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43" y="239068"/>
            <a:ext cx="2132471" cy="9727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080C8D5-6EB6-17D5-E312-FF99B61D0C6C}"/>
              </a:ext>
            </a:extLst>
          </p:cNvPr>
          <p:cNvSpPr/>
          <p:nvPr/>
        </p:nvSpPr>
        <p:spPr>
          <a:xfrm>
            <a:off x="1" y="1430230"/>
            <a:ext cx="12192000" cy="62711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514DFC-16E5-40A8-F09A-0DCA2D490AB0}"/>
              </a:ext>
            </a:extLst>
          </p:cNvPr>
          <p:cNvSpPr txBox="1"/>
          <p:nvPr/>
        </p:nvSpPr>
        <p:spPr>
          <a:xfrm>
            <a:off x="329770" y="1451401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sym typeface="Arial" charset="0"/>
              </a:rPr>
              <a:t>Conclusion 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482EF4-EF48-F180-A224-A4607E91CE70}"/>
              </a:ext>
            </a:extLst>
          </p:cNvPr>
          <p:cNvSpPr txBox="1"/>
          <p:nvPr/>
        </p:nvSpPr>
        <p:spPr>
          <a:xfrm>
            <a:off x="251927" y="2481943"/>
            <a:ext cx="1124153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conclusion, leveraging biometric, face, and voice recognition technologies presents a promising avenue </a:t>
            </a:r>
          </a:p>
          <a:p>
            <a:r>
              <a:rPr lang="en-US" dirty="0"/>
              <a:t>for combating vehicle theft in unsecured places. These advanced security measures offer a multifaceted approach to</a:t>
            </a:r>
          </a:p>
          <a:p>
            <a:r>
              <a:rPr lang="en-US" dirty="0"/>
              <a:t> authentication, enhancing both the accuracy and convenience of vehicle access while deterring potential thieves.</a:t>
            </a:r>
          </a:p>
          <a:p>
            <a:endParaRPr lang="en-US" dirty="0"/>
          </a:p>
          <a:p>
            <a:r>
              <a:rPr lang="en-US" dirty="0"/>
              <a:t>However, while the potential benefits are significant, challenges such as accuracy limitations, cost considerations, and </a:t>
            </a:r>
          </a:p>
          <a:p>
            <a:r>
              <a:rPr lang="en-US" dirty="0"/>
              <a:t>user acceptance must be carefully addressed. Innovation in areas such as multi-modal authentication, AI-powered</a:t>
            </a:r>
          </a:p>
          <a:p>
            <a:r>
              <a:rPr lang="en-US" dirty="0"/>
              <a:t> recognition, and privacy-preserving techniques can further enhance the effectiveness and security of these systems.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6833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1110</Words>
  <Application>Microsoft Office PowerPoint</Application>
  <PresentationFormat>Widescreen</PresentationFormat>
  <Paragraphs>128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Bahnschrift</vt:lpstr>
      <vt:lpstr>Book Antiqua</vt:lpstr>
      <vt:lpstr>Calibri</vt:lpstr>
      <vt:lpstr>Calibri Light</vt:lpstr>
      <vt:lpstr>Cambria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Harish Babu L</dc:creator>
  <cp:lastModifiedBy>uday kumar</cp:lastModifiedBy>
  <cp:revision>7</cp:revision>
  <dcterms:created xsi:type="dcterms:W3CDTF">2023-03-06T08:58:38Z</dcterms:created>
  <dcterms:modified xsi:type="dcterms:W3CDTF">2024-05-17T00:03:02Z</dcterms:modified>
</cp:coreProperties>
</file>