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8" r:id="rId4"/>
  </p:sldMasterIdLst>
  <p:notesMasterIdLst>
    <p:notesMasterId r:id="rId20"/>
  </p:notesMasterIdLst>
  <p:handoutMasterIdLst>
    <p:handoutMasterId r:id="rId21"/>
  </p:handoutMasterIdLst>
  <p:sldIdLst>
    <p:sldId id="256" r:id="rId5"/>
    <p:sldId id="257" r:id="rId6"/>
    <p:sldId id="286" r:id="rId7"/>
    <p:sldId id="260" r:id="rId8"/>
    <p:sldId id="258" r:id="rId9"/>
    <p:sldId id="261" r:id="rId10"/>
    <p:sldId id="287" r:id="rId11"/>
    <p:sldId id="288" r:id="rId12"/>
    <p:sldId id="289" r:id="rId13"/>
    <p:sldId id="291" r:id="rId14"/>
    <p:sldId id="292" r:id="rId15"/>
    <p:sldId id="285" r:id="rId16"/>
    <p:sldId id="293" r:id="rId17"/>
    <p:sldId id="29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F82CA"/>
    <a:srgbClr val="103350"/>
    <a:srgbClr val="0C4360"/>
    <a:srgbClr val="1B6872"/>
    <a:srgbClr val="63B7C6"/>
    <a:srgbClr val="002136"/>
    <a:srgbClr val="0C75AC"/>
    <a:srgbClr val="0024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3" autoAdjust="0"/>
    <p:restoredTop sz="94660"/>
  </p:normalViewPr>
  <p:slideViewPr>
    <p:cSldViewPr snapToGrid="0">
      <p:cViewPr varScale="1">
        <p:scale>
          <a:sx n="116" d="100"/>
          <a:sy n="116" d="100"/>
        </p:scale>
        <p:origin x="-336" y="-11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pPr/>
              <a:t>4/3/2024</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pPr/>
              <a:t>‹#›</a:t>
            </a:fld>
            <a:endParaRPr lang="en-US" dirty="0"/>
          </a:p>
        </p:txBody>
      </p:sp>
    </p:spTree>
    <p:extLst>
      <p:ext uri="{BB962C8B-B14F-4D97-AF65-F5344CB8AC3E}">
        <p14:creationId xmlns:p14="http://schemas.microsoft.com/office/powerpoint/2010/main" xmlns=""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pPr/>
              <a:t>4/3/2024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pPr/>
              <a:t>‹#›</a:t>
            </a:fld>
            <a:endParaRPr lang="en-US" noProof="0" dirty="0"/>
          </a:p>
        </p:txBody>
      </p:sp>
    </p:spTree>
    <p:extLst>
      <p:ext uri="{BB962C8B-B14F-4D97-AF65-F5344CB8AC3E}">
        <p14:creationId xmlns:p14="http://schemas.microsoft.com/office/powerpoint/2010/main" xmlns=""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F8CFA630-13BB-46C4-BD44-B2C5F9B66074}" type="datetimeFigureOut">
              <a:rPr lang="en-US" smtClean="0"/>
              <a:pPr/>
              <a:t>4/3/2024</a:t>
            </a:fld>
            <a:endParaRPr lang="en-US" dirty="0">
              <a:solidFill>
                <a:srgbClr val="FFFFFF"/>
              </a:solidFill>
            </a:endParaRPr>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kumimoji="0" lang="en-US" dirty="0">
              <a:solidFill>
                <a:srgbClr val="FFFFFF"/>
              </a:solidFill>
            </a:endParaRPr>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C5217A8-0E06-4059-AC45-433E2E67A85D}" type="slidenum">
              <a:rPr kumimoji="0" lang="en-US" smtClean="0"/>
              <a:pPr/>
              <a:t>‹#›</a:t>
            </a:fld>
            <a:endParaRPr kumimoji="0" lang="en-US" dirty="0">
              <a:solidFill>
                <a:srgbClr val="FFFFFF"/>
              </a:solidFill>
            </a:endParaRPr>
          </a:p>
        </p:txBody>
      </p:sp>
      <p:sp>
        <p:nvSpPr>
          <p:cNvPr id="12" name="Rectangle 11">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14" name="Group 13">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22"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ight Triangle 23">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ight Triangle 24">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ight Triangle 25">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5"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9" name="Group 18">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20"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C263D6C4-4840-40CC-AC84-17E24B3B7BDE}" type="slidenum">
              <a:rPr lang="en-US" noProof="0" smtClean="0"/>
              <a:pPr/>
              <a:t>‹#›</a:t>
            </a:fld>
            <a:endParaRPr lang="en-US" noProof="0"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F8CFA630-13BB-46C4-BD44-B2C5F9B66074}" type="datetimeFigureOut">
              <a:rPr lang="en-US" smtClean="0"/>
              <a:pPr/>
              <a:t>4/3/2024</a:t>
            </a:fld>
            <a:endParaRPr lang="en-US" dirty="0"/>
          </a:p>
        </p:txBody>
      </p:sp>
      <p:sp>
        <p:nvSpPr>
          <p:cNvPr id="5" name="Footer Placeholder 4"/>
          <p:cNvSpPr>
            <a:spLocks noGrp="1"/>
          </p:cNvSpPr>
          <p:nvPr>
            <p:ph type="ftr" sz="quarter" idx="11"/>
          </p:nvPr>
        </p:nvSpPr>
        <p:spPr>
          <a:xfrm>
            <a:off x="609602" y="6248208"/>
            <a:ext cx="7431311" cy="365125"/>
          </a:xfrm>
        </p:spPr>
        <p:txBody>
          <a:bodyPr/>
          <a:lstStyle/>
          <a:p>
            <a:endParaRPr kumimoji="0" lang="en-US" dirty="0"/>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C263D6C4-4840-40CC-AC84-17E24B3B7BDE}" type="slidenum">
              <a:rPr lang="en-US" noProof="0" smtClean="0"/>
              <a:pPr/>
              <a:t>‹#›</a:t>
            </a:fld>
            <a:endParaRPr lang="en-US" noProof="0" dirty="0"/>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3"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xmlns="" val="274574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4"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xmlns="" val="2904744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xmlns="" val="1675197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175316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07370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2636708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3219167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99959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CFA630-13BB-46C4-BD44-B2C5F9B66074}"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263D6C4-4840-40CC-AC84-17E24B3B7BDE}" type="slidenum">
              <a:rPr lang="en-US" noProof="0" smtClean="0"/>
              <a:pPr/>
              <a:t>‹#›</a:t>
            </a:fld>
            <a:endParaRPr lang="en-US" noProof="0" dirty="0"/>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Rectangle 6">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0"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4"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7"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8"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9"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476266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xmlns="" val="15447457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xmlns="" val="24868267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xmlns="" val="154065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xmlns="" val="1212989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xmlns="" val="2672304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xmlns="" val="22363861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xmlns="" val="121851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8CFA630-13BB-46C4-BD44-B2C5F9B66074}" type="datetimeFigureOut">
              <a:rPr lang="en-US" smtClean="0"/>
              <a:pPr/>
              <a:t>4/3/2024</a:t>
            </a:fld>
            <a:endParaRPr lang="en-US">
              <a:solidFill>
                <a:schemeClr val="tx2"/>
              </a:solidFill>
            </a:endParaRPr>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C263D6C4-4840-40CC-AC84-17E24B3B7BDE}" type="slidenum">
              <a:rPr lang="en-US" noProof="0" smtClean="0"/>
              <a:pPr/>
              <a:t>‹#›</a:t>
            </a:fld>
            <a:endParaRPr lang="en-US" noProof="0" dirty="0"/>
          </a:p>
        </p:txBody>
      </p:sp>
      <p:sp>
        <p:nvSpPr>
          <p:cNvPr id="14" name="Footer Placeholder 13"/>
          <p:cNvSpPr>
            <a:spLocks noGrp="1"/>
          </p:cNvSpPr>
          <p:nvPr>
            <p:ph type="ftr" sz="quarter" idx="12"/>
          </p:nvPr>
        </p:nvSpPr>
        <p:spPr/>
        <p:txBody>
          <a:bodyPr/>
          <a:lstStyle/>
          <a:p>
            <a:endParaRPr kumimoji="0" lang="en-US" dirty="0">
              <a:solidFill>
                <a:schemeClr val="tx2"/>
              </a:solidFill>
            </a:endParaRPr>
          </a:p>
        </p:txBody>
      </p:sp>
      <p:sp>
        <p:nvSpPr>
          <p:cNvPr id="10" name="Rectangle 9">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ight Triangle 15">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22" name="Group 21">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23"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5" name="Group 24">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6"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8CFA630-13BB-46C4-BD44-B2C5F9B66074}" type="datetimeFigureOut">
              <a:rPr lang="en-US" smtClean="0"/>
              <a:pPr/>
              <a:t>4/3/2024</a:t>
            </a:fld>
            <a:endParaRPr lang="en-US"/>
          </a:p>
        </p:txBody>
      </p:sp>
      <p:sp>
        <p:nvSpPr>
          <p:cNvPr id="10" name="Slide Number Placeholder 9"/>
          <p:cNvSpPr>
            <a:spLocks noGrp="1"/>
          </p:cNvSpPr>
          <p:nvPr>
            <p:ph type="sldNum" sz="quarter" idx="16"/>
          </p:nvPr>
        </p:nvSpPr>
        <p:spPr/>
        <p:txBody>
          <a:bodyPr rtlCol="0"/>
          <a:lstStyle/>
          <a:p>
            <a:fld id="{C263D6C4-4840-40CC-AC84-17E24B3B7BDE}" type="slidenum">
              <a:rPr lang="en-US" noProof="0" smtClean="0"/>
              <a:pPr/>
              <a:t>‹#›</a:t>
            </a:fld>
            <a:endParaRPr lang="en-US" noProof="0" dirty="0"/>
          </a:p>
        </p:txBody>
      </p:sp>
      <p:sp>
        <p:nvSpPr>
          <p:cNvPr id="12" name="Footer Placeholder 11"/>
          <p:cNvSpPr>
            <a:spLocks noGrp="1"/>
          </p:cNvSpPr>
          <p:nvPr>
            <p:ph type="ftr" sz="quarter" idx="17"/>
          </p:nvPr>
        </p:nvSpPr>
        <p:spPr/>
        <p:txBody>
          <a:bodyPr rtlCol="0"/>
          <a:lstStyle/>
          <a:p>
            <a:endParaRPr kumimoji="0" lang="en-US"/>
          </a:p>
        </p:txBody>
      </p:sp>
      <p:sp>
        <p:nvSpPr>
          <p:cNvPr id="13" name="Rectangle 12">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6"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9"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1" name="Group 20">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22"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8CFA630-13BB-46C4-BD44-B2C5F9B66074}" type="datetimeFigureOut">
              <a:rPr lang="en-US" smtClean="0"/>
              <a:pPr/>
              <a:t>4/3/2024</a:t>
            </a:fld>
            <a:endParaRPr lang="en-US"/>
          </a:p>
        </p:txBody>
      </p:sp>
      <p:sp>
        <p:nvSpPr>
          <p:cNvPr id="12" name="Slide Number Placeholder 11"/>
          <p:cNvSpPr>
            <a:spLocks noGrp="1"/>
          </p:cNvSpPr>
          <p:nvPr>
            <p:ph type="sldNum" sz="quarter" idx="16"/>
          </p:nvPr>
        </p:nvSpPr>
        <p:spPr/>
        <p:txBody>
          <a:bodyPr rtlCol="0"/>
          <a:lstStyle/>
          <a:p>
            <a:fld id="{C263D6C4-4840-40CC-AC84-17E24B3B7BDE}" type="slidenum">
              <a:rPr lang="en-US" noProof="0" smtClean="0"/>
              <a:pPr/>
              <a:t>‹#›</a:t>
            </a:fld>
            <a:endParaRPr lang="en-US" noProof="0" dirty="0"/>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7" name="Rectangle 16">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2" name="Group 21">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23"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5" name="Group 24">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26"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7"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8CFA630-13BB-46C4-BD44-B2C5F9B66074}"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263D6C4-4840-40CC-AC84-17E24B3B7BDE}" type="slidenum">
              <a:rPr lang="en-US" noProof="0" smtClean="0"/>
              <a:pPr/>
              <a:t>‹#›</a:t>
            </a:fld>
            <a:endParaRPr lang="en-US" noProof="0" dirty="0"/>
          </a:p>
        </p:txBody>
      </p:sp>
      <p:sp>
        <p:nvSpPr>
          <p:cNvPr id="6" name="Rectangle 5">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1" name="Group 10">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2"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4" name="Group 13">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5"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6"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FA630-13BB-46C4-BD44-B2C5F9B66074}" type="datetimeFigureOut">
              <a:rPr lang="en-US" smtClean="0"/>
              <a:pPr/>
              <a:t>4/3/2024</a:t>
            </a:fld>
            <a:endParaRPr lang="en-US" dirty="0">
              <a:solidFill>
                <a:schemeClr val="tx2"/>
              </a:solidFill>
            </a:endParaRPr>
          </a:p>
        </p:txBody>
      </p:sp>
      <p:sp>
        <p:nvSpPr>
          <p:cNvPr id="3" name="Footer Placeholder 2"/>
          <p:cNvSpPr>
            <a:spLocks noGrp="1"/>
          </p:cNvSpPr>
          <p:nvPr>
            <p:ph type="ftr" sz="quarter" idx="11"/>
          </p:nvPr>
        </p:nvSpPr>
        <p:spPr/>
        <p:txBody>
          <a:bodyPr/>
          <a:lstStyle/>
          <a:p>
            <a:endParaRPr kumimoji="0" lang="en-US" dirty="0">
              <a:solidFill>
                <a:schemeClr val="tx2"/>
              </a:solidFill>
            </a:endParaRPr>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C263D6C4-4840-40CC-AC84-17E24B3B7BDE}" type="slidenum">
              <a:rPr lang="en-US" noProof="0" smtClean="0"/>
              <a:pPr/>
              <a:t>‹#›</a:t>
            </a:fld>
            <a:endParaRPr lang="en-US" noProof="0" dirty="0"/>
          </a:p>
        </p:txBody>
      </p:sp>
      <p:sp>
        <p:nvSpPr>
          <p:cNvPr id="5" name="Rectangle 4">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7"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0" name="Group 9">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11"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8CFA630-13BB-46C4-BD44-B2C5F9B66074}"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263D6C4-4840-40CC-AC84-17E24B3B7BDE}" type="slidenum">
              <a:rPr lang="en-US" noProof="0" smtClean="0"/>
              <a:pPr/>
              <a:t>‹#›</a:t>
            </a:fld>
            <a:endParaRPr lang="en-US" noProof="0" dirty="0"/>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Rectangle 7">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4" name="Group 13">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5"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8"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F8CFA630-13BB-46C4-BD44-B2C5F9B66074}" type="datetimeFigureOut">
              <a:rPr lang="en-US" smtClean="0"/>
              <a:pPr/>
              <a:t>4/3/2024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C263D6C4-4840-40CC-AC84-17E24B3B7BDE}" type="slidenum">
              <a:rPr lang="en-US" noProof="0" smtClean="0"/>
              <a:pPr/>
              <a:t>‹#›</a:t>
            </a:fld>
            <a:endParaRPr lang="en-US" noProof="0" dirty="0"/>
          </a:p>
        </p:txBody>
      </p:sp>
      <p:sp>
        <p:nvSpPr>
          <p:cNvPr id="14" name="Footer Placeholder 13"/>
          <p:cNvSpPr>
            <a:spLocks noGrp="1"/>
          </p:cNvSpPr>
          <p:nvPr>
            <p:ph type="ftr" sz="quarter" idx="12"/>
          </p:nvPr>
        </p:nvSpPr>
        <p:spPr>
          <a:xfrm>
            <a:off x="2133600" y="6248207"/>
            <a:ext cx="6096000" cy="365125"/>
          </a:xfrm>
        </p:spPr>
        <p:txBody>
          <a:bodyPr rtlCol="0"/>
          <a:lstStyle/>
          <a:p>
            <a:endParaRPr kumimoji="0"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
        <p:nvSpPr>
          <p:cNvPr id="15" name="Rectangle 14">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21"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3" name="Group 22">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24"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F8CFA630-13BB-46C4-BD44-B2C5F9B66074}" type="datetimeFigureOut">
              <a:rPr lang="en-US" smtClean="0"/>
              <a:pPr/>
              <a:t>4/3/2024</a:t>
            </a:fld>
            <a:endParaRPr lang="en-US" sz="1000" dirty="0">
              <a:solidFill>
                <a:schemeClr val="tx2"/>
              </a:solidFill>
            </a:endParaRPr>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000" dirty="0">
              <a:solidFill>
                <a:schemeClr val="tx2"/>
              </a:solidFill>
            </a:endParaRPr>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263D6C4-4840-40CC-AC84-17E24B3B7BDE}" type="slidenum">
              <a:rPr lang="en-US" noProof="0" smtClean="0"/>
              <a:pPr/>
              <a:t>‹#›</a:t>
            </a:fld>
            <a:endParaRPr lang="en-US" noProof="0" dirty="0"/>
          </a:p>
        </p:txBody>
      </p:sp>
      <p:sp>
        <p:nvSpPr>
          <p:cNvPr id="10" name="Rectangle 9">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8" name="Group 17">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9"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1" name="Group 20">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24"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5"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651" r:id="rId14"/>
    <p:sldLayoutId id="2147483666" r:id="rId15"/>
    <p:sldLayoutId id="2147483661" r:id="rId16"/>
    <p:sldLayoutId id="2147483674" r:id="rId17"/>
    <p:sldLayoutId id="2147483665" r:id="rId18"/>
    <p:sldLayoutId id="2147483673" r:id="rId19"/>
    <p:sldLayoutId id="2147483662" r:id="rId20"/>
    <p:sldLayoutId id="2147483663" r:id="rId21"/>
    <p:sldLayoutId id="2147483664" r:id="rId22"/>
    <p:sldLayoutId id="2147483675" r:id="rId23"/>
    <p:sldLayoutId id="2147483676" r:id="rId24"/>
    <p:sldLayoutId id="2147483672" r:id="rId25"/>
    <p:sldLayoutId id="2147483667" r:id="rId26"/>
    <p:sldLayoutId id="2147483668" r:id="rId27"/>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2984268" y="1647568"/>
            <a:ext cx="7988531" cy="1771135"/>
          </a:xfrm>
        </p:spPr>
        <p:txBody>
          <a:bodyPr/>
          <a:lstStyle/>
          <a:p>
            <a:r>
              <a:rPr lang="en-US" u="sng" dirty="0">
                <a:solidFill>
                  <a:schemeClr val="bg1"/>
                </a:solidFill>
                <a:latin typeface="Times New Roman" panose="02020603050405020304" pitchFamily="18" charset="0"/>
                <a:cs typeface="Times New Roman" panose="02020603050405020304" pitchFamily="18" charset="0"/>
              </a:rPr>
              <a:t>Handwritten Digits model: GAN</a:t>
            </a:r>
            <a:endParaRPr lang="en-US" dirty="0">
              <a:solidFill>
                <a:schemeClr val="bg1"/>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2761488" y="3721607"/>
            <a:ext cx="7077456" cy="1955985"/>
          </a:xfrm>
        </p:spPr>
        <p:txBody>
          <a:bodyPr>
            <a:noAutofit/>
          </a:bodyPr>
          <a:lstStyle/>
          <a:p>
            <a:r>
              <a:rPr lang="en-US" b="1" u="sng" dirty="0">
                <a:cs typeface="Times New Roman" panose="02020603050405020304" pitchFamily="18" charset="0"/>
              </a:rPr>
              <a:t>DONE BY</a:t>
            </a:r>
            <a:r>
              <a:rPr lang="en-US" b="1" dirty="0">
                <a:cs typeface="Times New Roman" panose="02020603050405020304" pitchFamily="18" charset="0"/>
              </a:rPr>
              <a:t>:         </a:t>
            </a:r>
          </a:p>
          <a:p>
            <a:r>
              <a:rPr lang="en-US" b="1" i="1" dirty="0">
                <a:cs typeface="Times New Roman" panose="02020603050405020304" pitchFamily="18" charset="0"/>
              </a:rPr>
              <a:t>              </a:t>
            </a:r>
            <a:r>
              <a:rPr lang="en-US" b="1" i="1" dirty="0" smtClean="0">
                <a:cs typeface="Times New Roman" panose="02020603050405020304" pitchFamily="18" charset="0"/>
              </a:rPr>
              <a:t> SATHYA.M </a:t>
            </a:r>
            <a:r>
              <a:rPr lang="en-US" i="1" dirty="0" smtClean="0">
                <a:cs typeface="Times New Roman" panose="02020603050405020304" pitchFamily="18" charset="0"/>
              </a:rPr>
              <a:t>BTECH/IT3</a:t>
            </a:r>
            <a:r>
              <a:rPr lang="en-US" i="1" baseline="30000" dirty="0" smtClean="0">
                <a:cs typeface="Times New Roman" panose="02020603050405020304" pitchFamily="18" charset="0"/>
              </a:rPr>
              <a:t>RD</a:t>
            </a:r>
            <a:r>
              <a:rPr lang="en-US" i="1" dirty="0" smtClean="0">
                <a:cs typeface="Times New Roman" panose="02020603050405020304" pitchFamily="18" charset="0"/>
              </a:rPr>
              <a:t> year</a:t>
            </a:r>
          </a:p>
          <a:p>
            <a:r>
              <a:rPr lang="en-US" altLang="zh-CN" sz="1800" i="1" dirty="0">
                <a:cs typeface="Times New Roman" panose="02020603050405020304" pitchFamily="18" charset="0"/>
              </a:rPr>
              <a:t> </a:t>
            </a:r>
            <a:r>
              <a:rPr lang="en-US" altLang="zh-CN" sz="1800" i="1" dirty="0" smtClean="0">
                <a:cs typeface="Times New Roman" panose="02020603050405020304" pitchFamily="18" charset="0"/>
              </a:rPr>
              <a:t>                      210921205045</a:t>
            </a:r>
          </a:p>
          <a:p>
            <a:r>
              <a:rPr lang="en-US" altLang="zh-CN" i="1" dirty="0" smtClean="0">
                <a:cs typeface="Times New Roman" panose="02020603050405020304" pitchFamily="18" charset="0"/>
              </a:rPr>
              <a:t>santhosathya2@gmail.com</a:t>
            </a:r>
            <a:endParaRPr lang="zh-CN" altLang="en-US" sz="1800" dirty="0"/>
          </a:p>
          <a:p>
            <a:pPr marL="457200" lvl="1" indent="0">
              <a:buNone/>
            </a:pPr>
            <a:r>
              <a:rPr lang="en-IN" sz="1800" i="1" dirty="0">
                <a:solidFill>
                  <a:schemeClr val="tx1">
                    <a:lumMod val="85000"/>
                  </a:schemeClr>
                </a:solidFill>
                <a:cs typeface="Times New Roman" panose="02020603050405020304" pitchFamily="18" charset="0"/>
              </a:rPr>
              <a:t>                    </a:t>
            </a:r>
            <a:r>
              <a:rPr lang="en-IN" sz="1800" i="1" dirty="0" smtClean="0">
                <a:solidFill>
                  <a:schemeClr val="tx1">
                    <a:lumMod val="85000"/>
                  </a:schemeClr>
                </a:solidFill>
                <a:cs typeface="Times New Roman" panose="02020603050405020304" pitchFamily="18" charset="0"/>
              </a:rPr>
              <a:t>    Loyola </a:t>
            </a:r>
            <a:r>
              <a:rPr lang="en-IN" sz="1800" i="1" dirty="0">
                <a:solidFill>
                  <a:schemeClr val="tx1">
                    <a:lumMod val="85000"/>
                  </a:schemeClr>
                </a:solidFill>
                <a:cs typeface="Times New Roman" panose="02020603050405020304" pitchFamily="18" charset="0"/>
              </a:rPr>
              <a:t>Institute Of </a:t>
            </a:r>
            <a:r>
              <a:rPr lang="en-IN" sz="1800" i="1" dirty="0" smtClean="0">
                <a:solidFill>
                  <a:schemeClr val="tx1">
                    <a:lumMod val="85000"/>
                  </a:schemeClr>
                </a:solidFill>
                <a:cs typeface="Times New Roman" panose="02020603050405020304" pitchFamily="18" charset="0"/>
              </a:rPr>
              <a:t>Technology</a:t>
            </a:r>
          </a:p>
          <a:p>
            <a:pPr marL="457200" lvl="1" indent="0">
              <a:buNone/>
            </a:pPr>
            <a:r>
              <a:rPr lang="en-US" sz="1800" i="1" dirty="0">
                <a:solidFill>
                  <a:schemeClr val="tx1">
                    <a:lumMod val="85000"/>
                  </a:schemeClr>
                </a:solidFill>
                <a:cs typeface="Times New Roman" panose="02020603050405020304" pitchFamily="18" charset="0"/>
              </a:rPr>
              <a:t> </a:t>
            </a:r>
            <a:r>
              <a:rPr lang="en-US" sz="1800" i="1" dirty="0" smtClean="0">
                <a:solidFill>
                  <a:schemeClr val="tx1">
                    <a:lumMod val="85000"/>
                  </a:schemeClr>
                </a:solidFill>
                <a:cs typeface="Times New Roman" panose="02020603050405020304" pitchFamily="18" charset="0"/>
              </a:rPr>
              <a:t>                           palanchur,chennai-123</a:t>
            </a:r>
            <a:endParaRPr lang="en-US" sz="1800" dirty="0">
              <a:solidFill>
                <a:schemeClr val="tx1">
                  <a:lumMod val="85000"/>
                </a:schemeClr>
              </a:solidFill>
            </a:endParaRPr>
          </a:p>
        </p:txBody>
      </p:sp>
    </p:spTree>
    <p:extLst>
      <p:ext uri="{BB962C8B-B14F-4D97-AF65-F5344CB8AC3E}">
        <p14:creationId xmlns:p14="http://schemas.microsoft.com/office/powerpoint/2010/main" xmlns=""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24781" y="2069869"/>
            <a:ext cx="6803136" cy="4245206"/>
          </a:xfrm>
        </p:spPr>
        <p:txBody>
          <a:bodyPr>
            <a:normAutofit fontScale="70000" lnSpcReduction="2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Model Serialization</a:t>
            </a:r>
            <a:r>
              <a:rPr lang="en-US" dirty="0">
                <a:solidFill>
                  <a:schemeClr val="bg1"/>
                </a:solidFill>
                <a:latin typeface="Times New Roman" panose="02020603050405020304" pitchFamily="18" charset="0"/>
                <a:cs typeface="Times New Roman" panose="02020603050405020304" pitchFamily="18" charset="0"/>
              </a:rPr>
              <a:t>: Save the trained generator model to disk using HDF5 or </a:t>
            </a:r>
            <a:r>
              <a:rPr lang="en-US" dirty="0" err="1">
                <a:solidFill>
                  <a:schemeClr val="bg1"/>
                </a:solidFill>
                <a:latin typeface="Times New Roman" panose="02020603050405020304" pitchFamily="18" charset="0"/>
                <a:cs typeface="Times New Roman" panose="02020603050405020304" pitchFamily="18" charset="0"/>
              </a:rPr>
              <a:t>SavedModel</a:t>
            </a:r>
            <a:r>
              <a:rPr lang="en-US" dirty="0">
                <a:solidFill>
                  <a:schemeClr val="bg1"/>
                </a:solidFill>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Web Application Deployment</a:t>
            </a:r>
            <a:r>
              <a:rPr lang="en-US" dirty="0">
                <a:solidFill>
                  <a:schemeClr val="bg1"/>
                </a:solidFill>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Cloud Deployment</a:t>
            </a:r>
            <a:r>
              <a:rPr lang="en-US" dirty="0">
                <a:solidFill>
                  <a:schemeClr val="bg1"/>
                </a:solidFill>
                <a:latin typeface="Times New Roman" panose="02020603050405020304" pitchFamily="18" charset="0"/>
                <a:cs typeface="Times New Roman" panose="02020603050405020304" pitchFamily="18" charset="0"/>
              </a:rPr>
              <a:t>: Deploy the model on GCP, AWS, or Azure, expose endpoints over HTTP(S) or </a:t>
            </a:r>
            <a:r>
              <a:rPr lang="en-US" dirty="0" err="1">
                <a:solidFill>
                  <a:schemeClr val="bg1"/>
                </a:solidFill>
                <a:latin typeface="Times New Roman" panose="02020603050405020304" pitchFamily="18" charset="0"/>
                <a:cs typeface="Times New Roman" panose="02020603050405020304" pitchFamily="18" charset="0"/>
              </a:rPr>
              <a:t>gRPC</a:t>
            </a:r>
            <a:r>
              <a:rPr lang="en-US" dirty="0">
                <a:solidFill>
                  <a:schemeClr val="bg1"/>
                </a:solidFill>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API Deployment: </a:t>
            </a:r>
            <a:r>
              <a:rPr lang="en-US" dirty="0">
                <a:solidFill>
                  <a:schemeClr val="bg1"/>
                </a:solidFill>
                <a:latin typeface="Times New Roman" panose="02020603050405020304" pitchFamily="18" charset="0"/>
                <a:cs typeface="Times New Roman" panose="02020603050405020304" pitchFamily="18" charset="0"/>
              </a:rPr>
              <a:t>Serve the model as a RESTful or </a:t>
            </a:r>
            <a:r>
              <a:rPr lang="en-US" dirty="0" err="1">
                <a:solidFill>
                  <a:schemeClr val="bg1"/>
                </a:solidFill>
                <a:latin typeface="Times New Roman" panose="02020603050405020304" pitchFamily="18" charset="0"/>
                <a:cs typeface="Times New Roman" panose="02020603050405020304" pitchFamily="18" charset="0"/>
              </a:rPr>
              <a:t>gRPC</a:t>
            </a:r>
            <a:r>
              <a:rPr lang="en-US" dirty="0">
                <a:solidFill>
                  <a:schemeClr val="bg1"/>
                </a:solidFill>
                <a:latin typeface="Times New Roman" panose="02020603050405020304" pitchFamily="18" charset="0"/>
                <a:cs typeface="Times New Roman" panose="02020603050405020304" pitchFamily="18" charset="0"/>
              </a:rPr>
              <a:t> API using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Serving or ONNX Runtime, and integrate with other systems.</a:t>
            </a:r>
          </a:p>
          <a:p>
            <a:endParaRPr lang="en-IN" dirty="0">
              <a:solidFill>
                <a:schemeClr val="bg1"/>
              </a:solidFill>
            </a:endParaRPr>
          </a:p>
        </p:txBody>
      </p:sp>
      <p:sp>
        <p:nvSpPr>
          <p:cNvPr id="4" name="Title 3"/>
          <p:cNvSpPr>
            <a:spLocks noGrp="1"/>
          </p:cNvSpPr>
          <p:nvPr>
            <p:ph type="title"/>
          </p:nvPr>
        </p:nvSpPr>
        <p:spPr>
          <a:xfrm>
            <a:off x="333341" y="839585"/>
            <a:ext cx="7781544" cy="896463"/>
          </a:xfrm>
        </p:spPr>
        <p:txBody>
          <a:bodyPr>
            <a:normAutofit/>
          </a:bodyPr>
          <a:lstStyle/>
          <a:p>
            <a:r>
              <a:rPr lang="en-US" u="sng" dirty="0"/>
              <a:t>DEPLOYMENT:</a:t>
            </a:r>
            <a:endParaRPr lang="en-IN" dirty="0"/>
          </a:p>
        </p:txBody>
      </p:sp>
    </p:spTree>
    <p:extLst>
      <p:ext uri="{BB962C8B-B14F-4D97-AF65-F5344CB8AC3E}">
        <p14:creationId xmlns:p14="http://schemas.microsoft.com/office/powerpoint/2010/main" xmlns="" val="2659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42646" y="2177934"/>
            <a:ext cx="6803136" cy="4197927"/>
          </a:xfrm>
        </p:spPr>
        <p:txBody>
          <a:bodyPr>
            <a:normAutofit fontScale="85000" lnSpcReduction="20000"/>
          </a:bodyPr>
          <a:lstStyle/>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Monitoring and Maintenance</a:t>
            </a:r>
            <a:r>
              <a:rPr lang="en-US" dirty="0">
                <a:solidFill>
                  <a:schemeClr val="bg1"/>
                </a:solidFill>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Documentation and User Support</a:t>
            </a:r>
            <a:r>
              <a:rPr lang="en-US" dirty="0">
                <a:solidFill>
                  <a:schemeClr val="bg1"/>
                </a:solidFill>
                <a:latin typeface="Times New Roman" panose="02020603050405020304" pitchFamily="18" charset="0"/>
                <a:cs typeface="Times New Roman" panose="02020603050405020304" pitchFamily="18" charset="0"/>
              </a:rPr>
              <a:t>: Provide user-friendly documentation and support channels for users.</a:t>
            </a:r>
          </a:p>
          <a:p>
            <a:r>
              <a:rPr lang="en-US" dirty="0">
                <a:solidFill>
                  <a:schemeClr val="bg1"/>
                </a:solidFill>
                <a:latin typeface="Times New Roman" panose="02020603050405020304" pitchFamily="18" charset="0"/>
                <a:cs typeface="Times New Roman" panose="02020603050405020304" pitchFamily="18" charset="0"/>
              </a:rPr>
              <a:t> </a:t>
            </a:r>
          </a:p>
          <a:p>
            <a:r>
              <a:rPr lang="en-US" dirty="0">
                <a:solidFill>
                  <a:schemeClr val="bg1"/>
                </a:solidFill>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IN" dirty="0">
              <a:solidFill>
                <a:schemeClr val="bg1"/>
              </a:solidFill>
            </a:endParaRPr>
          </a:p>
        </p:txBody>
      </p:sp>
      <p:sp>
        <p:nvSpPr>
          <p:cNvPr id="4" name="Title 3"/>
          <p:cNvSpPr>
            <a:spLocks noGrp="1"/>
          </p:cNvSpPr>
          <p:nvPr>
            <p:ph type="title"/>
          </p:nvPr>
        </p:nvSpPr>
        <p:spPr>
          <a:xfrm>
            <a:off x="342646" y="935182"/>
            <a:ext cx="7781544" cy="859055"/>
          </a:xfrm>
        </p:spPr>
        <p:txBody>
          <a:bodyPr/>
          <a:lstStyle/>
          <a:p>
            <a:r>
              <a:rPr lang="en-US" u="sng" dirty="0"/>
              <a:t>DEPLOYMENT:</a:t>
            </a:r>
            <a:endParaRPr lang="en-IN" dirty="0"/>
          </a:p>
        </p:txBody>
      </p:sp>
    </p:spTree>
    <p:extLst>
      <p:ext uri="{BB962C8B-B14F-4D97-AF65-F5344CB8AC3E}">
        <p14:creationId xmlns:p14="http://schemas.microsoft.com/office/powerpoint/2010/main" xmlns="" val="143183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p:txBody>
          <a:bodyPr/>
          <a:lstStyle/>
          <a:p>
            <a:r>
              <a:rPr lang="en-US" u="sng" dirty="0"/>
              <a:t>RESULT:</a:t>
            </a:r>
            <a:endParaRPr lang="en-US" dirty="0"/>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a16="http://schemas.microsoft.com/office/drawing/2014/main" xmlns="" id="{06554A61-D199-469B-AB0C-B68F82B5059F}"/>
              </a:ext>
            </a:extLst>
          </p:cNvPr>
          <p:cNvSpPr>
            <a:spLocks noGrp="1"/>
          </p:cNvSpPr>
          <p:nvPr>
            <p:ph type="body" sz="quarter" idx="13"/>
          </p:nvPr>
        </p:nvSpPr>
        <p:spPr/>
        <p:txBody>
          <a:bodyPr/>
          <a:lstStyle/>
          <a:p>
            <a:endParaRPr lang="en-US" u="sng" dirty="0"/>
          </a:p>
        </p:txBody>
      </p:sp>
      <p:pic>
        <p:nvPicPr>
          <p:cNvPr id="5" name="Content Placeholder 9"/>
          <p:cNvPicPr>
            <a:picLocks noGrp="1" noChangeAspect="1"/>
          </p:cNvPicPr>
          <p:nvPr/>
        </p:nvPicPr>
        <p:blipFill>
          <a:blip r:embed="rId2"/>
          <a:stretch>
            <a:fillRect/>
          </a:stretch>
        </p:blipFill>
        <p:spPr>
          <a:xfrm>
            <a:off x="2431446" y="1732139"/>
            <a:ext cx="7240208" cy="3376291"/>
          </a:xfrm>
          <a:prstGeom prst="rect">
            <a:avLst/>
          </a:prstGeom>
        </p:spPr>
      </p:pic>
    </p:spTree>
    <p:extLst>
      <p:ext uri="{BB962C8B-B14F-4D97-AF65-F5344CB8AC3E}">
        <p14:creationId xmlns:p14="http://schemas.microsoft.com/office/powerpoint/2010/main" xmlns="" val="59582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RESULT:</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p:cNvSpPr>
            <a:spLocks noGrp="1"/>
          </p:cNvSpPr>
          <p:nvPr>
            <p:ph type="body" sz="quarter" idx="13"/>
          </p:nvPr>
        </p:nvSpPr>
        <p:spPr/>
        <p:txBody>
          <a:bodyPr/>
          <a:lstStyle/>
          <a:p>
            <a:endParaRPr lang="en-IN" dirty="0"/>
          </a:p>
        </p:txBody>
      </p:sp>
      <p:pic>
        <p:nvPicPr>
          <p:cNvPr id="5" name="Content Placeholder 8"/>
          <p:cNvPicPr>
            <a:picLocks noGrp="1" noChangeAspect="1"/>
          </p:cNvPicPr>
          <p:nvPr/>
        </p:nvPicPr>
        <p:blipFill>
          <a:blip r:embed="rId2"/>
          <a:stretch>
            <a:fillRect/>
          </a:stretch>
        </p:blipFill>
        <p:spPr>
          <a:xfrm>
            <a:off x="1718594" y="1749570"/>
            <a:ext cx="8754812" cy="3309620"/>
          </a:xfrm>
          <a:prstGeom prst="rect">
            <a:avLst/>
          </a:prstGeom>
        </p:spPr>
      </p:pic>
    </p:spTree>
    <p:extLst>
      <p:ext uri="{BB962C8B-B14F-4D97-AF65-F5344CB8AC3E}">
        <p14:creationId xmlns:p14="http://schemas.microsoft.com/office/powerpoint/2010/main" xmlns="" val="373519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CONCLUSION:</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 Placeholder 3"/>
          <p:cNvSpPr>
            <a:spLocks noGrp="1"/>
          </p:cNvSpPr>
          <p:nvPr>
            <p:ph type="body" sz="quarter" idx="13"/>
          </p:nvPr>
        </p:nvSpPr>
        <p:spPr>
          <a:xfrm>
            <a:off x="548640" y="2344188"/>
            <a:ext cx="10233660" cy="2764241"/>
          </a:xfrm>
        </p:spPr>
        <p:txBody>
          <a:bodyPr>
            <a:normAutofit fontScale="40000" lnSpcReduction="20000"/>
          </a:bodyPr>
          <a:lstStyle/>
          <a:p>
            <a:r>
              <a:rPr lang="en-US" dirty="0">
                <a:latin typeface="Times New Roman" panose="02020603050405020304" pitchFamily="18" charset="0"/>
                <a:cs typeface="Times New Roman" panose="02020603050405020304" pitchFamily="18" charset="0"/>
              </a:rPr>
              <a:t>This project achieved successful implementation and training of a Generative Adversarial Network (GAN) for generating MNIST digit images using “</a:t>
            </a:r>
            <a:r>
              <a:rPr lang="en-US" dirty="0" err="1">
                <a:latin typeface="Times New Roman" panose="02020603050405020304" pitchFamily="18" charset="0"/>
                <a:cs typeface="Times New Roman" panose="02020603050405020304" pitchFamily="18" charset="0"/>
              </a:rPr>
              <a:t>TensorFlow</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endParaRPr lang="en-IN" dirty="0"/>
          </a:p>
        </p:txBody>
      </p:sp>
    </p:spTree>
    <p:extLst>
      <p:ext uri="{BB962C8B-B14F-4D97-AF65-F5344CB8AC3E}">
        <p14:creationId xmlns:p14="http://schemas.microsoft.com/office/powerpoint/2010/main" xmlns="" val="3010459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REFERENCES: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p:cNvSpPr>
            <a:spLocks noGrp="1"/>
          </p:cNvSpPr>
          <p:nvPr>
            <p:ph type="body" sz="quarter" idx="13"/>
          </p:nvPr>
        </p:nvSpPr>
        <p:spPr>
          <a:xfrm>
            <a:off x="980902" y="1920240"/>
            <a:ext cx="9801398" cy="3188190"/>
          </a:xfrm>
        </p:spPr>
        <p:txBody>
          <a:bodyPr>
            <a:normAutofit fontScale="32500" lnSpcReduction="20000"/>
          </a:bodyPr>
          <a:lstStyle/>
          <a:p>
            <a:pPr algn="l">
              <a:buFont typeface="+mj-lt"/>
              <a:buAutoNum type="arabicPeriod"/>
            </a:pPr>
            <a:r>
              <a:rPr lang="en-IN" i="1" dirty="0" err="1"/>
              <a:t>Goodfellow</a:t>
            </a:r>
            <a:r>
              <a:rPr lang="en-IN" i="1" dirty="0"/>
              <a:t> et al., 2014. "Generative adversarial nets."</a:t>
            </a:r>
          </a:p>
          <a:p>
            <a:pPr algn="l">
              <a:buFont typeface="+mj-lt"/>
              <a:buAutoNum type="arabicPeriod"/>
            </a:pPr>
            <a:r>
              <a:rPr lang="en-IN" i="1" dirty="0"/>
              <a:t>Radford et al., 2015. "Unsupervised representation learning with deep convolutional GANs."</a:t>
            </a:r>
          </a:p>
          <a:p>
            <a:pPr algn="l">
              <a:buFont typeface="+mj-lt"/>
              <a:buAutoNum type="arabicPeriod"/>
            </a:pPr>
            <a:r>
              <a:rPr lang="en-IN" i="1" dirty="0" err="1"/>
              <a:t>Odena</a:t>
            </a:r>
            <a:r>
              <a:rPr lang="en-IN" i="1" dirty="0"/>
              <a:t> et al., 2017. "Conditional image synthesis with auxiliary classifier GANs."</a:t>
            </a:r>
          </a:p>
          <a:p>
            <a:pPr algn="l">
              <a:buFont typeface="+mj-lt"/>
              <a:buAutoNum type="arabicPeriod"/>
            </a:pPr>
            <a:r>
              <a:rPr lang="en-IN" i="1" dirty="0"/>
              <a:t>Zhang et al., 2018. "</a:t>
            </a:r>
            <a:r>
              <a:rPr lang="en-IN" i="1" dirty="0" err="1"/>
              <a:t>StackGAN</a:t>
            </a:r>
            <a:r>
              <a:rPr lang="en-IN" i="1" dirty="0"/>
              <a:t>++: Realistic image synthesis with stacked GANs."</a:t>
            </a:r>
          </a:p>
          <a:p>
            <a:pPr algn="l">
              <a:buFont typeface="+mj-lt"/>
              <a:buAutoNum type="arabicPeriod"/>
            </a:pPr>
            <a:r>
              <a:rPr lang="en-IN" i="1" dirty="0"/>
              <a:t>Isola et al., 2017. "Image-to-image translation with conditional adversarial networks."</a:t>
            </a:r>
          </a:p>
          <a:p>
            <a:pPr algn="l"/>
            <a:r>
              <a:rPr lang="en-IN" i="1" dirty="0"/>
              <a:t>These references provide foundational knowledge and research insights into leveraging GANs for handwritten model generation and image synthesis, supporting the development of the proposed solution.</a:t>
            </a:r>
          </a:p>
          <a:p>
            <a:endParaRPr lang="en-IN" dirty="0"/>
          </a:p>
        </p:txBody>
      </p:sp>
    </p:spTree>
    <p:extLst>
      <p:ext uri="{BB962C8B-B14F-4D97-AF65-F5344CB8AC3E}">
        <p14:creationId xmlns:p14="http://schemas.microsoft.com/office/powerpoint/2010/main" xmlns="" val="308675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570" y="423949"/>
            <a:ext cx="8237913" cy="1323439"/>
          </a:xfrm>
          <a:prstGeom prst="rect">
            <a:avLst/>
          </a:prstGeom>
          <a:noFill/>
        </p:spPr>
        <p:txBody>
          <a:bodyPr wrap="square" rtlCol="0">
            <a:spAutoFit/>
          </a:bodyPr>
          <a:lstStyle/>
          <a:p>
            <a:endParaRPr lang="en-US" sz="4000" b="1" u="sng" dirty="0" smtClean="0">
              <a:solidFill>
                <a:schemeClr val="bg1"/>
              </a:solidFill>
              <a:cs typeface="Times New Roman" panose="02020603050405020304" pitchFamily="18" charset="0"/>
            </a:endParaRPr>
          </a:p>
          <a:p>
            <a:r>
              <a:rPr lang="en-US" sz="4000" b="1" u="sng" dirty="0" smtClean="0">
                <a:solidFill>
                  <a:schemeClr val="bg1"/>
                </a:solidFill>
                <a:cs typeface="Times New Roman" panose="02020603050405020304" pitchFamily="18" charset="0"/>
              </a:rPr>
              <a:t>OUTLINE</a:t>
            </a:r>
            <a:r>
              <a:rPr lang="en-US" sz="4000" b="1" u="sng" dirty="0">
                <a:solidFill>
                  <a:schemeClr val="bg1"/>
                </a:solidFill>
                <a:latin typeface="Times New Roman" panose="02020603050405020304" pitchFamily="18" charset="0"/>
                <a:cs typeface="Times New Roman" panose="02020603050405020304" pitchFamily="18" charset="0"/>
              </a:rPr>
              <a:t>:</a:t>
            </a:r>
            <a:endParaRPr lang="en-IN" sz="4000" dirty="0">
              <a:solidFill>
                <a:schemeClr val="bg1"/>
              </a:solidFill>
            </a:endParaRPr>
          </a:p>
        </p:txBody>
      </p:sp>
      <p:sp>
        <p:nvSpPr>
          <p:cNvPr id="6" name="TextBox 5"/>
          <p:cNvSpPr txBox="1"/>
          <p:nvPr/>
        </p:nvSpPr>
        <p:spPr>
          <a:xfrm>
            <a:off x="997527" y="2069869"/>
            <a:ext cx="6450677" cy="2308324"/>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Problem </a:t>
            </a:r>
            <a:r>
              <a:rPr lang="en-US" dirty="0">
                <a:solidFill>
                  <a:schemeClr val="bg1"/>
                </a:solidFill>
                <a:latin typeface="Times New Roman" panose="02020603050405020304" pitchFamily="18" charset="0"/>
                <a:cs typeface="Times New Roman" panose="02020603050405020304" pitchFamily="18" charset="0"/>
              </a:rPr>
              <a:t>Statement</a:t>
            </a:r>
          </a:p>
          <a:p>
            <a:r>
              <a:rPr lang="en-US" dirty="0">
                <a:solidFill>
                  <a:schemeClr val="bg1"/>
                </a:solidFill>
                <a:latin typeface="Times New Roman" panose="02020603050405020304" pitchFamily="18" charset="0"/>
                <a:cs typeface="Times New Roman" panose="02020603050405020304" pitchFamily="18" charset="0"/>
              </a:rPr>
              <a:t>Proposed System/Solution</a:t>
            </a:r>
          </a:p>
          <a:p>
            <a:r>
              <a:rPr lang="en-US" dirty="0">
                <a:solidFill>
                  <a:schemeClr val="bg1"/>
                </a:solidFill>
                <a:latin typeface="Times New Roman" panose="02020603050405020304" pitchFamily="18" charset="0"/>
                <a:cs typeface="Times New Roman" panose="02020603050405020304" pitchFamily="18" charset="0"/>
              </a:rPr>
              <a:t>System Development Approach</a:t>
            </a:r>
          </a:p>
          <a:p>
            <a:r>
              <a:rPr lang="en-US" dirty="0">
                <a:solidFill>
                  <a:schemeClr val="bg1"/>
                </a:solidFill>
                <a:latin typeface="Times New Roman" panose="02020603050405020304" pitchFamily="18" charset="0"/>
                <a:cs typeface="Times New Roman" panose="02020603050405020304" pitchFamily="18" charset="0"/>
              </a:rPr>
              <a:t>Algorithm and Deployment</a:t>
            </a:r>
          </a:p>
          <a:p>
            <a:r>
              <a:rPr lang="en-US" dirty="0">
                <a:solidFill>
                  <a:schemeClr val="bg1"/>
                </a:solidFill>
                <a:latin typeface="Times New Roman" panose="02020603050405020304" pitchFamily="18" charset="0"/>
                <a:cs typeface="Times New Roman" panose="02020603050405020304" pitchFamily="18" charset="0"/>
              </a:rPr>
              <a:t>Result</a:t>
            </a:r>
          </a:p>
          <a:p>
            <a:r>
              <a:rPr lang="en-US" dirty="0">
                <a:solidFill>
                  <a:schemeClr val="bg1"/>
                </a:solidFill>
                <a:latin typeface="Times New Roman" panose="02020603050405020304" pitchFamily="18" charset="0"/>
                <a:cs typeface="Times New Roman" panose="02020603050405020304" pitchFamily="18" charset="0"/>
              </a:rPr>
              <a:t>Conclusion</a:t>
            </a:r>
          </a:p>
          <a:p>
            <a:r>
              <a:rPr lang="en-US" dirty="0">
                <a:solidFill>
                  <a:schemeClr val="bg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xmlns="" val="29027943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PROBLEM STATEMENT:</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997527" y="2069869"/>
            <a:ext cx="6450677" cy="2585323"/>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dirty="0">
                <a:solidFill>
                  <a:schemeClr val="bg1"/>
                </a:solidFill>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a:p>
            <a:endParaRPr lang="en-IN" dirty="0"/>
          </a:p>
        </p:txBody>
      </p:sp>
    </p:spTree>
    <p:extLst>
      <p:ext uri="{BB962C8B-B14F-4D97-AF65-F5344CB8AC3E}">
        <p14:creationId xmlns:p14="http://schemas.microsoft.com/office/powerpoint/2010/main" xmlns="" val="4126110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190" y="922712"/>
            <a:ext cx="5902036" cy="646331"/>
          </a:xfrm>
          <a:prstGeom prst="rect">
            <a:avLst/>
          </a:prstGeom>
          <a:noFill/>
        </p:spPr>
        <p:txBody>
          <a:bodyPr wrap="square" rtlCol="0">
            <a:spAutoFit/>
          </a:bodyPr>
          <a:lstStyle/>
          <a:p>
            <a:r>
              <a:rPr lang="en-US" sz="3600" b="1" u="sng" dirty="0">
                <a:solidFill>
                  <a:schemeClr val="bg1"/>
                </a:solidFill>
                <a:cs typeface="Times New Roman" panose="02020603050405020304" pitchFamily="18" charset="0"/>
              </a:rPr>
              <a:t>PROPOSED</a:t>
            </a:r>
            <a:r>
              <a:rPr lang="en-US" sz="3600" b="1" u="sng" dirty="0">
                <a:solidFill>
                  <a:schemeClr val="bg1"/>
                </a:solidFill>
                <a:latin typeface="Times New Roman" panose="02020603050405020304" pitchFamily="18" charset="0"/>
                <a:cs typeface="Times New Roman" panose="02020603050405020304" pitchFamily="18" charset="0"/>
              </a:rPr>
              <a:t> </a:t>
            </a:r>
            <a:r>
              <a:rPr lang="en-US" sz="3600" b="1" u="sng" dirty="0">
                <a:solidFill>
                  <a:schemeClr val="bg1"/>
                </a:solidFill>
                <a:cs typeface="Times New Roman" panose="02020603050405020304" pitchFamily="18" charset="0"/>
              </a:rPr>
              <a:t>SOLUTION</a:t>
            </a:r>
            <a:r>
              <a:rPr lang="en-US" sz="3600" b="1" u="sng" dirty="0">
                <a:solidFill>
                  <a:schemeClr val="bg1"/>
                </a:solidFill>
                <a:latin typeface="Times New Roman" panose="02020603050405020304" pitchFamily="18" charset="0"/>
                <a:cs typeface="Times New Roman" panose="02020603050405020304" pitchFamily="18" charset="0"/>
              </a:rPr>
              <a:t>:</a:t>
            </a:r>
            <a:endParaRPr lang="en-IN" sz="3600" dirty="0">
              <a:solidFill>
                <a:schemeClr val="bg1"/>
              </a:solidFill>
            </a:endParaRPr>
          </a:p>
        </p:txBody>
      </p:sp>
      <p:sp>
        <p:nvSpPr>
          <p:cNvPr id="9" name="TextBox 8"/>
          <p:cNvSpPr txBox="1"/>
          <p:nvPr/>
        </p:nvSpPr>
        <p:spPr>
          <a:xfrm>
            <a:off x="573578" y="2086495"/>
            <a:ext cx="6991004" cy="341632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proposed system aims to utilize a GAN architecture to generate realistic handwritten digits similar to those found in the MNIST dataset. The system consists of the following components:</a:t>
            </a:r>
          </a:p>
          <a:p>
            <a:r>
              <a:rPr lang="en-US" dirty="0">
                <a:solidFill>
                  <a:schemeClr val="bg1"/>
                </a:solidFill>
                <a:latin typeface="Times New Roman" panose="02020603050405020304" pitchFamily="18" charset="0"/>
                <a:cs typeface="Times New Roman" panose="02020603050405020304" pitchFamily="18" charset="0"/>
              </a:rPr>
              <a:t>1. </a:t>
            </a:r>
            <a:r>
              <a:rPr lang="en-US" b="1" u="sng" dirty="0">
                <a:solidFill>
                  <a:schemeClr val="bg1"/>
                </a:solidFill>
                <a:latin typeface="Times New Roman" panose="02020603050405020304" pitchFamily="18" charset="0"/>
                <a:cs typeface="Times New Roman" panose="02020603050405020304" pitchFamily="18" charset="0"/>
              </a:rPr>
              <a:t>Generator Model: </a:t>
            </a:r>
            <a:r>
              <a:rPr lang="en-US" dirty="0">
                <a:solidFill>
                  <a:schemeClr val="bg1"/>
                </a:solidFill>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2. </a:t>
            </a:r>
            <a:r>
              <a:rPr lang="en-US" b="1" u="sng" dirty="0">
                <a:solidFill>
                  <a:schemeClr val="bg1"/>
                </a:solidFill>
                <a:latin typeface="Times New Roman" panose="02020603050405020304" pitchFamily="18" charset="0"/>
                <a:cs typeface="Times New Roman" panose="02020603050405020304" pitchFamily="18" charset="0"/>
              </a:rPr>
              <a:t>Discriminator Model</a:t>
            </a:r>
            <a:r>
              <a:rPr lang="en-US" dirty="0">
                <a:solidFill>
                  <a:schemeClr val="bg1"/>
                </a:solidFill>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IN" dirty="0"/>
          </a:p>
        </p:txBody>
      </p:sp>
    </p:spTree>
    <p:extLst>
      <p:ext uri="{BB962C8B-B14F-4D97-AF65-F5344CB8AC3E}">
        <p14:creationId xmlns:p14="http://schemas.microsoft.com/office/powerpoint/2010/main" xmlns="" val="7098287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u="sng" dirty="0">
                <a:cs typeface="Times New Roman" panose="02020603050405020304" pitchFamily="18" charset="0"/>
              </a:rPr>
              <a:t>PROPOSED</a:t>
            </a:r>
            <a:r>
              <a:rPr lang="en-US" u="sng" dirty="0">
                <a:latin typeface="Times New Roman" panose="02020603050405020304" pitchFamily="18" charset="0"/>
                <a:cs typeface="Times New Roman" panose="02020603050405020304" pitchFamily="18" charset="0"/>
              </a:rPr>
              <a:t> </a:t>
            </a:r>
            <a:r>
              <a:rPr lang="en-US" u="sng" dirty="0">
                <a:cs typeface="Times New Roman" panose="02020603050405020304" pitchFamily="18" charset="0"/>
              </a:rPr>
              <a:t>SOLUTION</a:t>
            </a:r>
            <a:r>
              <a:rPr lang="en-US" u="sng" dirty="0">
                <a:latin typeface="Times New Roman" panose="02020603050405020304" pitchFamily="18" charset="0"/>
                <a:cs typeface="Times New Roman" panose="02020603050405020304" pitchFamily="18" charset="0"/>
              </a:rPr>
              <a:t>:</a:t>
            </a:r>
            <a:endParaRPr lang="en-IN"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3</a:t>
            </a:r>
            <a:r>
              <a:rPr lang="en-US" b="1" u="sng" dirty="0">
                <a:latin typeface="Times New Roman" panose="02020603050405020304" pitchFamily="18" charset="0"/>
                <a:cs typeface="Times New Roman" panose="02020603050405020304" pitchFamily="18" charset="0"/>
              </a:rPr>
              <a:t>. GAN Model</a:t>
            </a:r>
            <a:r>
              <a:rPr lang="en-US"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u="sng" dirty="0">
                <a:latin typeface="Times New Roman" panose="02020603050405020304" pitchFamily="18" charset="0"/>
                <a:cs typeface="Times New Roman" panose="02020603050405020304" pitchFamily="18" charset="0"/>
              </a:rPr>
              <a:t>Training Process</a:t>
            </a:r>
            <a:r>
              <a:rPr lang="en-US"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u="sng" dirty="0">
                <a:latin typeface="Times New Roman" panose="02020603050405020304" pitchFamily="18" charset="0"/>
                <a:cs typeface="Times New Roman" panose="02020603050405020304" pitchFamily="18" charset="0"/>
              </a:rPr>
              <a:t>Evaluation and Testing</a:t>
            </a:r>
            <a:r>
              <a:rPr lang="en-US"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xmlns="" val="37334860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626076" y="223623"/>
            <a:ext cx="11565924" cy="869950"/>
          </a:xfrm>
        </p:spPr>
        <p:txBody>
          <a:bodyPr/>
          <a:lstStyle/>
          <a:p>
            <a:r>
              <a:rPr lang="en-US" u="sng" dirty="0">
                <a:solidFill>
                  <a:schemeClr val="bg1">
                    <a:lumMod val="95000"/>
                  </a:schemeClr>
                </a:solidFill>
              </a:rPr>
              <a:t>SYSTEM </a:t>
            </a:r>
            <a:r>
              <a:rPr lang="en-US" u="sng" dirty="0" smtClean="0">
                <a:solidFill>
                  <a:schemeClr val="bg1">
                    <a:lumMod val="95000"/>
                  </a:schemeClr>
                </a:solidFill>
              </a:rPr>
              <a:t>APPROACH:</a:t>
            </a:r>
            <a:endParaRPr lang="en-US" dirty="0">
              <a:solidFill>
                <a:schemeClr val="bg1">
                  <a:lumMod val="95000"/>
                </a:schemeClr>
              </a:solidFill>
            </a:endParaRPr>
          </a:p>
        </p:txBody>
      </p:sp>
      <p:sp>
        <p:nvSpPr>
          <p:cNvPr id="12" name="TextBox 11"/>
          <p:cNvSpPr txBox="1"/>
          <p:nvPr/>
        </p:nvSpPr>
        <p:spPr>
          <a:xfrm>
            <a:off x="689956" y="1778924"/>
            <a:ext cx="7157259" cy="3139321"/>
          </a:xfrm>
          <a:prstGeom prst="rect">
            <a:avLst/>
          </a:prstGeom>
          <a:noFill/>
        </p:spPr>
        <p:txBody>
          <a:bodyPr wrap="square" rtlCol="0">
            <a:spAutoFit/>
          </a:bodyPr>
          <a:lstStyle/>
          <a:p>
            <a:r>
              <a:rPr lang="en-US" b="1" u="sng" dirty="0">
                <a:solidFill>
                  <a:schemeClr val="bg1"/>
                </a:solidFill>
                <a:latin typeface="Times New Roman" panose="02020603050405020304" pitchFamily="18" charset="0"/>
                <a:cs typeface="Times New Roman" panose="02020603050405020304" pitchFamily="18" charset="0"/>
              </a:rPr>
              <a:t>HARDWARE REQUIREMENT</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Ensure PSU can handle power demands, especially for high-end GPUs.</a:t>
            </a:r>
          </a:p>
          <a:p>
            <a:endParaRPr lang="en-IN" dirty="0">
              <a:solidFill>
                <a:schemeClr val="bg1"/>
              </a:solidFill>
            </a:endParaRPr>
          </a:p>
        </p:txBody>
      </p:sp>
    </p:spTree>
    <p:extLst>
      <p:ext uri="{BB962C8B-B14F-4D97-AF65-F5344CB8AC3E}">
        <p14:creationId xmlns:p14="http://schemas.microsoft.com/office/powerpoint/2010/main" xmlns="" val="360727049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SYSTEM </a:t>
            </a:r>
            <a:r>
              <a:rPr lang="en-US" sz="4000" b="1" u="sng" dirty="0" smtClean="0">
                <a:solidFill>
                  <a:schemeClr val="bg1"/>
                </a:solidFill>
              </a:rPr>
              <a:t>APPROACH:</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997527" y="2069869"/>
            <a:ext cx="6450677" cy="3816429"/>
          </a:xfrm>
          <a:prstGeom prst="rect">
            <a:avLst/>
          </a:prstGeom>
          <a:noFill/>
        </p:spPr>
        <p:txBody>
          <a:bodyPr wrap="square" rtlCol="0">
            <a:spAutoFit/>
          </a:bodyPr>
          <a:lstStyle/>
          <a:p>
            <a:r>
              <a:rPr lang="en-US" sz="2000" b="1" u="sng" dirty="0">
                <a:solidFill>
                  <a:schemeClr val="bg1"/>
                </a:solidFill>
                <a:latin typeface="Times New Roman" panose="02020603050405020304" pitchFamily="18" charset="0"/>
                <a:cs typeface="Times New Roman" panose="02020603050405020304" pitchFamily="18" charset="0"/>
              </a:rPr>
              <a:t>SOFTWARE REQUIREMENT</a:t>
            </a:r>
            <a:r>
              <a:rPr lang="en-US" sz="2400"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Google Account: Required to sign in to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Python Environment: Provided by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 Libraries: Commonly pre-installed libraries include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Matplotlib</a:t>
            </a:r>
            <a:r>
              <a:rPr lang="en-US" dirty="0">
                <a:solidFill>
                  <a:schemeClr val="bg1"/>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Optional GPU Access: Google </a:t>
            </a:r>
            <a:r>
              <a:rPr lang="en-US" dirty="0" err="1">
                <a:solidFill>
                  <a:schemeClr val="bg1"/>
                </a:solidFill>
                <a:latin typeface="Times New Roman" panose="02020603050405020304" pitchFamily="18" charset="0"/>
                <a:cs typeface="Times New Roman" panose="02020603050405020304" pitchFamily="18" charset="0"/>
              </a:rPr>
              <a:t>Colab</a:t>
            </a:r>
            <a:r>
              <a:rPr lang="en-US" dirty="0">
                <a:solidFill>
                  <a:schemeClr val="bg1"/>
                </a:solidFill>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IN" dirty="0"/>
          </a:p>
        </p:txBody>
      </p:sp>
    </p:spTree>
    <p:extLst>
      <p:ext uri="{BB962C8B-B14F-4D97-AF65-F5344CB8AC3E}">
        <p14:creationId xmlns:p14="http://schemas.microsoft.com/office/powerpoint/2010/main" xmlns="" val="8345726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2386" y="989214"/>
            <a:ext cx="8237912" cy="707886"/>
          </a:xfrm>
          <a:prstGeom prst="rect">
            <a:avLst/>
          </a:prstGeom>
          <a:noFill/>
        </p:spPr>
        <p:txBody>
          <a:bodyPr wrap="square" rtlCol="0">
            <a:spAutoFit/>
          </a:bodyPr>
          <a:lstStyle/>
          <a:p>
            <a:r>
              <a:rPr lang="en-US" sz="4000" b="1" u="sng" dirty="0">
                <a:solidFill>
                  <a:schemeClr val="bg1"/>
                </a:solidFill>
              </a:rPr>
              <a:t>ALGORITHM:</a:t>
            </a:r>
            <a:endParaRPr lang="en-US" sz="4000" b="1" u="sng" dirty="0" smtClean="0">
              <a:solidFill>
                <a:schemeClr val="bg1"/>
              </a:solidFill>
              <a:cs typeface="Times New Roman" panose="02020603050405020304" pitchFamily="18" charset="0"/>
            </a:endParaRPr>
          </a:p>
        </p:txBody>
      </p:sp>
      <p:sp>
        <p:nvSpPr>
          <p:cNvPr id="6" name="TextBox 5"/>
          <p:cNvSpPr txBox="1"/>
          <p:nvPr/>
        </p:nvSpPr>
        <p:spPr>
          <a:xfrm>
            <a:off x="1105593" y="2103120"/>
            <a:ext cx="6450677"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Here's a high-level algorithm for a Handwritten Digits GAN:</a:t>
            </a:r>
          </a:p>
          <a:p>
            <a:endParaRPr lang="en-US"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Import</a:t>
            </a:r>
            <a:r>
              <a:rPr lang="en-US" b="1"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Libraries</a:t>
            </a:r>
            <a:r>
              <a:rPr lang="en-US" dirty="0">
                <a:solidFill>
                  <a:schemeClr val="bg1"/>
                </a:solidFill>
                <a:latin typeface="Times New Roman" panose="02020603050405020304" pitchFamily="18" charset="0"/>
                <a:cs typeface="Times New Roman" panose="02020603050405020304" pitchFamily="18" charset="0"/>
              </a:rPr>
              <a:t>: Import </a:t>
            </a:r>
            <a:r>
              <a:rPr lang="en-US" dirty="0" err="1">
                <a:solidFill>
                  <a:schemeClr val="bg1"/>
                </a:solidFill>
                <a:latin typeface="Times New Roman" panose="02020603050405020304" pitchFamily="18" charset="0"/>
                <a:cs typeface="Times New Roman" panose="02020603050405020304" pitchFamily="18" charset="0"/>
              </a:rPr>
              <a:t>TensorFlow</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Keras</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NumPy</a:t>
            </a:r>
            <a:r>
              <a:rPr lang="en-US" dirty="0">
                <a:solidFill>
                  <a:schemeClr val="bg1"/>
                </a:solidFill>
                <a:latin typeface="Times New Roman" panose="02020603050405020304" pitchFamily="18" charset="0"/>
                <a:cs typeface="Times New Roman" panose="02020603050405020304" pitchFamily="18" charset="0"/>
              </a:rPr>
              <a:t>, and </a:t>
            </a:r>
            <a:r>
              <a:rPr lang="en-US" dirty="0" err="1">
                <a:solidFill>
                  <a:schemeClr val="bg1"/>
                </a:solidFill>
                <a:latin typeface="Times New Roman" panose="02020603050405020304" pitchFamily="18" charset="0"/>
                <a:cs typeface="Times New Roman" panose="02020603050405020304" pitchFamily="18" charset="0"/>
              </a:rPr>
              <a:t>Matplotlib</a:t>
            </a:r>
            <a:r>
              <a:rPr lang="en-US" dirty="0">
                <a:solidFill>
                  <a:schemeClr val="bg1"/>
                </a:solidFill>
                <a:latin typeface="Times New Roman" panose="02020603050405020304" pitchFamily="18" charset="0"/>
                <a:cs typeface="Times New Roman" panose="02020603050405020304" pitchFamily="18" charset="0"/>
              </a:rPr>
              <a:t> for building and training the GAN model.</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Define Generator Model</a:t>
            </a:r>
            <a:r>
              <a:rPr lang="en-US" dirty="0">
                <a:solidFill>
                  <a:schemeClr val="bg1"/>
                </a:solidFill>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Define Discriminator Model</a:t>
            </a:r>
            <a:r>
              <a:rPr lang="en-US" dirty="0">
                <a:solidFill>
                  <a:schemeClr val="bg1"/>
                </a:solidFill>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Define GAN Model</a:t>
            </a:r>
            <a:r>
              <a:rPr lang="en-US" dirty="0">
                <a:solidFill>
                  <a:schemeClr val="bg1"/>
                </a:solidFill>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endParaRPr lang="en-IN" dirty="0">
              <a:solidFill>
                <a:schemeClr val="bg1"/>
              </a:solidFill>
            </a:endParaRPr>
          </a:p>
        </p:txBody>
      </p:sp>
    </p:spTree>
    <p:extLst>
      <p:ext uri="{BB962C8B-B14F-4D97-AF65-F5344CB8AC3E}">
        <p14:creationId xmlns:p14="http://schemas.microsoft.com/office/powerpoint/2010/main" xmlns="" val="30091705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7527" y="2069869"/>
            <a:ext cx="6450677" cy="3139321"/>
          </a:xfrm>
          <a:prstGeom prst="rect">
            <a:avLst/>
          </a:prstGeom>
          <a:noFill/>
        </p:spPr>
        <p:txBody>
          <a:bodyPr wrap="square" rtlCol="0">
            <a:spAutoFit/>
          </a:bodyPr>
          <a:lstStyle/>
          <a:p>
            <a:pPr algn="just">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Load and Preprocess MNIST Dataset</a:t>
            </a:r>
            <a:r>
              <a:rPr lang="en-US" dirty="0">
                <a:solidFill>
                  <a:schemeClr val="bg1"/>
                </a:solidFill>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b="1" u="sng" dirty="0">
                <a:solidFill>
                  <a:schemeClr val="bg1"/>
                </a:solidFill>
                <a:latin typeface="Times New Roman" panose="02020603050405020304" pitchFamily="18" charset="0"/>
                <a:cs typeface="Times New Roman" panose="02020603050405020304" pitchFamily="18" charset="0"/>
              </a:rPr>
              <a:t> Build and Compile Discriminator</a:t>
            </a:r>
            <a:r>
              <a:rPr lang="en-US" dirty="0">
                <a:solidFill>
                  <a:schemeClr val="bg1"/>
                </a:solidFill>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Build and Compile Generator</a:t>
            </a:r>
            <a:r>
              <a:rPr lang="en-US" dirty="0">
                <a:solidFill>
                  <a:schemeClr val="bg1"/>
                </a:solidFill>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dirty="0">
                <a:solidFill>
                  <a:schemeClr val="bg1"/>
                </a:solidFill>
                <a:latin typeface="Times New Roman" panose="02020603050405020304" pitchFamily="18" charset="0"/>
                <a:cs typeface="Times New Roman" panose="02020603050405020304" pitchFamily="18" charset="0"/>
              </a:rPr>
              <a:t> </a:t>
            </a:r>
            <a:r>
              <a:rPr lang="en-US" b="1" u="sng" dirty="0">
                <a:solidFill>
                  <a:schemeClr val="bg1"/>
                </a:solidFill>
                <a:latin typeface="Times New Roman" panose="02020603050405020304" pitchFamily="18" charset="0"/>
                <a:cs typeface="Times New Roman" panose="02020603050405020304" pitchFamily="18" charset="0"/>
              </a:rPr>
              <a:t>Build and Compile GAN</a:t>
            </a:r>
            <a:r>
              <a:rPr lang="en-US" dirty="0">
                <a:solidFill>
                  <a:schemeClr val="bg1"/>
                </a:solidFill>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656705" y="1155469"/>
            <a:ext cx="4879571" cy="1323439"/>
          </a:xfrm>
          <a:prstGeom prst="rect">
            <a:avLst/>
          </a:prstGeom>
          <a:noFill/>
        </p:spPr>
        <p:txBody>
          <a:bodyPr wrap="square" rtlCol="0">
            <a:spAutoFit/>
          </a:bodyPr>
          <a:lstStyle/>
          <a:p>
            <a:r>
              <a:rPr lang="en-US" sz="4000" b="1" u="sng" dirty="0">
                <a:solidFill>
                  <a:schemeClr val="bg1"/>
                </a:solidFill>
              </a:rPr>
              <a:t>ALGORITHM:</a:t>
            </a:r>
            <a:endParaRPr lang="en-US" sz="4000" b="1" u="sng" dirty="0">
              <a:solidFill>
                <a:schemeClr val="bg1"/>
              </a:solidFill>
              <a:cs typeface="Times New Roman" panose="02020603050405020304" pitchFamily="18" charset="0"/>
            </a:endParaRPr>
          </a:p>
          <a:p>
            <a:endParaRPr lang="en-IN" sz="4000" dirty="0"/>
          </a:p>
        </p:txBody>
      </p:sp>
    </p:spTree>
    <p:extLst>
      <p:ext uri="{BB962C8B-B14F-4D97-AF65-F5344CB8AC3E}">
        <p14:creationId xmlns:p14="http://schemas.microsoft.com/office/powerpoint/2010/main" xmlns="" val="4235159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purl.org/dc/elements/1.1/"/>
    <ds:schemaRef ds:uri="http://schemas.microsoft.com/office/2006/documentManagement/types"/>
    <ds:schemaRef ds:uri="http://purl.org/dc/dcmitype/"/>
    <ds:schemaRef ds:uri="http://purl.org/dc/terms/"/>
    <ds:schemaRef ds:uri="71af3243-3dd4-4a8d-8c0d-dd76da1f02a5"/>
    <ds:schemaRef ds:uri="http://www.w3.org/XML/1998/namespace"/>
    <ds:schemaRef ds:uri="http://schemas.microsoft.com/office/infopath/2007/PartnerControls"/>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Median</Template>
  <TotalTime>0</TotalTime>
  <Words>1105</Words>
  <Application>Microsoft Office PowerPoint</Application>
  <PresentationFormat>Custom</PresentationFormat>
  <Paragraphs>90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Median</vt:lpstr>
      <vt:lpstr>Handwritten Digits model: GAN</vt:lpstr>
      <vt:lpstr>Slide 2</vt:lpstr>
      <vt:lpstr>Slide 3</vt:lpstr>
      <vt:lpstr>Slide 4</vt:lpstr>
      <vt:lpstr>PROPOSED SOLUTION:</vt:lpstr>
      <vt:lpstr>SYSTEM APPROACH:</vt:lpstr>
      <vt:lpstr>Slide 7</vt:lpstr>
      <vt:lpstr>Slide 8</vt:lpstr>
      <vt:lpstr>Slide 9</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2024-04-02T05:24:06Z</dcterms:created>
  <dcterms:modified xsi:type="dcterms:W3CDTF">2024-04-03T08:36:21Z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