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handoutMasterIdLst>
    <p:handoutMasterId r:id="rId15"/>
  </p:handoutMasterIdLst>
  <p:sldIdLst>
    <p:sldId id="259" r:id="rId2"/>
    <p:sldId id="261" r:id="rId3"/>
    <p:sldId id="281" r:id="rId4"/>
    <p:sldId id="282" r:id="rId5"/>
    <p:sldId id="283" r:id="rId6"/>
    <p:sldId id="284" r:id="rId7"/>
    <p:sldId id="288" r:id="rId8"/>
    <p:sldId id="287" r:id="rId9"/>
    <p:sldId id="286" r:id="rId10"/>
    <p:sldId id="292" r:id="rId11"/>
    <p:sldId id="291" r:id="rId12"/>
    <p:sldId id="27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79CC93D-E52E-4D84-901B-11D7331DD495}">
          <p14:sldIdLst>
            <p14:sldId id="259"/>
          </p14:sldIdLst>
        </p14:section>
        <p14:section name="Overview and Objectives" id="{ABA716BF-3A5C-4ADB-94C9-CFEF84EBA240}">
          <p14:sldIdLst>
            <p14:sldId id="261"/>
            <p14:sldId id="281"/>
            <p14:sldId id="282"/>
            <p14:sldId id="283"/>
            <p14:sldId id="284"/>
            <p14:sldId id="288"/>
            <p14:sldId id="287"/>
          </p14:sldIdLst>
        </p14:section>
        <p14:section name="Topic 1" id="{6D9936A3-3945-4757-BC8B-B5C252D8E036}">
          <p14:sldIdLst>
            <p14:sldId id="286"/>
            <p14:sldId id="289"/>
          </p14:sldIdLst>
        </p14:section>
        <p14:section name="Sample Slides for Visuals" id="{BAB3A466-96C9-4230-9978-795378D75699}">
          <p14:sldIdLst>
            <p14:sldId id="290"/>
            <p14:sldId id="291"/>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009ED6"/>
    <a:srgbClr val="003300"/>
  </p:clrMru>
  <p:extLst>
    <p:ext uri="{E76CE94A-603C-4142-B9EB-6D1370010A27}">
      <p14:discardImageEditData xmlns:p14="http://schemas.microsoft.com/office/powerpoint/2010/main" xmlns="" val="1"/>
    </p:ext>
    <p:ext uri="{D31A062A-798A-4329-ABDD-BBA856620510}">
      <p14:defaultImageDpi xmlns:p14="http://schemas.microsoft.com/office/powerpoint/2010/main" xmlns=""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174" autoAdjust="0"/>
    <p:restoredTop sz="83977" autoAdjust="0"/>
  </p:normalViewPr>
  <p:slideViewPr>
    <p:cSldViewPr>
      <p:cViewPr varScale="1">
        <p:scale>
          <a:sx n="96" d="100"/>
          <a:sy n="96" d="100"/>
        </p:scale>
        <p:origin x="-2178" y="394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wcs\Downloads\EMPLOYEE%2020%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cat>
            <c:multiLvlStrRef>
              <c:f>Sheet1!$A$3:$B$22</c:f>
              <c:multiLvlStrCache>
                <c:ptCount val="20"/>
                <c:lvl>
                  <c:pt idx="0">
                    <c:v>R. ARCHANA</c:v>
                  </c:pt>
                  <c:pt idx="1">
                    <c:v>S. ASWINI</c:v>
                  </c:pt>
                  <c:pt idx="2">
                    <c:v>S. BHARGAVI</c:v>
                  </c:pt>
                  <c:pt idx="3">
                    <c:v>A. DEVAKI</c:v>
                  </c:pt>
                  <c:pt idx="4">
                    <c:v>J. DHANALAKSHMI</c:v>
                  </c:pt>
                  <c:pt idx="5">
                    <c:v>S. DHANA SHREE</c:v>
                  </c:pt>
                  <c:pt idx="6">
                    <c:v>K. DHARANI</c:v>
                  </c:pt>
                  <c:pt idx="7">
                    <c:v>V. DHARANI</c:v>
                  </c:pt>
                  <c:pt idx="8">
                    <c:v>K.K. DHARUNIKA</c:v>
                  </c:pt>
                  <c:pt idx="9">
                    <c:v>M. DIVYALAKSHMI</c:v>
                  </c:pt>
                  <c:pt idx="10">
                    <c:v>S. DURGA</c:v>
                  </c:pt>
                  <c:pt idx="11">
                    <c:v>C. GAYATHRI</c:v>
                  </c:pt>
                  <c:pt idx="12">
                    <c:v>E. GAYATHRI</c:v>
                  </c:pt>
                  <c:pt idx="13">
                    <c:v>S. GOMATHI</c:v>
                  </c:pt>
                  <c:pt idx="14">
                    <c:v>K. HARINI</c:v>
                  </c:pt>
                  <c:pt idx="15">
                    <c:v>V. HARINI</c:v>
                  </c:pt>
                  <c:pt idx="16">
                    <c:v>V. HARSHINI</c:v>
                  </c:pt>
                  <c:pt idx="17">
                    <c:v>M.S. HEMASRI</c:v>
                  </c:pt>
                  <c:pt idx="18">
                    <c:v>M. ILAVARASI</c:v>
                  </c:pt>
                  <c:pt idx="19">
                    <c:v>E. JANANI</c:v>
                  </c:pt>
                </c:lvl>
                <c:lvl>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Sheet1!$C$3:$C$22</c:f>
              <c:numCache>
                <c:formatCode>General</c:formatCode>
                <c:ptCount val="20"/>
                <c:pt idx="0">
                  <c:v>23000</c:v>
                </c:pt>
                <c:pt idx="1">
                  <c:v>22000</c:v>
                </c:pt>
                <c:pt idx="2">
                  <c:v>22000</c:v>
                </c:pt>
                <c:pt idx="3">
                  <c:v>25000</c:v>
                </c:pt>
                <c:pt idx="4">
                  <c:v>24000</c:v>
                </c:pt>
                <c:pt idx="5">
                  <c:v>23000</c:v>
                </c:pt>
                <c:pt idx="6">
                  <c:v>20000</c:v>
                </c:pt>
                <c:pt idx="7">
                  <c:v>22000</c:v>
                </c:pt>
                <c:pt idx="8">
                  <c:v>21000</c:v>
                </c:pt>
                <c:pt idx="9">
                  <c:v>23000</c:v>
                </c:pt>
                <c:pt idx="10">
                  <c:v>25000</c:v>
                </c:pt>
                <c:pt idx="11">
                  <c:v>25000</c:v>
                </c:pt>
                <c:pt idx="12">
                  <c:v>22000</c:v>
                </c:pt>
                <c:pt idx="13">
                  <c:v>23000</c:v>
                </c:pt>
                <c:pt idx="14">
                  <c:v>23000</c:v>
                </c:pt>
                <c:pt idx="15">
                  <c:v>22000</c:v>
                </c:pt>
                <c:pt idx="16">
                  <c:v>20000</c:v>
                </c:pt>
                <c:pt idx="17">
                  <c:v>21000</c:v>
                </c:pt>
                <c:pt idx="18">
                  <c:v>21000</c:v>
                </c:pt>
                <c:pt idx="19">
                  <c:v>22000</c:v>
                </c:pt>
              </c:numCache>
            </c:numRef>
          </c:val>
        </c:ser>
        <c:ser>
          <c:idx val="1"/>
          <c:order val="1"/>
          <c:cat>
            <c:multiLvlStrRef>
              <c:f>Sheet1!$A$3:$B$22</c:f>
              <c:multiLvlStrCache>
                <c:ptCount val="20"/>
                <c:lvl>
                  <c:pt idx="0">
                    <c:v>R. ARCHANA</c:v>
                  </c:pt>
                  <c:pt idx="1">
                    <c:v>S. ASWINI</c:v>
                  </c:pt>
                  <c:pt idx="2">
                    <c:v>S. BHARGAVI</c:v>
                  </c:pt>
                  <c:pt idx="3">
                    <c:v>A. DEVAKI</c:v>
                  </c:pt>
                  <c:pt idx="4">
                    <c:v>J. DHANALAKSHMI</c:v>
                  </c:pt>
                  <c:pt idx="5">
                    <c:v>S. DHANA SHREE</c:v>
                  </c:pt>
                  <c:pt idx="6">
                    <c:v>K. DHARANI</c:v>
                  </c:pt>
                  <c:pt idx="7">
                    <c:v>V. DHARANI</c:v>
                  </c:pt>
                  <c:pt idx="8">
                    <c:v>K.K. DHARUNIKA</c:v>
                  </c:pt>
                  <c:pt idx="9">
                    <c:v>M. DIVYALAKSHMI</c:v>
                  </c:pt>
                  <c:pt idx="10">
                    <c:v>S. DURGA</c:v>
                  </c:pt>
                  <c:pt idx="11">
                    <c:v>C. GAYATHRI</c:v>
                  </c:pt>
                  <c:pt idx="12">
                    <c:v>E. GAYATHRI</c:v>
                  </c:pt>
                  <c:pt idx="13">
                    <c:v>S. GOMATHI</c:v>
                  </c:pt>
                  <c:pt idx="14">
                    <c:v>K. HARINI</c:v>
                  </c:pt>
                  <c:pt idx="15">
                    <c:v>V. HARINI</c:v>
                  </c:pt>
                  <c:pt idx="16">
                    <c:v>V. HARSHINI</c:v>
                  </c:pt>
                  <c:pt idx="17">
                    <c:v>M.S. HEMASRI</c:v>
                  </c:pt>
                  <c:pt idx="18">
                    <c:v>M. ILAVARASI</c:v>
                  </c:pt>
                  <c:pt idx="19">
                    <c:v>E. JANANI</c:v>
                  </c:pt>
                </c:lvl>
                <c:lvl>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Sheet1!$D$3:$D$22</c:f>
              <c:numCache>
                <c:formatCode>General</c:formatCode>
                <c:ptCount val="20"/>
                <c:pt idx="0">
                  <c:v>2300</c:v>
                </c:pt>
                <c:pt idx="1">
                  <c:v>2200</c:v>
                </c:pt>
                <c:pt idx="2">
                  <c:v>2200</c:v>
                </c:pt>
                <c:pt idx="3">
                  <c:v>2500</c:v>
                </c:pt>
                <c:pt idx="4">
                  <c:v>2400</c:v>
                </c:pt>
                <c:pt idx="5">
                  <c:v>2300</c:v>
                </c:pt>
                <c:pt idx="6">
                  <c:v>2000</c:v>
                </c:pt>
                <c:pt idx="7">
                  <c:v>2200</c:v>
                </c:pt>
                <c:pt idx="8">
                  <c:v>2100</c:v>
                </c:pt>
                <c:pt idx="9">
                  <c:v>2300</c:v>
                </c:pt>
                <c:pt idx="10">
                  <c:v>2500</c:v>
                </c:pt>
                <c:pt idx="11">
                  <c:v>2500</c:v>
                </c:pt>
                <c:pt idx="12">
                  <c:v>2200</c:v>
                </c:pt>
                <c:pt idx="13">
                  <c:v>2300</c:v>
                </c:pt>
                <c:pt idx="14">
                  <c:v>2300</c:v>
                </c:pt>
                <c:pt idx="15">
                  <c:v>2200</c:v>
                </c:pt>
                <c:pt idx="16">
                  <c:v>2000</c:v>
                </c:pt>
                <c:pt idx="17">
                  <c:v>2100</c:v>
                </c:pt>
                <c:pt idx="18">
                  <c:v>2100</c:v>
                </c:pt>
                <c:pt idx="19">
                  <c:v>2200</c:v>
                </c:pt>
              </c:numCache>
            </c:numRef>
          </c:val>
        </c:ser>
        <c:ser>
          <c:idx val="2"/>
          <c:order val="2"/>
          <c:cat>
            <c:multiLvlStrRef>
              <c:f>Sheet1!$A$3:$B$22</c:f>
              <c:multiLvlStrCache>
                <c:ptCount val="20"/>
                <c:lvl>
                  <c:pt idx="0">
                    <c:v>R. ARCHANA</c:v>
                  </c:pt>
                  <c:pt idx="1">
                    <c:v>S. ASWINI</c:v>
                  </c:pt>
                  <c:pt idx="2">
                    <c:v>S. BHARGAVI</c:v>
                  </c:pt>
                  <c:pt idx="3">
                    <c:v>A. DEVAKI</c:v>
                  </c:pt>
                  <c:pt idx="4">
                    <c:v>J. DHANALAKSHMI</c:v>
                  </c:pt>
                  <c:pt idx="5">
                    <c:v>S. DHANA SHREE</c:v>
                  </c:pt>
                  <c:pt idx="6">
                    <c:v>K. DHARANI</c:v>
                  </c:pt>
                  <c:pt idx="7">
                    <c:v>V. DHARANI</c:v>
                  </c:pt>
                  <c:pt idx="8">
                    <c:v>K.K. DHARUNIKA</c:v>
                  </c:pt>
                  <c:pt idx="9">
                    <c:v>M. DIVYALAKSHMI</c:v>
                  </c:pt>
                  <c:pt idx="10">
                    <c:v>S. DURGA</c:v>
                  </c:pt>
                  <c:pt idx="11">
                    <c:v>C. GAYATHRI</c:v>
                  </c:pt>
                  <c:pt idx="12">
                    <c:v>E. GAYATHRI</c:v>
                  </c:pt>
                  <c:pt idx="13">
                    <c:v>S. GOMATHI</c:v>
                  </c:pt>
                  <c:pt idx="14">
                    <c:v>K. HARINI</c:v>
                  </c:pt>
                  <c:pt idx="15">
                    <c:v>V. HARINI</c:v>
                  </c:pt>
                  <c:pt idx="16">
                    <c:v>V. HARSHINI</c:v>
                  </c:pt>
                  <c:pt idx="17">
                    <c:v>M.S. HEMASRI</c:v>
                  </c:pt>
                  <c:pt idx="18">
                    <c:v>M. ILAVARASI</c:v>
                  </c:pt>
                  <c:pt idx="19">
                    <c:v>E. JANANI</c:v>
                  </c:pt>
                </c:lvl>
                <c:lvl>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Sheet1!$E$3:$E$22</c:f>
              <c:numCache>
                <c:formatCode>General</c:formatCode>
                <c:ptCount val="20"/>
                <c:pt idx="0">
                  <c:v>2760</c:v>
                </c:pt>
                <c:pt idx="1">
                  <c:v>2640</c:v>
                </c:pt>
                <c:pt idx="2">
                  <c:v>2640</c:v>
                </c:pt>
                <c:pt idx="3">
                  <c:v>3000</c:v>
                </c:pt>
                <c:pt idx="4">
                  <c:v>2880</c:v>
                </c:pt>
                <c:pt idx="5">
                  <c:v>2760</c:v>
                </c:pt>
                <c:pt idx="6">
                  <c:v>2400</c:v>
                </c:pt>
                <c:pt idx="7">
                  <c:v>2640</c:v>
                </c:pt>
                <c:pt idx="8">
                  <c:v>2520</c:v>
                </c:pt>
                <c:pt idx="9">
                  <c:v>2760</c:v>
                </c:pt>
                <c:pt idx="10">
                  <c:v>3000</c:v>
                </c:pt>
                <c:pt idx="11">
                  <c:v>3000</c:v>
                </c:pt>
                <c:pt idx="12">
                  <c:v>2640</c:v>
                </c:pt>
                <c:pt idx="13">
                  <c:v>2760</c:v>
                </c:pt>
                <c:pt idx="14">
                  <c:v>2760</c:v>
                </c:pt>
                <c:pt idx="15">
                  <c:v>2640</c:v>
                </c:pt>
                <c:pt idx="16">
                  <c:v>2400</c:v>
                </c:pt>
                <c:pt idx="17">
                  <c:v>2520</c:v>
                </c:pt>
                <c:pt idx="18">
                  <c:v>2520</c:v>
                </c:pt>
                <c:pt idx="19">
                  <c:v>2640</c:v>
                </c:pt>
              </c:numCache>
            </c:numRef>
          </c:val>
        </c:ser>
        <c:ser>
          <c:idx val="3"/>
          <c:order val="3"/>
          <c:cat>
            <c:multiLvlStrRef>
              <c:f>Sheet1!$A$3:$B$22</c:f>
              <c:multiLvlStrCache>
                <c:ptCount val="20"/>
                <c:lvl>
                  <c:pt idx="0">
                    <c:v>R. ARCHANA</c:v>
                  </c:pt>
                  <c:pt idx="1">
                    <c:v>S. ASWINI</c:v>
                  </c:pt>
                  <c:pt idx="2">
                    <c:v>S. BHARGAVI</c:v>
                  </c:pt>
                  <c:pt idx="3">
                    <c:v>A. DEVAKI</c:v>
                  </c:pt>
                  <c:pt idx="4">
                    <c:v>J. DHANALAKSHMI</c:v>
                  </c:pt>
                  <c:pt idx="5">
                    <c:v>S. DHANA SHREE</c:v>
                  </c:pt>
                  <c:pt idx="6">
                    <c:v>K. DHARANI</c:v>
                  </c:pt>
                  <c:pt idx="7">
                    <c:v>V. DHARANI</c:v>
                  </c:pt>
                  <c:pt idx="8">
                    <c:v>K.K. DHARUNIKA</c:v>
                  </c:pt>
                  <c:pt idx="9">
                    <c:v>M. DIVYALAKSHMI</c:v>
                  </c:pt>
                  <c:pt idx="10">
                    <c:v>S. DURGA</c:v>
                  </c:pt>
                  <c:pt idx="11">
                    <c:v>C. GAYATHRI</c:v>
                  </c:pt>
                  <c:pt idx="12">
                    <c:v>E. GAYATHRI</c:v>
                  </c:pt>
                  <c:pt idx="13">
                    <c:v>S. GOMATHI</c:v>
                  </c:pt>
                  <c:pt idx="14">
                    <c:v>K. HARINI</c:v>
                  </c:pt>
                  <c:pt idx="15">
                    <c:v>V. HARINI</c:v>
                  </c:pt>
                  <c:pt idx="16">
                    <c:v>V. HARSHINI</c:v>
                  </c:pt>
                  <c:pt idx="17">
                    <c:v>M.S. HEMASRI</c:v>
                  </c:pt>
                  <c:pt idx="18">
                    <c:v>M. ILAVARASI</c:v>
                  </c:pt>
                  <c:pt idx="19">
                    <c:v>E. JANANI</c:v>
                  </c:pt>
                </c:lvl>
                <c:lvl>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Sheet1!$F$3:$F$22</c:f>
              <c:numCache>
                <c:formatCode>General</c:formatCode>
                <c:ptCount val="20"/>
                <c:pt idx="0">
                  <c:v>17940</c:v>
                </c:pt>
                <c:pt idx="1">
                  <c:v>17160</c:v>
                </c:pt>
                <c:pt idx="2">
                  <c:v>17160</c:v>
                </c:pt>
                <c:pt idx="3">
                  <c:v>19500</c:v>
                </c:pt>
                <c:pt idx="4">
                  <c:v>18720</c:v>
                </c:pt>
                <c:pt idx="5">
                  <c:v>17940</c:v>
                </c:pt>
                <c:pt idx="6">
                  <c:v>15600</c:v>
                </c:pt>
                <c:pt idx="7">
                  <c:v>17160</c:v>
                </c:pt>
                <c:pt idx="8">
                  <c:v>16380</c:v>
                </c:pt>
                <c:pt idx="9">
                  <c:v>17940</c:v>
                </c:pt>
                <c:pt idx="10">
                  <c:v>19500</c:v>
                </c:pt>
                <c:pt idx="11">
                  <c:v>19500</c:v>
                </c:pt>
                <c:pt idx="12">
                  <c:v>17160</c:v>
                </c:pt>
                <c:pt idx="13">
                  <c:v>17940</c:v>
                </c:pt>
                <c:pt idx="14">
                  <c:v>17940</c:v>
                </c:pt>
                <c:pt idx="15">
                  <c:v>17160</c:v>
                </c:pt>
                <c:pt idx="16">
                  <c:v>15600</c:v>
                </c:pt>
                <c:pt idx="17">
                  <c:v>16380</c:v>
                </c:pt>
                <c:pt idx="18">
                  <c:v>16380</c:v>
                </c:pt>
                <c:pt idx="19">
                  <c:v>17160</c:v>
                </c:pt>
              </c:numCache>
            </c:numRef>
          </c:val>
        </c:ser>
        <c:ser>
          <c:idx val="4"/>
          <c:order val="4"/>
          <c:cat>
            <c:multiLvlStrRef>
              <c:f>Sheet1!$A$3:$B$22</c:f>
              <c:multiLvlStrCache>
                <c:ptCount val="20"/>
                <c:lvl>
                  <c:pt idx="0">
                    <c:v>R. ARCHANA</c:v>
                  </c:pt>
                  <c:pt idx="1">
                    <c:v>S. ASWINI</c:v>
                  </c:pt>
                  <c:pt idx="2">
                    <c:v>S. BHARGAVI</c:v>
                  </c:pt>
                  <c:pt idx="3">
                    <c:v>A. DEVAKI</c:v>
                  </c:pt>
                  <c:pt idx="4">
                    <c:v>J. DHANALAKSHMI</c:v>
                  </c:pt>
                  <c:pt idx="5">
                    <c:v>S. DHANA SHREE</c:v>
                  </c:pt>
                  <c:pt idx="6">
                    <c:v>K. DHARANI</c:v>
                  </c:pt>
                  <c:pt idx="7">
                    <c:v>V. DHARANI</c:v>
                  </c:pt>
                  <c:pt idx="8">
                    <c:v>K.K. DHARUNIKA</c:v>
                  </c:pt>
                  <c:pt idx="9">
                    <c:v>M. DIVYALAKSHMI</c:v>
                  </c:pt>
                  <c:pt idx="10">
                    <c:v>S. DURGA</c:v>
                  </c:pt>
                  <c:pt idx="11">
                    <c:v>C. GAYATHRI</c:v>
                  </c:pt>
                  <c:pt idx="12">
                    <c:v>E. GAYATHRI</c:v>
                  </c:pt>
                  <c:pt idx="13">
                    <c:v>S. GOMATHI</c:v>
                  </c:pt>
                  <c:pt idx="14">
                    <c:v>K. HARINI</c:v>
                  </c:pt>
                  <c:pt idx="15">
                    <c:v>V. HARINI</c:v>
                  </c:pt>
                  <c:pt idx="16">
                    <c:v>V. HARSHINI</c:v>
                  </c:pt>
                  <c:pt idx="17">
                    <c:v>M.S. HEMASRI</c:v>
                  </c:pt>
                  <c:pt idx="18">
                    <c:v>M. ILAVARASI</c:v>
                  </c:pt>
                  <c:pt idx="19">
                    <c:v>E. JANANI</c:v>
                  </c:pt>
                </c:lvl>
                <c:lvl>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Sheet1!$G$3:$G$22</c:f>
              <c:numCache>
                <c:formatCode>General</c:formatCode>
                <c:ptCount val="20"/>
                <c:pt idx="0">
                  <c:v>1435.2</c:v>
                </c:pt>
                <c:pt idx="1">
                  <c:v>1372.8</c:v>
                </c:pt>
                <c:pt idx="2">
                  <c:v>1372.8</c:v>
                </c:pt>
                <c:pt idx="3">
                  <c:v>1560</c:v>
                </c:pt>
                <c:pt idx="4">
                  <c:v>1497.6000000000001</c:v>
                </c:pt>
                <c:pt idx="5">
                  <c:v>1435.2</c:v>
                </c:pt>
                <c:pt idx="6">
                  <c:v>1248</c:v>
                </c:pt>
                <c:pt idx="7">
                  <c:v>1372.8</c:v>
                </c:pt>
                <c:pt idx="8">
                  <c:v>1310.4000000000001</c:v>
                </c:pt>
                <c:pt idx="9">
                  <c:v>1435.2</c:v>
                </c:pt>
                <c:pt idx="10">
                  <c:v>1560</c:v>
                </c:pt>
                <c:pt idx="11">
                  <c:v>1560</c:v>
                </c:pt>
                <c:pt idx="12">
                  <c:v>1372.8</c:v>
                </c:pt>
                <c:pt idx="13">
                  <c:v>1435.2</c:v>
                </c:pt>
                <c:pt idx="14">
                  <c:v>1435.2</c:v>
                </c:pt>
                <c:pt idx="15">
                  <c:v>1372.8</c:v>
                </c:pt>
                <c:pt idx="16">
                  <c:v>1248</c:v>
                </c:pt>
                <c:pt idx="17">
                  <c:v>1310.4000000000001</c:v>
                </c:pt>
                <c:pt idx="18">
                  <c:v>1310.4000000000001</c:v>
                </c:pt>
                <c:pt idx="19">
                  <c:v>1372.8</c:v>
                </c:pt>
              </c:numCache>
            </c:numRef>
          </c:val>
        </c:ser>
        <c:ser>
          <c:idx val="5"/>
          <c:order val="5"/>
          <c:cat>
            <c:multiLvlStrRef>
              <c:f>Sheet1!$A$3:$B$22</c:f>
              <c:multiLvlStrCache>
                <c:ptCount val="20"/>
                <c:lvl>
                  <c:pt idx="0">
                    <c:v>R. ARCHANA</c:v>
                  </c:pt>
                  <c:pt idx="1">
                    <c:v>S. ASWINI</c:v>
                  </c:pt>
                  <c:pt idx="2">
                    <c:v>S. BHARGAVI</c:v>
                  </c:pt>
                  <c:pt idx="3">
                    <c:v>A. DEVAKI</c:v>
                  </c:pt>
                  <c:pt idx="4">
                    <c:v>J. DHANALAKSHMI</c:v>
                  </c:pt>
                  <c:pt idx="5">
                    <c:v>S. DHANA SHREE</c:v>
                  </c:pt>
                  <c:pt idx="6">
                    <c:v>K. DHARANI</c:v>
                  </c:pt>
                  <c:pt idx="7">
                    <c:v>V. DHARANI</c:v>
                  </c:pt>
                  <c:pt idx="8">
                    <c:v>K.K. DHARUNIKA</c:v>
                  </c:pt>
                  <c:pt idx="9">
                    <c:v>M. DIVYALAKSHMI</c:v>
                  </c:pt>
                  <c:pt idx="10">
                    <c:v>S. DURGA</c:v>
                  </c:pt>
                  <c:pt idx="11">
                    <c:v>C. GAYATHRI</c:v>
                  </c:pt>
                  <c:pt idx="12">
                    <c:v>E. GAYATHRI</c:v>
                  </c:pt>
                  <c:pt idx="13">
                    <c:v>S. GOMATHI</c:v>
                  </c:pt>
                  <c:pt idx="14">
                    <c:v>K. HARINI</c:v>
                  </c:pt>
                  <c:pt idx="15">
                    <c:v>V. HARINI</c:v>
                  </c:pt>
                  <c:pt idx="16">
                    <c:v>V. HARSHINI</c:v>
                  </c:pt>
                  <c:pt idx="17">
                    <c:v>M.S. HEMASRI</c:v>
                  </c:pt>
                  <c:pt idx="18">
                    <c:v>M. ILAVARASI</c:v>
                  </c:pt>
                  <c:pt idx="19">
                    <c:v>E. JANANI</c:v>
                  </c:pt>
                </c:lvl>
                <c:lvl>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Sheet1!$H$3:$H$22</c:f>
              <c:numCache>
                <c:formatCode>General</c:formatCode>
                <c:ptCount val="20"/>
                <c:pt idx="0">
                  <c:v>16504.8</c:v>
                </c:pt>
                <c:pt idx="1">
                  <c:v>15787.2</c:v>
                </c:pt>
                <c:pt idx="2">
                  <c:v>15787.2</c:v>
                </c:pt>
                <c:pt idx="3">
                  <c:v>17940</c:v>
                </c:pt>
                <c:pt idx="4">
                  <c:v>17222.400000000001</c:v>
                </c:pt>
                <c:pt idx="5">
                  <c:v>16504.8</c:v>
                </c:pt>
                <c:pt idx="6">
                  <c:v>14352</c:v>
                </c:pt>
                <c:pt idx="7">
                  <c:v>15787.2</c:v>
                </c:pt>
                <c:pt idx="8">
                  <c:v>15069.6</c:v>
                </c:pt>
                <c:pt idx="9">
                  <c:v>16504.8</c:v>
                </c:pt>
                <c:pt idx="10">
                  <c:v>17940</c:v>
                </c:pt>
                <c:pt idx="11">
                  <c:v>17940</c:v>
                </c:pt>
                <c:pt idx="12">
                  <c:v>15787.2</c:v>
                </c:pt>
                <c:pt idx="13">
                  <c:v>16504.8</c:v>
                </c:pt>
                <c:pt idx="14">
                  <c:v>16504.8</c:v>
                </c:pt>
                <c:pt idx="15">
                  <c:v>15787.2</c:v>
                </c:pt>
                <c:pt idx="16">
                  <c:v>14352</c:v>
                </c:pt>
                <c:pt idx="17">
                  <c:v>15069.6</c:v>
                </c:pt>
                <c:pt idx="18">
                  <c:v>15069.6</c:v>
                </c:pt>
                <c:pt idx="19">
                  <c:v>15787.2</c:v>
                </c:pt>
              </c:numCache>
            </c:numRef>
          </c:val>
        </c:ser>
        <c:axId val="181799552"/>
        <c:axId val="181810304"/>
      </c:barChart>
      <c:catAx>
        <c:axId val="181799552"/>
        <c:scaling>
          <c:orientation val="minMax"/>
        </c:scaling>
        <c:axPos val="b"/>
        <c:tickLblPos val="nextTo"/>
        <c:crossAx val="181810304"/>
        <c:crosses val="autoZero"/>
        <c:auto val="1"/>
        <c:lblAlgn val="ctr"/>
        <c:lblOffset val="100"/>
      </c:catAx>
      <c:valAx>
        <c:axId val="181810304"/>
        <c:scaling>
          <c:orientation val="minMax"/>
        </c:scaling>
        <c:axPos val="l"/>
        <c:majorGridlines/>
        <c:numFmt formatCode="General" sourceLinked="1"/>
        <c:tickLblPos val="nextTo"/>
        <c:crossAx val="181799552"/>
        <c:crosses val="autoZero"/>
        <c:crossBetween val="between"/>
      </c:valAx>
    </c:plotArea>
    <c:legend>
      <c:legendPos val="r"/>
      <c:layout/>
    </c:legend>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8/31/2024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xmlns="" val="952486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8/31/2024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xmlns="" val="2071448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12</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xmlns=""/>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8/31/2024</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xmlns=""/>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8/31/2024</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xmlns=""/>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0" y="357166"/>
            <a:ext cx="8501090" cy="1470025"/>
          </a:xfrm>
        </p:spPr>
        <p:txBody>
          <a:bodyPr/>
          <a:lstStyle/>
          <a:p>
            <a:r>
              <a:rPr lang="en-US" dirty="0" smtClean="0">
                <a:solidFill>
                  <a:srgbClr val="00B0F0"/>
                </a:solidFill>
                <a:latin typeface="Times New Roman" pitchFamily="18" charset="0"/>
                <a:cs typeface="Times New Roman" pitchFamily="18" charset="0"/>
              </a:rPr>
              <a:t>Employee salary using excel</a:t>
            </a:r>
            <a:endParaRPr lang="en-US" dirty="0">
              <a:solidFill>
                <a:srgbClr val="00B0F0"/>
              </a:solidFill>
              <a:latin typeface="Times New Roman" pitchFamily="18" charset="0"/>
              <a:cs typeface="Times New Roman" pitchFamily="18" charset="0"/>
            </a:endParaRPr>
          </a:p>
        </p:txBody>
      </p:sp>
      <p:sp>
        <p:nvSpPr>
          <p:cNvPr id="3" name="Subtitle 2"/>
          <p:cNvSpPr>
            <a:spLocks noGrp="1"/>
          </p:cNvSpPr>
          <p:nvPr>
            <p:ph type="subTitle" idx="1"/>
            <p:custDataLst>
              <p:tags r:id="rId3"/>
            </p:custDataLst>
          </p:nvPr>
        </p:nvSpPr>
        <p:spPr>
          <a:xfrm>
            <a:off x="1285852" y="1857364"/>
            <a:ext cx="8072494" cy="2500330"/>
          </a:xfrm>
        </p:spPr>
        <p:txBody>
          <a:bodyPr>
            <a:normAutofit/>
          </a:bodyPr>
          <a:lstStyle/>
          <a:p>
            <a:pPr algn="l"/>
            <a:r>
              <a:rPr lang="en-US" sz="2400" b="1" dirty="0" smtClean="0">
                <a:latin typeface="Times New Roman" pitchFamily="18" charset="0"/>
                <a:cs typeface="Times New Roman" pitchFamily="18" charset="0"/>
              </a:rPr>
              <a:t>STUDENT NAME </a:t>
            </a:r>
            <a:r>
              <a:rPr 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 SATHYA</a:t>
            </a:r>
            <a:endParaRPr lang="en-US" sz="2400" b="1" dirty="0" smtClean="0">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REGISTER </a:t>
            </a:r>
            <a:r>
              <a:rPr lang="en-US" sz="2400" b="1" dirty="0" smtClean="0">
                <a:latin typeface="Times New Roman" pitchFamily="18" charset="0"/>
                <a:cs typeface="Times New Roman" pitchFamily="18" charset="0"/>
              </a:rPr>
              <a:t>NO: 312200934</a:t>
            </a:r>
            <a:endParaRPr lang="en-US" sz="2400" b="1" dirty="0" smtClean="0">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DEPARTMENT:B.COM(COMPUTER APPLICATION)</a:t>
            </a:r>
            <a:endParaRPr lang="en-US" sz="2400" b="1" dirty="0" smtClean="0">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COLLEGE :PACHAIYAPPA’S COLLEGE FOR WOMEN, KANCHIPURAM.</a:t>
            </a:r>
          </a:p>
          <a:p>
            <a:pPr algn="l"/>
            <a:endParaRPr lang="en-US" sz="2400" b="1"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1142985"/>
            <a:ext cx="7629548" cy="571504"/>
          </a:xfrm>
        </p:spPr>
        <p:txBody>
          <a:bodyPr>
            <a:normAutofit fontScale="90000"/>
          </a:bodyPr>
          <a:lstStyle/>
          <a:p>
            <a:pPr algn="ctr"/>
            <a:r>
              <a:rPr smtClean="0">
                <a:solidFill>
                  <a:srgbClr val="00B0F0"/>
                </a:solidFill>
              </a:rPr>
              <a:t/>
            </a:r>
            <a:br>
              <a:rPr smtClean="0">
                <a:solidFill>
                  <a:srgbClr val="00B0F0"/>
                </a:solidFill>
              </a:rPr>
            </a:br>
            <a:r>
              <a:rPr smtClean="0">
                <a:solidFill>
                  <a:srgbClr val="00B0F0"/>
                </a:solidFill>
              </a:rPr>
              <a:t>RESULT</a:t>
            </a:r>
            <a:endParaRPr lang="en-US" dirty="0">
              <a:solidFill>
                <a:srgbClr val="00B0F0"/>
              </a:solidFill>
            </a:endParaRPr>
          </a:p>
        </p:txBody>
      </p:sp>
      <p:graphicFrame>
        <p:nvGraphicFramePr>
          <p:cNvPr id="4" name="Chart 3"/>
          <p:cNvGraphicFramePr/>
          <p:nvPr/>
        </p:nvGraphicFramePr>
        <p:xfrm>
          <a:off x="714348" y="1643050"/>
          <a:ext cx="8072494" cy="478634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1166843"/>
            <a:ext cx="8064896" cy="5663089"/>
          </a:xfrm>
          <a:prstGeom prst="rect">
            <a:avLst/>
          </a:prstGeom>
        </p:spPr>
        <p:txBody>
          <a:bodyPr wrap="square">
            <a:spAutoFit/>
          </a:bodyPr>
          <a:lstStyle/>
          <a:p>
            <a:r>
              <a:rPr lang="en-US" sz="3200" b="1" dirty="0">
                <a:solidFill>
                  <a:srgbClr val="00B0F0"/>
                </a:solidFill>
                <a:latin typeface="Times New Roman" pitchFamily="18" charset="0"/>
                <a:cs typeface="Times New Roman" pitchFamily="18" charset="0"/>
              </a:rPr>
              <a:t>CONCLUSION</a:t>
            </a:r>
          </a:p>
          <a:p>
            <a:endParaRPr lang="en-US" dirty="0"/>
          </a:p>
          <a:p>
            <a:pPr marL="285750" indent="-285750">
              <a:buFont typeface="Wingdings" pitchFamily="2" charset="2"/>
              <a:buChar char="Ø"/>
            </a:pPr>
            <a:r>
              <a:rPr lang="en-US" sz="2400" b="1" dirty="0">
                <a:latin typeface="Times New Roman" pitchFamily="18" charset="0"/>
                <a:cs typeface="Times New Roman" pitchFamily="18" charset="0"/>
              </a:rPr>
              <a:t>The Salary Statement Provides A Clear Breakdown Of The Employee’s Total Earnings, Including Basic Pay, Allowances And Bonuses, Along Side Statutory And Other </a:t>
            </a:r>
            <a:r>
              <a:rPr lang="en-US" sz="2400" b="1" dirty="0" smtClean="0">
                <a:latin typeface="Times New Roman" pitchFamily="18" charset="0"/>
                <a:cs typeface="Times New Roman" pitchFamily="18" charset="0"/>
              </a:rPr>
              <a:t>Deduction.</a:t>
            </a:r>
          </a:p>
          <a:p>
            <a:pPr>
              <a:buFont typeface="Wingdings" pitchFamily="2" charset="2"/>
              <a:buChar char="Ø"/>
            </a:pPr>
            <a:endParaRPr lang="en-US" sz="2400" b="1" dirty="0" smtClean="0">
              <a:latin typeface="Times New Roman" pitchFamily="18" charset="0"/>
              <a:cs typeface="Times New Roman" pitchFamily="18" charset="0"/>
            </a:endParaRPr>
          </a:p>
          <a:p>
            <a:pPr marL="285750" indent="-285750">
              <a:buFont typeface="Wingdings" pitchFamily="2" charset="2"/>
              <a:buChar char="Ø"/>
            </a:pPr>
            <a:r>
              <a:rPr lang="en-US" sz="2400" b="1" dirty="0" smtClean="0">
                <a:latin typeface="Times New Roman" pitchFamily="18" charset="0"/>
                <a:cs typeface="Times New Roman" pitchFamily="18" charset="0"/>
              </a:rPr>
              <a:t>The </a:t>
            </a:r>
            <a:r>
              <a:rPr lang="en-US" sz="2400" b="1" dirty="0">
                <a:latin typeface="Times New Roman" pitchFamily="18" charset="0"/>
                <a:cs typeface="Times New Roman" pitchFamily="18" charset="0"/>
              </a:rPr>
              <a:t>Net Salary Payable Is Calculated After On Applicable </a:t>
            </a:r>
            <a:r>
              <a:rPr lang="en-US" sz="2400" b="1" dirty="0" smtClean="0">
                <a:latin typeface="Times New Roman" pitchFamily="18" charset="0"/>
                <a:cs typeface="Times New Roman" pitchFamily="18" charset="0"/>
              </a:rPr>
              <a:t>Deductions.</a:t>
            </a:r>
          </a:p>
          <a:p>
            <a:pPr>
              <a:buFont typeface="Wingdings" pitchFamily="2" charset="2"/>
              <a:buChar char="Ø"/>
            </a:pPr>
            <a:endParaRPr lang="en-US" sz="2400" b="1" dirty="0" smtClean="0">
              <a:latin typeface="Times New Roman" pitchFamily="18" charset="0"/>
              <a:cs typeface="Times New Roman" pitchFamily="18" charset="0"/>
            </a:endParaRPr>
          </a:p>
          <a:p>
            <a:pPr marL="285750" indent="-285750">
              <a:buFont typeface="Wingdings" pitchFamily="2" charset="2"/>
              <a:buChar char="Ø"/>
            </a:pPr>
            <a:r>
              <a:rPr lang="en-US" sz="2400" b="1" dirty="0" smtClean="0">
                <a:latin typeface="Times New Roman" pitchFamily="18" charset="0"/>
                <a:cs typeface="Times New Roman" pitchFamily="18" charset="0"/>
              </a:rPr>
              <a:t>This </a:t>
            </a:r>
            <a:r>
              <a:rPr lang="en-US" sz="2400" b="1" dirty="0">
                <a:latin typeface="Times New Roman" pitchFamily="18" charset="0"/>
                <a:cs typeface="Times New Roman" pitchFamily="18" charset="0"/>
              </a:rPr>
              <a:t>Statement Ensures Transparency And Accuracy In Salary Disbursement Supporting Both The Employee And Employer In </a:t>
            </a:r>
            <a:r>
              <a:rPr lang="en-US" sz="2400" b="1" dirty="0" smtClean="0">
                <a:latin typeface="Times New Roman" pitchFamily="18" charset="0"/>
                <a:cs typeface="Times New Roman" pitchFamily="18" charset="0"/>
              </a:rPr>
              <a:t>Financial </a:t>
            </a:r>
            <a:r>
              <a:rPr lang="en-US" sz="2400" b="1" dirty="0">
                <a:latin typeface="Times New Roman" pitchFamily="18" charset="0"/>
                <a:cs typeface="Times New Roman" pitchFamily="18" charset="0"/>
              </a:rPr>
              <a:t>Planning.</a:t>
            </a:r>
          </a:p>
          <a:p>
            <a:endParaRPr lang="en-US" sz="2400" b="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179703912"/>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a:xfrm>
            <a:off x="4139952" y="3284984"/>
            <a:ext cx="4343400" cy="1362075"/>
          </a:xfrm>
        </p:spPr>
        <p:txBody>
          <a:bodyPr>
            <a:normAutofit/>
          </a:bodyPr>
          <a:lstStyle/>
          <a:p>
            <a:pPr>
              <a:defRPr/>
            </a:pPr>
            <a:r>
              <a:rPr lang="en-US" sz="4800" i="1" dirty="0" smtClean="0">
                <a:solidFill>
                  <a:schemeClr val="accent2">
                    <a:lumMod val="50000"/>
                  </a:schemeClr>
                </a:solidFill>
                <a:latin typeface="Harrington" pitchFamily="82" charset="0"/>
                <a:cs typeface="Times New Roman" pitchFamily="18" charset="0"/>
              </a:rPr>
              <a:t>THANK YOU</a:t>
            </a:r>
          </a:p>
        </p:txBody>
      </p:sp>
    </p:spTree>
    <p:custDataLst>
      <p:tags r:id="rId1"/>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 </a:t>
            </a:r>
            <a:r>
              <a:rPr lang="en-US" b="1" dirty="0" smtClean="0">
                <a:solidFill>
                  <a:srgbClr val="00B0F0"/>
                </a:solidFill>
                <a:latin typeface="Times New Roman" pitchFamily="18" charset="0"/>
                <a:cs typeface="Times New Roman" pitchFamily="18" charset="0"/>
              </a:rPr>
              <a:t>PROJECT TITLE</a:t>
            </a:r>
            <a:endParaRPr lang="en-US" b="1" dirty="0">
              <a:solidFill>
                <a:srgbClr val="00B0F0"/>
              </a:solidFill>
              <a:latin typeface="Times New Roman" pitchFamily="18" charset="0"/>
              <a:cs typeface="Times New Roman" pitchFamily="18" charset="0"/>
            </a:endParaRPr>
          </a:p>
        </p:txBody>
      </p:sp>
      <p:sp>
        <p:nvSpPr>
          <p:cNvPr id="5" name="Content Placeholder 4"/>
          <p:cNvSpPr>
            <a:spLocks noGrp="1"/>
          </p:cNvSpPr>
          <p:nvPr>
            <p:ph idx="1"/>
            <p:custDataLst>
              <p:tags r:id="rId3"/>
            </p:custDataLst>
          </p:nvPr>
        </p:nvSpPr>
        <p:spPr>
          <a:xfrm>
            <a:off x="762000" y="1596413"/>
            <a:ext cx="8077200" cy="2904157"/>
          </a:xfrm>
        </p:spPr>
        <p:txBody>
          <a:bodyPr>
            <a:normAutofit/>
          </a:bodyPr>
          <a:lstStyle/>
          <a:p>
            <a:pPr algn="ctr">
              <a:buNone/>
            </a:pPr>
            <a:r>
              <a:rPr lang="en-US" b="1" dirty="0" smtClean="0">
                <a:latin typeface="Times New Roman" pitchFamily="18" charset="0"/>
                <a:cs typeface="Times New Roman" pitchFamily="18" charset="0"/>
              </a:rPr>
              <a:t>EMPLOYEE SALARY AND COMPENSATION ANALYSIS THROUGH EXCEL DATA MODELING</a:t>
            </a:r>
          </a:p>
        </p:txBody>
      </p:sp>
    </p:spTree>
    <p:custDataLst>
      <p:tags r:id="rId1"/>
    </p:custData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55576" y="723165"/>
            <a:ext cx="7429872" cy="5602435"/>
          </a:xfrm>
          <a:prstGeom prst="rect">
            <a:avLst/>
          </a:prstGeom>
          <a:noFill/>
        </p:spPr>
        <p:txBody>
          <a:bodyPr wrap="square" rtlCol="0">
            <a:normAutofit/>
          </a:bodyPr>
          <a:lstStyle/>
          <a:p>
            <a:endParaRPr lang="en-US" sz="3600" dirty="0" smtClean="0">
              <a:latin typeface="Times New Roman" pitchFamily="18" charset="0"/>
              <a:cs typeface="Times New Roman" pitchFamily="18" charset="0"/>
            </a:endParaRPr>
          </a:p>
          <a:p>
            <a:pPr marL="571500" indent="-571500">
              <a:buFont typeface="Arial" pitchFamily="34" charset="0"/>
              <a:buChar char="•"/>
            </a:pPr>
            <a:r>
              <a:rPr lang="en-US" sz="3200" dirty="0" smtClean="0">
                <a:latin typeface="Times New Roman" pitchFamily="18" charset="0"/>
                <a:cs typeface="Times New Roman" pitchFamily="18" charset="0"/>
              </a:rPr>
              <a:t>PROBLEM STATEMENT</a:t>
            </a:r>
          </a:p>
          <a:p>
            <a:pPr marL="571500" indent="-571500">
              <a:buFont typeface="Arial" pitchFamily="34" charset="0"/>
              <a:buChar char="•"/>
            </a:pPr>
            <a:r>
              <a:rPr lang="en-US" sz="3200" dirty="0" smtClean="0">
                <a:latin typeface="Times New Roman" pitchFamily="18" charset="0"/>
                <a:cs typeface="Times New Roman" pitchFamily="18" charset="0"/>
              </a:rPr>
              <a:t>PROJECT OVERVIEW</a:t>
            </a:r>
          </a:p>
          <a:p>
            <a:pPr marL="571500" indent="-571500">
              <a:buFont typeface="Arial" pitchFamily="34" charset="0"/>
              <a:buChar char="•"/>
            </a:pPr>
            <a:r>
              <a:rPr lang="en-US" sz="3200" dirty="0" smtClean="0">
                <a:latin typeface="Times New Roman" pitchFamily="18" charset="0"/>
                <a:cs typeface="Times New Roman" pitchFamily="18" charset="0"/>
              </a:rPr>
              <a:t>SALARY PROCESS</a:t>
            </a:r>
          </a:p>
          <a:p>
            <a:pPr marL="571500" indent="-571500">
              <a:buFont typeface="Arial" pitchFamily="34" charset="0"/>
              <a:buChar char="•"/>
            </a:pPr>
            <a:r>
              <a:rPr lang="en-US" sz="3200" dirty="0" smtClean="0">
                <a:latin typeface="Times New Roman" pitchFamily="18" charset="0"/>
                <a:cs typeface="Times New Roman" pitchFamily="18" charset="0"/>
              </a:rPr>
              <a:t>OUR SOLUTIONS AND PROPOSITION</a:t>
            </a:r>
          </a:p>
          <a:p>
            <a:pPr marL="571500" indent="-571500">
              <a:buFont typeface="Arial" pitchFamily="34" charset="0"/>
              <a:buChar char="•"/>
            </a:pPr>
            <a:r>
              <a:rPr lang="en-US" sz="3200" dirty="0" smtClean="0">
                <a:latin typeface="Times New Roman" pitchFamily="18" charset="0"/>
                <a:cs typeface="Times New Roman" pitchFamily="18" charset="0"/>
              </a:rPr>
              <a:t>DATASET DESCRIPTION</a:t>
            </a:r>
          </a:p>
          <a:p>
            <a:pPr marL="571500" indent="-571500">
              <a:buFont typeface="Arial" pitchFamily="34" charset="0"/>
              <a:buChar char="•"/>
            </a:pPr>
            <a:r>
              <a:rPr lang="en-US" sz="3200" dirty="0" smtClean="0">
                <a:latin typeface="Times New Roman" pitchFamily="18" charset="0"/>
                <a:cs typeface="Times New Roman" pitchFamily="18" charset="0"/>
              </a:rPr>
              <a:t>MODELING  APPROACH</a:t>
            </a:r>
          </a:p>
          <a:p>
            <a:pPr marL="571500" indent="-571500">
              <a:buFont typeface="Arial" pitchFamily="34" charset="0"/>
              <a:buChar char="•"/>
            </a:pPr>
            <a:r>
              <a:rPr lang="en-US" sz="3200" dirty="0" smtClean="0">
                <a:latin typeface="Times New Roman" pitchFamily="18" charset="0"/>
                <a:cs typeface="Times New Roman" pitchFamily="18" charset="0"/>
              </a:rPr>
              <a:t>RESULTS AND DISCUSSION</a:t>
            </a:r>
          </a:p>
          <a:p>
            <a:pPr marL="571500" indent="-571500">
              <a:buFont typeface="Arial" pitchFamily="34" charset="0"/>
              <a:buChar char="•"/>
            </a:pPr>
            <a:r>
              <a:rPr lang="en-US" sz="3200" dirty="0" smtClean="0">
                <a:latin typeface="Times New Roman" pitchFamily="18" charset="0"/>
                <a:cs typeface="Times New Roman" pitchFamily="18" charset="0"/>
              </a:rPr>
              <a:t>CONCLUSION</a:t>
            </a:r>
            <a:endParaRPr lang="en-US" sz="3200" dirty="0">
              <a:latin typeface="Times New Roman" pitchFamily="18" charset="0"/>
              <a:cs typeface="Times New Roman" pitchFamily="18" charset="0"/>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4643438" y="-1214470"/>
            <a:ext cx="7765662" cy="16476125"/>
          </a:xfrm>
          <a:prstGeom prst="rect">
            <a:avLst/>
          </a:prstGeom>
        </p:spPr>
      </p:pic>
      <p:sp>
        <p:nvSpPr>
          <p:cNvPr id="2" name="Title 1"/>
          <p:cNvSpPr>
            <a:spLocks noGrp="1"/>
          </p:cNvSpPr>
          <p:nvPr>
            <p:ph type="title"/>
          </p:nvPr>
        </p:nvSpPr>
        <p:spPr>
          <a:xfrm>
            <a:off x="827584" y="260648"/>
            <a:ext cx="8077200" cy="1143000"/>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00B0F0"/>
                </a:solidFill>
                <a:latin typeface="Times New Roman" pitchFamily="18" charset="0"/>
                <a:cs typeface="Times New Roman" pitchFamily="18" charset="0"/>
              </a:rPr>
              <a:t>AGENDA</a:t>
            </a:r>
            <a:r>
              <a:rPr lang="en-US" b="1" dirty="0" smtClean="0">
                <a:solidFill>
                  <a:srgbClr val="FF0000"/>
                </a:solidFill>
              </a:rPr>
              <a:t/>
            </a:r>
            <a:br>
              <a:rPr lang="en-US" b="1" dirty="0" smtClean="0">
                <a:solidFill>
                  <a:srgbClr val="FF0000"/>
                </a:solidFill>
              </a:rPr>
            </a:br>
            <a:endParaRPr lang="en-IN"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28662" y="1484784"/>
            <a:ext cx="7963818" cy="4608512"/>
          </a:xfrm>
          <a:prstGeom prst="rect">
            <a:avLst/>
          </a:prstGeom>
          <a:noFill/>
        </p:spPr>
        <p:txBody>
          <a:bodyPr wrap="square" rtlCol="0">
            <a:noAutofit/>
          </a:bodyPr>
          <a:lstStyle/>
          <a:p>
            <a:pPr algn="just"/>
            <a:r>
              <a:rPr lang="en-US" sz="2400" b="1" dirty="0" smtClean="0">
                <a:latin typeface="Times New Roman" pitchFamily="18" charset="0"/>
                <a:cs typeface="Times New Roman" pitchFamily="18" charset="0"/>
              </a:rPr>
              <a:t>	Employee </a:t>
            </a:r>
            <a:r>
              <a:rPr lang="en-US" sz="2400" b="1" dirty="0">
                <a:latin typeface="Times New Roman" pitchFamily="18" charset="0"/>
                <a:cs typeface="Times New Roman" pitchFamily="18" charset="0"/>
              </a:rPr>
              <a:t>salaries can be affected by a range of issues, including inaccurate calculations, late or missed payments, incorrect deductions, and unfair compensation. Misclassification, overtime or hours issues, benefits discrepancies, and tax compliance problems can also arise. Additionally, salary advances or loans, communication breakdowns, pay equity concerns, performance-based pay disputes, payroll system errors, and non-compliance with regulations can impact employee salaries. Furthermore, salary freezes or reductions can cause concern among employees. It is essential for organizations to address these issues promptly and transparently to maintain employee trust, morale, and productivity</a:t>
            </a:r>
            <a:r>
              <a:rPr lang="en-US" sz="2400" dirty="0">
                <a:latin typeface="Times New Roman" pitchFamily="18" charset="0"/>
                <a:cs typeface="Times New Roman" pitchFamily="18" charset="0"/>
              </a:rPr>
              <a:t>.</a:t>
            </a:r>
          </a:p>
        </p:txBody>
      </p:sp>
      <p:pic>
        <p:nvPicPr>
          <p:cNvPr id="9" name="Picture 8"/>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5221088" y="4736"/>
            <a:ext cx="7765662" cy="16476125"/>
          </a:xfrm>
          <a:prstGeom prst="rect">
            <a:avLst/>
          </a:prstGeom>
        </p:spPr>
      </p:pic>
      <p:sp>
        <p:nvSpPr>
          <p:cNvPr id="2" name="Title 1"/>
          <p:cNvSpPr>
            <a:spLocks noGrp="1"/>
          </p:cNvSpPr>
          <p:nvPr>
            <p:ph type="title"/>
          </p:nvPr>
        </p:nvSpPr>
        <p:spPr/>
        <p:txBody>
          <a:bodyPr/>
          <a:lstStyle/>
          <a:p>
            <a:r>
              <a:rPr lang="en-US" b="1" dirty="0" smtClean="0">
                <a:solidFill>
                  <a:srgbClr val="00B0F0"/>
                </a:solidFill>
                <a:latin typeface="Times New Roman" pitchFamily="18" charset="0"/>
                <a:cs typeface="Times New Roman" pitchFamily="18" charset="0"/>
              </a:rPr>
              <a:t>PROBLEM  STATEMENT</a:t>
            </a:r>
            <a:endParaRPr lang="en-IN" b="1" dirty="0">
              <a:solidFill>
                <a:srgbClr val="00B0F0"/>
              </a:solidFill>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14480" y="2087940"/>
            <a:ext cx="7105992" cy="3555638"/>
          </a:xfrm>
          <a:prstGeom prst="rect">
            <a:avLst/>
          </a:prstGeom>
          <a:noFill/>
        </p:spPr>
        <p:txBody>
          <a:bodyPr wrap="square" rtlCol="0">
            <a:normAutofit fontScale="40000" lnSpcReduction="20000"/>
          </a:bodyPr>
          <a:lstStyle/>
          <a:p>
            <a:pPr algn="just"/>
            <a:r>
              <a:rPr lang="en-GB" sz="7200" b="1" dirty="0" smtClean="0">
                <a:latin typeface="Times New Roman" pitchFamily="18" charset="0"/>
                <a:cs typeface="Times New Roman" pitchFamily="18" charset="0"/>
              </a:rPr>
              <a:t>	Employees </a:t>
            </a:r>
            <a:r>
              <a:rPr lang="en-GB" sz="7200" b="1" dirty="0">
                <a:latin typeface="Times New Roman" pitchFamily="18" charset="0"/>
                <a:cs typeface="Times New Roman" pitchFamily="18" charset="0"/>
              </a:rPr>
              <a:t>Salary Statement Analysis To Review  Though Employers Must Issue Salary Slips To Their Employees, It Is Not Mandatory To Provide Printed Slips. For Employees, A Salary Slip Works As Proof Of  Income. It Provide The Detail Statements Of Expenses On Management</a:t>
            </a:r>
            <a:endParaRPr lang="en-US" sz="7200" b="1" dirty="0"/>
          </a:p>
        </p:txBody>
      </p:sp>
      <p:pic>
        <p:nvPicPr>
          <p:cNvPr id="6" name="Picture 5"/>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5221088" y="-6796136"/>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xmlns=""/>
              </a:ext>
            </a:extLst>
          </a:blip>
          <a:srcRect/>
          <a:stretch/>
        </p:blipFill>
        <p:spPr>
          <a:xfrm rot="20753331" flipH="1">
            <a:off x="-316180" y="3775286"/>
            <a:ext cx="2895600" cy="3390489"/>
          </a:xfrm>
          <a:prstGeom prst="rect">
            <a:avLst/>
          </a:prstGeom>
        </p:spPr>
      </p:pic>
      <p:sp>
        <p:nvSpPr>
          <p:cNvPr id="2" name="Title 1"/>
          <p:cNvSpPr>
            <a:spLocks noGrp="1"/>
          </p:cNvSpPr>
          <p:nvPr>
            <p:ph type="title"/>
          </p:nvPr>
        </p:nvSpPr>
        <p:spPr>
          <a:xfrm>
            <a:off x="2214546" y="714356"/>
            <a:ext cx="7362820" cy="1143000"/>
          </a:xfrm>
        </p:spPr>
        <p:txBody>
          <a:bodyPr/>
          <a:lstStyle/>
          <a:p>
            <a:r>
              <a:rPr lang="en-US" b="1" dirty="0" smtClean="0">
                <a:solidFill>
                  <a:srgbClr val="00B0F0"/>
                </a:solidFill>
                <a:latin typeface="Times New Roman" pitchFamily="18" charset="0"/>
                <a:cs typeface="Times New Roman" pitchFamily="18" charset="0"/>
              </a:rPr>
              <a:t>PROJECT OVERVIEW</a:t>
            </a:r>
            <a:endParaRPr lang="en-IN" b="1" dirty="0">
              <a:solidFill>
                <a:srgbClr val="00B0F0"/>
              </a:solidFill>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22935" y="2381379"/>
            <a:ext cx="3711465" cy="2800221"/>
          </a:xfrm>
          <a:prstGeom prst="rect">
            <a:avLst/>
          </a:prstGeom>
          <a:noFill/>
        </p:spPr>
        <p:txBody>
          <a:bodyPr wrap="square" rtlCol="0">
            <a:normAutofit/>
          </a:bodyPr>
          <a:lstStyle/>
          <a:p>
            <a:r>
              <a:rPr lang="en-US" sz="7200" dirty="0" smtClean="0"/>
              <a:t>Welcome</a:t>
            </a:r>
            <a:endParaRPr lang="en-US" sz="7200" dirty="0"/>
          </a:p>
        </p:txBody>
      </p:sp>
      <p:pic>
        <p:nvPicPr>
          <p:cNvPr id="3" name="Picture 2"/>
          <p:cNvPicPr>
            <a:picLocks noChangeAspect="1"/>
          </p:cNvPicPr>
          <p:nvPr/>
        </p:nvPicPr>
        <p:blipFill rotWithShape="1">
          <a:blip r:embed="rId3" cstate="email">
            <a:extLst>
              <a:ext uri="{28A0092B-C50C-407E-A947-70E740481C1C}">
                <a14:useLocalDpi xmlns:a14="http://schemas.microsoft.com/office/drawing/2010/main" xmlns=""/>
              </a:ext>
            </a:extLst>
          </a:blip>
          <a:srcRect/>
          <a:stretch/>
        </p:blipFill>
        <p:spPr>
          <a:xfrm>
            <a:off x="1529862" y="1514197"/>
            <a:ext cx="3042138" cy="30578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rotWithShape="1">
          <a:blip r:embed="rId4" cstate="email">
            <a:extLst>
              <a:ext uri="{28A0092B-C50C-407E-A947-70E740481C1C}">
                <a14:useLocalDpi xmlns:a14="http://schemas.microsoft.com/office/drawing/2010/main" xmlns=""/>
              </a:ext>
            </a:extLst>
          </a:blip>
          <a:srcRect/>
          <a:stretch/>
        </p:blipFill>
        <p:spPr>
          <a:xfrm rot="20753331" flipH="1">
            <a:off x="108261" y="-3142205"/>
            <a:ext cx="2895600" cy="6861081"/>
          </a:xfrm>
          <a:prstGeom prst="rect">
            <a:avLst/>
          </a:prstGeom>
        </p:spPr>
      </p:pic>
      <p:sp>
        <p:nvSpPr>
          <p:cNvPr id="6" name="Title 5"/>
          <p:cNvSpPr txBox="1">
            <a:spLocks noGrp="1"/>
          </p:cNvSpPr>
          <p:nvPr>
            <p:ph type="title"/>
          </p:nvPr>
        </p:nvSpPr>
        <p:spPr>
          <a:xfrm>
            <a:off x="2214546" y="584528"/>
            <a:ext cx="662465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smtClean="0">
                <a:solidFill>
                  <a:srgbClr val="00B0F0"/>
                </a:solidFill>
                <a:latin typeface="Times New Roman" pitchFamily="18" charset="0"/>
                <a:cs typeface="Times New Roman" pitchFamily="18" charset="0"/>
              </a:rPr>
              <a:t>Salary process</a:t>
            </a:r>
            <a:endParaRPr lang="en-GB" sz="2800" b="1" dirty="0">
              <a:solidFill>
                <a:srgbClr val="00B0F0"/>
              </a:solidFill>
              <a:latin typeface="Times New Roman" pitchFamily="18" charset="0"/>
              <a:cs typeface="Times New Roman" pitchFamily="18" charset="0"/>
            </a:endParaRPr>
          </a:p>
        </p:txBody>
      </p:sp>
      <p:pic>
        <p:nvPicPr>
          <p:cNvPr id="9" name="Picture 8" descr="https://apspayroll.com/wp-content/uploads/2021/06/7-Steps-to-Processing-payroll-4.png"/>
          <p:cNvPicPr>
            <a:picLocks noChangeAspect="1" noChangeArrowheads="1"/>
          </p:cNvPicPr>
          <p:nvPr/>
        </p:nvPicPr>
        <p:blipFill>
          <a:blip r:embed="rId5"/>
          <a:srcRect/>
          <a:stretch>
            <a:fillRect/>
          </a:stretch>
        </p:blipFill>
        <p:spPr bwMode="auto">
          <a:xfrm>
            <a:off x="755576" y="1268760"/>
            <a:ext cx="8208912" cy="5472608"/>
          </a:xfrm>
          <a:prstGeom prst="rect">
            <a:avLst/>
          </a:prstGeom>
          <a:noFill/>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Grp="1"/>
          </p:cNvSpPr>
          <p:nvPr>
            <p:ph type="title"/>
          </p:nvPr>
        </p:nvSpPr>
        <p:spPr>
          <a:xfrm>
            <a:off x="762000" y="245974"/>
            <a:ext cx="807720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b="1" dirty="0" smtClean="0">
                <a:solidFill>
                  <a:srgbClr val="00B0F0"/>
                </a:solidFill>
                <a:latin typeface="Times New Roman" pitchFamily="18" charset="0"/>
                <a:cs typeface="Times New Roman" pitchFamily="18" charset="0"/>
              </a:rPr>
              <a:t>OUR SOLUTION AND ITS VALUE PROPOSITION</a:t>
            </a:r>
            <a:endParaRPr lang="en-GB" sz="3600" b="1" dirty="0">
              <a:solidFill>
                <a:srgbClr val="00B0F0"/>
              </a:solidFill>
              <a:latin typeface="Times New Roman" pitchFamily="18" charset="0"/>
              <a:cs typeface="Times New Roman" pitchFamily="18" charset="0"/>
            </a:endParaRPr>
          </a:p>
        </p:txBody>
      </p:sp>
      <p:sp>
        <p:nvSpPr>
          <p:cNvPr id="4" name="Rectangle 3"/>
          <p:cNvSpPr/>
          <p:nvPr/>
        </p:nvSpPr>
        <p:spPr>
          <a:xfrm>
            <a:off x="1187624" y="1628800"/>
            <a:ext cx="7456342" cy="2092881"/>
          </a:xfrm>
          <a:prstGeom prst="rect">
            <a:avLst/>
          </a:prstGeom>
        </p:spPr>
        <p:txBody>
          <a:bodyPr wrap="square">
            <a:spAutoFit/>
          </a:bodyPr>
          <a:lstStyle/>
          <a:p>
            <a:pPr marL="457200" indent="-457200">
              <a:buFont typeface="Wingdings" pitchFamily="2" charset="2"/>
              <a:buChar char="Ø"/>
            </a:pPr>
            <a:r>
              <a:rPr lang="en-US" sz="2800" b="1" dirty="0" smtClean="0">
                <a:latin typeface="Times New Roman" pitchFamily="18" charset="0"/>
                <a:cs typeface="Times New Roman" pitchFamily="18" charset="0"/>
              </a:rPr>
              <a:t>conditional formatting – missing values</a:t>
            </a:r>
          </a:p>
          <a:p>
            <a:pPr marL="457200" indent="-457200">
              <a:buFont typeface="Wingdings" pitchFamily="2" charset="2"/>
              <a:buChar char="Ø"/>
            </a:pPr>
            <a:r>
              <a:rPr lang="en-US" sz="2800" b="1" dirty="0" smtClean="0">
                <a:latin typeface="Times New Roman" pitchFamily="18" charset="0"/>
                <a:cs typeface="Times New Roman" pitchFamily="18" charset="0"/>
              </a:rPr>
              <a:t>filter-filter out missing  values</a:t>
            </a:r>
          </a:p>
          <a:p>
            <a:pPr marL="457200" indent="-457200">
              <a:buFont typeface="Wingdings" pitchFamily="2" charset="2"/>
              <a:buChar char="Ø"/>
            </a:pPr>
            <a:r>
              <a:rPr lang="en-US" sz="2800" b="1" dirty="0" smtClean="0">
                <a:latin typeface="Times New Roman" pitchFamily="18" charset="0"/>
                <a:cs typeface="Times New Roman" pitchFamily="18" charset="0"/>
              </a:rPr>
              <a:t>pivot table- summary of data</a:t>
            </a:r>
          </a:p>
          <a:p>
            <a:pPr marL="457200" indent="-457200">
              <a:buFont typeface="Wingdings" pitchFamily="2" charset="2"/>
              <a:buChar char="Ø"/>
            </a:pPr>
            <a:r>
              <a:rPr lang="en-US" sz="2800" b="1" dirty="0" smtClean="0">
                <a:latin typeface="Times New Roman" pitchFamily="18" charset="0"/>
                <a:cs typeface="Times New Roman" pitchFamily="18" charset="0"/>
              </a:rPr>
              <a:t>graph- data visualization</a:t>
            </a:r>
          </a:p>
          <a:p>
            <a:endParaRPr lang="en-US" b="1" dirty="0"/>
          </a:p>
        </p:txBody>
      </p:sp>
    </p:spTree>
    <p:extLst>
      <p:ext uri="{BB962C8B-B14F-4D97-AF65-F5344CB8AC3E}">
        <p14:creationId xmlns:p14="http://schemas.microsoft.com/office/powerpoint/2010/main" xmlns="" val="345980775"/>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custDataLst>
              <p:tags r:id="rId2"/>
            </p:custDataLst>
          </p:nvPr>
        </p:nvSpPr>
        <p:spPr>
          <a:xfrm>
            <a:off x="1066800" y="306388"/>
            <a:ext cx="8077200" cy="1143000"/>
          </a:xfrm>
        </p:spPr>
        <p:txBody>
          <a:bodyPr>
            <a:normAutofit fontScale="90000"/>
          </a:bodyPr>
          <a:lstStyle/>
          <a:p>
            <a:r>
              <a:rPr lang="en-US" dirty="0"/>
              <a:t>DATA SET DESCRIPTION</a:t>
            </a:r>
            <a:br>
              <a:rPr lang="en-US" dirty="0"/>
            </a:br>
            <a:r>
              <a:rPr lang="en-US" dirty="0"/>
              <a:t/>
            </a:r>
            <a:br>
              <a:rPr lang="en-US"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b="1" dirty="0" smtClean="0">
                <a:solidFill>
                  <a:srgbClr val="00B0F0"/>
                </a:solidFill>
                <a:latin typeface="Times New Roman" pitchFamily="18" charset="0"/>
                <a:cs typeface="Times New Roman" pitchFamily="18" charset="0"/>
              </a:rPr>
              <a:t>Employee </a:t>
            </a:r>
            <a:r>
              <a:rPr lang="en-US" b="1" dirty="0">
                <a:solidFill>
                  <a:srgbClr val="00B0F0"/>
                </a:solidFill>
                <a:latin typeface="Times New Roman" pitchFamily="18" charset="0"/>
                <a:cs typeface="Times New Roman" pitchFamily="18" charset="0"/>
              </a:rPr>
              <a:t>Data Set </a:t>
            </a:r>
            <a:r>
              <a:rPr lang="en-US" dirty="0"/>
              <a:t/>
            </a:r>
            <a:br>
              <a:rPr lang="en-US" dirty="0"/>
            </a:br>
            <a:r>
              <a:rPr lang="en-US" dirty="0"/>
              <a:t/>
            </a:r>
            <a:br>
              <a:rPr lang="en-US" dirty="0"/>
            </a:br>
            <a:r>
              <a:rPr lang="en-US" sz="2700" b="1" dirty="0" smtClean="0">
                <a:latin typeface="Times New Roman" pitchFamily="18" charset="0"/>
                <a:cs typeface="Times New Roman" pitchFamily="18" charset="0"/>
              </a:rPr>
              <a:t>Total employees - 20</a:t>
            </a:r>
            <a:r>
              <a:rPr lang="en-US" sz="2700" b="1" dirty="0">
                <a:latin typeface="Times New Roman" pitchFamily="18" charset="0"/>
                <a:cs typeface="Times New Roman" pitchFamily="18" charset="0"/>
              </a:rPr>
              <a:t/>
            </a:r>
            <a:br>
              <a:rPr lang="en-US" sz="2700" b="1" dirty="0">
                <a:latin typeface="Times New Roman" pitchFamily="18" charset="0"/>
                <a:cs typeface="Times New Roman" pitchFamily="18" charset="0"/>
              </a:rPr>
            </a:br>
            <a:r>
              <a:rPr lang="en-US" sz="2700" b="1" dirty="0">
                <a:latin typeface="Times New Roman" pitchFamily="18" charset="0"/>
                <a:cs typeface="Times New Roman" pitchFamily="18" charset="0"/>
              </a:rPr>
              <a:t>Provident Fund-numerical</a:t>
            </a:r>
            <a:br>
              <a:rPr lang="en-US" sz="2700" b="1" dirty="0">
                <a:latin typeface="Times New Roman" pitchFamily="18" charset="0"/>
                <a:cs typeface="Times New Roman" pitchFamily="18" charset="0"/>
              </a:rPr>
            </a:br>
            <a:r>
              <a:rPr lang="en-US" sz="2700" b="1" dirty="0">
                <a:latin typeface="Times New Roman" pitchFamily="18" charset="0"/>
                <a:cs typeface="Times New Roman" pitchFamily="18" charset="0"/>
              </a:rPr>
              <a:t>D.A- </a:t>
            </a:r>
            <a:r>
              <a:rPr lang="en-US" sz="2700" b="1" dirty="0" smtClean="0">
                <a:latin typeface="Times New Roman" pitchFamily="18" charset="0"/>
                <a:cs typeface="Times New Roman" pitchFamily="18" charset="0"/>
              </a:rPr>
              <a:t>Numerical</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T.A - Numerical</a:t>
            </a:r>
            <a:r>
              <a:rPr lang="en-US" sz="2700" b="1" dirty="0">
                <a:latin typeface="Times New Roman" pitchFamily="18" charset="0"/>
                <a:cs typeface="Times New Roman" pitchFamily="18" charset="0"/>
              </a:rPr>
              <a:t/>
            </a:r>
            <a:br>
              <a:rPr lang="en-US" sz="2700" b="1" dirty="0">
                <a:latin typeface="Times New Roman" pitchFamily="18" charset="0"/>
                <a:cs typeface="Times New Roman" pitchFamily="18" charset="0"/>
              </a:rPr>
            </a:br>
            <a:r>
              <a:rPr lang="en-US" sz="2700" b="1" dirty="0">
                <a:latin typeface="Times New Roman" pitchFamily="18" charset="0"/>
                <a:cs typeface="Times New Roman" pitchFamily="18" charset="0"/>
              </a:rPr>
              <a:t>Gross Salary- Numerical</a:t>
            </a:r>
            <a:br>
              <a:rPr lang="en-US" sz="2700" b="1" dirty="0">
                <a:latin typeface="Times New Roman" pitchFamily="18" charset="0"/>
                <a:cs typeface="Times New Roman" pitchFamily="18" charset="0"/>
              </a:rPr>
            </a:br>
            <a:r>
              <a:rPr lang="en-US" sz="2700" b="1" dirty="0">
                <a:latin typeface="Times New Roman" pitchFamily="18" charset="0"/>
                <a:cs typeface="Times New Roman" pitchFamily="18" charset="0"/>
              </a:rPr>
              <a:t>Net Salary- Numerical</a:t>
            </a:r>
            <a:r>
              <a:rPr lang="en-US" dirty="0"/>
              <a:t/>
            </a:r>
            <a:br>
              <a:rPr lang="en-US" dirty="0"/>
            </a:br>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2600" y="2204864"/>
            <a:ext cx="4343400" cy="1362075"/>
          </a:xfrm>
        </p:spPr>
        <p:txBody>
          <a:bodyPr>
            <a:normAutofit/>
          </a:bodyPr>
          <a:lstStyle/>
          <a:p>
            <a:endParaRPr lang="en-US" sz="5400" dirty="0"/>
          </a:p>
        </p:txBody>
      </p:sp>
      <p:sp>
        <p:nvSpPr>
          <p:cNvPr id="3" name="Rectangle 2"/>
          <p:cNvSpPr/>
          <p:nvPr/>
        </p:nvSpPr>
        <p:spPr>
          <a:xfrm>
            <a:off x="827584" y="1928803"/>
            <a:ext cx="7848872" cy="4893647"/>
          </a:xfrm>
          <a:prstGeom prst="rect">
            <a:avLst/>
          </a:prstGeom>
        </p:spPr>
        <p:txBody>
          <a:bodyPr wrap="square">
            <a:spAutoFit/>
          </a:bodyPr>
          <a:lstStyle/>
          <a:p>
            <a:pPr algn="ctr"/>
            <a:r>
              <a:rPr lang="en-IN" sz="2400" b="1" dirty="0">
                <a:solidFill>
                  <a:srgbClr val="00B0F0"/>
                </a:solidFill>
                <a:latin typeface="Times New Roman" pitchFamily="18" charset="0"/>
                <a:cs typeface="Times New Roman" pitchFamily="18" charset="0"/>
              </a:rPr>
              <a:t>MODELLING</a:t>
            </a:r>
          </a:p>
          <a:p>
            <a:endParaRPr lang="en-IN" dirty="0"/>
          </a:p>
          <a:p>
            <a:r>
              <a:rPr lang="en-IN" dirty="0"/>
              <a:t>    </a:t>
            </a:r>
            <a:r>
              <a:rPr lang="en-IN" b="1" dirty="0">
                <a:latin typeface="Times New Roman" pitchFamily="18" charset="0"/>
                <a:cs typeface="Times New Roman" pitchFamily="18" charset="0"/>
              </a:rPr>
              <a:t>DATA </a:t>
            </a:r>
            <a:r>
              <a:rPr lang="en-IN" b="1" dirty="0" smtClean="0">
                <a:latin typeface="Times New Roman" pitchFamily="18" charset="0"/>
                <a:cs typeface="Times New Roman" pitchFamily="18" charset="0"/>
              </a:rPr>
              <a:t>COOLLECTION</a:t>
            </a:r>
          </a:p>
          <a:p>
            <a:r>
              <a:rPr lang="en-IN"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1. Download </a:t>
            </a:r>
            <a:r>
              <a:rPr lang="en-IN" b="1" dirty="0" err="1" smtClean="0">
                <a:latin typeface="Times New Roman" pitchFamily="18" charset="0"/>
                <a:cs typeface="Times New Roman" pitchFamily="18" charset="0"/>
              </a:rPr>
              <a:t>kaggle</a:t>
            </a:r>
            <a:endParaRPr lang="en-IN" b="1" dirty="0" smtClean="0">
              <a:latin typeface="Times New Roman" pitchFamily="18" charset="0"/>
              <a:cs typeface="Times New Roman" pitchFamily="18" charset="0"/>
            </a:endParaRPr>
          </a:p>
          <a:p>
            <a:pPr marL="342900" indent="-342900"/>
            <a:r>
              <a:rPr lang="en-IN" b="1" dirty="0" smtClean="0">
                <a:latin typeface="Times New Roman" pitchFamily="18" charset="0"/>
                <a:cs typeface="Times New Roman" pitchFamily="18" charset="0"/>
              </a:rPr>
              <a:t>		2. </a:t>
            </a:r>
            <a:r>
              <a:rPr lang="en-IN" b="1" dirty="0" err="1" smtClean="0">
                <a:latin typeface="Times New Roman" pitchFamily="18" charset="0"/>
                <a:cs typeface="Times New Roman" pitchFamily="18" charset="0"/>
              </a:rPr>
              <a:t>Edunet</a:t>
            </a:r>
            <a:r>
              <a:rPr lang="en-IN" b="1" dirty="0" smtClean="0">
                <a:latin typeface="Times New Roman" pitchFamily="18" charset="0"/>
                <a:cs typeface="Times New Roman" pitchFamily="18" charset="0"/>
              </a:rPr>
              <a:t> dashboard- file download</a:t>
            </a:r>
          </a:p>
          <a:p>
            <a:r>
              <a:rPr lang="en-IN" b="1" dirty="0" smtClean="0">
                <a:latin typeface="Times New Roman" pitchFamily="18" charset="0"/>
                <a:cs typeface="Times New Roman" pitchFamily="18" charset="0"/>
              </a:rPr>
              <a:t>   </a:t>
            </a:r>
          </a:p>
          <a:p>
            <a:r>
              <a:rPr lang="en-IN"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FEATURES COLLECTION</a:t>
            </a:r>
          </a:p>
          <a:p>
            <a:r>
              <a:rPr lang="en-IN" b="1" dirty="0" smtClean="0">
                <a:latin typeface="Times New Roman" pitchFamily="18" charset="0"/>
                <a:cs typeface="Times New Roman" pitchFamily="18" charset="0"/>
              </a:rPr>
              <a:t>            1.Employees name</a:t>
            </a:r>
          </a:p>
          <a:p>
            <a:r>
              <a:rPr lang="en-IN" b="1" dirty="0" smtClean="0">
                <a:latin typeface="Times New Roman" pitchFamily="18" charset="0"/>
                <a:cs typeface="Times New Roman" pitchFamily="18" charset="0"/>
              </a:rPr>
              <a:t>            2.Basic </a:t>
            </a:r>
            <a:r>
              <a:rPr lang="en-IN" b="1" dirty="0">
                <a:latin typeface="Times New Roman" pitchFamily="18" charset="0"/>
                <a:cs typeface="Times New Roman" pitchFamily="18" charset="0"/>
              </a:rPr>
              <a:t>salary</a:t>
            </a:r>
          </a:p>
          <a:p>
            <a:r>
              <a:rPr lang="en-IN" b="1" dirty="0" smtClean="0">
                <a:latin typeface="Times New Roman" pitchFamily="18" charset="0"/>
                <a:cs typeface="Times New Roman" pitchFamily="18" charset="0"/>
              </a:rPr>
              <a:t>            3.Dearness </a:t>
            </a:r>
            <a:r>
              <a:rPr lang="en-IN" b="1" dirty="0">
                <a:latin typeface="Times New Roman" pitchFamily="18" charset="0"/>
                <a:cs typeface="Times New Roman" pitchFamily="18" charset="0"/>
              </a:rPr>
              <a:t>allowance</a:t>
            </a:r>
          </a:p>
          <a:p>
            <a:r>
              <a:rPr lang="en-IN" b="1" dirty="0" smtClean="0">
                <a:latin typeface="Times New Roman" pitchFamily="18" charset="0"/>
                <a:cs typeface="Times New Roman" pitchFamily="18" charset="0"/>
              </a:rPr>
              <a:t>            4.Travelling </a:t>
            </a:r>
            <a:r>
              <a:rPr lang="en-IN" b="1" dirty="0">
                <a:latin typeface="Times New Roman" pitchFamily="18" charset="0"/>
                <a:cs typeface="Times New Roman" pitchFamily="18" charset="0"/>
              </a:rPr>
              <a:t>allowance</a:t>
            </a:r>
          </a:p>
          <a:p>
            <a:r>
              <a:rPr lang="en-IN" b="1" dirty="0" smtClean="0">
                <a:latin typeface="Times New Roman" pitchFamily="18" charset="0"/>
                <a:cs typeface="Times New Roman" pitchFamily="18" charset="0"/>
              </a:rPr>
              <a:t>            5.Gross </a:t>
            </a:r>
            <a:r>
              <a:rPr lang="en-IN" b="1" dirty="0">
                <a:latin typeface="Times New Roman" pitchFamily="18" charset="0"/>
                <a:cs typeface="Times New Roman" pitchFamily="18" charset="0"/>
              </a:rPr>
              <a:t>salary</a:t>
            </a:r>
          </a:p>
          <a:p>
            <a:r>
              <a:rPr lang="en-IN" b="1" dirty="0" smtClean="0">
                <a:latin typeface="Times New Roman" pitchFamily="18" charset="0"/>
                <a:cs typeface="Times New Roman" pitchFamily="18" charset="0"/>
              </a:rPr>
              <a:t>            6.Provident </a:t>
            </a:r>
            <a:r>
              <a:rPr lang="en-IN" b="1" dirty="0">
                <a:latin typeface="Times New Roman" pitchFamily="18" charset="0"/>
                <a:cs typeface="Times New Roman" pitchFamily="18" charset="0"/>
              </a:rPr>
              <a:t>fund</a:t>
            </a:r>
          </a:p>
          <a:p>
            <a:r>
              <a:rPr lang="en-IN" b="1" dirty="0" smtClean="0">
                <a:latin typeface="Times New Roman" pitchFamily="18" charset="0"/>
                <a:cs typeface="Times New Roman" pitchFamily="18" charset="0"/>
              </a:rPr>
              <a:t>            7.Net </a:t>
            </a:r>
            <a:r>
              <a:rPr lang="en-IN" b="1" dirty="0">
                <a:latin typeface="Times New Roman" pitchFamily="18" charset="0"/>
                <a:cs typeface="Times New Roman" pitchFamily="18" charset="0"/>
              </a:rPr>
              <a:t>salary</a:t>
            </a:r>
          </a:p>
          <a:p>
            <a:r>
              <a:rPr lang="en-IN" b="1" dirty="0">
                <a:latin typeface="Times New Roman" pitchFamily="18" charset="0"/>
                <a:cs typeface="Times New Roman" pitchFamily="18" charset="0"/>
              </a:rPr>
              <a:t> </a:t>
            </a:r>
          </a:p>
          <a:p>
            <a:r>
              <a:rPr lang="en-IN" b="1" dirty="0" smtClean="0">
                <a:latin typeface="Times New Roman" pitchFamily="18" charset="0"/>
                <a:cs typeface="Times New Roman" pitchFamily="18" charset="0"/>
              </a:rPr>
              <a:t>      USING </a:t>
            </a:r>
            <a:r>
              <a:rPr lang="en-IN" b="1" dirty="0">
                <a:latin typeface="Times New Roman" pitchFamily="18" charset="0"/>
                <a:cs typeface="Times New Roman" pitchFamily="18" charset="0"/>
              </a:rPr>
              <a:t>PIVOT TABLE </a:t>
            </a:r>
            <a:r>
              <a:rPr lang="en-IN"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GRAPH </a:t>
            </a:r>
            <a:r>
              <a:rPr lang="en-IN" b="1" dirty="0">
                <a:latin typeface="Times New Roman" pitchFamily="18" charset="0"/>
                <a:cs typeface="Times New Roman" pitchFamily="18" charset="0"/>
              </a:rPr>
              <a:t>FOR SUMMARY</a:t>
            </a:r>
          </a:p>
          <a:p>
            <a:r>
              <a:rPr lang="en-IN" dirty="0"/>
              <a:t> </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9.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490</Words>
  <Application>Microsoft Office PowerPoint</Application>
  <PresentationFormat>On-screen Show (4:3)</PresentationFormat>
  <Paragraphs>93</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Training</vt:lpstr>
      <vt:lpstr>Employee salary using excel</vt:lpstr>
      <vt:lpstr> PROJECT TITLE</vt:lpstr>
      <vt:lpstr> AGENDA </vt:lpstr>
      <vt:lpstr>PROBLEM  STATEMENT</vt:lpstr>
      <vt:lpstr>PROJECT OVERVIEW</vt:lpstr>
      <vt:lpstr>Salary process</vt:lpstr>
      <vt:lpstr>OUR SOLUTION AND ITS VALUE PROPOSITION</vt:lpstr>
      <vt:lpstr>DATA SET DESCRIPTION         Employee Data Set   Total employees - 20 Provident Fund-numerical D.A- Numerical T.A - Numerical Gross Salary- Numerical Net Salary- Numerical </vt:lpstr>
      <vt:lpstr>Slide 9</vt:lpstr>
      <vt:lpstr> RESULT</vt:lpstr>
      <vt:lpstr>Slide 11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2024-08-30T17:36:12Z</dcterms:created>
  <dcterms:modified xsi:type="dcterms:W3CDTF">2024-08-31T10:18:59Z</dcterms:modified>
</cp:coreProperties>
</file>