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600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828000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5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600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828000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5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1313111-7141-4101-A1B1-01D181418171}" type="slidenum">
              <a:rPr lang="en-IN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015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435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191A1D1-C151-4101-9121-D1B1C181E161}" type="slidenum">
              <a:rPr lang="en-IN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288000" y="1453320"/>
            <a:ext cx="8352000" cy="4738680"/>
          </a:xfrm>
          <a:prstGeom prst="rect">
            <a:avLst/>
          </a:prstGeom>
        </p:spPr>
        <p:txBody>
          <a:bodyPr anchor="ctr" bIns="0" lIns="0" rIns="0" tIns="0" wrap="none"/>
          <a:p>
            <a:pPr algn="r">
              <a:lnSpc>
                <a:spcPct val="150000"/>
              </a:lnSpc>
            </a:pPr>
            <a:r>
              <a:rPr b="1" lang="en-IN" sz="2800">
                <a:solidFill>
                  <a:srgbClr val="000000"/>
                </a:solidFill>
                <a:latin typeface="Times New Roman"/>
                <a:ea typeface="Arial Unicode MS"/>
              </a:rPr>
              <a:t>PREVALENCE   </a:t>
            </a:r>
            <a:r>
              <a:rPr b="1" lang="en-IN" sz="2800">
                <a:solidFill>
                  <a:srgbClr val="000000"/>
                </a:solidFill>
                <a:latin typeface="Times New Roman"/>
                <a:ea typeface="Arial Unicode MS"/>
              </a:rPr>
              <a:t> oF </a:t>
            </a:r>
            <a:r>
              <a:rPr b="1" i="1" lang="en-IN" sz="2800">
                <a:solidFill>
                  <a:srgbClr val="000000"/>
                </a:solidFill>
                <a:latin typeface="Times New Roman"/>
                <a:ea typeface="Arial Unicode MS"/>
              </a:rPr>
              <a:t>AEROMONAS </a:t>
            </a:r>
            <a:r>
              <a:rPr b="1" i="1" lang="en-IN" sz="2800">
                <a:solidFill>
                  <a:srgbClr val="000000"/>
                </a:solidFill>
                <a:latin typeface="Times New Roman"/>
                <a:ea typeface="Arial Unicode MS"/>
              </a:rPr>
              <a:t>HYDROPHILA  </a:t>
            </a:r>
            <a:r>
              <a:rPr b="1" i="1" lang="en-IN" sz="2800">
                <a:solidFill>
                  <a:srgbClr val="000000"/>
                </a:solidFill>
                <a:latin typeface="Times New Roman"/>
                <a:ea typeface="Arial Unicode MS"/>
              </a:rPr>
              <a:t>IN SALAD VEGETABLES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720000" y="589320"/>
            <a:ext cx="7776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r">
              <a:lnSpc>
                <a:spcPct val="150000"/>
              </a:lnSpc>
            </a:pPr>
            <a:r>
              <a:rPr b="1" i="1" lang="en-IN" sz="7200">
                <a:solidFill>
                  <a:srgbClr val="cc6633"/>
                </a:solidFill>
                <a:latin typeface="Times New Roman"/>
                <a:ea typeface="Times New Roman"/>
              </a:rPr>
              <a:t>objective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8136000" cy="4384800"/>
          </a:xfrm>
          <a:prstGeom prst="rect">
            <a:avLst/>
          </a:prstGeom>
        </p:spPr>
        <p:txBody>
          <a:bodyPr bIns="0" lIns="0" rIns="0" tIns="0" wrap="none"/>
          <a:p>
            <a:pPr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>
                <a:solidFill>
                  <a:srgbClr val="000000"/>
                </a:solidFill>
                <a:latin typeface="Times New Roman"/>
              </a:rPr>
              <a:t>To undertake epidemiological Surveillance of </a:t>
            </a:r>
            <a:r>
              <a:rPr i="1" lang="en-IN">
                <a:solidFill>
                  <a:srgbClr val="000000"/>
                </a:solidFill>
                <a:latin typeface="Times New Roman"/>
              </a:rPr>
              <a:t>Aeromonas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strains in salad vegetables.</a:t>
            </a:r>
            <a:endParaRPr/>
          </a:p>
          <a:p>
            <a:pPr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>
                <a:latin typeface="Times New Roman"/>
              </a:rPr>
              <a:t>Biochemical and molecular characterization of the</a:t>
            </a:r>
            <a:r>
              <a:rPr i="1" lang="en-IN">
                <a:latin typeface="Times New Roman"/>
              </a:rPr>
              <a:t> Aeromonas hydrophila.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324000" y="720000"/>
            <a:ext cx="8460000" cy="6048000"/>
          </a:xfrm>
          <a:prstGeom prst="rect">
            <a:avLst/>
          </a:prstGeom>
        </p:spPr>
        <p:txBody>
          <a:bodyPr bIns="0" lIns="0" rIns="0" tIns="0" wrap="none"/>
          <a:p>
            <a:pPr algn="r">
              <a:buSzPct val="45000"/>
              <a:buFont typeface="StarSymbol"/>
              <a:buChar char=""/>
            </a:pPr>
            <a:r>
              <a:rPr b="1" lang="en-IN" sz="2800">
                <a:solidFill>
                  <a:srgbClr val="cc6633"/>
                </a:solidFill>
              </a:rPr>
              <a:t>Work done in current semester..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submission of synopsis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IN" sz="2800"/>
              <a:t>experiment number 1 i.e </a:t>
            </a:r>
            <a:r>
              <a:rPr b="1" i="1" lang="en-US" sz="2800">
                <a:solidFill>
                  <a:srgbClr val="00000a"/>
                </a:solidFill>
                <a:latin typeface="Times New Roman"/>
                <a:ea typeface="Times New Roman"/>
              </a:rPr>
              <a:t>Surveillance for Aeromonas hydrophila and database generation for the occurrence in salad vegetables has been started.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a"/>
                </a:solidFill>
                <a:latin typeface="Times New Roman"/>
                <a:ea typeface="Times New Roman"/>
              </a:rPr>
              <a:t>Cucumber from local market was taken and enriched in buffered peptone water for 4 hours with control.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a"/>
                </a:solidFill>
                <a:latin typeface="Times New Roman"/>
                <a:ea typeface="Times New Roman"/>
              </a:rPr>
              <a:t>Three parts of same sample was taken – whole cut , surface and inner portion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44000" y="360000"/>
            <a:ext cx="8640000" cy="67680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 sz="2600"/>
              <a:t>After enrichment sample was spreaded on </a:t>
            </a:r>
            <a:r>
              <a:rPr i="1" lang="en-IN" sz="2600"/>
              <a:t>Aeromonas </a:t>
            </a:r>
            <a:r>
              <a:rPr lang="en-IN" sz="2600"/>
              <a:t>selective medium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/>
              <a:t>Readings obtained after 24 hrs are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79" name="Table 2"/>
          <p:cNvGraphicFramePr/>
          <p:nvPr/>
        </p:nvGraphicFramePr>
        <p:xfrm>
          <a:off x="565200" y="2592000"/>
          <a:ext cx="7930440" cy="3671280"/>
        </p:xfrm>
        <a:graphic>
          <a:graphicData uri="http://schemas.openxmlformats.org/drawingml/2006/table">
            <a:tbl>
              <a:tblPr/>
              <a:tblGrid>
                <a:gridCol w="1924560"/>
                <a:gridCol w="1924560"/>
                <a:gridCol w="1924560"/>
                <a:gridCol w="1924560"/>
                <a:gridCol w="232560"/>
              </a:tblGrid>
              <a:tr h="966960">
                <a:tc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Surface (cfu/ml)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10-</a:t>
                      </a: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Whole (cfu/ml)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10-</a:t>
                      </a: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Inner portion (cfu/ml) 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10-</a:t>
                      </a: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352520">
                <a:tc>
                  <a:txBody>
                    <a:bodyPr bIns="46800" lIns="90000" rIns="90000" tIns="46800" wrap="none"/>
                    <a:p>
                      <a:r>
                        <a:rPr lang="en-IN"/>
                        <a:t>cucumber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34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49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15</a:t>
                      </a:r>
                      <a:endParaRPr/>
                    </a:p>
                  </a:txBody>
                  <a:tcPr/>
                </a:tc>
              </a:tr>
              <a:tr h="1352160">
                <a:tc>
                  <a:txBody>
                    <a:bodyPr bIns="46800" lIns="90000" rIns="90000" tIns="46800" wrap="none"/>
                    <a:p>
                      <a:r>
                        <a:rPr lang="en-IN"/>
                        <a:t>Long melon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51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65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38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