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4CEA-527C-3683-CDF3-7AFBFBBA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B8E3-FD49-F3F5-CE01-100A40FF2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02E63-F786-C1F5-95DF-0493D197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E3CB-0707-9012-E5CD-A6F6D7B3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F02B-47A5-12A6-C669-D6DFA86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68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51C9-CFE6-4F00-BE5A-147F3C05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AB828-31F0-2105-2866-4ACC391E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A7BF-5F61-BAEA-F5AE-835DAD28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E3A2-09EB-ADEA-F700-742D4684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9464-44B3-9B07-D2A4-7C621F9A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2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CF632C-C7A2-B9DE-2F29-5AF2DB2EE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84966-9784-8C1A-BF96-F013A3284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882F-D032-1E2E-A423-D73AD3E8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105E-B342-57B5-6B23-F29AF68B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6D0C8-F2C0-A27C-CD74-5365A73D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37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A622-7051-45A6-7F42-C50EBA25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4E58-2C6A-D203-0F56-506D853BC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E4E29-7BBE-6884-CD02-2A8422E8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3D9A1-1335-6096-CFF5-B4F03EE8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11E2-9BA8-59B4-9F17-E48F8839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71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A688-F130-6398-6C93-AEE028E9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FDC75-3E1C-1A38-5F5B-10951472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3AFD-1038-52F9-8522-4E66713F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4C331-4B46-5C53-8AE9-BA3886D3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A3D51-BA1C-74FE-6C63-17F6536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693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63E2-7016-86EF-1C05-39DCD16E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B3D8-B5BB-5A78-B06D-4EC675F0F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7AB3F-9EF6-6FF2-475F-3C59F44D1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4EFAB-90CA-7496-CD97-1BBD49C8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A6E88-3688-0E98-A45F-D91D3E10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D9E6F-0036-1A3B-B8E8-F90452E2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272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814E-656A-0E8C-22EB-1A87B4C4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C192B-76DD-6B77-766C-A7FFF285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05091-1E9D-117D-25C6-2F69D0727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B8ECC-7753-7876-5CA2-716D8DB7C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3ECB1-7751-9F3D-7718-CCF740E9E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CEB99F-9D8C-2A86-0270-3DDE08B2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403B5-2AB4-41D1-C524-D36D38AF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4B3D9-D7A5-9681-3C62-25E692CD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1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FE05-24DF-45A5-75A2-37E77F36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6533A9-C9D3-3432-A0D5-3E523063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8049D-5CF9-31B1-BE0E-D654840C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BE38E-4154-EAD0-BF98-7A305B0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B5CE6-19FB-05A9-3ACF-31085810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B2432-3AF2-EA2B-189E-7A76207F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4C8AD-B337-9840-6BB7-F167743E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127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0C5A-C746-C5EC-51EF-D8CAB284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9697D-0A3F-66C5-7DB9-5CDD2182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BD9C6-BD22-C52F-05A5-4FA7DB3CB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5DA3-C3CD-B960-5E85-6DB916D1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B9F81-C21D-B1C0-9CCF-B2951A357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D9FB3-C3B4-BB61-D4C8-FD48E2B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52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3741-7A95-2FB9-ED44-2C7D43E0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5E16F-C87A-984E-6341-D4A98DD71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31F5B-31D7-D0B5-A672-0D8E86AA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7E339-2CF7-22AA-0B0A-CB146F47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FED54-4B2B-5D5D-DAD8-29676FE47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3FFFD-96DA-50F4-20CB-B1373900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21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3642D-7922-858B-30CF-16D9EF21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53A86-689D-11C0-6D3A-AE82211F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DCCB-BEA1-1429-15FB-D5B40300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50D1F-16B7-4192-A6EF-8ABF6FB24E49}" type="datetimeFigureOut">
              <a:rPr lang="en-IN" smtClean="0"/>
              <a:t>04-02-2025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FF277-D579-07B5-C6A2-0D6982951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5E270-1067-08C7-2B79-826FEFF93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8129C-2101-43E7-9AA0-D743AECE5E1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7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13DD2241-4C59-CB70-02D4-4AAD8BB035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811" y="2934333"/>
            <a:ext cx="5007688" cy="2505074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15D78659-67F4-B3ED-08EB-95FE524DA2E2}"/>
              </a:ext>
            </a:extLst>
          </p:cNvPr>
          <p:cNvSpPr txBox="1"/>
          <p:nvPr/>
        </p:nvSpPr>
        <p:spPr>
          <a:xfrm>
            <a:off x="857360" y="497199"/>
            <a:ext cx="522859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0" spc="185" dirty="0">
                <a:solidFill>
                  <a:srgbClr val="322623"/>
                </a:solidFill>
                <a:latin typeface="Times New Roman"/>
                <a:cs typeface="Times New Roman"/>
              </a:rPr>
              <a:t>Our</a:t>
            </a:r>
            <a:r>
              <a:rPr sz="8500" spc="10" dirty="0">
                <a:solidFill>
                  <a:srgbClr val="322623"/>
                </a:solidFill>
                <a:latin typeface="Times New Roman"/>
                <a:cs typeface="Times New Roman"/>
              </a:rPr>
              <a:t> </a:t>
            </a:r>
            <a:r>
              <a:rPr sz="8500" spc="-80" dirty="0">
                <a:solidFill>
                  <a:srgbClr val="322623"/>
                </a:solidFill>
                <a:latin typeface="Times New Roman"/>
                <a:cs typeface="Times New Roman"/>
              </a:rPr>
              <a:t>Targets</a:t>
            </a:r>
            <a:endParaRPr sz="8500" dirty="0">
              <a:latin typeface="Times New Roman"/>
              <a:cs typeface="Times New Roman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CCC72251-8F30-CB1D-B90B-E5C45BC655D5}"/>
              </a:ext>
            </a:extLst>
          </p:cNvPr>
          <p:cNvSpPr txBox="1"/>
          <p:nvPr/>
        </p:nvSpPr>
        <p:spPr>
          <a:xfrm>
            <a:off x="6974958" y="1498937"/>
            <a:ext cx="4455043" cy="344184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Trebuchet MS"/>
              </a:rPr>
              <a:t>Customer under the age of 30 who upgrades their phone every 24 month</a:t>
            </a:r>
            <a:endParaRPr lang="en-US" dirty="0">
              <a:solidFill>
                <a:srgbClr val="322623"/>
              </a:solidFill>
              <a:latin typeface="Trebuchet MS" panose="020B0603020202020204" pitchFamily="34" charset="0"/>
              <a:cs typeface="Lucida Sans Unicode"/>
            </a:endParaRP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Cheaper and frequent phone upgrades that allows one to stay ‘trendy’</a:t>
            </a: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Low up front costs and overall costs</a:t>
            </a:r>
          </a:p>
          <a:p>
            <a:pPr marL="355600" marR="10160" indent="-342900">
              <a:lnSpc>
                <a:spcPct val="1020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lang="en-US" sz="2450" dirty="0">
                <a:solidFill>
                  <a:srgbClr val="322623"/>
                </a:solidFill>
                <a:latin typeface="Trebuchet MS" panose="020B0603020202020204" pitchFamily="34" charset="0"/>
                <a:cs typeface="Lucida Sans Unicode"/>
              </a:rPr>
              <a:t>Insurance is included</a:t>
            </a:r>
            <a:endParaRPr lang="en-US" sz="2450" dirty="0">
              <a:solidFill>
                <a:srgbClr val="322623"/>
              </a:solidFill>
              <a:latin typeface="Trebuchet MS" panose="020B0603020202020204" pitchFamily="34" charset="0"/>
              <a:cs typeface="Trebuchet MS"/>
            </a:endParaRPr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A17EDDB1-51E5-B228-F66C-58798BE7CC00}"/>
              </a:ext>
            </a:extLst>
          </p:cNvPr>
          <p:cNvSpPr txBox="1"/>
          <p:nvPr/>
        </p:nvSpPr>
        <p:spPr>
          <a:xfrm>
            <a:off x="13632595" y="11638040"/>
            <a:ext cx="34226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5"/>
              </a:lnSpc>
            </a:pPr>
            <a:r>
              <a:rPr sz="2200" spc="200" dirty="0">
                <a:solidFill>
                  <a:srgbClr val="322623"/>
                </a:solidFill>
                <a:latin typeface="Trebuchet MS"/>
                <a:cs typeface="Trebuchet MS"/>
              </a:rPr>
              <a:t>0</a:t>
            </a:r>
            <a:r>
              <a:rPr sz="2200" spc="-20" dirty="0">
                <a:solidFill>
                  <a:srgbClr val="322623"/>
                </a:solidFill>
                <a:latin typeface="Trebuchet MS"/>
                <a:cs typeface="Trebuchet MS"/>
              </a:rPr>
              <a:t>5</a:t>
            </a:r>
            <a:endParaRPr sz="2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63803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1DB1EFE-E932-B9B3-94FD-C2D25E91ECCB}"/>
              </a:ext>
            </a:extLst>
          </p:cNvPr>
          <p:cNvSpPr txBox="1">
            <a:spLocks/>
          </p:cNvSpPr>
          <p:nvPr/>
        </p:nvSpPr>
        <p:spPr>
          <a:xfrm>
            <a:off x="574296" y="515538"/>
            <a:ext cx="10515600" cy="58578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8500" b="0" i="0">
                <a:solidFill>
                  <a:srgbClr val="32262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sz="2400" b="1" kern="0" dirty="0">
                <a:latin typeface="+mn-lt"/>
              </a:rPr>
              <a:t>Market ‘SIM-Only + Leasing’ plan as “Save &amp; Upgrade” plan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4F4E0E-27BA-AAB2-CFC0-DD06BBB64349}"/>
              </a:ext>
            </a:extLst>
          </p:cNvPr>
          <p:cNvSpPr txBox="1"/>
          <p:nvPr/>
        </p:nvSpPr>
        <p:spPr>
          <a:xfrm>
            <a:off x="574296" y="1273536"/>
            <a:ext cx="94103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 proposed changes required to the current SIM-Only + Leasing Plan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71A79-CEB0-AE29-82A6-C7166437C555}"/>
              </a:ext>
            </a:extLst>
          </p:cNvPr>
          <p:cNvSpPr txBox="1"/>
          <p:nvPr/>
        </p:nvSpPr>
        <p:spPr>
          <a:xfrm>
            <a:off x="574296" y="1956512"/>
            <a:ext cx="1112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amount paid by customer            Existing 24 month Plan                     Save &amp; Upgrade Plan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CF6930-1779-5334-8871-74A01339A6BB}"/>
              </a:ext>
            </a:extLst>
          </p:cNvPr>
          <p:cNvCxnSpPr>
            <a:cxnSpLocks/>
          </p:cNvCxnSpPr>
          <p:nvPr/>
        </p:nvCxnSpPr>
        <p:spPr>
          <a:xfrm>
            <a:off x="671951" y="2325844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E43BD6-6BAB-1A1D-B96A-B49C664A9414}"/>
              </a:ext>
            </a:extLst>
          </p:cNvPr>
          <p:cNvSpPr txBox="1"/>
          <p:nvPr/>
        </p:nvSpPr>
        <p:spPr>
          <a:xfrm>
            <a:off x="5115226" y="2344803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165900-32AB-1B97-C8BB-D7ABAD6F9C85}"/>
              </a:ext>
            </a:extLst>
          </p:cNvPr>
          <p:cNvSpPr txBox="1"/>
          <p:nvPr/>
        </p:nvSpPr>
        <p:spPr>
          <a:xfrm>
            <a:off x="8405880" y="2366088"/>
            <a:ext cx="1890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Payment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3E113C-68E0-2E5F-C976-E71C02AA54D3}"/>
              </a:ext>
            </a:extLst>
          </p:cNvPr>
          <p:cNvSpPr txBox="1"/>
          <p:nvPr/>
        </p:nvSpPr>
        <p:spPr>
          <a:xfrm>
            <a:off x="10663768" y="2352478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5867E4-7AA5-BCBF-04D1-B2FDDD0F62E7}"/>
              </a:ext>
            </a:extLst>
          </p:cNvPr>
          <p:cNvSpPr txBox="1"/>
          <p:nvPr/>
        </p:nvSpPr>
        <p:spPr>
          <a:xfrm>
            <a:off x="574296" y="2683278"/>
            <a:ext cx="1101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phone every 12 months                         $1,689                                               $1,308                              22.56%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209AF3-BA6B-A230-64F9-04A1841CE49F}"/>
              </a:ext>
            </a:extLst>
          </p:cNvPr>
          <p:cNvSpPr txBox="1"/>
          <p:nvPr/>
        </p:nvSpPr>
        <p:spPr>
          <a:xfrm>
            <a:off x="574296" y="2974514"/>
            <a:ext cx="10929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24 months                         $1,190                                               $1,108                              6.89%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B3AB8-7645-2A77-3C24-73A13A053AFC}"/>
              </a:ext>
            </a:extLst>
          </p:cNvPr>
          <p:cNvSpPr txBox="1"/>
          <p:nvPr/>
        </p:nvSpPr>
        <p:spPr>
          <a:xfrm>
            <a:off x="574296" y="3259723"/>
            <a:ext cx="11043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Change phone every 36 months                         $1,173                                               $1,041                              11.25%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25413F-EE24-0509-DCBC-47BA0F7AA749}"/>
              </a:ext>
            </a:extLst>
          </p:cNvPr>
          <p:cNvCxnSpPr>
            <a:cxnSpLocks/>
          </p:cNvCxnSpPr>
          <p:nvPr/>
        </p:nvCxnSpPr>
        <p:spPr>
          <a:xfrm>
            <a:off x="5199562" y="2683278"/>
            <a:ext cx="62853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990562-4CF6-9073-F513-4F49DBD04A37}"/>
              </a:ext>
            </a:extLst>
          </p:cNvPr>
          <p:cNvSpPr txBox="1"/>
          <p:nvPr/>
        </p:nvSpPr>
        <p:spPr>
          <a:xfrm>
            <a:off x="574296" y="3754849"/>
            <a:ext cx="924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Matrix Existing                            24 month Plan                                   Save &amp; Upgrade Plan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BC3119-6A8E-C44A-BFBB-85F9C5F14EC0}"/>
              </a:ext>
            </a:extLst>
          </p:cNvPr>
          <p:cNvCxnSpPr>
            <a:cxnSpLocks/>
          </p:cNvCxnSpPr>
          <p:nvPr/>
        </p:nvCxnSpPr>
        <p:spPr>
          <a:xfrm>
            <a:off x="708937" y="4129492"/>
            <a:ext cx="10813001" cy="0"/>
          </a:xfrm>
          <a:prstGeom prst="line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885DA5-4949-7940-365C-BF3E02665768}"/>
              </a:ext>
            </a:extLst>
          </p:cNvPr>
          <p:cNvSpPr txBox="1"/>
          <p:nvPr/>
        </p:nvSpPr>
        <p:spPr>
          <a:xfrm>
            <a:off x="596490" y="4188290"/>
            <a:ext cx="10184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initial cash outlay                                                No ($100)                                                          Yes ($0)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D30C87-9E46-F23D-4BE8-1F9E6C888075}"/>
              </a:ext>
            </a:extLst>
          </p:cNvPr>
          <p:cNvSpPr txBox="1"/>
          <p:nvPr/>
        </p:nvSpPr>
        <p:spPr>
          <a:xfrm>
            <a:off x="574296" y="4522700"/>
            <a:ext cx="8790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Average cost per GB of data                                   High ($18.76)                                                     Low ($16.01)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D44C2E-5A4A-3538-B91F-3610FCC0E75E}"/>
              </a:ext>
            </a:extLst>
          </p:cNvPr>
          <p:cNvSpPr txBox="1"/>
          <p:nvPr/>
        </p:nvSpPr>
        <p:spPr>
          <a:xfrm>
            <a:off x="596490" y="5077984"/>
            <a:ext cx="9684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24month upgraders enticed to                                 No                                                                      Yes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6E3ED0-F24C-3826-9724-1B754DA459F2}"/>
              </a:ext>
            </a:extLst>
          </p:cNvPr>
          <p:cNvSpPr txBox="1"/>
          <p:nvPr/>
        </p:nvSpPr>
        <p:spPr>
          <a:xfrm>
            <a:off x="574296" y="5645306"/>
            <a:ext cx="9794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Damages covered by insurance                               No                                                                      Yes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AC503F-94DB-81E9-6EC7-A20EC7C0B2C2}"/>
              </a:ext>
            </a:extLst>
          </p:cNvPr>
          <p:cNvSpPr txBox="1"/>
          <p:nvPr/>
        </p:nvSpPr>
        <p:spPr>
          <a:xfrm>
            <a:off x="1435431" y="4776624"/>
            <a:ext cx="2565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(excl. calls and SMS)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EB7368-184A-8FEC-801C-7311A0258A3A}"/>
              </a:ext>
            </a:extLst>
          </p:cNvPr>
          <p:cNvSpPr txBox="1"/>
          <p:nvPr/>
        </p:nvSpPr>
        <p:spPr>
          <a:xfrm>
            <a:off x="1084762" y="5340525"/>
            <a:ext cx="270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upgrade more frequently</a:t>
            </a:r>
          </a:p>
        </p:txBody>
      </p:sp>
    </p:spTree>
    <p:extLst>
      <p:ext uri="{BB962C8B-B14F-4D97-AF65-F5344CB8AC3E}">
        <p14:creationId xmlns:p14="http://schemas.microsoft.com/office/powerpoint/2010/main" val="417322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Dangeti Satish</dc:creator>
  <cp:lastModifiedBy>Dangeti Satish</cp:lastModifiedBy>
  <cp:revision>1</cp:revision>
  <dcterms:created xsi:type="dcterms:W3CDTF">2025-02-04T16:50:55Z</dcterms:created>
  <dcterms:modified xsi:type="dcterms:W3CDTF">2025-02-04T16:50:55Z</dcterms:modified>
</cp:coreProperties>
</file>