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3432e0d1c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3432e0d1c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432e0d1c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432e0d1c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37275" y="252950"/>
            <a:ext cx="84789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IN" sz="2400" b="1" dirty="0"/>
              <a:t>The Reliance-Disney hot-star India Media Merger</a:t>
            </a:r>
          </a:p>
        </p:txBody>
      </p:sp>
      <p:sp>
        <p:nvSpPr>
          <p:cNvPr id="55" name="Google Shape;55;p13"/>
          <p:cNvSpPr txBox="1"/>
          <p:nvPr/>
        </p:nvSpPr>
        <p:spPr>
          <a:xfrm>
            <a:off x="542441" y="805807"/>
            <a:ext cx="3589284" cy="97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>
              <a:lnSpc>
                <a:spcPts val="2700"/>
              </a:lnSpc>
              <a:spcAft>
                <a:spcPts val="750"/>
              </a:spcAft>
            </a:pPr>
            <a:r>
              <a:rPr lang="en-GB" sz="1200" b="1" i="0" u="none" strike="noStrike" dirty="0">
                <a:solidFill>
                  <a:srgbClr val="000000"/>
                </a:solidFill>
                <a:effectLst/>
                <a:latin typeface="+mj-lt"/>
              </a:rPr>
              <a:t>Reliance, Disney finalise $8.5B merger of Indian assets</a:t>
            </a:r>
          </a:p>
        </p:txBody>
      </p:sp>
      <p:sp>
        <p:nvSpPr>
          <p:cNvPr id="56" name="Google Shape;56;p13"/>
          <p:cNvSpPr txBox="1"/>
          <p:nvPr/>
        </p:nvSpPr>
        <p:spPr>
          <a:xfrm>
            <a:off x="4773750" y="862603"/>
            <a:ext cx="37170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>
                <a:latin typeface="+mj-lt"/>
              </a:rPr>
              <a:t>Synergies across content, distribution, operations, and technology are expected to drive significant value creation.</a:t>
            </a:r>
            <a:endParaRPr sz="1200" b="1" dirty="0">
              <a:latin typeface="+mj-lt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478583" y="1601236"/>
            <a:ext cx="3717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13"/>
          <p:cNvCxnSpPr/>
          <p:nvPr/>
        </p:nvCxnSpPr>
        <p:spPr>
          <a:xfrm>
            <a:off x="4773750" y="1601236"/>
            <a:ext cx="3717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13"/>
          <p:cNvSpPr txBox="1"/>
          <p:nvPr/>
        </p:nvSpPr>
        <p:spPr>
          <a:xfrm>
            <a:off x="4773750" y="1679213"/>
            <a:ext cx="3717000" cy="3046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9999" lvl="0" indent="-177800" algn="l" rtl="0"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-GB" sz="1200" dirty="0"/>
              <a:t>Subscribers gain access to a vast and diverse library encompassing Hollywood blockbusters, Disney classics, Marvel, Star Wars, Pixar, popular Indian films, TV shows, live sports, and more. This provides a one-stop shop for entertainment needs</a:t>
            </a:r>
            <a:endParaRPr lang="en-GB" sz="1200" dirty="0">
              <a:latin typeface="+mn-lt"/>
            </a:endParaRPr>
          </a:p>
          <a:p>
            <a:pPr marL="179999" lvl="0" indent="-177800" algn="l" rtl="0"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-GB" sz="1200" dirty="0">
                <a:latin typeface="+mn-lt"/>
              </a:rPr>
              <a:t>Enables joint development and deployment of cutting-edge technologies like AI/ML for personalized content recommendations, targeted advertising, and improved user experience.</a:t>
            </a:r>
          </a:p>
          <a:p>
            <a:pPr marL="179999" lvl="0" indent="-177800" algn="l" rtl="0"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-GB" sz="1200" dirty="0">
                <a:latin typeface="+mn-lt"/>
              </a:rPr>
              <a:t>Streamlines operations, reduces redundancies in areas like production, marketing, and technology, leading to cost optimization.</a:t>
            </a:r>
            <a:endParaRPr sz="1200" i="1" dirty="0">
              <a:latin typeface="+mn-lt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37275" y="4066312"/>
            <a:ext cx="3971254" cy="1077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9999" lvl="0" indent="-177800" algn="l" rtl="0"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-GB" sz="1200" dirty="0"/>
              <a:t>These synergies are expected to create a powerful media and entertainment entity in India, capable of competing effectively in the evolving global media landscape.</a:t>
            </a:r>
            <a:endParaRPr sz="1200" i="1"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45" y="4810790"/>
            <a:ext cx="990599" cy="25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3E9FAA-2AD3-F2B4-2029-3442A5B0A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83" y="1800337"/>
            <a:ext cx="3775402" cy="2114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14"/>
          <p:cNvCxnSpPr/>
          <p:nvPr/>
        </p:nvCxnSpPr>
        <p:spPr>
          <a:xfrm>
            <a:off x="414725" y="1588682"/>
            <a:ext cx="3717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4"/>
          <p:cNvCxnSpPr/>
          <p:nvPr/>
        </p:nvCxnSpPr>
        <p:spPr>
          <a:xfrm>
            <a:off x="4804700" y="1588682"/>
            <a:ext cx="3717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14"/>
          <p:cNvSpPr txBox="1"/>
          <p:nvPr/>
        </p:nvSpPr>
        <p:spPr>
          <a:xfrm>
            <a:off x="414725" y="1628736"/>
            <a:ext cx="3717000" cy="301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9999" indent="-177800">
              <a:spcAft>
                <a:spcPts val="1200"/>
              </a:spcAft>
              <a:buSzPts val="1300"/>
              <a:buFont typeface="Arial"/>
              <a:buChar char="●"/>
            </a:pPr>
            <a:r>
              <a:rPr lang="en-GB" dirty="0"/>
              <a:t>The merger can potentially lead to more competitive pricing or bundled offers, offering greater value for money to subscribers.</a:t>
            </a:r>
          </a:p>
          <a:p>
            <a:pPr marL="179999" indent="-177800">
              <a:spcAft>
                <a:spcPts val="1200"/>
              </a:spcAft>
              <a:buSzPts val="1300"/>
              <a:buFont typeface="Arial"/>
              <a:buChar char="●"/>
            </a:pPr>
            <a:r>
              <a:rPr lang="en-GB" dirty="0"/>
              <a:t>The combined platform can offer a more intuitive and user-friendly interface, making it easier for subscribers to navigate and find content.</a:t>
            </a:r>
          </a:p>
          <a:p>
            <a:pPr marL="179999" lvl="0" indent="-177800" algn="l" rtl="0"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-GB" dirty="0"/>
              <a:t>provide highly personalized content recommendations, ensuring viewers discover content they'll enjoy.</a:t>
            </a:r>
            <a:endParaRPr i="1" dirty="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45" y="4810790"/>
            <a:ext cx="990599" cy="25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761D93-92F6-A49D-9931-44F399C3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1" dirty="0"/>
              <a:t>Creating a Media Powerhouse in India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ECD079-51F4-7975-9756-78838740AB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1400" b="1" dirty="0">
                <a:solidFill>
                  <a:schemeClr val="tx1"/>
                </a:solidFill>
              </a:rPr>
              <a:t>Seamless User Interface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CA3294-1618-41D7-2DE1-BF126E5BDB1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29549" y="862686"/>
            <a:ext cx="3999900" cy="3995977"/>
          </a:xfrm>
        </p:spPr>
        <p:txBody>
          <a:bodyPr>
            <a:normAutofit/>
          </a:bodyPr>
          <a:lstStyle/>
          <a:p>
            <a:pPr marL="139700" indent="0">
              <a:buNone/>
            </a:pPr>
            <a:endParaRPr lang="en-IN" sz="1600" b="1" dirty="0"/>
          </a:p>
          <a:p>
            <a:pPr marL="139700" indent="0">
              <a:buNone/>
            </a:pPr>
            <a:r>
              <a:rPr lang="en-IN" b="1" dirty="0">
                <a:solidFill>
                  <a:schemeClr val="tx1"/>
                </a:solidFill>
              </a:rPr>
              <a:t> Cost Optimization</a:t>
            </a:r>
            <a:endParaRPr lang="en-GB" b="1" dirty="0">
              <a:solidFill>
                <a:schemeClr val="tx1"/>
              </a:solidFill>
            </a:endParaRPr>
          </a:p>
          <a:p>
            <a:pPr marL="139700" indent="0">
              <a:buNone/>
            </a:pPr>
            <a:endParaRPr lang="en-GB" sz="1200" dirty="0"/>
          </a:p>
          <a:p>
            <a:pPr marL="139700" indent="0">
              <a:buNone/>
            </a:pPr>
            <a:endParaRPr lang="en-GB" sz="1200" dirty="0"/>
          </a:p>
          <a:p>
            <a:pPr marL="139700" indent="0">
              <a:buNone/>
            </a:pPr>
            <a:endParaRPr lang="en-GB" sz="1200" dirty="0"/>
          </a:p>
          <a:p>
            <a:pPr marL="139700" indent="0">
              <a:buNone/>
            </a:pPr>
            <a:endParaRPr lang="en-GB" sz="1200" dirty="0"/>
          </a:p>
          <a:p>
            <a:pPr marL="139700" indent="0">
              <a:buNone/>
            </a:pPr>
            <a:endParaRPr lang="en-GB" sz="1200" dirty="0"/>
          </a:p>
          <a:p>
            <a:pPr marL="139700" indent="0">
              <a:buNone/>
            </a:pPr>
            <a:endParaRPr lang="en-GB" sz="1200" dirty="0"/>
          </a:p>
          <a:p>
            <a:pPr marL="139700" indent="0">
              <a:buNone/>
            </a:pPr>
            <a:endParaRPr lang="en-GB" sz="1200" dirty="0"/>
          </a:p>
          <a:p>
            <a:pPr marL="139700" indent="0">
              <a:buNone/>
            </a:pPr>
            <a:endParaRPr lang="en-GB" sz="1200" dirty="0"/>
          </a:p>
          <a:p>
            <a:pPr marL="139700" indent="0">
              <a:buNone/>
            </a:pPr>
            <a:endParaRPr lang="en-GB" sz="1200" dirty="0"/>
          </a:p>
          <a:p>
            <a:pPr marL="139700" indent="0">
              <a:buNone/>
            </a:pPr>
            <a:endParaRPr lang="en-GB" sz="1200" dirty="0"/>
          </a:p>
          <a:p>
            <a:pPr marL="139700" indent="0">
              <a:buNone/>
            </a:pPr>
            <a:endParaRPr lang="en-GB" sz="1200" dirty="0"/>
          </a:p>
          <a:p>
            <a:pPr marL="139700" indent="0">
              <a:buNone/>
            </a:pPr>
            <a:endParaRPr lang="en-GB" sz="1200" dirty="0"/>
          </a:p>
          <a:p>
            <a:pPr marL="139700" indent="0">
              <a:buNone/>
            </a:pPr>
            <a:endParaRPr lang="en-GB" sz="12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r>
              <a:rPr lang="en-GB" sz="1200" dirty="0">
                <a:solidFill>
                  <a:schemeClr val="tx1"/>
                </a:solidFill>
              </a:rPr>
              <a:t>Leverage combined bargaining power to negotiate better deals with content creators and distributors</a:t>
            </a:r>
          </a:p>
          <a:p>
            <a:pPr marL="139700" indent="0">
              <a:buNone/>
            </a:pPr>
            <a:endParaRPr lang="en-IN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45322-77BB-1EA9-4EE1-E600C2E5E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56" y="1921236"/>
            <a:ext cx="3564338" cy="19960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/>
        </p:nvSpPr>
        <p:spPr>
          <a:xfrm>
            <a:off x="337275" y="252950"/>
            <a:ext cx="8478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/>
              <a:t>By focusing on customer experience and offering a compelling value proposition, the combined entity can attract and retain a larger subscriber base</a:t>
            </a:r>
            <a:endParaRPr sz="1800" b="1" dirty="0"/>
          </a:p>
        </p:txBody>
      </p:sp>
      <p:sp>
        <p:nvSpPr>
          <p:cNvPr id="79" name="Google Shape;79;p15"/>
          <p:cNvSpPr txBox="1"/>
          <p:nvPr/>
        </p:nvSpPr>
        <p:spPr>
          <a:xfrm>
            <a:off x="430223" y="1145750"/>
            <a:ext cx="3717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Aligned Mission Insights</a:t>
            </a:r>
            <a:endParaRPr sz="1600" b="1" dirty="0"/>
          </a:p>
        </p:txBody>
      </p:sp>
      <p:sp>
        <p:nvSpPr>
          <p:cNvPr id="80" name="Google Shape;80;p15"/>
          <p:cNvSpPr txBox="1"/>
          <p:nvPr/>
        </p:nvSpPr>
        <p:spPr>
          <a:xfrm>
            <a:off x="4773750" y="1145750"/>
            <a:ext cx="3717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/>
              <a:t>Data-Driven Insights</a:t>
            </a:r>
            <a:endParaRPr sz="1300" b="1" dirty="0"/>
          </a:p>
        </p:txBody>
      </p:sp>
      <p:cxnSp>
        <p:nvCxnSpPr>
          <p:cNvPr id="81" name="Google Shape;81;p15"/>
          <p:cNvCxnSpPr/>
          <p:nvPr/>
        </p:nvCxnSpPr>
        <p:spPr>
          <a:xfrm>
            <a:off x="414725" y="1676219"/>
            <a:ext cx="3717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82;p15"/>
          <p:cNvCxnSpPr/>
          <p:nvPr/>
        </p:nvCxnSpPr>
        <p:spPr>
          <a:xfrm>
            <a:off x="4773750" y="1676219"/>
            <a:ext cx="3717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15"/>
          <p:cNvSpPr txBox="1"/>
          <p:nvPr/>
        </p:nvSpPr>
        <p:spPr>
          <a:xfrm>
            <a:off x="6824915" y="1759456"/>
            <a:ext cx="1991260" cy="329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9999" lvl="0" indent="-177800" algn="l" rtl="0"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-GB" sz="1600" dirty="0"/>
              <a:t>Combines data and analytics capabilities from both companies to gain deeper insights into audience preferences, optimize content strategies, and improve decision-making.</a:t>
            </a:r>
            <a:endParaRPr sz="1300" i="1" dirty="0"/>
          </a:p>
        </p:txBody>
      </p:sp>
      <p:sp>
        <p:nvSpPr>
          <p:cNvPr id="84" name="Google Shape;84;p15"/>
          <p:cNvSpPr txBox="1"/>
          <p:nvPr/>
        </p:nvSpPr>
        <p:spPr>
          <a:xfrm>
            <a:off x="414725" y="1883150"/>
            <a:ext cx="3717000" cy="3108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9999" lvl="0" indent="-177800" algn="l" rtl="0"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-GB" sz="1600" dirty="0"/>
              <a:t>Become a dominant player in the Indian media and entertainment landscape.</a:t>
            </a:r>
          </a:p>
          <a:p>
            <a:pPr marL="179999" lvl="0" indent="-177800" algn="l" rtl="0"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-GB" sz="1600" dirty="0"/>
              <a:t>Leverage Disney's global reach and distribution channels to expand the reach of Indian content internationally.</a:t>
            </a:r>
          </a:p>
          <a:p>
            <a:pPr marL="179999" lvl="0" indent="-177800" algn="l" rtl="0">
              <a:spcBef>
                <a:spcPts val="0"/>
              </a:spcBef>
              <a:spcAft>
                <a:spcPts val="1200"/>
              </a:spcAft>
              <a:buSzPts val="1300"/>
              <a:buChar char="●"/>
            </a:pPr>
            <a:r>
              <a:rPr lang="en-GB" sz="1600" dirty="0"/>
              <a:t>Both companies share a focus on creating high-quality entertainment for audiences of all ages.</a:t>
            </a:r>
            <a:endParaRPr lang="en-GB" sz="1300" i="1" dirty="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45" y="4810790"/>
            <a:ext cx="990599" cy="25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2CDABD-4713-E22B-5576-0D4A8C563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750" y="2154612"/>
            <a:ext cx="2073213" cy="25028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</Words>
  <Application>Microsoft Office PowerPoint</Application>
  <PresentationFormat>On-screen Show (16:9)</PresentationFormat>
  <Paragraphs>35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Simple Light</vt:lpstr>
      <vt:lpstr>PowerPoint Presentation</vt:lpstr>
      <vt:lpstr>Creating a Media Powerhouse in India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Dangeti Satish</cp:lastModifiedBy>
  <cp:revision>1</cp:revision>
  <dcterms:modified xsi:type="dcterms:W3CDTF">2024-12-30T15:15:42Z</dcterms:modified>
</cp:coreProperties>
</file>