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8" r:id="rId1"/>
  </p:sldMasterIdLst>
  <p:notesMasterIdLst>
    <p:notesMasterId r:id="rId6"/>
  </p:notesMasterIdLst>
  <p:handoutMasterIdLst>
    <p:handoutMasterId r:id="rId7"/>
  </p:handoutMasterIdLst>
  <p:sldIdLst>
    <p:sldId id="3267" r:id="rId2"/>
    <p:sldId id="5559" r:id="rId3"/>
    <p:sldId id="5561" r:id="rId4"/>
    <p:sldId id="5563" r:id="rId5"/>
  </p:sldIdLst>
  <p:sldSz cx="13716000" cy="10287000"/>
  <p:notesSz cx="7026275" cy="9312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968" userDrawn="1">
          <p15:clr>
            <a:srgbClr val="A4A3A4"/>
          </p15:clr>
        </p15:guide>
        <p15:guide id="5" pos="3672" userDrawn="1">
          <p15:clr>
            <a:srgbClr val="A4A3A4"/>
          </p15:clr>
        </p15:guide>
        <p15:guide id="6" orient="horz" pos="32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54D1"/>
    <a:srgbClr val="464655"/>
    <a:srgbClr val="B3C2F2"/>
    <a:srgbClr val="F2CE02"/>
    <a:srgbClr val="454959"/>
    <a:srgbClr val="747783"/>
    <a:srgbClr val="000000"/>
    <a:srgbClr val="AAD12F"/>
    <a:srgbClr val="93B428"/>
    <a:srgbClr val="B8B5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63" autoAdjust="0"/>
    <p:restoredTop sz="94660"/>
  </p:normalViewPr>
  <p:slideViewPr>
    <p:cSldViewPr>
      <p:cViewPr>
        <p:scale>
          <a:sx n="50" d="100"/>
          <a:sy n="50" d="100"/>
        </p:scale>
        <p:origin x="492" y="-292"/>
      </p:cViewPr>
      <p:guideLst>
        <p:guide pos="4968"/>
        <p:guide pos="3672"/>
        <p:guide orient="horz" pos="3240"/>
      </p:guideLst>
    </p:cSldViewPr>
  </p:slideViewPr>
  <p:outlineViewPr>
    <p:cViewPr>
      <p:scale>
        <a:sx n="33" d="100"/>
        <a:sy n="33" d="100"/>
      </p:scale>
      <p:origin x="0" y="-160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68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8A721A-7097-462E-9F15-D2DA8F677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ru-RU" dirty="0">
              <a:latin typeface="Source Sans Pro" panose="020B0503030403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B37E1-A66D-4F9B-BEE0-E6CE0E36E1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993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030535EF-3905-4906-82C6-F73D4AB46B56}" type="datetimeFigureOut">
              <a:rPr lang="ru-RU" smtClean="0">
                <a:latin typeface="Source Sans Pro" panose="020B0503030403020204" pitchFamily="34" charset="0"/>
              </a:rPr>
              <a:t>01.11.2024</a:t>
            </a:fld>
            <a:endParaRPr lang="ru-RU" dirty="0">
              <a:latin typeface="Source Sans Pro" panose="020B05030304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7303B-3609-482B-BC4D-3E4D2A7013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ru-RU" dirty="0">
              <a:latin typeface="Source Sans Pro" panose="020B05030304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88AA-6100-4868-8A2B-6F5D3D460B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993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B4451765-A80B-4A81-8816-DA0059D6660E}" type="slidenum">
              <a:rPr lang="ru-RU" smtClean="0">
                <a:latin typeface="Source Sans Pro" panose="020B0503030403020204" pitchFamily="34" charset="0"/>
              </a:rPr>
              <a:t>‹#›</a:t>
            </a:fld>
            <a:endParaRPr lang="ru-RU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119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uk-U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FB027185-10FB-4A57-B3F0-45136A811A24}" type="datetimeFigureOut">
              <a:rPr lang="uk-UA" smtClean="0"/>
              <a:pPr/>
              <a:t>01.11.2024</a:t>
            </a:fld>
            <a:endParaRPr lang="uk-U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91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0" tIns="46680" rIns="93360" bIns="46680" rtlCol="0" anchor="ctr"/>
          <a:lstStyle/>
          <a:p>
            <a:endParaRPr lang="uk-U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81532"/>
            <a:ext cx="5621020" cy="3666708"/>
          </a:xfrm>
          <a:prstGeom prst="rect">
            <a:avLst/>
          </a:prstGeom>
        </p:spPr>
        <p:txBody>
          <a:bodyPr vert="horz" lIns="93360" tIns="46680" rIns="93360" bIns="4668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BD9C3A12-1E0F-412B-B376-8089A55D946C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6721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683545"/>
            <a:ext cx="116586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5403057"/>
            <a:ext cx="10287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06489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328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547688"/>
            <a:ext cx="2957513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547688"/>
            <a:ext cx="8701088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73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07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2FCD7B-4632-432C-AE09-A03957113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307237"/>
            <a:ext cx="965835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6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75995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A0ED-0001-4A53-A070-4D90F4DD00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2975" y="4148933"/>
            <a:ext cx="11830050" cy="1989137"/>
          </a:xfrm>
          <a:prstGeom prst="rect">
            <a:avLst/>
          </a:prstGeom>
        </p:spPr>
        <p:txBody>
          <a:bodyPr anchor="ctr"/>
          <a:lstStyle>
            <a:lvl1pPr algn="ctr">
              <a:defRPr lang="en-US" sz="8100">
                <a:gradFill>
                  <a:gsLst>
                    <a:gs pos="25000">
                      <a:schemeClr val="accent2"/>
                    </a:gs>
                    <a:gs pos="75000">
                      <a:schemeClr val="accent4"/>
                    </a:gs>
                    <a:gs pos="50000">
                      <a:schemeClr val="accent3"/>
                    </a:gs>
                    <a:gs pos="0">
                      <a:schemeClr val="accent1"/>
                    </a:gs>
                    <a:gs pos="100000">
                      <a:schemeClr val="accent5"/>
                    </a:gs>
                  </a:gsLst>
                  <a:lin ang="8100000" scaled="0"/>
                </a:gradFill>
                <a:ea typeface="+mn-ea"/>
                <a:cs typeface="+mn-cs"/>
              </a:defRPr>
            </a:lvl1pPr>
          </a:lstStyle>
          <a:p>
            <a:pPr marL="0" lvl="0" indent="0" algn="ctr">
              <a:spcBef>
                <a:spcPts val="1125"/>
              </a:spcBef>
              <a:buFont typeface="Arial" panose="020B0604020202020204" pitchFamily="34" charset="0"/>
            </a:pPr>
            <a:r>
              <a:rPr lang="en-US" dirty="0"/>
              <a:t>BREAKER TITLE</a:t>
            </a:r>
          </a:p>
        </p:txBody>
      </p:sp>
    </p:spTree>
    <p:extLst>
      <p:ext uri="{BB962C8B-B14F-4D97-AF65-F5344CB8AC3E}">
        <p14:creationId xmlns:p14="http://schemas.microsoft.com/office/powerpoint/2010/main" val="310398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5D7004-F5FA-4A63-BC13-01C888C4B4C4}"/>
              </a:ext>
            </a:extLst>
          </p:cNvPr>
          <p:cNvSpPr txBox="1"/>
          <p:nvPr userDrawn="1"/>
        </p:nvSpPr>
        <p:spPr>
          <a:xfrm>
            <a:off x="6415087" y="9316132"/>
            <a:ext cx="62722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700" dirty="0">
                <a:solidFill>
                  <a:schemeClr val="bg1">
                    <a:lumMod val="75000"/>
                  </a:schemeClr>
                </a:solidFill>
                <a:latin typeface="+mn-lt"/>
                <a:ea typeface="Roboto Thin" pitchFamily="2" charset="0"/>
              </a:rPr>
              <a:t>www.company.com</a:t>
            </a:r>
            <a:endParaRPr lang="uk-UA" sz="2700" dirty="0">
              <a:solidFill>
                <a:schemeClr val="bg1">
                  <a:lumMod val="75000"/>
                </a:schemeClr>
              </a:solidFill>
              <a:latin typeface="+mn-lt"/>
              <a:ea typeface="Roboto Thin" pitchFamily="2" charset="0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C3C9C03B-2E3C-47D9-845E-A2FC81AECB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307237"/>
            <a:ext cx="965835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6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923665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6500" y="0"/>
            <a:ext cx="4563000" cy="10287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lang="uk-UA" sz="1500"/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3594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8B5C77-6E87-4CF4-9817-CE6C928B7F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5143500"/>
            <a:ext cx="13715999" cy="51435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49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371850" y="2528887"/>
            <a:ext cx="6972300" cy="522922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lang="uk-UA" sz="1500"/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3020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FAULT -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6E02EB8-4CBB-4C97-AC85-6BAEE43B152F}"/>
              </a:ext>
            </a:extLst>
          </p:cNvPr>
          <p:cNvSpPr/>
          <p:nvPr userDrawn="1"/>
        </p:nvSpPr>
        <p:spPr>
          <a:xfrm rot="10800000" flipH="1" flipV="1">
            <a:off x="0" y="-2"/>
            <a:ext cx="13716000" cy="647702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2FCD7B-4632-432C-AE09-A03957113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307237"/>
            <a:ext cx="965835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6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312798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454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564609"/>
            <a:ext cx="1183005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884197"/>
            <a:ext cx="1183005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528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738438"/>
            <a:ext cx="58293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738438"/>
            <a:ext cx="58293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959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7690"/>
            <a:ext cx="1183005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521745"/>
            <a:ext cx="5802510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757613"/>
            <a:ext cx="5802510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521745"/>
            <a:ext cx="5831087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757613"/>
            <a:ext cx="5831087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1728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18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6309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85800"/>
            <a:ext cx="4423767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481140"/>
            <a:ext cx="6943725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086100"/>
            <a:ext cx="4423767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295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85800"/>
            <a:ext cx="4423767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481140"/>
            <a:ext cx="6943725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086100"/>
            <a:ext cx="4423767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182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547690"/>
            <a:ext cx="1183005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738438"/>
            <a:ext cx="1183005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9534527"/>
            <a:ext cx="30861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9534527"/>
            <a:ext cx="462915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9534527"/>
            <a:ext cx="30861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4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9" r:id="rId1"/>
    <p:sldLayoutId id="2147484230" r:id="rId2"/>
    <p:sldLayoutId id="2147484231" r:id="rId3"/>
    <p:sldLayoutId id="2147484232" r:id="rId4"/>
    <p:sldLayoutId id="2147484233" r:id="rId5"/>
    <p:sldLayoutId id="2147484234" r:id="rId6"/>
    <p:sldLayoutId id="2147484235" r:id="rId7"/>
    <p:sldLayoutId id="2147484236" r:id="rId8"/>
    <p:sldLayoutId id="2147484237" r:id="rId9"/>
    <p:sldLayoutId id="2147484238" r:id="rId10"/>
    <p:sldLayoutId id="2147484239" r:id="rId11"/>
    <p:sldLayoutId id="2147484240" r:id="rId12"/>
    <p:sldLayoutId id="2147484289" r:id="rId13"/>
    <p:sldLayoutId id="2147484122" r:id="rId14"/>
    <p:sldLayoutId id="2147484169" r:id="rId15"/>
    <p:sldLayoutId id="2147484010" r:id="rId16"/>
    <p:sldLayoutId id="2147484049" r:id="rId17"/>
    <p:sldLayoutId id="2147484119" r:id="rId18"/>
    <p:sldLayoutId id="2147484226" r:id="rId19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05C67D6-1B92-4C8A-8E20-66586BE67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50" y="1943100"/>
            <a:ext cx="11370901" cy="1923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235FAD-5EC9-48C4-AC8B-63270EE0976A}"/>
              </a:ext>
            </a:extLst>
          </p:cNvPr>
          <p:cNvSpPr txBox="1"/>
          <p:nvPr/>
        </p:nvSpPr>
        <p:spPr>
          <a:xfrm>
            <a:off x="6800850" y="5143500"/>
            <a:ext cx="40005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Consumer market entry readiness engagement</a:t>
            </a:r>
            <a:endParaRPr lang="en-US" sz="3300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31C0E44-01C2-42E6-A1EA-18423FBDF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5146486"/>
            <a:ext cx="3193702" cy="878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E039C9-1463-4104-9F07-B39B2B4CBC0B}"/>
              </a:ext>
            </a:extLst>
          </p:cNvPr>
          <p:cNvSpPr txBox="1"/>
          <p:nvPr/>
        </p:nvSpPr>
        <p:spPr>
          <a:xfrm>
            <a:off x="2245056" y="8383369"/>
            <a:ext cx="1028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</a:rPr>
              <a:t>Requirements Gathering Project Process Maps</a:t>
            </a:r>
            <a:endParaRPr lang="uk-UA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4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C92A-3736-4AE0-ABCC-1542FF76B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694" y="1639381"/>
            <a:ext cx="10790348" cy="590931"/>
          </a:xfrm>
        </p:spPr>
        <p:txBody>
          <a:bodyPr/>
          <a:lstStyle/>
          <a:p>
            <a:pPr algn="ctr"/>
            <a:r>
              <a:rPr lang="en-US" b="1" dirty="0"/>
              <a:t>Process Mapping – Commonly Used UML Symbols</a:t>
            </a:r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BFD903F3-8BCB-4B9D-A1CB-D5E76F1E9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9612845"/>
            <a:ext cx="2253018" cy="619958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39BFE0EB-4959-4C0D-B26E-CDEBFAE0A1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9" y="38100"/>
            <a:ext cx="2411970" cy="407922"/>
          </a:xfrm>
          <a:prstGeom prst="rect">
            <a:avLst/>
          </a:prstGeom>
        </p:spPr>
      </p:pic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6B6F8FA8-7380-4BDA-9E42-06DCC23BA8E2}"/>
              </a:ext>
            </a:extLst>
          </p:cNvPr>
          <p:cNvSpPr/>
          <p:nvPr/>
        </p:nvSpPr>
        <p:spPr>
          <a:xfrm>
            <a:off x="584072" y="2963547"/>
            <a:ext cx="1905000" cy="6858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and End Process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E39A66A-F90A-48C6-9B1F-E7A0DFEBC689}"/>
              </a:ext>
            </a:extLst>
          </p:cNvPr>
          <p:cNvSpPr/>
          <p:nvPr/>
        </p:nvSpPr>
        <p:spPr>
          <a:xfrm>
            <a:off x="3124200" y="2849247"/>
            <a:ext cx="2091026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Step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5C541686-CA21-4ECE-9B9F-01F418C8B6BD}"/>
              </a:ext>
            </a:extLst>
          </p:cNvPr>
          <p:cNvSpPr/>
          <p:nvPr/>
        </p:nvSpPr>
        <p:spPr>
          <a:xfrm>
            <a:off x="5850355" y="2582547"/>
            <a:ext cx="2091026" cy="1447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Decision Point</a:t>
            </a: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94426D04-6C38-41A8-9FA3-06E054A6F946}"/>
              </a:ext>
            </a:extLst>
          </p:cNvPr>
          <p:cNvSpPr/>
          <p:nvPr/>
        </p:nvSpPr>
        <p:spPr>
          <a:xfrm>
            <a:off x="8643928" y="2696847"/>
            <a:ext cx="1815251" cy="12192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3BF17D-153D-4B88-80BC-FDE091094DCF}"/>
              </a:ext>
            </a:extLst>
          </p:cNvPr>
          <p:cNvGrpSpPr/>
          <p:nvPr/>
        </p:nvGrpSpPr>
        <p:grpSpPr>
          <a:xfrm>
            <a:off x="11161726" y="2773047"/>
            <a:ext cx="1828800" cy="1066800"/>
            <a:chOff x="2057400" y="5829300"/>
            <a:chExt cx="1828800" cy="1066800"/>
          </a:xfrm>
        </p:grpSpPr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AE2AA05D-32E5-44F3-8CEA-D6069B01AC02}"/>
                </a:ext>
              </a:extLst>
            </p:cNvPr>
            <p:cNvSpPr/>
            <p:nvPr/>
          </p:nvSpPr>
          <p:spPr>
            <a:xfrm rot="10800000">
              <a:off x="2057400" y="5829300"/>
              <a:ext cx="1828800" cy="1066800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C9318D5-A8B8-40CB-8327-62AD988B44A6}"/>
                </a:ext>
              </a:extLst>
            </p:cNvPr>
            <p:cNvSpPr txBox="1"/>
            <p:nvPr/>
          </p:nvSpPr>
          <p:spPr>
            <a:xfrm>
              <a:off x="2057400" y="6039534"/>
              <a:ext cx="18288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Manual Operation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A2372BB-B0DF-46A1-BB78-30FDDD5BEE48}"/>
              </a:ext>
            </a:extLst>
          </p:cNvPr>
          <p:cNvSpPr txBox="1"/>
          <p:nvPr/>
        </p:nvSpPr>
        <p:spPr>
          <a:xfrm>
            <a:off x="437421" y="6676935"/>
            <a:ext cx="2944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</a:rPr>
              <a:t>Symbols are connected to show flow, like this:</a:t>
            </a:r>
            <a:endParaRPr lang="uk-UA" sz="2400" dirty="0">
              <a:solidFill>
                <a:schemeClr val="tx2"/>
              </a:solidFill>
            </a:endParaRP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5101ACD8-C041-472F-BCDD-71EDF577916C}"/>
              </a:ext>
            </a:extLst>
          </p:cNvPr>
          <p:cNvSpPr/>
          <p:nvPr/>
        </p:nvSpPr>
        <p:spPr>
          <a:xfrm>
            <a:off x="4084156" y="6098844"/>
            <a:ext cx="2091026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Step</a:t>
            </a:r>
          </a:p>
        </p:txBody>
      </p:sp>
      <p:sp>
        <p:nvSpPr>
          <p:cNvPr id="39" name="Flowchart: Decision 38">
            <a:extLst>
              <a:ext uri="{FF2B5EF4-FFF2-40B4-BE49-F238E27FC236}">
                <a16:creationId xmlns:a16="http://schemas.microsoft.com/office/drawing/2014/main" id="{573EC9E9-CD84-466A-AD7F-ECE57F729C8D}"/>
              </a:ext>
            </a:extLst>
          </p:cNvPr>
          <p:cNvSpPr/>
          <p:nvPr/>
        </p:nvSpPr>
        <p:spPr>
          <a:xfrm>
            <a:off x="6914123" y="5829300"/>
            <a:ext cx="2091026" cy="1447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Decision Point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FFF4E98-D043-4ACD-9952-7D42A0CD768C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 flipV="1">
            <a:off x="6175182" y="6553200"/>
            <a:ext cx="738941" cy="2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505D6A8-2DFA-4C4A-BBE0-DBAEF8C94332}"/>
              </a:ext>
            </a:extLst>
          </p:cNvPr>
          <p:cNvGrpSpPr/>
          <p:nvPr/>
        </p:nvGrpSpPr>
        <p:grpSpPr>
          <a:xfrm>
            <a:off x="9906000" y="6019800"/>
            <a:ext cx="1828800" cy="1066800"/>
            <a:chOff x="2057400" y="5829300"/>
            <a:chExt cx="1828800" cy="1066800"/>
          </a:xfrm>
        </p:grpSpPr>
        <p:sp>
          <p:nvSpPr>
            <p:cNvPr id="43" name="Trapezoid 42">
              <a:extLst>
                <a:ext uri="{FF2B5EF4-FFF2-40B4-BE49-F238E27FC236}">
                  <a16:creationId xmlns:a16="http://schemas.microsoft.com/office/drawing/2014/main" id="{315B13C1-92EC-4904-A258-27BECE7FB5F3}"/>
                </a:ext>
              </a:extLst>
            </p:cNvPr>
            <p:cNvSpPr/>
            <p:nvPr/>
          </p:nvSpPr>
          <p:spPr>
            <a:xfrm rot="10800000">
              <a:off x="2057400" y="5829300"/>
              <a:ext cx="1828800" cy="1066800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08D086-777D-4426-9290-BA4BC34F468D}"/>
                </a:ext>
              </a:extLst>
            </p:cNvPr>
            <p:cNvSpPr txBox="1"/>
            <p:nvPr/>
          </p:nvSpPr>
          <p:spPr>
            <a:xfrm>
              <a:off x="2057400" y="6039534"/>
              <a:ext cx="18288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Manual Operation</a:t>
              </a:r>
            </a:p>
          </p:txBody>
        </p:sp>
      </p:grpSp>
      <p:cxnSp>
        <p:nvCxnSpPr>
          <p:cNvPr id="46" name="Connector: Elbow 12">
            <a:extLst>
              <a:ext uri="{FF2B5EF4-FFF2-40B4-BE49-F238E27FC236}">
                <a16:creationId xmlns:a16="http://schemas.microsoft.com/office/drawing/2014/main" id="{E1EEF209-C606-4298-98C9-242CD57BD1C0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9005149" y="6553199"/>
            <a:ext cx="103347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04F157D6-013B-47BC-86D1-35FB821EA1C5}"/>
              </a:ext>
            </a:extLst>
          </p:cNvPr>
          <p:cNvSpPr/>
          <p:nvPr/>
        </p:nvSpPr>
        <p:spPr>
          <a:xfrm>
            <a:off x="6914123" y="7936675"/>
            <a:ext cx="2091026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Step</a:t>
            </a:r>
          </a:p>
        </p:txBody>
      </p:sp>
      <p:cxnSp>
        <p:nvCxnSpPr>
          <p:cNvPr id="51" name="Connector: Elbow 12">
            <a:extLst>
              <a:ext uri="{FF2B5EF4-FFF2-40B4-BE49-F238E27FC236}">
                <a16:creationId xmlns:a16="http://schemas.microsoft.com/office/drawing/2014/main" id="{E1A743F8-9253-4CFB-B016-29BFF889BC8D}"/>
              </a:ext>
            </a:extLst>
          </p:cNvPr>
          <p:cNvCxnSpPr>
            <a:cxnSpLocks/>
            <a:stCxn id="39" idx="2"/>
            <a:endCxn id="48" idx="0"/>
          </p:cNvCxnSpPr>
          <p:nvPr/>
        </p:nvCxnSpPr>
        <p:spPr>
          <a:xfrm>
            <a:off x="7959636" y="7277100"/>
            <a:ext cx="0" cy="6595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376ACD-1594-4B7F-BF4D-CE4F740E7E96}"/>
              </a:ext>
            </a:extLst>
          </p:cNvPr>
          <p:cNvSpPr txBox="1"/>
          <p:nvPr/>
        </p:nvSpPr>
        <p:spPr>
          <a:xfrm>
            <a:off x="9233749" y="6186712"/>
            <a:ext cx="57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9FB4B6-8EBA-4756-BED0-E9B225CF3A78}"/>
              </a:ext>
            </a:extLst>
          </p:cNvPr>
          <p:cNvSpPr txBox="1"/>
          <p:nvPr/>
        </p:nvSpPr>
        <p:spPr>
          <a:xfrm>
            <a:off x="7981221" y="7329712"/>
            <a:ext cx="57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9866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04DF65F0-B72A-4476-AE0A-A8A1F552A3D5}"/>
              </a:ext>
            </a:extLst>
          </p:cNvPr>
          <p:cNvSpPr txBox="1"/>
          <p:nvPr/>
        </p:nvSpPr>
        <p:spPr>
          <a:xfrm flipH="1">
            <a:off x="676701" y="1074121"/>
            <a:ext cx="3819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+mj-lt"/>
              </a:rPr>
              <a:t>“As-Is” Process Map</a:t>
            </a:r>
            <a:endParaRPr lang="ru-RU" sz="3600" b="1" dirty="0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E628A8-020F-4203-A860-4FE8ECC230DB}"/>
              </a:ext>
            </a:extLst>
          </p:cNvPr>
          <p:cNvSpPr txBox="1"/>
          <p:nvPr/>
        </p:nvSpPr>
        <p:spPr>
          <a:xfrm>
            <a:off x="6553200" y="1104900"/>
            <a:ext cx="6306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err="1">
                <a:solidFill>
                  <a:schemeClr val="tx2"/>
                </a:solidFill>
              </a:rPr>
              <a:t>Industrobots</a:t>
            </a:r>
            <a:r>
              <a:rPr lang="en-US" sz="3200" dirty="0">
                <a:solidFill>
                  <a:schemeClr val="tx2"/>
                </a:solidFill>
              </a:rPr>
              <a:t> Existing Sales Process</a:t>
            </a:r>
            <a:endParaRPr lang="uk-UA" sz="3200" dirty="0">
              <a:solidFill>
                <a:schemeClr val="tx2"/>
              </a:solidFill>
            </a:endParaRP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7AD49178-30A6-4E5C-9093-F3402D806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9612845"/>
            <a:ext cx="2253018" cy="619958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E073AA3E-15DB-48CB-B672-8B5E9EA894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9" y="38100"/>
            <a:ext cx="2411970" cy="4079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8AFF42-FBC7-F8C3-58F1-B4A361648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76500"/>
            <a:ext cx="1235461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1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04DF65F0-B72A-4476-AE0A-A8A1F552A3D5}"/>
              </a:ext>
            </a:extLst>
          </p:cNvPr>
          <p:cNvSpPr txBox="1"/>
          <p:nvPr/>
        </p:nvSpPr>
        <p:spPr>
          <a:xfrm flipH="1">
            <a:off x="381000" y="1074121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+mj-lt"/>
              </a:rPr>
              <a:t>“To-Be” Process Map</a:t>
            </a:r>
            <a:endParaRPr lang="ru-RU" sz="3600" b="1" dirty="0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E628A8-020F-4203-A860-4FE8ECC230DB}"/>
              </a:ext>
            </a:extLst>
          </p:cNvPr>
          <p:cNvSpPr txBox="1"/>
          <p:nvPr/>
        </p:nvSpPr>
        <p:spPr>
          <a:xfrm>
            <a:off x="6553200" y="1104900"/>
            <a:ext cx="6306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err="1">
                <a:solidFill>
                  <a:schemeClr val="tx2"/>
                </a:solidFill>
              </a:rPr>
              <a:t>Industrobots</a:t>
            </a:r>
            <a:r>
              <a:rPr lang="en-US" sz="3200" dirty="0">
                <a:solidFill>
                  <a:schemeClr val="tx2"/>
                </a:solidFill>
              </a:rPr>
              <a:t> Future Sales Process</a:t>
            </a:r>
            <a:endParaRPr lang="uk-UA" sz="3200" dirty="0">
              <a:solidFill>
                <a:schemeClr val="tx2"/>
              </a:solidFill>
            </a:endParaRP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7AD49178-30A6-4E5C-9093-F3402D806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9612845"/>
            <a:ext cx="2253018" cy="619958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E073AA3E-15DB-48CB-B672-8B5E9EA894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9" y="38100"/>
            <a:ext cx="2411970" cy="4079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40F872-87A5-8A7D-2E47-A84478BE4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095499"/>
            <a:ext cx="12954000" cy="711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2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NARAL LAYOUTS">
  <a:themeElements>
    <a:clrScheme name="VIVID - Color 05">
      <a:dk1>
        <a:srgbClr val="171C30"/>
      </a:dk1>
      <a:lt1>
        <a:srgbClr val="FFFFFF"/>
      </a:lt1>
      <a:dk2>
        <a:srgbClr val="858591"/>
      </a:dk2>
      <a:lt2>
        <a:srgbClr val="F2F2F5"/>
      </a:lt2>
      <a:accent1>
        <a:srgbClr val="01D5FF"/>
      </a:accent1>
      <a:accent2>
        <a:srgbClr val="01B6FF"/>
      </a:accent2>
      <a:accent3>
        <a:srgbClr val="0198FF"/>
      </a:accent3>
      <a:accent4>
        <a:srgbClr val="017AFF"/>
      </a:accent4>
      <a:accent5>
        <a:srgbClr val="015CFF"/>
      </a:accent5>
      <a:accent6>
        <a:srgbClr val="013DFF"/>
      </a:accent6>
      <a:hlink>
        <a:srgbClr val="0198FF"/>
      </a:hlink>
      <a:folHlink>
        <a:srgbClr val="015C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10642</TotalTime>
  <Words>66</Words>
  <Application>Microsoft Office PowerPoint</Application>
  <PresentationFormat>Custom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Source Sans Pro</vt:lpstr>
      <vt:lpstr>GENARAL LAYOUTS</vt:lpstr>
      <vt:lpstr>PowerPoint Presentation</vt:lpstr>
      <vt:lpstr>Process Mapping – Commonly Used UML Symbols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Oleksandr Zaikin</dc:creator>
  <cp:lastModifiedBy>Dangeti Satish</cp:lastModifiedBy>
  <cp:revision>1118</cp:revision>
  <cp:lastPrinted>2021-06-11T22:02:08Z</cp:lastPrinted>
  <dcterms:created xsi:type="dcterms:W3CDTF">2019-10-17T21:41:43Z</dcterms:created>
  <dcterms:modified xsi:type="dcterms:W3CDTF">2024-11-01T16:31:33Z</dcterms:modified>
</cp:coreProperties>
</file>