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61" r:id="rId3"/>
    <p:sldId id="5559" r:id="rId4"/>
    <p:sldId id="5560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4660"/>
  </p:normalViewPr>
  <p:slideViewPr>
    <p:cSldViewPr>
      <p:cViewPr varScale="1">
        <p:scale>
          <a:sx n="41" d="100"/>
          <a:sy n="41" d="100"/>
        </p:scale>
        <p:origin x="956" y="52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01.11.2024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01.11.2024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Kickoff Meeting 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914400" y="3286993"/>
            <a:ext cx="3402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Our understanding of Engagement Scope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896570"/>
            <a:ext cx="294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Capabilities, processes, and systems to enable Industrobots to launch new robot products in the consumer market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870372" y="2314576"/>
            <a:ext cx="3820500" cy="656272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220201" y="2424736"/>
            <a:ext cx="3124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u="sng" dirty="0">
                <a:solidFill>
                  <a:schemeClr val="bg1"/>
                </a:solidFill>
              </a:rPr>
              <a:t>Business Capabilities</a:t>
            </a:r>
          </a:p>
          <a:p>
            <a:pPr algn="ctr"/>
            <a:endParaRPr lang="en-GB" sz="800" i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 Manufacturing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 Supply chain and supply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    chain management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i="1" u="sng" dirty="0">
                <a:solidFill>
                  <a:schemeClr val="bg1"/>
                </a:solidFill>
              </a:rPr>
              <a:t>Business Processes</a:t>
            </a:r>
          </a:p>
          <a:p>
            <a:pPr algn="ctr"/>
            <a:endParaRPr lang="en-GB" sz="800" i="1" u="sng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Repair technician network development and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i="1" u="sng" dirty="0">
                <a:solidFill>
                  <a:schemeClr val="bg1"/>
                </a:solidFill>
              </a:rPr>
              <a:t>Systems -Business-level and backend systems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Product-level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Mobile device app for controlling and customizing the IDROID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Robot interface to Amazon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Alexa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4947750" y="2314576"/>
            <a:ext cx="3820500" cy="656272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5295899" y="2425218"/>
            <a:ext cx="31242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>
                <a:solidFill>
                  <a:schemeClr val="bg1"/>
                </a:solidFill>
              </a:rPr>
              <a:t> </a:t>
            </a:r>
            <a:r>
              <a:rPr lang="en-GB" sz="2000" i="1" u="sng" dirty="0">
                <a:solidFill>
                  <a:schemeClr val="bg1"/>
                </a:solidFill>
              </a:rPr>
              <a:t>Business Capabilities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Consumer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Consumer distribution channels and channel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Consumer buying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Business and co-marketing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Partnership with major alarm/security monitoring providers</a:t>
            </a:r>
          </a:p>
          <a:p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2000" i="1" u="sng" dirty="0">
                <a:solidFill>
                  <a:schemeClr val="bg1"/>
                </a:solidFill>
              </a:rPr>
              <a:t>Business Processes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Consumer technical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Automated Robot maintenance</a:t>
            </a:r>
          </a:p>
          <a:p>
            <a:pPr algn="ctr"/>
            <a:endParaRPr lang="en-GB" sz="800" i="1" u="sng" dirty="0">
              <a:solidFill>
                <a:schemeClr val="bg1"/>
              </a:solidFill>
            </a:endParaRPr>
          </a:p>
          <a:p>
            <a:pPr algn="ctr"/>
            <a:r>
              <a:rPr lang="en-GB" sz="2000" i="1" u="sng" dirty="0">
                <a:solidFill>
                  <a:schemeClr val="bg1"/>
                </a:solidFill>
              </a:rPr>
              <a:t>Systems-Business-level and Backend systems</a:t>
            </a: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Robot software Upgrade/Patch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Integration with major alarm/security monitoring providers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Distribution and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Robot-based home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bg1"/>
                </a:solidFill>
              </a:rPr>
              <a:t>CRM system for consumer Sales and service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150769" y="1677298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In-Scope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006139" y="1670088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Out-of-Scope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24469"/>
            <a:ext cx="10790348" cy="646331"/>
          </a:xfrm>
        </p:spPr>
        <p:txBody>
          <a:bodyPr/>
          <a:lstStyle/>
          <a:p>
            <a:pPr algn="ctr"/>
            <a:r>
              <a:rPr lang="en-US" sz="4000" b="1" dirty="0"/>
              <a:t>Requirements Gathering - High Level Project Plan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AC911BBA-7338-4D85-9149-AD944F52A63B}"/>
              </a:ext>
            </a:extLst>
          </p:cNvPr>
          <p:cNvSpPr/>
          <p:nvPr/>
        </p:nvSpPr>
        <p:spPr>
          <a:xfrm>
            <a:off x="1535165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348CA-090F-4280-A34D-2307995366EB}"/>
              </a:ext>
            </a:extLst>
          </p:cNvPr>
          <p:cNvSpPr txBox="1"/>
          <p:nvPr/>
        </p:nvSpPr>
        <p:spPr>
          <a:xfrm flipH="1">
            <a:off x="153516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2414-F7FF-4B45-8D0B-D5C63A540CB0}"/>
              </a:ext>
            </a:extLst>
          </p:cNvPr>
          <p:cNvSpPr txBox="1"/>
          <p:nvPr/>
        </p:nvSpPr>
        <p:spPr>
          <a:xfrm flipH="1">
            <a:off x="1535164" y="5636821"/>
            <a:ext cx="240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Stake holder Interviews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Brainstorming sessions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BPMN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35" name="Chevron 37">
            <a:extLst>
              <a:ext uri="{FF2B5EF4-FFF2-40B4-BE49-F238E27FC236}">
                <a16:creationId xmlns:a16="http://schemas.microsoft.com/office/drawing/2014/main" id="{1F247AD2-0A7B-4BE4-89DE-058FD1C06D37}"/>
              </a:ext>
            </a:extLst>
          </p:cNvPr>
          <p:cNvSpPr/>
          <p:nvPr/>
        </p:nvSpPr>
        <p:spPr>
          <a:xfrm>
            <a:off x="4109885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86067-18F0-425B-8C09-40E1EC0248FF}"/>
              </a:ext>
            </a:extLst>
          </p:cNvPr>
          <p:cNvSpPr txBox="1"/>
          <p:nvPr/>
        </p:nvSpPr>
        <p:spPr>
          <a:xfrm flipH="1">
            <a:off x="410988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40E53-83F8-4A24-99A3-9747F241F0ED}"/>
              </a:ext>
            </a:extLst>
          </p:cNvPr>
          <p:cNvSpPr txBox="1"/>
          <p:nvPr/>
        </p:nvSpPr>
        <p:spPr>
          <a:xfrm flipH="1">
            <a:off x="4109885" y="5636821"/>
            <a:ext cx="24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Change strategy gap analysis As-is-to-be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1" name="Chevron 41">
            <a:extLst>
              <a:ext uri="{FF2B5EF4-FFF2-40B4-BE49-F238E27FC236}">
                <a16:creationId xmlns:a16="http://schemas.microsoft.com/office/drawing/2014/main" id="{429246B1-A091-47E5-81BC-C4A635A08A5D}"/>
              </a:ext>
            </a:extLst>
          </p:cNvPr>
          <p:cNvSpPr/>
          <p:nvPr/>
        </p:nvSpPr>
        <p:spPr>
          <a:xfrm>
            <a:off x="6684606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C7769-AEC4-472C-9FDC-6920D9DA0C3F}"/>
              </a:ext>
            </a:extLst>
          </p:cNvPr>
          <p:cNvSpPr txBox="1"/>
          <p:nvPr/>
        </p:nvSpPr>
        <p:spPr>
          <a:xfrm flipH="1">
            <a:off x="6684606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27B85-C60B-41FA-976F-2C81DDAB236D}"/>
              </a:ext>
            </a:extLst>
          </p:cNvPr>
          <p:cNvSpPr txBox="1"/>
          <p:nvPr/>
        </p:nvSpPr>
        <p:spPr>
          <a:xfrm flipH="1">
            <a:off x="6684606" y="5636821"/>
            <a:ext cx="245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Workshops for determining level of Importance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Tasks priority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Timing of effort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Resource Availability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7" name="Chevron 45">
            <a:extLst>
              <a:ext uri="{FF2B5EF4-FFF2-40B4-BE49-F238E27FC236}">
                <a16:creationId xmlns:a16="http://schemas.microsoft.com/office/drawing/2014/main" id="{63C5BF02-FEBF-4653-92C4-9A538440BF5A}"/>
              </a:ext>
            </a:extLst>
          </p:cNvPr>
          <p:cNvSpPr/>
          <p:nvPr/>
        </p:nvSpPr>
        <p:spPr>
          <a:xfrm>
            <a:off x="9259328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112BD7-1DB9-44E0-B95B-7E5149515F09}"/>
              </a:ext>
            </a:extLst>
          </p:cNvPr>
          <p:cNvSpPr txBox="1"/>
          <p:nvPr/>
        </p:nvSpPr>
        <p:spPr>
          <a:xfrm flipH="1">
            <a:off x="9259327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B2E47-B131-4891-88EC-04949C8FF057}"/>
              </a:ext>
            </a:extLst>
          </p:cNvPr>
          <p:cNvSpPr txBox="1"/>
          <p:nvPr/>
        </p:nvSpPr>
        <p:spPr>
          <a:xfrm flipH="1">
            <a:off x="9259326" y="5636821"/>
            <a:ext cx="237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Communicate with key stakeholders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</a:rPr>
              <a:t>Conduct review workshops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F89E1-8D2E-4C9A-81D6-4C2BD858442D}"/>
              </a:ext>
            </a:extLst>
          </p:cNvPr>
          <p:cNvSpPr txBox="1"/>
          <p:nvPr/>
        </p:nvSpPr>
        <p:spPr>
          <a:xfrm>
            <a:off x="2221342" y="3548314"/>
            <a:ext cx="167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Extraction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Gathering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F7583-522A-45AC-A92B-2A61E3B44556}"/>
              </a:ext>
            </a:extLst>
          </p:cNvPr>
          <p:cNvSpPr txBox="1"/>
          <p:nvPr/>
        </p:nvSpPr>
        <p:spPr>
          <a:xfrm>
            <a:off x="4833535" y="3502259"/>
            <a:ext cx="167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Analyze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3D892-2892-492D-8A5D-B01EE682AEBC}"/>
              </a:ext>
            </a:extLst>
          </p:cNvPr>
          <p:cNvSpPr txBox="1"/>
          <p:nvPr/>
        </p:nvSpPr>
        <p:spPr>
          <a:xfrm>
            <a:off x="7590814" y="3779258"/>
            <a:ext cx="16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EDD7-8D1F-4696-A83F-41B0650F4C35}"/>
              </a:ext>
            </a:extLst>
          </p:cNvPr>
          <p:cNvSpPr txBox="1"/>
          <p:nvPr/>
        </p:nvSpPr>
        <p:spPr>
          <a:xfrm>
            <a:off x="9967530" y="3548314"/>
            <a:ext cx="167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</a:t>
            </a:r>
          </a:p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Approval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BE7D2D-A7A3-4942-AB81-36D86C02B440}"/>
              </a:ext>
            </a:extLst>
          </p:cNvPr>
          <p:cNvSpPr txBox="1"/>
          <p:nvPr/>
        </p:nvSpPr>
        <p:spPr>
          <a:xfrm flipH="1">
            <a:off x="1532600" y="7658100"/>
            <a:ext cx="2408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Initial set of requirements from all stakeholders and sources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F8526-28EA-469B-AD0D-E354F6DB4E5A}"/>
              </a:ext>
            </a:extLst>
          </p:cNvPr>
          <p:cNvSpPr txBox="1"/>
          <p:nvPr/>
        </p:nvSpPr>
        <p:spPr>
          <a:xfrm flipH="1">
            <a:off x="4094421" y="7621604"/>
            <a:ext cx="24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Complete, Organized set of requirements 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4DC8-5E35-4817-B65D-35331C2A1DA6}"/>
              </a:ext>
            </a:extLst>
          </p:cNvPr>
          <p:cNvSpPr txBox="1"/>
          <p:nvPr/>
        </p:nvSpPr>
        <p:spPr>
          <a:xfrm flipH="1">
            <a:off x="6694809" y="7621604"/>
            <a:ext cx="245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Prioritized Requirements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CED7-3924-4EAB-9A50-740DDB57547E}"/>
              </a:ext>
            </a:extLst>
          </p:cNvPr>
          <p:cNvSpPr txBox="1"/>
          <p:nvPr/>
        </p:nvSpPr>
        <p:spPr>
          <a:xfrm flipH="1">
            <a:off x="9259326" y="7611813"/>
            <a:ext cx="237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Approved set of requirements to submit to the design team/phase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2D03-F3A2-46DE-B4A7-A97B2BF01A25}"/>
              </a:ext>
            </a:extLst>
          </p:cNvPr>
          <p:cNvSpPr txBox="1"/>
          <p:nvPr/>
        </p:nvSpPr>
        <p:spPr>
          <a:xfrm rot="16200000">
            <a:off x="97265" y="6253952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Key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646A0-0905-4EC9-BCDB-AAF4189D0862}"/>
              </a:ext>
            </a:extLst>
          </p:cNvPr>
          <p:cNvSpPr txBox="1"/>
          <p:nvPr/>
        </p:nvSpPr>
        <p:spPr>
          <a:xfrm rot="16200000">
            <a:off x="97265" y="8395185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Key Deliverables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Client team engagement requests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Our project kicks off with organizing a set of interviews and a document request. 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28700" y="6039210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399700" y="6148871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 As-is To-be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Specifications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Designs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Product plans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IT Systems design and documentation</a:t>
            </a:r>
          </a:p>
        </p:txBody>
      </p:sp>
      <p:sp>
        <p:nvSpPr>
          <p:cNvPr id="32" name="Rectangle: Rounded Corners 78">
            <a:extLst>
              <a:ext uri="{FF2B5EF4-FFF2-40B4-BE49-F238E27FC236}">
                <a16:creationId xmlns:a16="http://schemas.microsoft.com/office/drawing/2014/main" id="{C3488FC0-6304-6249-AC05-53E1BFAD2288}"/>
              </a:ext>
            </a:extLst>
          </p:cNvPr>
          <p:cNvSpPr/>
          <p:nvPr/>
        </p:nvSpPr>
        <p:spPr>
          <a:xfrm>
            <a:off x="8866800" y="6039210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46DE6-0BE2-F144-9FD0-A4AD7EDCF223}"/>
              </a:ext>
            </a:extLst>
          </p:cNvPr>
          <p:cNvSpPr txBox="1"/>
          <p:nvPr/>
        </p:nvSpPr>
        <p:spPr>
          <a:xfrm>
            <a:off x="9220200" y="6518203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Marketing and Sales plans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API Documentation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Home Security providers Interface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870372" y="2314577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176850" y="247650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Key Account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Executives/Managers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Marketing agency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Channel partner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Home Security provider </a:t>
            </a: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4947750" y="2314577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Marketing 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Sales 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Development 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Support 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Marketing Team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Sales Team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Team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Team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Support Team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150769" y="1264510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006139" y="1257300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56769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Document Requests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Requests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10610</TotalTime>
  <Words>314</Words>
  <Application>Microsoft Office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Wingdings</vt:lpstr>
      <vt:lpstr>GENARAL LAYOUTS</vt:lpstr>
      <vt:lpstr>PowerPoint Presentation</vt:lpstr>
      <vt:lpstr>PowerPoint Presentation</vt:lpstr>
      <vt:lpstr>Requirements Gathering - High Level 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Dangeti Satish</cp:lastModifiedBy>
  <cp:revision>1118</cp:revision>
  <cp:lastPrinted>2021-06-11T22:02:08Z</cp:lastPrinted>
  <dcterms:created xsi:type="dcterms:W3CDTF">2019-10-17T21:41:43Z</dcterms:created>
  <dcterms:modified xsi:type="dcterms:W3CDTF">2024-11-01T07:10:02Z</dcterms:modified>
</cp:coreProperties>
</file>