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3066C-A52A-496A-9FF2-82A9F98202DF}">
          <p14:sldIdLst>
            <p14:sldId id="256"/>
            <p14:sldId id="266"/>
            <p14:sldId id="257"/>
            <p14:sldId id="258"/>
            <p14:sldId id="267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  <p14:section name="Untitled Section" id="{CBF3EF4B-9551-43F8-8332-1CCEFC4092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>
        <p:scale>
          <a:sx n="60" d="100"/>
          <a:sy n="60" d="100"/>
        </p:scale>
        <p:origin x="7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9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2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9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82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2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8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0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F6895B-0562-498A-B4B3-C7D67CE4475A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BC298-6511-41E8-B862-547FAE0E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DAB3-BC17-4672-CB24-6B67A19C1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Analysis Project in Excel (Documentation)</a:t>
            </a:r>
          </a:p>
        </p:txBody>
      </p:sp>
    </p:spTree>
    <p:extLst>
      <p:ext uri="{BB962C8B-B14F-4D97-AF65-F5344CB8AC3E}">
        <p14:creationId xmlns:p14="http://schemas.microsoft.com/office/powerpoint/2010/main" val="36214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9FD199-F891-7650-08FA-02DE6ED09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6" y="0"/>
            <a:ext cx="12085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22087-707C-FD58-186D-C346F0455413}"/>
              </a:ext>
            </a:extLst>
          </p:cNvPr>
          <p:cNvSpPr txBox="1"/>
          <p:nvPr/>
        </p:nvSpPr>
        <p:spPr>
          <a:xfrm>
            <a:off x="2852058" y="144008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NPV and IRR Calculations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Calculated using different time periods: end year, beginning year, and middle year.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Detailed breakdowns of cash inflows and outflows for each investment period.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Comparison Approaches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Comparing NPVs and IRRs of various investments to assess potential returns.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Extended Analysis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Using XIRR for specific dates to evaluate cash flow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3E709-3726-2625-B184-4BD80ED4AAFD}"/>
              </a:ext>
            </a:extLst>
          </p:cNvPr>
          <p:cNvSpPr txBox="1"/>
          <p:nvPr/>
        </p:nvSpPr>
        <p:spPr>
          <a:xfrm>
            <a:off x="2188028" y="6372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50" lvl="4" indent="-285750" algn="just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5813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A3B1-BDAB-5A71-8ACA-5319875031AF}"/>
              </a:ext>
            </a:extLst>
          </p:cNvPr>
          <p:cNvSpPr txBox="1"/>
          <p:nvPr/>
        </p:nvSpPr>
        <p:spPr>
          <a:xfrm>
            <a:off x="3189514" y="2002108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Conclusion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Investment 2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More favorable based on higher IRR and NPV.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Interest Rate Considerations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Must be carefully factored into financial planning to optimize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36141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F7249-59E0-13C5-34A1-629D662C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7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3AE0BBC-2DCC-915D-7EA4-627C11C2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113" y="829930"/>
            <a:ext cx="80880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1.Annuity Calculations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Calculating the present value of annuities based on payments at the beginning and end of the year.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Rate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how the interest rate affects the present value of the annuity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7D88A-9D54-D722-7977-9E3F08579E0C}"/>
              </a:ext>
            </a:extLst>
          </p:cNvPr>
          <p:cNvSpPr txBox="1"/>
          <p:nvPr/>
        </p:nvSpPr>
        <p:spPr>
          <a:xfrm>
            <a:off x="1894113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2.EMI Calculations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Loan Amount and EMI</a:t>
            </a:r>
            <a:r>
              <a:rPr lang="en-US" dirty="0"/>
              <a:t>: Calculating the equated monthly installments (EMIs) for different loan amounts and interest rates.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Interest and Principal Split</a:t>
            </a:r>
            <a:r>
              <a:rPr lang="en-US" dirty="0"/>
              <a:t>: Breaking down the EMI into interest and principal components over the loan term.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998707-5423-C967-8719-E12EF40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113" y="4306163"/>
            <a:ext cx="71628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3.Interest and Principal Calculations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Month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Identifying the amount of interest paid and the principal repaid between specific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574FB-DF7E-807B-EE40-B942624519AC}"/>
              </a:ext>
            </a:extLst>
          </p:cNvPr>
          <p:cNvSpPr txBox="1"/>
          <p:nvPr/>
        </p:nvSpPr>
        <p:spPr>
          <a:xfrm>
            <a:off x="1894113" y="52218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4.Amortization Schedule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Monthly Breakdown</a:t>
            </a:r>
            <a:r>
              <a:rPr lang="en-US" dirty="0"/>
              <a:t>: Detailed month-wise breakdown of EMI payments, showing the beginning balance, interest, principal, and ending balance for each month.</a:t>
            </a:r>
          </a:p>
        </p:txBody>
      </p:sp>
    </p:spTree>
    <p:extLst>
      <p:ext uri="{BB962C8B-B14F-4D97-AF65-F5344CB8AC3E}">
        <p14:creationId xmlns:p14="http://schemas.microsoft.com/office/powerpoint/2010/main" val="11314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07533-B79E-7356-3CFD-5F8F16A5F117}"/>
              </a:ext>
            </a:extLst>
          </p:cNvPr>
          <p:cNvSpPr txBox="1"/>
          <p:nvPr/>
        </p:nvSpPr>
        <p:spPr>
          <a:xfrm>
            <a:off x="2275114" y="545264"/>
            <a:ext cx="6444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5.Term Loan Calculations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Overall Loan Impact</a:t>
            </a:r>
            <a:r>
              <a:rPr lang="en-US" dirty="0"/>
              <a:t>: Assessing the impact of the loan term and interest rate on the total repayments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654CB-5917-150D-9A52-35C212BFCD38}"/>
              </a:ext>
            </a:extLst>
          </p:cNvPr>
          <p:cNvSpPr txBox="1"/>
          <p:nvPr/>
        </p:nvSpPr>
        <p:spPr>
          <a:xfrm>
            <a:off x="2275114" y="1612063"/>
            <a:ext cx="634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6.Term Loan Calculations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Overall Loan Impact</a:t>
            </a:r>
            <a:r>
              <a:rPr lang="en-US" dirty="0"/>
              <a:t>: Assessing the impact of the loan term and interest rate on the total repayments.</a:t>
            </a:r>
          </a:p>
        </p:txBody>
      </p:sp>
    </p:spTree>
    <p:extLst>
      <p:ext uri="{BB962C8B-B14F-4D97-AF65-F5344CB8AC3E}">
        <p14:creationId xmlns:p14="http://schemas.microsoft.com/office/powerpoint/2010/main" val="40304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4D2EF-5944-9145-1F4C-AA7422660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C5A852-C86A-1DB0-5C53-673A0F05E7D7}"/>
              </a:ext>
            </a:extLst>
          </p:cNvPr>
          <p:cNvSpPr txBox="1"/>
          <p:nvPr/>
        </p:nvSpPr>
        <p:spPr>
          <a:xfrm>
            <a:off x="3526971" y="8439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Key Findings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BF77E4F-F715-E85D-235A-B3A0C5B1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499" y="1847944"/>
            <a:ext cx="6569529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End Year: ₹4,976.85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Beginning Year: ₹5,972.22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Middle Year: ₹5,451.87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End Year: ₹5,092.59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Beginning Year: ₹6,111.11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Middle Year: ₹5,093.69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NPV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flows were analyzed for different periods, and NPVs were computed for each period.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38DDB-29E3-2B46-EF0B-C3802DD1C141}"/>
              </a:ext>
            </a:extLst>
          </p:cNvPr>
          <p:cNvSpPr txBox="1"/>
          <p:nvPr/>
        </p:nvSpPr>
        <p:spPr>
          <a:xfrm>
            <a:off x="2841171" y="116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Decision on Investments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4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2A945-EEF9-D196-65C0-FA661B8B7437}"/>
              </a:ext>
            </a:extLst>
          </p:cNvPr>
          <p:cNvSpPr txBox="1"/>
          <p:nvPr/>
        </p:nvSpPr>
        <p:spPr>
          <a:xfrm>
            <a:off x="2090058" y="343797"/>
            <a:ext cx="824048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Actionable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Insights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Investment Decisions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Investment 2 shows a slightly higher NPV compared to Investment 1, suggesting it may provide better returns.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Consider investing more in Investment 2 for potentially higher profitability.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Interest Rate Impacts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High interest rates have a significant impact on the present value of cash flows.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When making investment decisions, account for the effects of varying interest rates.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99F6-AFCA-AE8D-3C27-02E2EC4F32B4}"/>
              </a:ext>
            </a:extLst>
          </p:cNvPr>
          <p:cNvSpPr txBox="1"/>
          <p:nvPr/>
        </p:nvSpPr>
        <p:spPr>
          <a:xfrm>
            <a:off x="1932215" y="3775812"/>
            <a:ext cx="88446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Analysis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Methodologies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NPV calculations were conducted using different time periods: end year, beginning year, and middle year.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Cash flows from different investments were analyzed to determine their impact on overall value.</a:t>
            </a:r>
          </a:p>
        </p:txBody>
      </p:sp>
    </p:spTree>
    <p:extLst>
      <p:ext uri="{BB962C8B-B14F-4D97-AF65-F5344CB8AC3E}">
        <p14:creationId xmlns:p14="http://schemas.microsoft.com/office/powerpoint/2010/main" val="306995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9A314-B988-9728-6E8C-14F3E9F6D9F2}"/>
              </a:ext>
            </a:extLst>
          </p:cNvPr>
          <p:cNvSpPr txBox="1"/>
          <p:nvPr/>
        </p:nvSpPr>
        <p:spPr>
          <a:xfrm>
            <a:off x="1796142" y="290036"/>
            <a:ext cx="7848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Approaches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Detailed breakdowns of cash inflows and outflows for each investment period.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Comparing NPVs of various investments to assess potential returns.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CDF1-0840-98FF-230F-5D0269AC6E15}"/>
              </a:ext>
            </a:extLst>
          </p:cNvPr>
          <p:cNvSpPr txBox="1"/>
          <p:nvPr/>
        </p:nvSpPr>
        <p:spPr>
          <a:xfrm>
            <a:off x="2373085" y="2418781"/>
            <a:ext cx="794657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Conclusions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Investment 2</a:t>
            </a:r>
            <a:r>
              <a:rPr lang="en-US" dirty="0"/>
              <a:t> is more favorable based on its slightly higher NPV in all time periods analyzed.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 considerations are crucial in investment planning and decision-making.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Analyzing cash flows and NPVs provides valuable insights for making informed investment choices.</a:t>
            </a:r>
          </a:p>
        </p:txBody>
      </p:sp>
    </p:spTree>
    <p:extLst>
      <p:ext uri="{BB962C8B-B14F-4D97-AF65-F5344CB8AC3E}">
        <p14:creationId xmlns:p14="http://schemas.microsoft.com/office/powerpoint/2010/main" val="35172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4F4A6-FAAA-F69D-AFA9-0174A3BFBF34}"/>
              </a:ext>
            </a:extLst>
          </p:cNvPr>
          <p:cNvSpPr txBox="1"/>
          <p:nvPr/>
        </p:nvSpPr>
        <p:spPr>
          <a:xfrm>
            <a:off x="2514600" y="1273630"/>
            <a:ext cx="82949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IRR Insights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Investment 1 shows an IRR of 17.32%.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Investment 2 has a higher IRR at 27.62%, suggesting better returns.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Consider the varying IRR results when making investment decisions.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Actionable Insights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/>
              <a:t>1.Investment Preference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Allocate more resources to Investment 2 for potentially higher profitability due to its higher IRR.</a:t>
            </a:r>
          </a:p>
          <a:p>
            <a:r>
              <a:rPr lang="en-US" b="1" dirty="0"/>
              <a:t>2.Interest Rate Impact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Take into account the significant effect of high interest rates on the present value of cash flows when planning investments.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C3ADC-0578-6455-65F7-55F663BC9134}"/>
              </a:ext>
            </a:extLst>
          </p:cNvPr>
          <p:cNvSpPr txBox="1"/>
          <p:nvPr/>
        </p:nvSpPr>
        <p:spPr>
          <a:xfrm>
            <a:off x="4292346" y="33197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IRR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53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314</TotalTime>
  <Words>623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Corbel</vt:lpstr>
      <vt:lpstr>Wingdings</vt:lpstr>
      <vt:lpstr>Parallax</vt:lpstr>
      <vt:lpstr>Financial Analysis Project in Excel (Documentation)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dhakne</dc:creator>
  <cp:lastModifiedBy>satish dhakne</cp:lastModifiedBy>
  <cp:revision>1</cp:revision>
  <dcterms:created xsi:type="dcterms:W3CDTF">2024-12-17T10:35:16Z</dcterms:created>
  <dcterms:modified xsi:type="dcterms:W3CDTF">2024-12-17T15:50:09Z</dcterms:modified>
</cp:coreProperties>
</file>