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76" r:id="rId4"/>
  </p:sldMasterIdLst>
  <p:notesMasterIdLst>
    <p:notesMasterId r:id="rId12"/>
  </p:notesMasterIdLst>
  <p:sldIdLst>
    <p:sldId id="257" r:id="rId5"/>
    <p:sldId id="258" r:id="rId6"/>
    <p:sldId id="259" r:id="rId7"/>
    <p:sldId id="260"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47" autoAdjust="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hakn\Downloads\Project-3(Bare%20International%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hakn\Downloads\Project-3(Bare%20International%20Analysis).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hakn\Downloads\Project-3(Bare%20International%20Analysis).xlsx"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hakn\Downloads\Project-3(Bare%20International%20Analysis).xlsx" TargetMode="External"/><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dhakn\Downloads\Project-3(Bare%20International%20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[Project-3(Bare International Analysis).xlsx]Qs)Part-3!PivotTable3</c:name>
    <c:fmtId val="17"/>
  </c:pivotSource>
  <c:chart>
    <c:title>
      <c:overlay val="0"/>
      <c:spPr>
        <a:noFill/>
        <a:ln>
          <a:noFill/>
        </a:ln>
        <a:effectLst/>
      </c:spPr>
      <c:txPr>
        <a:bodyPr rot="0" spcFirstLastPara="1" vertOverflow="ellipsis" vert="horz" wrap="square" anchor="ctr" anchorCtr="1"/>
        <a:lstStyle/>
        <a:p>
          <a:pPr>
            <a:defRPr sz="1400" b="1" i="0" u="none" strike="noStrike" kern="1200" spc="0" baseline="0">
              <a:solidFill>
                <a:srgbClr val="002060"/>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FFFF00"/>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FFFF00"/>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FFFF00"/>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FFFF00"/>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FFFF00"/>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FFFF00"/>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FFFF00"/>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FFFF00"/>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FFFF00"/>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FFFF00"/>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FFFF00"/>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FFFF00"/>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2742701029007673E-2"/>
          <c:y val="0.31807436440820697"/>
          <c:w val="0.72383157846438773"/>
          <c:h val="0.49737476616554915"/>
        </c:manualLayout>
      </c:layout>
      <c:pie3DChart>
        <c:varyColors val="1"/>
        <c:ser>
          <c:idx val="0"/>
          <c:order val="0"/>
          <c:tx>
            <c:strRef>
              <c:f>'Qs)Part-3'!$B$20:$B$21</c:f>
              <c:strCache>
                <c:ptCount val="1"/>
                <c:pt idx="0">
                  <c:v>Average Performance</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3FA-47B5-BB37-089638EFE176}"/>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3FA-47B5-BB37-089638EFE176}"/>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3FA-47B5-BB37-089638EFE176}"/>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3FA-47B5-BB37-089638EFE176}"/>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FFFF00"/>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'Qs)Part-3'!$A$22:$A$26</c:f>
              <c:strCache>
                <c:ptCount val="4"/>
                <c:pt idx="0">
                  <c:v>East</c:v>
                </c:pt>
                <c:pt idx="1">
                  <c:v>North</c:v>
                </c:pt>
                <c:pt idx="2">
                  <c:v>South</c:v>
                </c:pt>
                <c:pt idx="3">
                  <c:v>West</c:v>
                </c:pt>
              </c:strCache>
            </c:strRef>
          </c:cat>
          <c:val>
            <c:numRef>
              <c:f>'Qs)Part-3'!$B$22:$B$26</c:f>
              <c:numCache>
                <c:formatCode>#,##0</c:formatCode>
                <c:ptCount val="4"/>
                <c:pt idx="0">
                  <c:v>83</c:v>
                </c:pt>
                <c:pt idx="1">
                  <c:v>80</c:v>
                </c:pt>
                <c:pt idx="2">
                  <c:v>78.428571428571431</c:v>
                </c:pt>
                <c:pt idx="3">
                  <c:v>80.7</c:v>
                </c:pt>
              </c:numCache>
            </c:numRef>
          </c:val>
          <c:extLst>
            <c:ext xmlns:c16="http://schemas.microsoft.com/office/drawing/2014/chart" uri="{C3380CC4-5D6E-409C-BE32-E72D297353CC}">
              <c16:uniqueId val="{00000008-23FA-47B5-BB37-089638EFE176}"/>
            </c:ext>
          </c:extLst>
        </c:ser>
        <c:ser>
          <c:idx val="1"/>
          <c:order val="1"/>
          <c:tx>
            <c:strRef>
              <c:f>'Qs)Part-3'!$C$20:$C$21</c:f>
              <c:strCache>
                <c:ptCount val="1"/>
                <c:pt idx="0">
                  <c:v>Bottom Performance</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A-23FA-47B5-BB37-089638EFE176}"/>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C-23FA-47B5-BB37-089638EFE176}"/>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E-23FA-47B5-BB37-089638EFE176}"/>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0-23FA-47B5-BB37-089638EFE176}"/>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FFFF00"/>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'Qs)Part-3'!$A$22:$A$26</c:f>
              <c:strCache>
                <c:ptCount val="4"/>
                <c:pt idx="0">
                  <c:v>East</c:v>
                </c:pt>
                <c:pt idx="1">
                  <c:v>North</c:v>
                </c:pt>
                <c:pt idx="2">
                  <c:v>South</c:v>
                </c:pt>
                <c:pt idx="3">
                  <c:v>West</c:v>
                </c:pt>
              </c:strCache>
            </c:strRef>
          </c:cat>
          <c:val>
            <c:numRef>
              <c:f>'Qs)Part-3'!$C$22:$C$26</c:f>
              <c:numCache>
                <c:formatCode>#,##0</c:formatCode>
                <c:ptCount val="4"/>
                <c:pt idx="0">
                  <c:v>41</c:v>
                </c:pt>
                <c:pt idx="1">
                  <c:v>33</c:v>
                </c:pt>
                <c:pt idx="2">
                  <c:v>35.666666666666664</c:v>
                </c:pt>
                <c:pt idx="3">
                  <c:v>34.666666666666664</c:v>
                </c:pt>
              </c:numCache>
            </c:numRef>
          </c:val>
          <c:extLst>
            <c:ext xmlns:c16="http://schemas.microsoft.com/office/drawing/2014/chart" uri="{C3380CC4-5D6E-409C-BE32-E72D297353CC}">
              <c16:uniqueId val="{00000011-23FA-47B5-BB37-089638EFE176}"/>
            </c:ext>
          </c:extLst>
        </c:ser>
        <c:ser>
          <c:idx val="2"/>
          <c:order val="2"/>
          <c:tx>
            <c:strRef>
              <c:f>'Qs)Part-3'!$D$20:$D$21</c:f>
              <c:strCache>
                <c:ptCount val="1"/>
                <c:pt idx="0">
                  <c:v>High Performance</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3-23FA-47B5-BB37-089638EFE176}"/>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5-23FA-47B5-BB37-089638EFE176}"/>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7-23FA-47B5-BB37-089638EFE176}"/>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9-23FA-47B5-BB37-089638EFE176}"/>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FFFF00"/>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'Qs)Part-3'!$A$22:$A$26</c:f>
              <c:strCache>
                <c:ptCount val="4"/>
                <c:pt idx="0">
                  <c:v>East</c:v>
                </c:pt>
                <c:pt idx="1">
                  <c:v>North</c:v>
                </c:pt>
                <c:pt idx="2">
                  <c:v>South</c:v>
                </c:pt>
                <c:pt idx="3">
                  <c:v>West</c:v>
                </c:pt>
              </c:strCache>
            </c:strRef>
          </c:cat>
          <c:val>
            <c:numRef>
              <c:f>'Qs)Part-3'!$D$22:$D$26</c:f>
              <c:numCache>
                <c:formatCode>#,##0</c:formatCode>
                <c:ptCount val="4"/>
                <c:pt idx="0">
                  <c:v>95</c:v>
                </c:pt>
                <c:pt idx="1">
                  <c:v>95.5</c:v>
                </c:pt>
                <c:pt idx="2">
                  <c:v>92</c:v>
                </c:pt>
                <c:pt idx="3">
                  <c:v>92</c:v>
                </c:pt>
              </c:numCache>
            </c:numRef>
          </c:val>
          <c:extLst>
            <c:ext xmlns:c16="http://schemas.microsoft.com/office/drawing/2014/chart" uri="{C3380CC4-5D6E-409C-BE32-E72D297353CC}">
              <c16:uniqueId val="{0000001A-23FA-47B5-BB37-089638EFE176}"/>
            </c:ext>
          </c:extLst>
        </c:ser>
        <c:ser>
          <c:idx val="3"/>
          <c:order val="3"/>
          <c:tx>
            <c:strRef>
              <c:f>'Qs)Part-3'!$E$20:$E$21</c:f>
              <c:strCache>
                <c:ptCount val="1"/>
                <c:pt idx="0">
                  <c:v>Low Performance</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C-23FA-47B5-BB37-089638EFE176}"/>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E-23FA-47B5-BB37-089638EFE176}"/>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0-23FA-47B5-BB37-089638EFE176}"/>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22-23FA-47B5-BB37-089638EFE176}"/>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FFFF00"/>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'Qs)Part-3'!$A$22:$A$26</c:f>
              <c:strCache>
                <c:ptCount val="4"/>
                <c:pt idx="0">
                  <c:v>East</c:v>
                </c:pt>
                <c:pt idx="1">
                  <c:v>North</c:v>
                </c:pt>
                <c:pt idx="2">
                  <c:v>South</c:v>
                </c:pt>
                <c:pt idx="3">
                  <c:v>West</c:v>
                </c:pt>
              </c:strCache>
            </c:strRef>
          </c:cat>
          <c:val>
            <c:numRef>
              <c:f>'Qs)Part-3'!$E$22:$E$26</c:f>
              <c:numCache>
                <c:formatCode>#,##0</c:formatCode>
                <c:ptCount val="4"/>
                <c:pt idx="0">
                  <c:v>62.333333333333336</c:v>
                </c:pt>
                <c:pt idx="1">
                  <c:v>64.599999999999994</c:v>
                </c:pt>
                <c:pt idx="2">
                  <c:v>59.833333333333336</c:v>
                </c:pt>
                <c:pt idx="3">
                  <c:v>63</c:v>
                </c:pt>
              </c:numCache>
            </c:numRef>
          </c:val>
          <c:extLst>
            <c:ext xmlns:c16="http://schemas.microsoft.com/office/drawing/2014/chart" uri="{C3380CC4-5D6E-409C-BE32-E72D297353CC}">
              <c16:uniqueId val="{00000023-23FA-47B5-BB37-089638EFE176}"/>
            </c:ext>
          </c:extLst>
        </c:ser>
        <c:dLbls>
          <c:dLblPos val="bestFit"/>
          <c:showLegendKey val="0"/>
          <c:showVal val="1"/>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[Project-3(Bare International Analysis).xlsx]Qs)Part-3!PivotTable2</c:name>
    <c:fmtId val="9"/>
  </c:pivotSource>
  <c:chart>
    <c:title>
      <c:overlay val="0"/>
      <c:spPr>
        <a:noFill/>
        <a:ln>
          <a:noFill/>
        </a:ln>
        <a:effectLst/>
      </c:spPr>
      <c:txPr>
        <a:bodyPr rot="0" spcFirstLastPara="1" vertOverflow="ellipsis" vert="horz" wrap="square" anchor="ctr" anchorCtr="1"/>
        <a:lstStyle/>
        <a:p>
          <a:pPr>
            <a:defRPr sz="1400" b="1" i="0" u="none" strike="noStrike" kern="1200" spc="0" baseline="0">
              <a:solidFill>
                <a:srgbClr val="002060"/>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85000"/>
                      <a:lumOff val="1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FFFF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rgbClr val="00206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85000"/>
                      <a:lumOff val="1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layout>
                <c:manualLayout>
                  <c:w val="0.11220247677148543"/>
                  <c:h val="9.1733861253839755E-2"/>
                </c:manualLayout>
              </c15:layout>
            </c:ext>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FFFF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FFFF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720980277252072"/>
          <c:y val="0.27920134647307993"/>
          <c:w val="0.83923846944559188"/>
          <c:h val="0.68416581694831169"/>
        </c:manualLayout>
      </c:layout>
      <c:barChart>
        <c:barDir val="bar"/>
        <c:grouping val="percentStacked"/>
        <c:varyColors val="0"/>
        <c:ser>
          <c:idx val="0"/>
          <c:order val="0"/>
          <c:tx>
            <c:strRef>
              <c:f>'Qs)Part-3'!$B$12:$B$13</c:f>
              <c:strCache>
                <c:ptCount val="1"/>
                <c:pt idx="0">
                  <c:v>High Performance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FFFF00"/>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'Qs)Part-3'!$A$14:$A$18</c:f>
              <c:strCache>
                <c:ptCount val="4"/>
                <c:pt idx="0">
                  <c:v>East</c:v>
                </c:pt>
                <c:pt idx="1">
                  <c:v>North</c:v>
                </c:pt>
                <c:pt idx="2">
                  <c:v>South</c:v>
                </c:pt>
                <c:pt idx="3">
                  <c:v>West</c:v>
                </c:pt>
              </c:strCache>
            </c:strRef>
          </c:cat>
          <c:val>
            <c:numRef>
              <c:f>'Qs)Part-3'!$B$14:$B$18</c:f>
              <c:numCache>
                <c:formatCode>0.00%</c:formatCode>
                <c:ptCount val="4"/>
                <c:pt idx="0">
                  <c:v>0.2</c:v>
                </c:pt>
                <c:pt idx="1">
                  <c:v>0.4</c:v>
                </c:pt>
                <c:pt idx="2">
                  <c:v>0.2</c:v>
                </c:pt>
                <c:pt idx="3">
                  <c:v>0.2</c:v>
                </c:pt>
              </c:numCache>
            </c:numRef>
          </c:val>
          <c:extLst>
            <c:ext xmlns:c16="http://schemas.microsoft.com/office/drawing/2014/chart" uri="{C3380CC4-5D6E-409C-BE32-E72D297353CC}">
              <c16:uniqueId val="{00000000-D2CC-4BC1-A3F7-2B94EEFDE80B}"/>
            </c:ext>
          </c:extLst>
        </c:ser>
        <c:dLbls>
          <c:showLegendKey val="0"/>
          <c:showVal val="0"/>
          <c:showCatName val="0"/>
          <c:showSerName val="0"/>
          <c:showPercent val="0"/>
          <c:showBubbleSize val="0"/>
        </c:dLbls>
        <c:gapWidth val="150"/>
        <c:overlap val="100"/>
        <c:axId val="601351568"/>
        <c:axId val="601321808"/>
      </c:barChart>
      <c:catAx>
        <c:axId val="6013515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solidFill>
                <a:latin typeface="+mn-lt"/>
                <a:ea typeface="+mn-ea"/>
                <a:cs typeface="+mn-cs"/>
              </a:defRPr>
            </a:pPr>
            <a:endParaRPr lang="en-US"/>
          </a:p>
        </c:txPr>
        <c:crossAx val="601321808"/>
        <c:crosses val="autoZero"/>
        <c:auto val="1"/>
        <c:lblAlgn val="ctr"/>
        <c:lblOffset val="100"/>
        <c:noMultiLvlLbl val="0"/>
      </c:catAx>
      <c:valAx>
        <c:axId val="601321808"/>
        <c:scaling>
          <c:orientation val="minMax"/>
        </c:scaling>
        <c:delete val="1"/>
        <c:axPos val="b"/>
        <c:numFmt formatCode="0%" sourceLinked="1"/>
        <c:majorTickMark val="none"/>
        <c:minorTickMark val="none"/>
        <c:tickLblPos val="nextTo"/>
        <c:crossAx val="601351568"/>
        <c:crosses val="autoZero"/>
        <c:crossBetween val="between"/>
      </c:valAx>
      <c:spPr>
        <a:noFill/>
        <a:ln w="25400">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[Project-3(Bare International Analysis).xlsx]Qs)Part-3!PivotTable25</c:name>
    <c:fmtId val="1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rgbClr val="FFFF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rgbClr val="0070C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rgbClr val="FFFF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rgbClr val="FFFF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solidFill>
              <a:sysClr val="window" lastClr="FFFFFF">
                <a:lumMod val="6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200" b="1" i="0" u="none" strike="noStrike" kern="1200" baseline="0">
                  <a:solidFill>
                    <a:srgbClr val="00206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1"/>
          </a:solidFill>
          <a:ln>
            <a:noFill/>
          </a:ln>
          <a:effectLst/>
        </c:spPr>
        <c:marker>
          <c:symbol val="none"/>
        </c:marker>
        <c:dLbl>
          <c:idx val="0"/>
          <c:spPr>
            <a:solidFill>
              <a:srgbClr val="FFC000"/>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200" b="1" i="0" u="none" strike="noStrike" kern="1200" baseline="0">
                  <a:solidFill>
                    <a:srgbClr val="00206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chemeClr val="accent1"/>
          </a:solidFill>
          <a:ln>
            <a:noFill/>
          </a:ln>
          <a:effectLst/>
        </c:spPr>
        <c:marker>
          <c:symbol val="none"/>
        </c:marker>
        <c:dLbl>
          <c:idx val="0"/>
          <c:spPr>
            <a:solidFill>
              <a:srgbClr val="0070C0"/>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200" b="1" i="0" u="none" strike="noStrike" kern="1200" baseline="0">
                  <a:solidFill>
                    <a:srgbClr val="FFFF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5"/>
        <c:spPr>
          <a:solidFill>
            <a:schemeClr val="accent1"/>
          </a:solidFill>
          <a:ln>
            <a:noFill/>
          </a:ln>
          <a:effectLst/>
        </c:spPr>
        <c:marker>
          <c:symbol val="none"/>
        </c:marker>
        <c:dLbl>
          <c:idx val="0"/>
          <c:spPr>
            <a:solidFill>
              <a:srgbClr val="FF0000"/>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200" b="1" i="0" u="none" strike="noStrike" kern="1200" baseline="0">
                  <a:solidFill>
                    <a:srgbClr val="FFFF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6"/>
      </c:pivotFmt>
      <c:pivotFmt>
        <c:idx val="17"/>
      </c:pivotFmt>
      <c:pivotFmt>
        <c:idx val="18"/>
      </c:pivotFmt>
      <c:pivotFmt>
        <c:idx val="19"/>
      </c:pivotFmt>
      <c:pivotFmt>
        <c:idx val="20"/>
        <c:spPr>
          <a:solidFill>
            <a:schemeClr val="accent1"/>
          </a:solidFill>
          <a:ln>
            <a:noFill/>
          </a:ln>
          <a:effectLst/>
        </c:spPr>
        <c:marker>
          <c:symbol val="none"/>
        </c:marker>
        <c:dLbl>
          <c:idx val="0"/>
          <c:spPr>
            <a:solidFill>
              <a:sysClr val="window" lastClr="FFFFFF">
                <a:lumMod val="6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200" b="1" i="0" u="none" strike="noStrike" kern="1200" baseline="0">
                  <a:solidFill>
                    <a:srgbClr val="00206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1"/>
        <c:spPr>
          <a:solidFill>
            <a:schemeClr val="accent1"/>
          </a:solidFill>
          <a:ln>
            <a:noFill/>
          </a:ln>
          <a:effectLst/>
        </c:spPr>
        <c:marker>
          <c:symbol val="none"/>
        </c:marker>
        <c:dLbl>
          <c:idx val="0"/>
          <c:spPr>
            <a:solidFill>
              <a:srgbClr val="FFC000"/>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200" b="1" i="0" u="none" strike="noStrike" kern="1200" baseline="0">
                  <a:solidFill>
                    <a:srgbClr val="00206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2"/>
        <c:spPr>
          <a:solidFill>
            <a:schemeClr val="accent1"/>
          </a:solidFill>
          <a:ln>
            <a:noFill/>
          </a:ln>
          <a:effectLst/>
        </c:spPr>
        <c:marker>
          <c:symbol val="none"/>
        </c:marker>
        <c:dLbl>
          <c:idx val="0"/>
          <c:spPr>
            <a:solidFill>
              <a:sysClr val="window" lastClr="FFFFFF">
                <a:lumMod val="6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200" b="1" i="0" u="none" strike="noStrike" kern="1200" baseline="0">
                  <a:solidFill>
                    <a:srgbClr val="00206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3"/>
        <c:spPr>
          <a:solidFill>
            <a:schemeClr val="accent1"/>
          </a:solidFill>
          <a:ln>
            <a:noFill/>
          </a:ln>
          <a:effectLst/>
        </c:spPr>
        <c:marker>
          <c:symbol val="none"/>
        </c:marker>
        <c:dLbl>
          <c:idx val="0"/>
          <c:spPr>
            <a:solidFill>
              <a:srgbClr val="FFC000"/>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200" b="1" i="0" u="none" strike="noStrike" kern="1200" baseline="0">
                  <a:solidFill>
                    <a:srgbClr val="00206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manualLayout>
          <c:layoutTarget val="inner"/>
          <c:xMode val="edge"/>
          <c:yMode val="edge"/>
          <c:x val="0.36723452993353517"/>
          <c:y val="0.20459627428984026"/>
          <c:w val="0.59806855125417357"/>
          <c:h val="0.72579403595288572"/>
        </c:manualLayout>
      </c:layout>
      <c:barChart>
        <c:barDir val="bar"/>
        <c:grouping val="stacked"/>
        <c:varyColors val="0"/>
        <c:ser>
          <c:idx val="0"/>
          <c:order val="0"/>
          <c:tx>
            <c:strRef>
              <c:f>'Qs)Part-3'!$B$71:$B$72</c:f>
              <c:strCache>
                <c:ptCount val="1"/>
                <c:pt idx="0">
                  <c:v>High Performance</c:v>
                </c:pt>
              </c:strCache>
            </c:strRef>
          </c:tx>
          <c:spPr>
            <a:solidFill>
              <a:schemeClr val="accent1"/>
            </a:solidFill>
            <a:ln>
              <a:noFill/>
            </a:ln>
            <a:effectLst/>
          </c:spPr>
          <c:invertIfNegative val="0"/>
          <c:dLbls>
            <c:spPr>
              <a:solidFill>
                <a:sysClr val="window" lastClr="FFFFFF">
                  <a:lumMod val="65000"/>
                </a:sys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200" b="1" i="0" u="none" strike="noStrike" kern="1200" baseline="0">
                    <a:solidFill>
                      <a:srgbClr val="002060"/>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'Qs)Part-3'!$A$73:$A$81</c:f>
              <c:strCache>
                <c:ptCount val="8"/>
                <c:pt idx="0">
                  <c:v>CLOSURE &amp; CARE</c:v>
                </c:pt>
                <c:pt idx="1">
                  <c:v>DISCOVERY</c:v>
                </c:pt>
                <c:pt idx="2">
                  <c:v>FIRST IMPRESSIONS</c:v>
                </c:pt>
                <c:pt idx="3">
                  <c:v>OBJECTION HANDLING</c:v>
                </c:pt>
                <c:pt idx="4">
                  <c:v>OVERALL EXPERIENCE</c:v>
                </c:pt>
                <c:pt idx="5">
                  <c:v>RECOMMENDATIONS</c:v>
                </c:pt>
                <c:pt idx="6">
                  <c:v>STORE AMBIANCE</c:v>
                </c:pt>
                <c:pt idx="7">
                  <c:v>TRIAL EXPERIENCE &amp; UPSELL</c:v>
                </c:pt>
              </c:strCache>
            </c:strRef>
          </c:cat>
          <c:val>
            <c:numRef>
              <c:f>'Qs)Part-3'!$B$73:$B$81</c:f>
              <c:numCache>
                <c:formatCode>#,##0</c:formatCode>
                <c:ptCount val="8"/>
                <c:pt idx="0">
                  <c:v>80.2</c:v>
                </c:pt>
                <c:pt idx="1">
                  <c:v>98</c:v>
                </c:pt>
                <c:pt idx="2">
                  <c:v>97.9</c:v>
                </c:pt>
                <c:pt idx="3">
                  <c:v>100</c:v>
                </c:pt>
                <c:pt idx="4">
                  <c:v>100</c:v>
                </c:pt>
                <c:pt idx="5">
                  <c:v>91.6</c:v>
                </c:pt>
                <c:pt idx="6">
                  <c:v>96.7</c:v>
                </c:pt>
                <c:pt idx="7">
                  <c:v>96.3</c:v>
                </c:pt>
              </c:numCache>
            </c:numRef>
          </c:val>
          <c:extLst>
            <c:ext xmlns:c16="http://schemas.microsoft.com/office/drawing/2014/chart" uri="{C3380CC4-5D6E-409C-BE32-E72D297353CC}">
              <c16:uniqueId val="{00000000-7759-4D4D-A590-C2C6D4838BCF}"/>
            </c:ext>
          </c:extLst>
        </c:ser>
        <c:ser>
          <c:idx val="1"/>
          <c:order val="1"/>
          <c:tx>
            <c:strRef>
              <c:f>'Qs)Part-3'!$C$71:$C$72</c:f>
              <c:strCache>
                <c:ptCount val="1"/>
                <c:pt idx="0">
                  <c:v>Low Performance</c:v>
                </c:pt>
              </c:strCache>
            </c:strRef>
          </c:tx>
          <c:spPr>
            <a:solidFill>
              <a:schemeClr val="accent2"/>
            </a:solidFill>
            <a:ln>
              <a:noFill/>
            </a:ln>
            <a:effectLst/>
          </c:spPr>
          <c:invertIfNegative val="0"/>
          <c:dLbls>
            <c:spPr>
              <a:solidFill>
                <a:srgbClr val="FFC000"/>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200" b="1" i="0" u="none" strike="noStrike" kern="1200" baseline="0">
                    <a:solidFill>
                      <a:srgbClr val="002060"/>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'Qs)Part-3'!$A$73:$A$81</c:f>
              <c:strCache>
                <c:ptCount val="8"/>
                <c:pt idx="0">
                  <c:v>CLOSURE &amp; CARE</c:v>
                </c:pt>
                <c:pt idx="1">
                  <c:v>DISCOVERY</c:v>
                </c:pt>
                <c:pt idx="2">
                  <c:v>FIRST IMPRESSIONS</c:v>
                </c:pt>
                <c:pt idx="3">
                  <c:v>OBJECTION HANDLING</c:v>
                </c:pt>
                <c:pt idx="4">
                  <c:v>OVERALL EXPERIENCE</c:v>
                </c:pt>
                <c:pt idx="5">
                  <c:v>RECOMMENDATIONS</c:v>
                </c:pt>
                <c:pt idx="6">
                  <c:v>STORE AMBIANCE</c:v>
                </c:pt>
                <c:pt idx="7">
                  <c:v>TRIAL EXPERIENCE &amp; UPSELL</c:v>
                </c:pt>
              </c:strCache>
            </c:strRef>
          </c:cat>
          <c:val>
            <c:numRef>
              <c:f>'Qs)Part-3'!$C$73:$C$81</c:f>
              <c:numCache>
                <c:formatCode>#,##0</c:formatCode>
                <c:ptCount val="8"/>
                <c:pt idx="0">
                  <c:v>46.625</c:v>
                </c:pt>
                <c:pt idx="1">
                  <c:v>52.5</c:v>
                </c:pt>
                <c:pt idx="2">
                  <c:v>73.375</c:v>
                </c:pt>
                <c:pt idx="3">
                  <c:v>58.375</c:v>
                </c:pt>
                <c:pt idx="4">
                  <c:v>87.5</c:v>
                </c:pt>
                <c:pt idx="5">
                  <c:v>52.0625</c:v>
                </c:pt>
                <c:pt idx="6">
                  <c:v>88.3125</c:v>
                </c:pt>
                <c:pt idx="7">
                  <c:v>48.75</c:v>
                </c:pt>
              </c:numCache>
            </c:numRef>
          </c:val>
          <c:extLst>
            <c:ext xmlns:c16="http://schemas.microsoft.com/office/drawing/2014/chart" uri="{C3380CC4-5D6E-409C-BE32-E72D297353CC}">
              <c16:uniqueId val="{00000001-7759-4D4D-A590-C2C6D4838BCF}"/>
            </c:ext>
          </c:extLst>
        </c:ser>
        <c:dLbls>
          <c:showLegendKey val="0"/>
          <c:showVal val="0"/>
          <c:showCatName val="0"/>
          <c:showSerName val="0"/>
          <c:showPercent val="0"/>
          <c:showBubbleSize val="0"/>
        </c:dLbls>
        <c:gapWidth val="150"/>
        <c:overlap val="100"/>
        <c:axId val="1085350176"/>
        <c:axId val="1085358816"/>
      </c:barChart>
      <c:catAx>
        <c:axId val="1085350176"/>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rgbClr val="0070C0"/>
                </a:solidFill>
                <a:latin typeface="+mn-lt"/>
                <a:ea typeface="+mn-ea"/>
                <a:cs typeface="+mn-cs"/>
              </a:defRPr>
            </a:pPr>
            <a:endParaRPr lang="en-US"/>
          </a:p>
        </c:txPr>
        <c:crossAx val="1085358816"/>
        <c:crosses val="autoZero"/>
        <c:auto val="1"/>
        <c:lblAlgn val="ctr"/>
        <c:lblOffset val="100"/>
        <c:noMultiLvlLbl val="0"/>
      </c:catAx>
      <c:valAx>
        <c:axId val="1085358816"/>
        <c:scaling>
          <c:orientation val="minMax"/>
        </c:scaling>
        <c:delete val="1"/>
        <c:axPos val="b"/>
        <c:numFmt formatCode="#,##0" sourceLinked="1"/>
        <c:majorTickMark val="out"/>
        <c:minorTickMark val="none"/>
        <c:tickLblPos val="nextTo"/>
        <c:crossAx val="1085350176"/>
        <c:crosses val="autoZero"/>
        <c:crossBetween val="between"/>
      </c:valAx>
      <c:spPr>
        <a:noFill/>
        <a:ln>
          <a:solidFill>
            <a:srgbClr val="FFFF00"/>
          </a:solidFill>
        </a:ln>
        <a:effectLst/>
      </c:spPr>
    </c:plotArea>
    <c:legend>
      <c:legendPos val="t"/>
      <c:layout>
        <c:manualLayout>
          <c:xMode val="edge"/>
          <c:yMode val="edge"/>
          <c:x val="0.23804363239489981"/>
          <c:y val="4.2892584504458382E-2"/>
          <c:w val="0.43443013450757212"/>
          <c:h val="6.0409824366008329E-2"/>
        </c:manualLayout>
      </c:layout>
      <c:overlay val="0"/>
      <c:spPr>
        <a:noFill/>
        <a:ln>
          <a:noFill/>
        </a:ln>
        <a:effectLst/>
      </c:spPr>
      <c:txPr>
        <a:bodyPr rot="0" spcFirstLastPara="1" vertOverflow="ellipsis" vert="horz" wrap="square" anchor="ctr" anchorCtr="1"/>
        <a:lstStyle/>
        <a:p>
          <a:pPr algn="just">
            <a:defRPr sz="1100" b="1" i="0" u="none" strike="noStrike" kern="1200" baseline="0">
              <a:solidFill>
                <a:srgbClr val="0070C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[Project-3(Bare International Analysis).xlsx]Qs)Part-3!PivotTable23</c:name>
    <c:fmtId val="31"/>
  </c:pivotSource>
  <c:chart>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3"/>
            </a:solidFill>
            <a:round/>
          </a:ln>
          <a:effectLst/>
        </c:spPr>
        <c:marker>
          <c:symbol val="circle"/>
          <c:size val="5"/>
          <c:spPr>
            <a:solidFill>
              <a:schemeClr val="accent3"/>
            </a:solidFill>
            <a:ln w="9525">
              <a:solidFill>
                <a:schemeClr val="accent3"/>
              </a:solidFill>
            </a:ln>
            <a:effectLst/>
          </c:spPr>
        </c:marker>
        <c:dLbl>
          <c:idx val="0"/>
          <c:layout>
            <c:manualLayout>
              <c:x val="-2.3546699503038799E-2"/>
              <c:y val="5.6025392013391899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3"/>
            </a:solidFill>
            <a:round/>
          </a:ln>
          <a:effectLst/>
        </c:spPr>
        <c:marker>
          <c:symbol val="circle"/>
          <c:size val="5"/>
          <c:spPr>
            <a:solidFill>
              <a:schemeClr val="accent3"/>
            </a:solidFill>
            <a:ln w="9525">
              <a:solidFill>
                <a:schemeClr val="accent3"/>
              </a:solidFill>
            </a:ln>
            <a:effectLst/>
          </c:spPr>
        </c:marker>
        <c:dLbl>
          <c:idx val="0"/>
          <c:layout>
            <c:manualLayout>
              <c:x val="-2.3546699503038799E-2"/>
              <c:y val="5.6025392013391899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3"/>
            </a:solidFill>
            <a:round/>
          </a:ln>
          <a:effectLst/>
        </c:spPr>
        <c:marker>
          <c:symbol val="circle"/>
          <c:size val="5"/>
          <c:spPr>
            <a:solidFill>
              <a:schemeClr val="accent3"/>
            </a:solidFill>
            <a:ln w="9525">
              <a:solidFill>
                <a:schemeClr val="accent3"/>
              </a:solidFill>
            </a:ln>
            <a:effectLst/>
          </c:spPr>
        </c:marker>
        <c:dLbl>
          <c:idx val="0"/>
          <c:layout>
            <c:manualLayout>
              <c:x val="-2.3546699503038799E-2"/>
              <c:y val="5.6025392013391899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8565254152631774E-2"/>
          <c:y val="0.11818877397396578"/>
          <c:w val="0.92265357602930576"/>
          <c:h val="0.6704271218808473"/>
        </c:manualLayout>
      </c:layout>
      <c:lineChart>
        <c:grouping val="stacked"/>
        <c:varyColors val="0"/>
        <c:ser>
          <c:idx val="0"/>
          <c:order val="0"/>
          <c:tx>
            <c:strRef>
              <c:f>'Qs)Part-3'!$B$29:$B$30</c:f>
              <c:strCache>
                <c:ptCount val="1"/>
                <c:pt idx="0">
                  <c:v>Average Performance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'Qs)Part-3'!$A$31:$A$53</c:f>
              <c:strCache>
                <c:ptCount val="22"/>
                <c:pt idx="0">
                  <c:v>01-10-2022</c:v>
                </c:pt>
                <c:pt idx="1">
                  <c:v>06-10-2022</c:v>
                </c:pt>
                <c:pt idx="2">
                  <c:v>07-10-2022</c:v>
                </c:pt>
                <c:pt idx="3">
                  <c:v>08-10-2022</c:v>
                </c:pt>
                <c:pt idx="4">
                  <c:v>10-10-2022</c:v>
                </c:pt>
                <c:pt idx="5">
                  <c:v>11-10-2022</c:v>
                </c:pt>
                <c:pt idx="6">
                  <c:v>12-10-2022</c:v>
                </c:pt>
                <c:pt idx="7">
                  <c:v>13-10-2022</c:v>
                </c:pt>
                <c:pt idx="8">
                  <c:v>14-10-2022</c:v>
                </c:pt>
                <c:pt idx="9">
                  <c:v>15-10-2022</c:v>
                </c:pt>
                <c:pt idx="10">
                  <c:v>16-10-2022</c:v>
                </c:pt>
                <c:pt idx="11">
                  <c:v>17-10-2022</c:v>
                </c:pt>
                <c:pt idx="12">
                  <c:v>18-10-2022</c:v>
                </c:pt>
                <c:pt idx="13">
                  <c:v>19-10-2022</c:v>
                </c:pt>
                <c:pt idx="14">
                  <c:v>20-10-2022</c:v>
                </c:pt>
                <c:pt idx="15">
                  <c:v>21-10-2022</c:v>
                </c:pt>
                <c:pt idx="16">
                  <c:v>22-10-2022</c:v>
                </c:pt>
                <c:pt idx="17">
                  <c:v>23-10-2022</c:v>
                </c:pt>
                <c:pt idx="18">
                  <c:v>27-10-2022</c:v>
                </c:pt>
                <c:pt idx="19">
                  <c:v>28-10-2022</c:v>
                </c:pt>
                <c:pt idx="20">
                  <c:v>29-10-2022</c:v>
                </c:pt>
                <c:pt idx="21">
                  <c:v>30-10-2022</c:v>
                </c:pt>
              </c:strCache>
            </c:strRef>
          </c:cat>
          <c:val>
            <c:numRef>
              <c:f>'Qs)Part-3'!$B$31:$B$53</c:f>
              <c:numCache>
                <c:formatCode>#,##0</c:formatCode>
                <c:ptCount val="22"/>
                <c:pt idx="0">
                  <c:v>0</c:v>
                </c:pt>
                <c:pt idx="1">
                  <c:v>79.333333333333329</c:v>
                </c:pt>
                <c:pt idx="2">
                  <c:v>81.5</c:v>
                </c:pt>
                <c:pt idx="3">
                  <c:v>79.2</c:v>
                </c:pt>
                <c:pt idx="4">
                  <c:v>85</c:v>
                </c:pt>
                <c:pt idx="5">
                  <c:v>79</c:v>
                </c:pt>
                <c:pt idx="6">
                  <c:v>80</c:v>
                </c:pt>
                <c:pt idx="7">
                  <c:v>0</c:v>
                </c:pt>
                <c:pt idx="8">
                  <c:v>72</c:v>
                </c:pt>
                <c:pt idx="9">
                  <c:v>81</c:v>
                </c:pt>
                <c:pt idx="10">
                  <c:v>0</c:v>
                </c:pt>
                <c:pt idx="11">
                  <c:v>86</c:v>
                </c:pt>
                <c:pt idx="12">
                  <c:v>78.5</c:v>
                </c:pt>
                <c:pt idx="13">
                  <c:v>0</c:v>
                </c:pt>
                <c:pt idx="14">
                  <c:v>82</c:v>
                </c:pt>
                <c:pt idx="15">
                  <c:v>71</c:v>
                </c:pt>
                <c:pt idx="16">
                  <c:v>0</c:v>
                </c:pt>
                <c:pt idx="17">
                  <c:v>0</c:v>
                </c:pt>
                <c:pt idx="18">
                  <c:v>0</c:v>
                </c:pt>
                <c:pt idx="19">
                  <c:v>88</c:v>
                </c:pt>
                <c:pt idx="20">
                  <c:v>0</c:v>
                </c:pt>
                <c:pt idx="21">
                  <c:v>77</c:v>
                </c:pt>
              </c:numCache>
            </c:numRef>
          </c:val>
          <c:smooth val="0"/>
          <c:extLst>
            <c:ext xmlns:c16="http://schemas.microsoft.com/office/drawing/2014/chart" uri="{C3380CC4-5D6E-409C-BE32-E72D297353CC}">
              <c16:uniqueId val="{00000000-7801-4A35-8E14-7376965A13CE}"/>
            </c:ext>
          </c:extLst>
        </c:ser>
        <c:ser>
          <c:idx val="1"/>
          <c:order val="1"/>
          <c:tx>
            <c:strRef>
              <c:f>'Qs)Part-3'!$C$29:$C$30</c:f>
              <c:strCache>
                <c:ptCount val="1"/>
                <c:pt idx="0">
                  <c:v>Bottom Performance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'Qs)Part-3'!$A$31:$A$53</c:f>
              <c:strCache>
                <c:ptCount val="22"/>
                <c:pt idx="0">
                  <c:v>01-10-2022</c:v>
                </c:pt>
                <c:pt idx="1">
                  <c:v>06-10-2022</c:v>
                </c:pt>
                <c:pt idx="2">
                  <c:v>07-10-2022</c:v>
                </c:pt>
                <c:pt idx="3">
                  <c:v>08-10-2022</c:v>
                </c:pt>
                <c:pt idx="4">
                  <c:v>10-10-2022</c:v>
                </c:pt>
                <c:pt idx="5">
                  <c:v>11-10-2022</c:v>
                </c:pt>
                <c:pt idx="6">
                  <c:v>12-10-2022</c:v>
                </c:pt>
                <c:pt idx="7">
                  <c:v>13-10-2022</c:v>
                </c:pt>
                <c:pt idx="8">
                  <c:v>14-10-2022</c:v>
                </c:pt>
                <c:pt idx="9">
                  <c:v>15-10-2022</c:v>
                </c:pt>
                <c:pt idx="10">
                  <c:v>16-10-2022</c:v>
                </c:pt>
                <c:pt idx="11">
                  <c:v>17-10-2022</c:v>
                </c:pt>
                <c:pt idx="12">
                  <c:v>18-10-2022</c:v>
                </c:pt>
                <c:pt idx="13">
                  <c:v>19-10-2022</c:v>
                </c:pt>
                <c:pt idx="14">
                  <c:v>20-10-2022</c:v>
                </c:pt>
                <c:pt idx="15">
                  <c:v>21-10-2022</c:v>
                </c:pt>
                <c:pt idx="16">
                  <c:v>22-10-2022</c:v>
                </c:pt>
                <c:pt idx="17">
                  <c:v>23-10-2022</c:v>
                </c:pt>
                <c:pt idx="18">
                  <c:v>27-10-2022</c:v>
                </c:pt>
                <c:pt idx="19">
                  <c:v>28-10-2022</c:v>
                </c:pt>
                <c:pt idx="20">
                  <c:v>29-10-2022</c:v>
                </c:pt>
                <c:pt idx="21">
                  <c:v>30-10-2022</c:v>
                </c:pt>
              </c:strCache>
            </c:strRef>
          </c:cat>
          <c:val>
            <c:numRef>
              <c:f>'Qs)Part-3'!$C$31:$C$53</c:f>
              <c:numCache>
                <c:formatCode>#,##0</c:formatCode>
                <c:ptCount val="22"/>
                <c:pt idx="0">
                  <c:v>0</c:v>
                </c:pt>
                <c:pt idx="1">
                  <c:v>36</c:v>
                </c:pt>
                <c:pt idx="2">
                  <c:v>0</c:v>
                </c:pt>
                <c:pt idx="3">
                  <c:v>33</c:v>
                </c:pt>
                <c:pt idx="4">
                  <c:v>0</c:v>
                </c:pt>
                <c:pt idx="5">
                  <c:v>34</c:v>
                </c:pt>
                <c:pt idx="6">
                  <c:v>0</c:v>
                </c:pt>
                <c:pt idx="7">
                  <c:v>0</c:v>
                </c:pt>
                <c:pt idx="8">
                  <c:v>0</c:v>
                </c:pt>
                <c:pt idx="9">
                  <c:v>41</c:v>
                </c:pt>
                <c:pt idx="10">
                  <c:v>0</c:v>
                </c:pt>
                <c:pt idx="11">
                  <c:v>0</c:v>
                </c:pt>
                <c:pt idx="12">
                  <c:v>36.5</c:v>
                </c:pt>
                <c:pt idx="13">
                  <c:v>0</c:v>
                </c:pt>
                <c:pt idx="14">
                  <c:v>0</c:v>
                </c:pt>
                <c:pt idx="15">
                  <c:v>0</c:v>
                </c:pt>
                <c:pt idx="16">
                  <c:v>0</c:v>
                </c:pt>
                <c:pt idx="17">
                  <c:v>0</c:v>
                </c:pt>
                <c:pt idx="18">
                  <c:v>0</c:v>
                </c:pt>
                <c:pt idx="19">
                  <c:v>0</c:v>
                </c:pt>
                <c:pt idx="20">
                  <c:v>0</c:v>
                </c:pt>
                <c:pt idx="21">
                  <c:v>34</c:v>
                </c:pt>
              </c:numCache>
            </c:numRef>
          </c:val>
          <c:smooth val="0"/>
          <c:extLst>
            <c:ext xmlns:c16="http://schemas.microsoft.com/office/drawing/2014/chart" uri="{C3380CC4-5D6E-409C-BE32-E72D297353CC}">
              <c16:uniqueId val="{00000001-7801-4A35-8E14-7376965A13CE}"/>
            </c:ext>
          </c:extLst>
        </c:ser>
        <c:ser>
          <c:idx val="2"/>
          <c:order val="2"/>
          <c:tx>
            <c:strRef>
              <c:f>'Qs)Part-3'!$D$29:$D$30</c:f>
              <c:strCache>
                <c:ptCount val="1"/>
                <c:pt idx="0">
                  <c:v>High Performance</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Pt>
            <c:idx val="4"/>
            <c:marker>
              <c:symbol val="circle"/>
              <c:size val="5"/>
              <c:spPr>
                <a:solidFill>
                  <a:schemeClr val="accent3"/>
                </a:solidFill>
                <a:ln w="9525">
                  <a:solidFill>
                    <a:schemeClr val="accent3"/>
                  </a:solidFill>
                </a:ln>
                <a:effectLst/>
              </c:spPr>
            </c:marker>
            <c:bubble3D val="0"/>
            <c:spPr>
              <a:ln w="28575" cap="rnd">
                <a:solidFill>
                  <a:schemeClr val="accent3"/>
                </a:solidFill>
                <a:round/>
              </a:ln>
              <a:effectLst/>
            </c:spPr>
            <c:extLst>
              <c:ext xmlns:c16="http://schemas.microsoft.com/office/drawing/2014/chart" uri="{C3380CC4-5D6E-409C-BE32-E72D297353CC}">
                <c16:uniqueId val="{00000003-7801-4A35-8E14-7376965A13CE}"/>
              </c:ext>
            </c:extLst>
          </c:dPt>
          <c:dLbls>
            <c:dLbl>
              <c:idx val="4"/>
              <c:layout>
                <c:manualLayout>
                  <c:x val="-2.3546699503038799E-2"/>
                  <c:y val="5.602539201339189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801-4A35-8E14-7376965A13CE}"/>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'Qs)Part-3'!$A$31:$A$53</c:f>
              <c:strCache>
                <c:ptCount val="22"/>
                <c:pt idx="0">
                  <c:v>01-10-2022</c:v>
                </c:pt>
                <c:pt idx="1">
                  <c:v>06-10-2022</c:v>
                </c:pt>
                <c:pt idx="2">
                  <c:v>07-10-2022</c:v>
                </c:pt>
                <c:pt idx="3">
                  <c:v>08-10-2022</c:v>
                </c:pt>
                <c:pt idx="4">
                  <c:v>10-10-2022</c:v>
                </c:pt>
                <c:pt idx="5">
                  <c:v>11-10-2022</c:v>
                </c:pt>
                <c:pt idx="6">
                  <c:v>12-10-2022</c:v>
                </c:pt>
                <c:pt idx="7">
                  <c:v>13-10-2022</c:v>
                </c:pt>
                <c:pt idx="8">
                  <c:v>14-10-2022</c:v>
                </c:pt>
                <c:pt idx="9">
                  <c:v>15-10-2022</c:v>
                </c:pt>
                <c:pt idx="10">
                  <c:v>16-10-2022</c:v>
                </c:pt>
                <c:pt idx="11">
                  <c:v>17-10-2022</c:v>
                </c:pt>
                <c:pt idx="12">
                  <c:v>18-10-2022</c:v>
                </c:pt>
                <c:pt idx="13">
                  <c:v>19-10-2022</c:v>
                </c:pt>
                <c:pt idx="14">
                  <c:v>20-10-2022</c:v>
                </c:pt>
                <c:pt idx="15">
                  <c:v>21-10-2022</c:v>
                </c:pt>
                <c:pt idx="16">
                  <c:v>22-10-2022</c:v>
                </c:pt>
                <c:pt idx="17">
                  <c:v>23-10-2022</c:v>
                </c:pt>
                <c:pt idx="18">
                  <c:v>27-10-2022</c:v>
                </c:pt>
                <c:pt idx="19">
                  <c:v>28-10-2022</c:v>
                </c:pt>
                <c:pt idx="20">
                  <c:v>29-10-2022</c:v>
                </c:pt>
                <c:pt idx="21">
                  <c:v>30-10-2022</c:v>
                </c:pt>
              </c:strCache>
            </c:strRef>
          </c:cat>
          <c:val>
            <c:numRef>
              <c:f>'Qs)Part-3'!$D$31:$D$53</c:f>
              <c:numCache>
                <c:formatCode>#,##0</c:formatCode>
                <c:ptCount val="22"/>
                <c:pt idx="0">
                  <c:v>0</c:v>
                </c:pt>
                <c:pt idx="1">
                  <c:v>0</c:v>
                </c:pt>
                <c:pt idx="2">
                  <c:v>94</c:v>
                </c:pt>
                <c:pt idx="3">
                  <c:v>96</c:v>
                </c:pt>
                <c:pt idx="4">
                  <c:v>0</c:v>
                </c:pt>
                <c:pt idx="5">
                  <c:v>94</c:v>
                </c:pt>
                <c:pt idx="6">
                  <c:v>90</c:v>
                </c:pt>
                <c:pt idx="7">
                  <c:v>0</c:v>
                </c:pt>
                <c:pt idx="8">
                  <c:v>0</c:v>
                </c:pt>
                <c:pt idx="9">
                  <c:v>0</c:v>
                </c:pt>
                <c:pt idx="10">
                  <c:v>0</c:v>
                </c:pt>
                <c:pt idx="11">
                  <c:v>0</c:v>
                </c:pt>
                <c:pt idx="12">
                  <c:v>93</c:v>
                </c:pt>
                <c:pt idx="13">
                  <c:v>0</c:v>
                </c:pt>
                <c:pt idx="14">
                  <c:v>95</c:v>
                </c:pt>
                <c:pt idx="15">
                  <c:v>0</c:v>
                </c:pt>
                <c:pt idx="16">
                  <c:v>0</c:v>
                </c:pt>
                <c:pt idx="17">
                  <c:v>0</c:v>
                </c:pt>
                <c:pt idx="18">
                  <c:v>94</c:v>
                </c:pt>
                <c:pt idx="19">
                  <c:v>0</c:v>
                </c:pt>
                <c:pt idx="20">
                  <c:v>0</c:v>
                </c:pt>
                <c:pt idx="21">
                  <c:v>0</c:v>
                </c:pt>
              </c:numCache>
            </c:numRef>
          </c:val>
          <c:smooth val="0"/>
          <c:extLst>
            <c:ext xmlns:c16="http://schemas.microsoft.com/office/drawing/2014/chart" uri="{C3380CC4-5D6E-409C-BE32-E72D297353CC}">
              <c16:uniqueId val="{00000004-7801-4A35-8E14-7376965A13CE}"/>
            </c:ext>
          </c:extLst>
        </c:ser>
        <c:ser>
          <c:idx val="3"/>
          <c:order val="3"/>
          <c:tx>
            <c:strRef>
              <c:f>'Qs)Part-3'!$E$29:$E$30</c:f>
              <c:strCache>
                <c:ptCount val="1"/>
                <c:pt idx="0">
                  <c:v>Low Performance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dLbls>
            <c:spPr>
              <a:solidFill>
                <a:schemeClr val="bg1"/>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'Qs)Part-3'!$A$31:$A$53</c:f>
              <c:strCache>
                <c:ptCount val="22"/>
                <c:pt idx="0">
                  <c:v>01-10-2022</c:v>
                </c:pt>
                <c:pt idx="1">
                  <c:v>06-10-2022</c:v>
                </c:pt>
                <c:pt idx="2">
                  <c:v>07-10-2022</c:v>
                </c:pt>
                <c:pt idx="3">
                  <c:v>08-10-2022</c:v>
                </c:pt>
                <c:pt idx="4">
                  <c:v>10-10-2022</c:v>
                </c:pt>
                <c:pt idx="5">
                  <c:v>11-10-2022</c:v>
                </c:pt>
                <c:pt idx="6">
                  <c:v>12-10-2022</c:v>
                </c:pt>
                <c:pt idx="7">
                  <c:v>13-10-2022</c:v>
                </c:pt>
                <c:pt idx="8">
                  <c:v>14-10-2022</c:v>
                </c:pt>
                <c:pt idx="9">
                  <c:v>15-10-2022</c:v>
                </c:pt>
                <c:pt idx="10">
                  <c:v>16-10-2022</c:v>
                </c:pt>
                <c:pt idx="11">
                  <c:v>17-10-2022</c:v>
                </c:pt>
                <c:pt idx="12">
                  <c:v>18-10-2022</c:v>
                </c:pt>
                <c:pt idx="13">
                  <c:v>19-10-2022</c:v>
                </c:pt>
                <c:pt idx="14">
                  <c:v>20-10-2022</c:v>
                </c:pt>
                <c:pt idx="15">
                  <c:v>21-10-2022</c:v>
                </c:pt>
                <c:pt idx="16">
                  <c:v>22-10-2022</c:v>
                </c:pt>
                <c:pt idx="17">
                  <c:v>23-10-2022</c:v>
                </c:pt>
                <c:pt idx="18">
                  <c:v>27-10-2022</c:v>
                </c:pt>
                <c:pt idx="19">
                  <c:v>28-10-2022</c:v>
                </c:pt>
                <c:pt idx="20">
                  <c:v>29-10-2022</c:v>
                </c:pt>
                <c:pt idx="21">
                  <c:v>30-10-2022</c:v>
                </c:pt>
              </c:strCache>
            </c:strRef>
          </c:cat>
          <c:val>
            <c:numRef>
              <c:f>'Qs)Part-3'!$E$31:$E$53</c:f>
              <c:numCache>
                <c:formatCode>#,##0</c:formatCode>
                <c:ptCount val="22"/>
                <c:pt idx="0">
                  <c:v>58</c:v>
                </c:pt>
                <c:pt idx="1">
                  <c:v>0</c:v>
                </c:pt>
                <c:pt idx="2">
                  <c:v>0</c:v>
                </c:pt>
                <c:pt idx="3">
                  <c:v>61.75</c:v>
                </c:pt>
                <c:pt idx="4">
                  <c:v>64</c:v>
                </c:pt>
                <c:pt idx="5">
                  <c:v>0</c:v>
                </c:pt>
                <c:pt idx="6">
                  <c:v>0</c:v>
                </c:pt>
                <c:pt idx="7">
                  <c:v>63.5</c:v>
                </c:pt>
                <c:pt idx="8">
                  <c:v>0</c:v>
                </c:pt>
                <c:pt idx="9">
                  <c:v>61</c:v>
                </c:pt>
                <c:pt idx="10">
                  <c:v>69</c:v>
                </c:pt>
                <c:pt idx="11">
                  <c:v>0</c:v>
                </c:pt>
                <c:pt idx="12">
                  <c:v>0</c:v>
                </c:pt>
                <c:pt idx="13">
                  <c:v>52</c:v>
                </c:pt>
                <c:pt idx="14">
                  <c:v>0</c:v>
                </c:pt>
                <c:pt idx="15">
                  <c:v>0</c:v>
                </c:pt>
                <c:pt idx="16">
                  <c:v>69</c:v>
                </c:pt>
                <c:pt idx="17">
                  <c:v>53</c:v>
                </c:pt>
                <c:pt idx="18">
                  <c:v>0</c:v>
                </c:pt>
                <c:pt idx="19">
                  <c:v>61</c:v>
                </c:pt>
                <c:pt idx="20">
                  <c:v>65</c:v>
                </c:pt>
                <c:pt idx="21">
                  <c:v>0</c:v>
                </c:pt>
              </c:numCache>
            </c:numRef>
          </c:val>
          <c:smooth val="0"/>
          <c:extLst>
            <c:ext xmlns:c16="http://schemas.microsoft.com/office/drawing/2014/chart" uri="{C3380CC4-5D6E-409C-BE32-E72D297353CC}">
              <c16:uniqueId val="{00000005-7801-4A35-8E14-7376965A13CE}"/>
            </c:ext>
          </c:extLst>
        </c:ser>
        <c:dLbls>
          <c:dLblPos val="t"/>
          <c:showLegendKey val="0"/>
          <c:showVal val="1"/>
          <c:showCatName val="0"/>
          <c:showSerName val="0"/>
          <c:showPercent val="0"/>
          <c:showBubbleSize val="0"/>
        </c:dLbls>
        <c:marker val="1"/>
        <c:smooth val="0"/>
        <c:axId val="1085402016"/>
        <c:axId val="1085410176"/>
      </c:lineChart>
      <c:catAx>
        <c:axId val="1085402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rgbClr val="0070C0"/>
                </a:solidFill>
                <a:latin typeface="+mn-lt"/>
                <a:ea typeface="+mn-ea"/>
                <a:cs typeface="+mn-cs"/>
              </a:defRPr>
            </a:pPr>
            <a:endParaRPr lang="en-US"/>
          </a:p>
        </c:txPr>
        <c:crossAx val="1085410176"/>
        <c:crosses val="autoZero"/>
        <c:auto val="1"/>
        <c:lblAlgn val="ctr"/>
        <c:lblOffset val="100"/>
        <c:noMultiLvlLbl val="0"/>
      </c:catAx>
      <c:valAx>
        <c:axId val="1085410176"/>
        <c:scaling>
          <c:orientation val="minMax"/>
        </c:scaling>
        <c:delete val="1"/>
        <c:axPos val="l"/>
        <c:numFmt formatCode="#,##0" sourceLinked="1"/>
        <c:majorTickMark val="none"/>
        <c:minorTickMark val="none"/>
        <c:tickLblPos val="nextTo"/>
        <c:crossAx val="1085402016"/>
        <c:crosses val="autoZero"/>
        <c:crossBetween val="between"/>
      </c:valAx>
      <c:spPr>
        <a:noFill/>
        <a:ln w="25400">
          <a:noFill/>
        </a:ln>
        <a:effectLst/>
      </c:spPr>
    </c:plotArea>
    <c:legend>
      <c:legendPos val="t"/>
      <c:layout>
        <c:manualLayout>
          <c:xMode val="edge"/>
          <c:yMode val="edge"/>
          <c:x val="0.11091475053071603"/>
          <c:y val="4.0279594498715959E-2"/>
          <c:w val="0.7430033287972575"/>
          <c:h val="0.10658547222795302"/>
        </c:manualLayout>
      </c:layout>
      <c:overlay val="0"/>
      <c:spPr>
        <a:noFill/>
        <a:ln>
          <a:noFill/>
        </a:ln>
        <a:effectLst/>
      </c:spPr>
      <c:txPr>
        <a:bodyPr rot="0" spcFirstLastPara="1" vertOverflow="ellipsis" vert="horz" wrap="square" anchor="ctr" anchorCtr="1"/>
        <a:lstStyle/>
        <a:p>
          <a:pPr>
            <a:defRPr sz="900" b="1" i="0" u="none" strike="noStrike" kern="1200" baseline="0">
              <a:solidFill>
                <a:srgbClr val="002060"/>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olorStr">
        <cx:f>'Prepared Data project 3'!$H$2:$H$489</cx:f>
        <cx:nf>'Prepared Data project 3'!$H$1</cx:nf>
        <cx:lvl ptCount="488" name="Performance Grade">
          <cx:pt idx="0">Low Performance</cx:pt>
          <cx:pt idx="1">Low Performance</cx:pt>
          <cx:pt idx="2">Low Performance</cx:pt>
          <cx:pt idx="3">Low Performance</cx:pt>
          <cx:pt idx="4">Low Performance</cx:pt>
          <cx:pt idx="5">Low Performance</cx:pt>
          <cx:pt idx="6">Low Performance</cx:pt>
          <cx:pt idx="7">Low Performance</cx:pt>
          <cx:pt idx="8">Average Performance</cx:pt>
          <cx:pt idx="9">Average Performance</cx:pt>
          <cx:pt idx="10">Average Performance</cx:pt>
          <cx:pt idx="11">Average Performance</cx:pt>
          <cx:pt idx="12">Average Performance</cx:pt>
          <cx:pt idx="13">Average Performance</cx:pt>
          <cx:pt idx="14">Average Performance</cx:pt>
          <cx:pt idx="15">Average Performance</cx:pt>
          <cx:pt idx="16">Average Performance</cx:pt>
          <cx:pt idx="17">Average Performance</cx:pt>
          <cx:pt idx="18">Average Performance</cx:pt>
          <cx:pt idx="19">Average Performance</cx:pt>
          <cx:pt idx="20">Average Performance</cx:pt>
          <cx:pt idx="21">Average Performance</cx:pt>
          <cx:pt idx="22">Average Performance</cx:pt>
          <cx:pt idx="23">Average Performance</cx:pt>
          <cx:pt idx="24">Average Performance</cx:pt>
          <cx:pt idx="25">Average Performance</cx:pt>
          <cx:pt idx="26">Average Performance</cx:pt>
          <cx:pt idx="27">Average Performance</cx:pt>
          <cx:pt idx="28">Average Performance</cx:pt>
          <cx:pt idx="29">Average Performance</cx:pt>
          <cx:pt idx="30">Average Performance</cx:pt>
          <cx:pt idx="31">Average Performance</cx:pt>
          <cx:pt idx="32">Average Performance</cx:pt>
          <cx:pt idx="33">Average Performance</cx:pt>
          <cx:pt idx="34">Average Performance</cx:pt>
          <cx:pt idx="35">Average Performance</cx:pt>
          <cx:pt idx="36">Average Performance</cx:pt>
          <cx:pt idx="37">Average Performance</cx:pt>
          <cx:pt idx="38">Average Performance</cx:pt>
          <cx:pt idx="39">Average Performance</cx:pt>
          <cx:pt idx="40">High Performance</cx:pt>
          <cx:pt idx="41">High Performance</cx:pt>
          <cx:pt idx="42">High Performance</cx:pt>
          <cx:pt idx="43">High Performance</cx:pt>
          <cx:pt idx="44">High Performance</cx:pt>
          <cx:pt idx="45">High Performance</cx:pt>
          <cx:pt idx="46">High Performance</cx:pt>
          <cx:pt idx="47">High Performance</cx:pt>
          <cx:pt idx="48">Bottom Performance</cx:pt>
          <cx:pt idx="49">Bottom Performance</cx:pt>
          <cx:pt idx="50">Bottom Performance</cx:pt>
          <cx:pt idx="51">Bottom Performance</cx:pt>
          <cx:pt idx="52">Bottom Performance</cx:pt>
          <cx:pt idx="53">Bottom Performance</cx:pt>
          <cx:pt idx="54">Bottom Performance</cx:pt>
          <cx:pt idx="55">Bottom Performance</cx:pt>
          <cx:pt idx="56">Bottom Performance</cx:pt>
          <cx:pt idx="57">Bottom Performance</cx:pt>
          <cx:pt idx="58">Bottom Performance</cx:pt>
          <cx:pt idx="59">Bottom Performance</cx:pt>
          <cx:pt idx="60">Bottom Performance</cx:pt>
          <cx:pt idx="61">Bottom Performance</cx:pt>
          <cx:pt idx="62">Bottom Performance</cx:pt>
          <cx:pt idx="63">Bottom Performance</cx:pt>
          <cx:pt idx="64">Average Performance</cx:pt>
          <cx:pt idx="65">Average Performance</cx:pt>
          <cx:pt idx="66">Average Performance</cx:pt>
          <cx:pt idx="67">Average Performance</cx:pt>
          <cx:pt idx="68">Average Performance</cx:pt>
          <cx:pt idx="69">Average Performance</cx:pt>
          <cx:pt idx="70">Average Performance</cx:pt>
          <cx:pt idx="71">Average Performance</cx:pt>
          <cx:pt idx="72">Average Performance</cx:pt>
          <cx:pt idx="73">Average Performance</cx:pt>
          <cx:pt idx="74">Average Performance</cx:pt>
          <cx:pt idx="75">Average Performance</cx:pt>
          <cx:pt idx="76">Average Performance</cx:pt>
          <cx:pt idx="77">Average Performance</cx:pt>
          <cx:pt idx="78">Average Performance</cx:pt>
          <cx:pt idx="79">Average Performance</cx:pt>
          <cx:pt idx="80">Average Performance</cx:pt>
          <cx:pt idx="81">Average Performance</cx:pt>
          <cx:pt idx="82">Average Performance</cx:pt>
          <cx:pt idx="83">Average Performance</cx:pt>
          <cx:pt idx="84">Average Performance</cx:pt>
          <cx:pt idx="85">Average Performance</cx:pt>
          <cx:pt idx="86">Average Performance</cx:pt>
          <cx:pt idx="87">Average Performance</cx:pt>
          <cx:pt idx="88">Average Performance</cx:pt>
          <cx:pt idx="89">Average Performance</cx:pt>
          <cx:pt idx="90">Average Performance</cx:pt>
          <cx:pt idx="91">Average Performance</cx:pt>
          <cx:pt idx="92">Average Performance</cx:pt>
          <cx:pt idx="93">Average Performance</cx:pt>
          <cx:pt idx="94">Average Performance</cx:pt>
          <cx:pt idx="95">Average Performance</cx:pt>
          <cx:pt idx="96">Average Performance</cx:pt>
          <cx:pt idx="97">Average Performance</cx:pt>
          <cx:pt idx="98">Average Performance</cx:pt>
          <cx:pt idx="99">Average Performance</cx:pt>
          <cx:pt idx="100">Average Performance</cx:pt>
          <cx:pt idx="101">Average Performance</cx:pt>
          <cx:pt idx="102">Average Performance</cx:pt>
          <cx:pt idx="103">Average Performance</cx:pt>
          <cx:pt idx="104">Average Performance</cx:pt>
          <cx:pt idx="105">Average Performance</cx:pt>
          <cx:pt idx="106">Average Performance</cx:pt>
          <cx:pt idx="107">Average Performance</cx:pt>
          <cx:pt idx="108">Average Performance</cx:pt>
          <cx:pt idx="109">Average Performance</cx:pt>
          <cx:pt idx="110">Average Performance</cx:pt>
          <cx:pt idx="111">Average Performance</cx:pt>
          <cx:pt idx="112">Low Performance</cx:pt>
          <cx:pt idx="113">Low Performance</cx:pt>
          <cx:pt idx="114">Low Performance</cx:pt>
          <cx:pt idx="115">Low Performance</cx:pt>
          <cx:pt idx="116">Low Performance</cx:pt>
          <cx:pt idx="117">Low Performance</cx:pt>
          <cx:pt idx="118">Low Performance</cx:pt>
          <cx:pt idx="119">Low Performance</cx:pt>
          <cx:pt idx="120">Average Performance</cx:pt>
          <cx:pt idx="121">Average Performance</cx:pt>
          <cx:pt idx="122">Average Performance</cx:pt>
          <cx:pt idx="123">Average Performance</cx:pt>
          <cx:pt idx="124">Average Performance</cx:pt>
          <cx:pt idx="125">Average Performance</cx:pt>
          <cx:pt idx="126">Average Performance</cx:pt>
          <cx:pt idx="127">Average Performance</cx:pt>
          <cx:pt idx="128">Average Performance</cx:pt>
          <cx:pt idx="129">Average Performance</cx:pt>
          <cx:pt idx="130">Average Performance</cx:pt>
          <cx:pt idx="131">Average Performance</cx:pt>
          <cx:pt idx="132">Average Performance</cx:pt>
          <cx:pt idx="133">Average Performance</cx:pt>
          <cx:pt idx="134">Average Performance</cx:pt>
          <cx:pt idx="135">Average Performance</cx:pt>
          <cx:pt idx="136">Low Performance</cx:pt>
          <cx:pt idx="137">Low Performance</cx:pt>
          <cx:pt idx="138">Low Performance</cx:pt>
          <cx:pt idx="139">Low Performance</cx:pt>
          <cx:pt idx="140">Low Performance</cx:pt>
          <cx:pt idx="141">Low Performance</cx:pt>
          <cx:pt idx="142">Low Performance</cx:pt>
          <cx:pt idx="143">Low Performance</cx:pt>
          <cx:pt idx="144">Average Performance</cx:pt>
          <cx:pt idx="145">Average Performance</cx:pt>
          <cx:pt idx="146">Average Performance</cx:pt>
          <cx:pt idx="147">Average Performance</cx:pt>
          <cx:pt idx="148">Average Performance</cx:pt>
          <cx:pt idx="149">Average Performance</cx:pt>
          <cx:pt idx="150">Average Performance</cx:pt>
          <cx:pt idx="151">Average Performance</cx:pt>
          <cx:pt idx="152">Average Performance</cx:pt>
          <cx:pt idx="153">Average Performance</cx:pt>
          <cx:pt idx="154">Average Performance</cx:pt>
          <cx:pt idx="155">Average Performance</cx:pt>
          <cx:pt idx="156">Average Performance</cx:pt>
          <cx:pt idx="157">Average Performance</cx:pt>
          <cx:pt idx="158">Average Performance</cx:pt>
          <cx:pt idx="159">Average Performance</cx:pt>
          <cx:pt idx="160">Average Performance</cx:pt>
          <cx:pt idx="161">Average Performance</cx:pt>
          <cx:pt idx="162">Average Performance</cx:pt>
          <cx:pt idx="163">Average Performance</cx:pt>
          <cx:pt idx="164">Average Performance</cx:pt>
          <cx:pt idx="165">Average Performance</cx:pt>
          <cx:pt idx="166">Average Performance</cx:pt>
          <cx:pt idx="167">Average Performance</cx:pt>
          <cx:pt idx="168">Average Performance</cx:pt>
          <cx:pt idx="169">Average Performance</cx:pt>
          <cx:pt idx="170">Average Performance</cx:pt>
          <cx:pt idx="171">Average Performance</cx:pt>
          <cx:pt idx="172">Average Performance</cx:pt>
          <cx:pt idx="173">Average Performance</cx:pt>
          <cx:pt idx="174">Average Performance</cx:pt>
          <cx:pt idx="175">Average Performance</cx:pt>
          <cx:pt idx="176">Low Performance</cx:pt>
          <cx:pt idx="177">Low Performance</cx:pt>
          <cx:pt idx="178">Low Performance</cx:pt>
          <cx:pt idx="179">Low Performance</cx:pt>
          <cx:pt idx="180">Low Performance</cx:pt>
          <cx:pt idx="181">Low Performance</cx:pt>
          <cx:pt idx="182">Low Performance</cx:pt>
          <cx:pt idx="183">Low Performance</cx:pt>
          <cx:pt idx="184">Low Performance</cx:pt>
          <cx:pt idx="185">Low Performance</cx:pt>
          <cx:pt idx="186">Low Performance</cx:pt>
          <cx:pt idx="187">Low Performance</cx:pt>
          <cx:pt idx="188">Low Performance</cx:pt>
          <cx:pt idx="189">Low Performance</cx:pt>
          <cx:pt idx="190">Low Performance</cx:pt>
          <cx:pt idx="191">Low Performance</cx:pt>
          <cx:pt idx="192">Average Performance</cx:pt>
          <cx:pt idx="193">Average Performance</cx:pt>
          <cx:pt idx="194">Average Performance</cx:pt>
          <cx:pt idx="195">Average Performance</cx:pt>
          <cx:pt idx="196">Average Performance</cx:pt>
          <cx:pt idx="197">Average Performance</cx:pt>
          <cx:pt idx="198">Average Performance</cx:pt>
          <cx:pt idx="199">Average Performance</cx:pt>
          <cx:pt idx="200">Average Performance</cx:pt>
          <cx:pt idx="201">Average Performance</cx:pt>
          <cx:pt idx="202">Average Performance</cx:pt>
          <cx:pt idx="203">Average Performance</cx:pt>
          <cx:pt idx="204">Average Performance</cx:pt>
          <cx:pt idx="205">Average Performance</cx:pt>
          <cx:pt idx="206">Average Performance</cx:pt>
          <cx:pt idx="207">Average Performance</cx:pt>
          <cx:pt idx="208">High Performance</cx:pt>
          <cx:pt idx="209">High Performance</cx:pt>
          <cx:pt idx="210">High Performance</cx:pt>
          <cx:pt idx="211">High Performance</cx:pt>
          <cx:pt idx="212">High Performance</cx:pt>
          <cx:pt idx="213">High Performance</cx:pt>
          <cx:pt idx="214">High Performance</cx:pt>
          <cx:pt idx="215">High Performance</cx:pt>
          <cx:pt idx="216">Low Performance</cx:pt>
          <cx:pt idx="217">Low Performance</cx:pt>
          <cx:pt idx="218">Low Performance</cx:pt>
          <cx:pt idx="219">Low Performance</cx:pt>
          <cx:pt idx="220">Low Performance</cx:pt>
          <cx:pt idx="221">Low Performance</cx:pt>
          <cx:pt idx="222">Low Performance</cx:pt>
          <cx:pt idx="223">Low Performance</cx:pt>
          <cx:pt idx="224">Bottom Performance</cx:pt>
          <cx:pt idx="225">Bottom Performance</cx:pt>
          <cx:pt idx="226">Bottom Performance</cx:pt>
          <cx:pt idx="227">Bottom Performance</cx:pt>
          <cx:pt idx="228">Bottom Performance</cx:pt>
          <cx:pt idx="229">Bottom Performance</cx:pt>
          <cx:pt idx="230">Bottom Performance</cx:pt>
          <cx:pt idx="231">Bottom Performance</cx:pt>
          <cx:pt idx="232">Low Performance</cx:pt>
          <cx:pt idx="233">Low Performance</cx:pt>
          <cx:pt idx="234">Low Performance</cx:pt>
          <cx:pt idx="235">Low Performance</cx:pt>
          <cx:pt idx="236">Low Performance</cx:pt>
          <cx:pt idx="237">Low Performance</cx:pt>
          <cx:pt idx="238">Low Performance</cx:pt>
          <cx:pt idx="239">Low Performance</cx:pt>
          <cx:pt idx="240">Low Performance</cx:pt>
          <cx:pt idx="241">Low Performance</cx:pt>
          <cx:pt idx="242">Low Performance</cx:pt>
          <cx:pt idx="243">Low Performance</cx:pt>
          <cx:pt idx="244">Low Performance</cx:pt>
          <cx:pt idx="245">Low Performance</cx:pt>
          <cx:pt idx="246">Low Performance</cx:pt>
          <cx:pt idx="247">Low Performance</cx:pt>
          <cx:pt idx="248">Average Performance</cx:pt>
          <cx:pt idx="249">Average Performance</cx:pt>
          <cx:pt idx="250">Average Performance</cx:pt>
          <cx:pt idx="251">Average Performance</cx:pt>
          <cx:pt idx="252">Average Performance</cx:pt>
          <cx:pt idx="253">Average Performance</cx:pt>
          <cx:pt idx="254">Average Performance</cx:pt>
          <cx:pt idx="255">Average Performance</cx:pt>
          <cx:pt idx="256">High Performance</cx:pt>
          <cx:pt idx="257">High Performance</cx:pt>
          <cx:pt idx="258">High Performance</cx:pt>
          <cx:pt idx="259">High Performance</cx:pt>
          <cx:pt idx="260">High Performance</cx:pt>
          <cx:pt idx="261">High Performance</cx:pt>
          <cx:pt idx="262">High Performance</cx:pt>
          <cx:pt idx="263">High Performance</cx:pt>
          <cx:pt idx="264">Average Performance</cx:pt>
          <cx:pt idx="265">Average Performance</cx:pt>
          <cx:pt idx="266">Average Performance</cx:pt>
          <cx:pt idx="267">Average Performance</cx:pt>
          <cx:pt idx="268">Average Performance</cx:pt>
          <cx:pt idx="269">Average Performance</cx:pt>
          <cx:pt idx="270">Average Performance</cx:pt>
          <cx:pt idx="271">Average Performance</cx:pt>
          <cx:pt idx="272">Average Performance</cx:pt>
          <cx:pt idx="273">Average Performance</cx:pt>
          <cx:pt idx="274">Average Performance</cx:pt>
          <cx:pt idx="275">Average Performance</cx:pt>
          <cx:pt idx="276">Average Performance</cx:pt>
          <cx:pt idx="277">Average Performance</cx:pt>
          <cx:pt idx="278">Average Performance</cx:pt>
          <cx:pt idx="279">Average Performance</cx:pt>
          <cx:pt idx="280">Average Performance</cx:pt>
          <cx:pt idx="281">Average Performance</cx:pt>
          <cx:pt idx="282">Average Performance</cx:pt>
          <cx:pt idx="283">Average Performance</cx:pt>
          <cx:pt idx="284">Average Performance</cx:pt>
          <cx:pt idx="285">Average Performance</cx:pt>
          <cx:pt idx="286">Average Performance</cx:pt>
          <cx:pt idx="287">Average Performance</cx:pt>
          <cx:pt idx="288">Average Performance</cx:pt>
          <cx:pt idx="289">Average Performance</cx:pt>
          <cx:pt idx="290">Average Performance</cx:pt>
          <cx:pt idx="291">Average Performance</cx:pt>
          <cx:pt idx="292">Average Performance</cx:pt>
          <cx:pt idx="293">Average Performance</cx:pt>
          <cx:pt idx="294">Average Performance</cx:pt>
          <cx:pt idx="295">Average Performance</cx:pt>
          <cx:pt idx="296">Bottom Performance</cx:pt>
          <cx:pt idx="297">Bottom Performance</cx:pt>
          <cx:pt idx="298">Bottom Performance</cx:pt>
          <cx:pt idx="299">Bottom Performance</cx:pt>
          <cx:pt idx="300">Bottom Performance</cx:pt>
          <cx:pt idx="301">Bottom Performance</cx:pt>
          <cx:pt idx="302">Bottom Performance</cx:pt>
          <cx:pt idx="303">Bottom Performance</cx:pt>
          <cx:pt idx="304">Average Performance</cx:pt>
          <cx:pt idx="305">Average Performance</cx:pt>
          <cx:pt idx="306">Average Performance</cx:pt>
          <cx:pt idx="307">Average Performance</cx:pt>
          <cx:pt idx="308">Average Performance</cx:pt>
          <cx:pt idx="309">Average Performance</cx:pt>
          <cx:pt idx="310">Average Performance</cx:pt>
          <cx:pt idx="311">Average Performance</cx:pt>
          <cx:pt idx="312">High Performance</cx:pt>
          <cx:pt idx="313">High Performance</cx:pt>
          <cx:pt idx="314">High Performance</cx:pt>
          <cx:pt idx="315">High Performance</cx:pt>
          <cx:pt idx="316">High Performance</cx:pt>
          <cx:pt idx="317">High Performance</cx:pt>
          <cx:pt idx="318">High Performance</cx:pt>
          <cx:pt idx="319">High Performance</cx:pt>
          <cx:pt idx="320">High Performance</cx:pt>
          <cx:pt idx="321">High Performance</cx:pt>
          <cx:pt idx="322">High Performance</cx:pt>
          <cx:pt idx="323">High Performance</cx:pt>
          <cx:pt idx="324">High Performance</cx:pt>
          <cx:pt idx="325">High Performance</cx:pt>
          <cx:pt idx="326">High Performance</cx:pt>
          <cx:pt idx="327">High Performance</cx:pt>
          <cx:pt idx="328">Low Performance</cx:pt>
          <cx:pt idx="329">Low Performance</cx:pt>
          <cx:pt idx="330">Low Performance</cx:pt>
          <cx:pt idx="331">Low Performance</cx:pt>
          <cx:pt idx="332">Low Performance</cx:pt>
          <cx:pt idx="333">Low Performance</cx:pt>
          <cx:pt idx="334">Low Performance</cx:pt>
          <cx:pt idx="335">Low Performance</cx:pt>
          <cx:pt idx="336">Low Performance</cx:pt>
          <cx:pt idx="337">Low Performance</cx:pt>
          <cx:pt idx="338">Low Performance</cx:pt>
          <cx:pt idx="339">Low Performance</cx:pt>
          <cx:pt idx="340">Low Performance</cx:pt>
          <cx:pt idx="341">Low Performance</cx:pt>
          <cx:pt idx="342">Low Performance</cx:pt>
          <cx:pt idx="343">Low Performance</cx:pt>
          <cx:pt idx="344">High Performance</cx:pt>
          <cx:pt idx="345">High Performance</cx:pt>
          <cx:pt idx="346">High Performance</cx:pt>
          <cx:pt idx="347">High Performance</cx:pt>
          <cx:pt idx="348">High Performance</cx:pt>
          <cx:pt idx="349">High Performance</cx:pt>
          <cx:pt idx="350">High Performance</cx:pt>
          <cx:pt idx="351">High Performance</cx:pt>
          <cx:pt idx="352">Average Performance</cx:pt>
          <cx:pt idx="353">Average Performance</cx:pt>
          <cx:pt idx="354">Average Performance</cx:pt>
          <cx:pt idx="355">Average Performance</cx:pt>
          <cx:pt idx="356">Average Performance</cx:pt>
          <cx:pt idx="357">Average Performance</cx:pt>
          <cx:pt idx="358">Average Performance</cx:pt>
          <cx:pt idx="359">Average Performance</cx:pt>
          <cx:pt idx="360">High Performance</cx:pt>
          <cx:pt idx="361">High Performance</cx:pt>
          <cx:pt idx="362">High Performance</cx:pt>
          <cx:pt idx="363">High Performance</cx:pt>
          <cx:pt idx="364">High Performance</cx:pt>
          <cx:pt idx="365">High Performance</cx:pt>
          <cx:pt idx="366">High Performance</cx:pt>
          <cx:pt idx="367">High Performance</cx:pt>
          <cx:pt idx="368">Bottom Performance</cx:pt>
          <cx:pt idx="369">Bottom Performance</cx:pt>
          <cx:pt idx="370">Bottom Performance</cx:pt>
          <cx:pt idx="371">Bottom Performance</cx:pt>
          <cx:pt idx="372">Bottom Performance</cx:pt>
          <cx:pt idx="373">Bottom Performance</cx:pt>
          <cx:pt idx="374">Bottom Performance</cx:pt>
          <cx:pt idx="375">Bottom Performance</cx:pt>
          <cx:pt idx="376">Low Performance</cx:pt>
          <cx:pt idx="377">Low Performance</cx:pt>
          <cx:pt idx="378">Low Performance</cx:pt>
          <cx:pt idx="379">Low Performance</cx:pt>
          <cx:pt idx="380">Low Performance</cx:pt>
          <cx:pt idx="381">Low Performance</cx:pt>
          <cx:pt idx="382">Low Performance</cx:pt>
          <cx:pt idx="383">Low Performance</cx:pt>
          <cx:pt idx="384">Low Performance</cx:pt>
          <cx:pt idx="385">Low Performance</cx:pt>
          <cx:pt idx="386">Low Performance</cx:pt>
          <cx:pt idx="387">Low Performance</cx:pt>
          <cx:pt idx="388">Low Performance</cx:pt>
          <cx:pt idx="389">Low Performance</cx:pt>
          <cx:pt idx="390">Low Performance</cx:pt>
          <cx:pt idx="391">Low Performance</cx:pt>
          <cx:pt idx="392">Low Performance</cx:pt>
          <cx:pt idx="393">Low Performance</cx:pt>
          <cx:pt idx="394">Low Performance</cx:pt>
          <cx:pt idx="395">Low Performance</cx:pt>
          <cx:pt idx="396">Low Performance</cx:pt>
          <cx:pt idx="397">Low Performance</cx:pt>
          <cx:pt idx="398">Low Performance</cx:pt>
          <cx:pt idx="399">Low Performance</cx:pt>
          <cx:pt idx="400">High Performance</cx:pt>
          <cx:pt idx="401">High Performance</cx:pt>
          <cx:pt idx="402">High Performance</cx:pt>
          <cx:pt idx="403">High Performance</cx:pt>
          <cx:pt idx="404">High Performance</cx:pt>
          <cx:pt idx="405">High Performance</cx:pt>
          <cx:pt idx="406">High Performance</cx:pt>
          <cx:pt idx="407">High Performance</cx:pt>
          <cx:pt idx="408">High Performance</cx:pt>
          <cx:pt idx="409">High Performance</cx:pt>
          <cx:pt idx="410">High Performance</cx:pt>
          <cx:pt idx="411">High Performance</cx:pt>
          <cx:pt idx="412">High Performance</cx:pt>
          <cx:pt idx="413">High Performance</cx:pt>
          <cx:pt idx="414">High Performance</cx:pt>
          <cx:pt idx="415">High Performance</cx:pt>
          <cx:pt idx="416">Bottom Performance</cx:pt>
          <cx:pt idx="417">Bottom Performance</cx:pt>
          <cx:pt idx="418">Bottom Performance</cx:pt>
          <cx:pt idx="419">Bottom Performance</cx:pt>
          <cx:pt idx="420">Bottom Performance</cx:pt>
          <cx:pt idx="421">Bottom Performance</cx:pt>
          <cx:pt idx="422">Bottom Performance</cx:pt>
          <cx:pt idx="423">Bottom Performance</cx:pt>
          <cx:pt idx="424">Low Performance</cx:pt>
          <cx:pt idx="425">Low Performance</cx:pt>
          <cx:pt idx="426">Low Performance</cx:pt>
          <cx:pt idx="427">Low Performance</cx:pt>
          <cx:pt idx="428">Low Performance</cx:pt>
          <cx:pt idx="429">Low Performance</cx:pt>
          <cx:pt idx="430">Low Performance</cx:pt>
          <cx:pt idx="431">Low Performance</cx:pt>
          <cx:pt idx="432">High Performance</cx:pt>
          <cx:pt idx="433">High Performance</cx:pt>
          <cx:pt idx="434">High Performance</cx:pt>
          <cx:pt idx="435">High Performance</cx:pt>
          <cx:pt idx="436">High Performance</cx:pt>
          <cx:pt idx="437">High Performance</cx:pt>
          <cx:pt idx="438">High Performance</cx:pt>
          <cx:pt idx="439">High Performance</cx:pt>
          <cx:pt idx="440">Low Performance</cx:pt>
          <cx:pt idx="441">Low Performance</cx:pt>
          <cx:pt idx="442">Low Performance</cx:pt>
          <cx:pt idx="443">Low Performance</cx:pt>
          <cx:pt idx="444">Low Performance</cx:pt>
          <cx:pt idx="445">Low Performance</cx:pt>
          <cx:pt idx="446">Low Performance</cx:pt>
          <cx:pt idx="447">Low Performance</cx:pt>
          <cx:pt idx="448">Average Performance</cx:pt>
          <cx:pt idx="449">Average Performance</cx:pt>
          <cx:pt idx="450">Average Performance</cx:pt>
          <cx:pt idx="451">Average Performance</cx:pt>
          <cx:pt idx="452">Average Performance</cx:pt>
          <cx:pt idx="453">Average Performance</cx:pt>
          <cx:pt idx="454">Average Performance</cx:pt>
          <cx:pt idx="455">Average Performance</cx:pt>
          <cx:pt idx="456">Average Performance</cx:pt>
          <cx:pt idx="457">Average Performance</cx:pt>
          <cx:pt idx="458">Average Performance</cx:pt>
          <cx:pt idx="459">Average Performance</cx:pt>
          <cx:pt idx="460">Average Performance</cx:pt>
          <cx:pt idx="461">Average Performance</cx:pt>
          <cx:pt idx="462">Average Performance</cx:pt>
          <cx:pt idx="463">Average Performance</cx:pt>
          <cx:pt idx="464">Bottom Performance</cx:pt>
          <cx:pt idx="465">Bottom Performance</cx:pt>
          <cx:pt idx="466">Bottom Performance</cx:pt>
          <cx:pt idx="467">Bottom Performance</cx:pt>
          <cx:pt idx="468">Bottom Performance</cx:pt>
          <cx:pt idx="469">Bottom Performance</cx:pt>
          <cx:pt idx="470">Bottom Performance</cx:pt>
          <cx:pt idx="471">Bottom Performance</cx:pt>
          <cx:pt idx="472">Bottom Performance</cx:pt>
          <cx:pt idx="473">Bottom Performance</cx:pt>
          <cx:pt idx="474">Bottom Performance</cx:pt>
          <cx:pt idx="475">Bottom Performance</cx:pt>
          <cx:pt idx="476">Bottom Performance</cx:pt>
          <cx:pt idx="477">Bottom Performance</cx:pt>
          <cx:pt idx="478">Bottom Performance</cx:pt>
          <cx:pt idx="479">Bottom Performance</cx:pt>
          <cx:pt idx="480">Low Performance</cx:pt>
          <cx:pt idx="481">Low Performance</cx:pt>
          <cx:pt idx="482">Low Performance</cx:pt>
          <cx:pt idx="483">Low Performance</cx:pt>
          <cx:pt idx="484">Low Performance</cx:pt>
          <cx:pt idx="485">Low Performance</cx:pt>
          <cx:pt idx="486">Low Performance</cx:pt>
          <cx:pt idx="487">Low Performance</cx:pt>
        </cx:lvl>
      </cx:strDim>
      <cx:strDim type="cat">
        <cx:f>'Prepared Data project 3'!$F$2:$F$489</cx:f>
        <cx:nf>'Prepared Data project 3'!$F$1</cx:nf>
        <cx:lvl ptCount="488" name="Location_State">
          <cx:pt idx="0">Delhi (Ut)</cx:pt>
          <cx:pt idx="1">Delhi (Ut)</cx:pt>
          <cx:pt idx="2">Delhi (Ut)</cx:pt>
          <cx:pt idx="3">Delhi (Ut)</cx:pt>
          <cx:pt idx="4">Delhi (Ut)</cx:pt>
          <cx:pt idx="5">Delhi (Ut)</cx:pt>
          <cx:pt idx="6">Delhi (Ut)</cx:pt>
          <cx:pt idx="7">Delhi (Ut)</cx:pt>
          <cx:pt idx="8">Gujarat</cx:pt>
          <cx:pt idx="9">Gujarat</cx:pt>
          <cx:pt idx="10">Gujarat</cx:pt>
          <cx:pt idx="11">Gujarat</cx:pt>
          <cx:pt idx="12">Gujarat</cx:pt>
          <cx:pt idx="13">Gujarat</cx:pt>
          <cx:pt idx="14">Gujarat</cx:pt>
          <cx:pt idx="15">Gujarat</cx:pt>
          <cx:pt idx="16">Haryana</cx:pt>
          <cx:pt idx="17">Haryana</cx:pt>
          <cx:pt idx="18">Haryana</cx:pt>
          <cx:pt idx="19">Haryana</cx:pt>
          <cx:pt idx="20">Haryana</cx:pt>
          <cx:pt idx="21">Haryana</cx:pt>
          <cx:pt idx="22">Haryana</cx:pt>
          <cx:pt idx="23">Haryana</cx:pt>
          <cx:pt idx="24">Rajasthan</cx:pt>
          <cx:pt idx="25">Rajasthan</cx:pt>
          <cx:pt idx="26">Rajasthan</cx:pt>
          <cx:pt idx="27">Rajasthan</cx:pt>
          <cx:pt idx="28">Rajasthan</cx:pt>
          <cx:pt idx="29">Rajasthan</cx:pt>
          <cx:pt idx="30">Rajasthan</cx:pt>
          <cx:pt idx="31">Rajasthan</cx:pt>
          <cx:pt idx="32">Rajasthan</cx:pt>
          <cx:pt idx="33">Rajasthan</cx:pt>
          <cx:pt idx="34">Rajasthan</cx:pt>
          <cx:pt idx="35">Rajasthan</cx:pt>
          <cx:pt idx="36">Rajasthan</cx:pt>
          <cx:pt idx="37">Rajasthan</cx:pt>
          <cx:pt idx="38">Rajasthan</cx:pt>
          <cx:pt idx="39">Rajasthan</cx:pt>
          <cx:pt idx="40">Tamil Nadu</cx:pt>
          <cx:pt idx="41">Tamil Nadu</cx:pt>
          <cx:pt idx="42">Tamil Nadu</cx:pt>
          <cx:pt idx="43">Tamil Nadu</cx:pt>
          <cx:pt idx="44">Tamil Nadu</cx:pt>
          <cx:pt idx="45">Tamil Nadu</cx:pt>
          <cx:pt idx="46">Tamil Nadu</cx:pt>
          <cx:pt idx="47">Tamil Nadu</cx:pt>
          <cx:pt idx="48">Maharashtra</cx:pt>
          <cx:pt idx="49">Maharashtra</cx:pt>
          <cx:pt idx="50">Maharashtra</cx:pt>
          <cx:pt idx="51">Maharashtra</cx:pt>
          <cx:pt idx="52">Maharashtra</cx:pt>
          <cx:pt idx="53">Maharashtra</cx:pt>
          <cx:pt idx="54">Maharashtra</cx:pt>
          <cx:pt idx="55">Maharashtra</cx:pt>
          <cx:pt idx="56">Maharashtra</cx:pt>
          <cx:pt idx="57">Maharashtra</cx:pt>
          <cx:pt idx="58">Maharashtra</cx:pt>
          <cx:pt idx="59">Maharashtra</cx:pt>
          <cx:pt idx="60">Maharashtra</cx:pt>
          <cx:pt idx="61">Maharashtra</cx:pt>
          <cx:pt idx="62">Maharashtra</cx:pt>
          <cx:pt idx="63">Maharashtra</cx:pt>
          <cx:pt idx="64">Maharashtra</cx:pt>
          <cx:pt idx="65">Maharashtra</cx:pt>
          <cx:pt idx="66">Maharashtra</cx:pt>
          <cx:pt idx="67">Maharashtra</cx:pt>
          <cx:pt idx="68">Maharashtra</cx:pt>
          <cx:pt idx="69">Maharashtra</cx:pt>
          <cx:pt idx="70">Maharashtra</cx:pt>
          <cx:pt idx="71">Maharashtra</cx:pt>
          <cx:pt idx="72">Maharashtra</cx:pt>
          <cx:pt idx="73">Maharashtra</cx:pt>
          <cx:pt idx="74">Maharashtra</cx:pt>
          <cx:pt idx="75">Maharashtra</cx:pt>
          <cx:pt idx="76">Maharashtra</cx:pt>
          <cx:pt idx="77">Maharashtra</cx:pt>
          <cx:pt idx="78">Maharashtra</cx:pt>
          <cx:pt idx="79">Maharashtra</cx:pt>
          <cx:pt idx="80">Maharashtra</cx:pt>
          <cx:pt idx="81">Maharashtra</cx:pt>
          <cx:pt idx="82">Maharashtra</cx:pt>
          <cx:pt idx="83">Maharashtra</cx:pt>
          <cx:pt idx="84">Maharashtra</cx:pt>
          <cx:pt idx="85">Maharashtra</cx:pt>
          <cx:pt idx="86">Maharashtra</cx:pt>
          <cx:pt idx="87">Maharashtra</cx:pt>
          <cx:pt idx="88">Maharashtra</cx:pt>
          <cx:pt idx="89">Maharashtra</cx:pt>
          <cx:pt idx="90">Maharashtra</cx:pt>
          <cx:pt idx="91">Maharashtra</cx:pt>
          <cx:pt idx="92">Maharashtra</cx:pt>
          <cx:pt idx="93">Maharashtra</cx:pt>
          <cx:pt idx="94">Maharashtra</cx:pt>
          <cx:pt idx="95">Maharashtra</cx:pt>
          <cx:pt idx="96">Karnataka</cx:pt>
          <cx:pt idx="97">Karnataka</cx:pt>
          <cx:pt idx="98">Karnataka</cx:pt>
          <cx:pt idx="99">Karnataka</cx:pt>
          <cx:pt idx="100">Karnataka</cx:pt>
          <cx:pt idx="101">Karnataka</cx:pt>
          <cx:pt idx="102">Karnataka</cx:pt>
          <cx:pt idx="103">Karnataka</cx:pt>
          <cx:pt idx="104">Telangana</cx:pt>
          <cx:pt idx="105">Telangana</cx:pt>
          <cx:pt idx="106">Telangana</cx:pt>
          <cx:pt idx="107">Telangana</cx:pt>
          <cx:pt idx="108">Telangana</cx:pt>
          <cx:pt idx="109">Telangana</cx:pt>
          <cx:pt idx="110">Telangana</cx:pt>
          <cx:pt idx="111">Telangana</cx:pt>
          <cx:pt idx="112">Maharashtra</cx:pt>
          <cx:pt idx="113">Maharashtra</cx:pt>
          <cx:pt idx="114">Maharashtra</cx:pt>
          <cx:pt idx="115">Maharashtra</cx:pt>
          <cx:pt idx="116">Maharashtra</cx:pt>
          <cx:pt idx="117">Maharashtra</cx:pt>
          <cx:pt idx="118">Maharashtra</cx:pt>
          <cx:pt idx="119">Maharashtra</cx:pt>
          <cx:pt idx="120">Maharashtra</cx:pt>
          <cx:pt idx="121">Maharashtra</cx:pt>
          <cx:pt idx="122">Maharashtra</cx:pt>
          <cx:pt idx="123">Maharashtra</cx:pt>
          <cx:pt idx="124">Maharashtra</cx:pt>
          <cx:pt idx="125">Maharashtra</cx:pt>
          <cx:pt idx="126">Maharashtra</cx:pt>
          <cx:pt idx="127">Maharashtra</cx:pt>
          <cx:pt idx="128">Maharashtra</cx:pt>
          <cx:pt idx="129">Maharashtra</cx:pt>
          <cx:pt idx="130">Maharashtra</cx:pt>
          <cx:pt idx="131">Maharashtra</cx:pt>
          <cx:pt idx="132">Maharashtra</cx:pt>
          <cx:pt idx="133">Maharashtra</cx:pt>
          <cx:pt idx="134">Maharashtra</cx:pt>
          <cx:pt idx="135">Maharashtra</cx:pt>
          <cx:pt idx="136">Kerala</cx:pt>
          <cx:pt idx="137">Kerala</cx:pt>
          <cx:pt idx="138">Kerala</cx:pt>
          <cx:pt idx="139">Kerala</cx:pt>
          <cx:pt idx="140">Kerala</cx:pt>
          <cx:pt idx="141">Kerala</cx:pt>
          <cx:pt idx="142">Kerala</cx:pt>
          <cx:pt idx="143">Kerala</cx:pt>
          <cx:pt idx="144">Punjab</cx:pt>
          <cx:pt idx="145">Punjab</cx:pt>
          <cx:pt idx="146">Punjab</cx:pt>
          <cx:pt idx="147">Punjab</cx:pt>
          <cx:pt idx="148">Punjab</cx:pt>
          <cx:pt idx="149">Punjab</cx:pt>
          <cx:pt idx="150">Punjab</cx:pt>
          <cx:pt idx="151">Punjab</cx:pt>
          <cx:pt idx="152">Punjab</cx:pt>
          <cx:pt idx="153">Punjab</cx:pt>
          <cx:pt idx="154">Punjab</cx:pt>
          <cx:pt idx="155">Punjab</cx:pt>
          <cx:pt idx="156">Punjab</cx:pt>
          <cx:pt idx="157">Punjab</cx:pt>
          <cx:pt idx="158">Punjab</cx:pt>
          <cx:pt idx="159">Punjab</cx:pt>
          <cx:pt idx="160">Punjab</cx:pt>
          <cx:pt idx="161">Punjab</cx:pt>
          <cx:pt idx="162">Punjab</cx:pt>
          <cx:pt idx="163">Punjab</cx:pt>
          <cx:pt idx="164">Punjab</cx:pt>
          <cx:pt idx="165">Punjab</cx:pt>
          <cx:pt idx="166">Punjab</cx:pt>
          <cx:pt idx="167">Punjab</cx:pt>
          <cx:pt idx="168">Delhi (Ut)</cx:pt>
          <cx:pt idx="169">Delhi (Ut)</cx:pt>
          <cx:pt idx="170">Delhi (Ut)</cx:pt>
          <cx:pt idx="171">Delhi (Ut)</cx:pt>
          <cx:pt idx="172">Delhi (Ut)</cx:pt>
          <cx:pt idx="173">Delhi (Ut)</cx:pt>
          <cx:pt idx="174">Delhi (Ut)</cx:pt>
          <cx:pt idx="175">Delhi (Ut)</cx:pt>
          <cx:pt idx="176">Delhi (Ut)</cx:pt>
          <cx:pt idx="177">Delhi (Ut)</cx:pt>
          <cx:pt idx="178">Delhi (Ut)</cx:pt>
          <cx:pt idx="179">Delhi (Ut)</cx:pt>
          <cx:pt idx="180">Delhi (Ut)</cx:pt>
          <cx:pt idx="181">Delhi (Ut)</cx:pt>
          <cx:pt idx="182">Delhi (Ut)</cx:pt>
          <cx:pt idx="183">Delhi (Ut)</cx:pt>
          <cx:pt idx="184">Delhi (Ut)</cx:pt>
          <cx:pt idx="185">Delhi (Ut)</cx:pt>
          <cx:pt idx="186">Delhi (Ut)</cx:pt>
          <cx:pt idx="187">Delhi (Ut)</cx:pt>
          <cx:pt idx="188">Delhi (Ut)</cx:pt>
          <cx:pt idx="189">Delhi (Ut)</cx:pt>
          <cx:pt idx="190">Delhi (Ut)</cx:pt>
          <cx:pt idx="191">Delhi (Ut)</cx:pt>
          <cx:pt idx="192">Delhi (Ut)</cx:pt>
          <cx:pt idx="193">Delhi (Ut)</cx:pt>
          <cx:pt idx="194">Delhi (Ut)</cx:pt>
          <cx:pt idx="195">Delhi (Ut)</cx:pt>
          <cx:pt idx="196">Delhi (Ut)</cx:pt>
          <cx:pt idx="197">Delhi (Ut)</cx:pt>
          <cx:pt idx="198">Delhi (Ut)</cx:pt>
          <cx:pt idx="199">Delhi (Ut)</cx:pt>
          <cx:pt idx="200">Karnataka</cx:pt>
          <cx:pt idx="201">Karnataka</cx:pt>
          <cx:pt idx="202">Karnataka</cx:pt>
          <cx:pt idx="203">Karnataka</cx:pt>
          <cx:pt idx="204">Karnataka</cx:pt>
          <cx:pt idx="205">Karnataka</cx:pt>
          <cx:pt idx="206">Karnataka</cx:pt>
          <cx:pt idx="207">Karnataka</cx:pt>
          <cx:pt idx="208">Maharashtra</cx:pt>
          <cx:pt idx="209">Maharashtra</cx:pt>
          <cx:pt idx="210">Maharashtra</cx:pt>
          <cx:pt idx="211">Maharashtra</cx:pt>
          <cx:pt idx="212">Maharashtra</cx:pt>
          <cx:pt idx="213">Maharashtra</cx:pt>
          <cx:pt idx="214">Maharashtra</cx:pt>
          <cx:pt idx="215">Maharashtra</cx:pt>
          <cx:pt idx="216">Tamil Nadu</cx:pt>
          <cx:pt idx="217">Tamil Nadu</cx:pt>
          <cx:pt idx="218">Tamil Nadu</cx:pt>
          <cx:pt idx="219">Tamil Nadu</cx:pt>
          <cx:pt idx="220">Tamil Nadu</cx:pt>
          <cx:pt idx="221">Tamil Nadu</cx:pt>
          <cx:pt idx="222">Tamil Nadu</cx:pt>
          <cx:pt idx="223">Tamil Nadu</cx:pt>
          <cx:pt idx="224">Assam</cx:pt>
          <cx:pt idx="225">Assam</cx:pt>
          <cx:pt idx="226">Assam</cx:pt>
          <cx:pt idx="227">Assam</cx:pt>
          <cx:pt idx="228">Assam</cx:pt>
          <cx:pt idx="229">Assam</cx:pt>
          <cx:pt idx="230">Assam</cx:pt>
          <cx:pt idx="231">Assam</cx:pt>
          <cx:pt idx="232">West Bengal</cx:pt>
          <cx:pt idx="233">West Bengal</cx:pt>
          <cx:pt idx="234">West Bengal</cx:pt>
          <cx:pt idx="235">West Bengal</cx:pt>
          <cx:pt idx="236">West Bengal</cx:pt>
          <cx:pt idx="237">West Bengal</cx:pt>
          <cx:pt idx="238">West Bengal</cx:pt>
          <cx:pt idx="239">West Bengal</cx:pt>
          <cx:pt idx="240">Karnataka</cx:pt>
          <cx:pt idx="241">Karnataka</cx:pt>
          <cx:pt idx="242">Karnataka</cx:pt>
          <cx:pt idx="243">Karnataka</cx:pt>
          <cx:pt idx="244">Karnataka</cx:pt>
          <cx:pt idx="245">Karnataka</cx:pt>
          <cx:pt idx="246">Karnataka</cx:pt>
          <cx:pt idx="247">Karnataka</cx:pt>
          <cx:pt idx="248">West Bengal</cx:pt>
          <cx:pt idx="249">West Bengal</cx:pt>
          <cx:pt idx="250">West Bengal</cx:pt>
          <cx:pt idx="251">West Bengal</cx:pt>
          <cx:pt idx="252">West Bengal</cx:pt>
          <cx:pt idx="253">West Bengal</cx:pt>
          <cx:pt idx="254">West Bengal</cx:pt>
          <cx:pt idx="255">West Bengal</cx:pt>
          <cx:pt idx="256">Tamil Nadu</cx:pt>
          <cx:pt idx="257">Tamil Nadu</cx:pt>
          <cx:pt idx="258">Tamil Nadu</cx:pt>
          <cx:pt idx="259">Tamil Nadu</cx:pt>
          <cx:pt idx="260">Tamil Nadu</cx:pt>
          <cx:pt idx="261">Tamil Nadu</cx:pt>
          <cx:pt idx="262">Tamil Nadu</cx:pt>
          <cx:pt idx="263">Tamil Nadu</cx:pt>
          <cx:pt idx="264">Maharashtra</cx:pt>
          <cx:pt idx="265">Maharashtra</cx:pt>
          <cx:pt idx="266">Maharashtra</cx:pt>
          <cx:pt idx="267">Maharashtra</cx:pt>
          <cx:pt idx="268">Maharashtra</cx:pt>
          <cx:pt idx="269">Maharashtra</cx:pt>
          <cx:pt idx="270">Maharashtra</cx:pt>
          <cx:pt idx="271">Maharashtra</cx:pt>
          <cx:pt idx="272">Uttar Pradesh</cx:pt>
          <cx:pt idx="273">Uttar Pradesh</cx:pt>
          <cx:pt idx="274">Uttar Pradesh</cx:pt>
          <cx:pt idx="275">Uttar Pradesh</cx:pt>
          <cx:pt idx="276">Uttar Pradesh</cx:pt>
          <cx:pt idx="277">Uttar Pradesh</cx:pt>
          <cx:pt idx="278">Uttar Pradesh</cx:pt>
          <cx:pt idx="279">Uttar Pradesh</cx:pt>
          <cx:pt idx="280">Gujarat</cx:pt>
          <cx:pt idx="281">Gujarat</cx:pt>
          <cx:pt idx="282">Gujarat</cx:pt>
          <cx:pt idx="283">Gujarat</cx:pt>
          <cx:pt idx="284">Gujarat</cx:pt>
          <cx:pt idx="285">Gujarat</cx:pt>
          <cx:pt idx="286">Gujarat</cx:pt>
          <cx:pt idx="287">Gujarat</cx:pt>
          <cx:pt idx="288">Telangana</cx:pt>
          <cx:pt idx="289">Telangana</cx:pt>
          <cx:pt idx="290">Telangana</cx:pt>
          <cx:pt idx="291">Telangana</cx:pt>
          <cx:pt idx="292">Telangana</cx:pt>
          <cx:pt idx="293">Telangana</cx:pt>
          <cx:pt idx="294">Telangana</cx:pt>
          <cx:pt idx="295">Telangana</cx:pt>
          <cx:pt idx="296">Telangana</cx:pt>
          <cx:pt idx="297">Telangana</cx:pt>
          <cx:pt idx="298">Telangana</cx:pt>
          <cx:pt idx="299">Telangana</cx:pt>
          <cx:pt idx="300">Telangana</cx:pt>
          <cx:pt idx="301">Telangana</cx:pt>
          <cx:pt idx="302">Telangana</cx:pt>
          <cx:pt idx="303">Telangana</cx:pt>
          <cx:pt idx="304">Telangana</cx:pt>
          <cx:pt idx="305">Telangana</cx:pt>
          <cx:pt idx="306">Telangana</cx:pt>
          <cx:pt idx="307">Telangana</cx:pt>
          <cx:pt idx="308">Telangana</cx:pt>
          <cx:pt idx="309">Telangana</cx:pt>
          <cx:pt idx="310">Telangana</cx:pt>
          <cx:pt idx="311">Telangana</cx:pt>
          <cx:pt idx="312">Uttar Pradesh</cx:pt>
          <cx:pt idx="313">Uttar Pradesh</cx:pt>
          <cx:pt idx="314">Uttar Pradesh</cx:pt>
          <cx:pt idx="315">Uttar Pradesh</cx:pt>
          <cx:pt idx="316">Uttar Pradesh</cx:pt>
          <cx:pt idx="317">Uttar Pradesh</cx:pt>
          <cx:pt idx="318">Uttar Pradesh</cx:pt>
          <cx:pt idx="319">Uttar Pradesh</cx:pt>
          <cx:pt idx="320">Uttar Pradesh</cx:pt>
          <cx:pt idx="321">Uttar Pradesh</cx:pt>
          <cx:pt idx="322">Uttar Pradesh</cx:pt>
          <cx:pt idx="323">Uttar Pradesh</cx:pt>
          <cx:pt idx="324">Uttar Pradesh</cx:pt>
          <cx:pt idx="325">Uttar Pradesh</cx:pt>
          <cx:pt idx="326">Uttar Pradesh</cx:pt>
          <cx:pt idx="327">Uttar Pradesh</cx:pt>
          <cx:pt idx="328">Tamil Nadu</cx:pt>
          <cx:pt idx="329">Tamil Nadu</cx:pt>
          <cx:pt idx="330">Tamil Nadu</cx:pt>
          <cx:pt idx="331">Tamil Nadu</cx:pt>
          <cx:pt idx="332">Tamil Nadu</cx:pt>
          <cx:pt idx="333">Tamil Nadu</cx:pt>
          <cx:pt idx="334">Tamil Nadu</cx:pt>
          <cx:pt idx="335">Tamil Nadu</cx:pt>
          <cx:pt idx="336">West Bengal</cx:pt>
          <cx:pt idx="337">West Bengal</cx:pt>
          <cx:pt idx="338">West Bengal</cx:pt>
          <cx:pt idx="339">West Bengal</cx:pt>
          <cx:pt idx="340">West Bengal</cx:pt>
          <cx:pt idx="341">West Bengal</cx:pt>
          <cx:pt idx="342">West Bengal</cx:pt>
          <cx:pt idx="343">West Bengal</cx:pt>
          <cx:pt idx="344">Orissa</cx:pt>
          <cx:pt idx="345">Orissa</cx:pt>
          <cx:pt idx="346">Orissa</cx:pt>
          <cx:pt idx="347">Orissa</cx:pt>
          <cx:pt idx="348">Orissa</cx:pt>
          <cx:pt idx="349">Orissa</cx:pt>
          <cx:pt idx="350">Orissa</cx:pt>
          <cx:pt idx="351">Orissa</cx:pt>
          <cx:pt idx="352">Gujarat</cx:pt>
          <cx:pt idx="353">Gujarat</cx:pt>
          <cx:pt idx="354">Gujarat</cx:pt>
          <cx:pt idx="355">Gujarat</cx:pt>
          <cx:pt idx="356">Gujarat</cx:pt>
          <cx:pt idx="357">Gujarat</cx:pt>
          <cx:pt idx="358">Gujarat</cx:pt>
          <cx:pt idx="359">Gujarat</cx:pt>
          <cx:pt idx="360">Delhi (Ut)</cx:pt>
          <cx:pt idx="361">Delhi (Ut)</cx:pt>
          <cx:pt idx="362">Delhi (Ut)</cx:pt>
          <cx:pt idx="363">Delhi (Ut)</cx:pt>
          <cx:pt idx="364">Delhi (Ut)</cx:pt>
          <cx:pt idx="365">Delhi (Ut)</cx:pt>
          <cx:pt idx="366">Delhi (Ut)</cx:pt>
          <cx:pt idx="367">Delhi (Ut)</cx:pt>
          <cx:pt idx="368">Madhya Pradesh</cx:pt>
          <cx:pt idx="369">Madhya Pradesh</cx:pt>
          <cx:pt idx="370">Madhya Pradesh</cx:pt>
          <cx:pt idx="371">Madhya Pradesh</cx:pt>
          <cx:pt idx="372">Madhya Pradesh</cx:pt>
          <cx:pt idx="373">Madhya Pradesh</cx:pt>
          <cx:pt idx="374">Madhya Pradesh</cx:pt>
          <cx:pt idx="375">Madhya Pradesh</cx:pt>
          <cx:pt idx="376">Delhi (Ut)</cx:pt>
          <cx:pt idx="377">Delhi (Ut)</cx:pt>
          <cx:pt idx="378">Delhi (Ut)</cx:pt>
          <cx:pt idx="379">Delhi (Ut)</cx:pt>
          <cx:pt idx="380">Delhi (Ut)</cx:pt>
          <cx:pt idx="381">Delhi (Ut)</cx:pt>
          <cx:pt idx="382">Delhi (Ut)</cx:pt>
          <cx:pt idx="383">Delhi (Ut)</cx:pt>
          <cx:pt idx="384">Uttar Pradesh</cx:pt>
          <cx:pt idx="385">Uttar Pradesh</cx:pt>
          <cx:pt idx="386">Uttar Pradesh</cx:pt>
          <cx:pt idx="387">Uttar Pradesh</cx:pt>
          <cx:pt idx="388">Uttar Pradesh</cx:pt>
          <cx:pt idx="389">Uttar Pradesh</cx:pt>
          <cx:pt idx="390">Uttar Pradesh</cx:pt>
          <cx:pt idx="391">Uttar Pradesh</cx:pt>
          <cx:pt idx="392">Telangana</cx:pt>
          <cx:pt idx="393">Telangana</cx:pt>
          <cx:pt idx="394">Telangana</cx:pt>
          <cx:pt idx="395">Telangana</cx:pt>
          <cx:pt idx="396">Telangana</cx:pt>
          <cx:pt idx="397">Telangana</cx:pt>
          <cx:pt idx="398">Telangana</cx:pt>
          <cx:pt idx="399">Telangana</cx:pt>
          <cx:pt idx="400">Maharashtra</cx:pt>
          <cx:pt idx="401">Maharashtra</cx:pt>
          <cx:pt idx="402">Maharashtra</cx:pt>
          <cx:pt idx="403">Maharashtra</cx:pt>
          <cx:pt idx="404">Maharashtra</cx:pt>
          <cx:pt idx="405">Maharashtra</cx:pt>
          <cx:pt idx="406">Maharashtra</cx:pt>
          <cx:pt idx="407">Maharashtra</cx:pt>
          <cx:pt idx="408">West Bengal</cx:pt>
          <cx:pt idx="409">West Bengal</cx:pt>
          <cx:pt idx="410">West Bengal</cx:pt>
          <cx:pt idx="411">West Bengal</cx:pt>
          <cx:pt idx="412">West Bengal</cx:pt>
          <cx:pt idx="413">West Bengal</cx:pt>
          <cx:pt idx="414">West Bengal</cx:pt>
          <cx:pt idx="415">West Bengal</cx:pt>
          <cx:pt idx="416">Maharashtra</cx:pt>
          <cx:pt idx="417">Maharashtra</cx:pt>
          <cx:pt idx="418">Maharashtra</cx:pt>
          <cx:pt idx="419">Maharashtra</cx:pt>
          <cx:pt idx="420">Maharashtra</cx:pt>
          <cx:pt idx="421">Maharashtra</cx:pt>
          <cx:pt idx="422">Maharashtra</cx:pt>
          <cx:pt idx="423">Maharashtra</cx:pt>
          <cx:pt idx="424">Karnataka</cx:pt>
          <cx:pt idx="425">Karnataka</cx:pt>
          <cx:pt idx="426">Karnataka</cx:pt>
          <cx:pt idx="427">Karnataka</cx:pt>
          <cx:pt idx="428">Karnataka</cx:pt>
          <cx:pt idx="429">Karnataka</cx:pt>
          <cx:pt idx="430">Karnataka</cx:pt>
          <cx:pt idx="431">Karnataka</cx:pt>
          <cx:pt idx="432">Punjab</cx:pt>
          <cx:pt idx="433">Punjab</cx:pt>
          <cx:pt idx="434">Punjab</cx:pt>
          <cx:pt idx="435">Punjab</cx:pt>
          <cx:pt idx="436">Punjab</cx:pt>
          <cx:pt idx="437">Punjab</cx:pt>
          <cx:pt idx="438">Punjab</cx:pt>
          <cx:pt idx="439">Punjab</cx:pt>
          <cx:pt idx="440">Madhya Pradesh</cx:pt>
          <cx:pt idx="441">Madhya Pradesh</cx:pt>
          <cx:pt idx="442">Madhya Pradesh</cx:pt>
          <cx:pt idx="443">Madhya Pradesh</cx:pt>
          <cx:pt idx="444">Madhya Pradesh</cx:pt>
          <cx:pt idx="445">Madhya Pradesh</cx:pt>
          <cx:pt idx="446">Madhya Pradesh</cx:pt>
          <cx:pt idx="447">Madhya Pradesh</cx:pt>
          <cx:pt idx="448">Tamil Nadu</cx:pt>
          <cx:pt idx="449">Tamil Nadu</cx:pt>
          <cx:pt idx="450">Tamil Nadu</cx:pt>
          <cx:pt idx="451">Tamil Nadu</cx:pt>
          <cx:pt idx="452">Tamil Nadu</cx:pt>
          <cx:pt idx="453">Tamil Nadu</cx:pt>
          <cx:pt idx="454">Tamil Nadu</cx:pt>
          <cx:pt idx="455">Tamil Nadu</cx:pt>
          <cx:pt idx="456">Karnataka</cx:pt>
          <cx:pt idx="457">Karnataka</cx:pt>
          <cx:pt idx="458">Karnataka</cx:pt>
          <cx:pt idx="459">Karnataka</cx:pt>
          <cx:pt idx="460">Karnataka</cx:pt>
          <cx:pt idx="461">Karnataka</cx:pt>
          <cx:pt idx="462">Karnataka</cx:pt>
          <cx:pt idx="463">Karnataka</cx:pt>
          <cx:pt idx="464">Karnataka</cx:pt>
          <cx:pt idx="465">Karnataka</cx:pt>
          <cx:pt idx="466">Karnataka</cx:pt>
          <cx:pt idx="467">Karnataka</cx:pt>
          <cx:pt idx="468">Karnataka</cx:pt>
          <cx:pt idx="469">Karnataka</cx:pt>
          <cx:pt idx="470">Karnataka</cx:pt>
          <cx:pt idx="471">Karnataka</cx:pt>
          <cx:pt idx="472">Karnataka</cx:pt>
          <cx:pt idx="473">Karnataka</cx:pt>
          <cx:pt idx="474">Karnataka</cx:pt>
          <cx:pt idx="475">Karnataka</cx:pt>
          <cx:pt idx="476">Karnataka</cx:pt>
          <cx:pt idx="477">Karnataka</cx:pt>
          <cx:pt idx="478">Karnataka</cx:pt>
          <cx:pt idx="479">Karnataka</cx:pt>
          <cx:pt idx="480">Maharashtra</cx:pt>
          <cx:pt idx="481">Maharashtra</cx:pt>
          <cx:pt idx="482">Maharashtra</cx:pt>
          <cx:pt idx="483">Maharashtra</cx:pt>
          <cx:pt idx="484">Maharashtra</cx:pt>
          <cx:pt idx="485">Maharashtra</cx:pt>
          <cx:pt idx="486">Maharashtra</cx:pt>
          <cx:pt idx="487">Maharashtra</cx:pt>
        </cx:lvl>
      </cx:strDim>
    </cx:data>
    <cx:data id="1">
      <cx:strDim type="colorStr">
        <cx:f>'Prepared Data project 3'!$I$2:$I$489</cx:f>
        <cx:nf>'Prepared Data project 3'!$I$1</cx:nf>
        <cx:lvl ptCount="488" name="Evaluation Criteria">
          <cx:pt idx="0">STORE AMBIANCE</cx:pt>
          <cx:pt idx="1">FIRST IMPRESSIONS</cx:pt>
          <cx:pt idx="2">CLOSURE &amp; CARE</cx:pt>
          <cx:pt idx="3">OBJECTION HANDLING</cx:pt>
          <cx:pt idx="4">TRIAL EXPERIENCE &amp; UPSELL</cx:pt>
          <cx:pt idx="5">RECOMMENDATIONS</cx:pt>
          <cx:pt idx="6">DISCOVERY</cx:pt>
          <cx:pt idx="7">OVERALL EXPERIENCE</cx:pt>
          <cx:pt idx="8">STORE AMBIANCE</cx:pt>
          <cx:pt idx="9">FIRST IMPRESSIONS</cx:pt>
          <cx:pt idx="10">CLOSURE &amp; CARE</cx:pt>
          <cx:pt idx="11">OBJECTION HANDLING</cx:pt>
          <cx:pt idx="12">TRIAL EXPERIENCE &amp; UPSELL</cx:pt>
          <cx:pt idx="13">RECOMMENDATIONS</cx:pt>
          <cx:pt idx="14">DISCOVERY</cx:pt>
          <cx:pt idx="15">OVERALL EXPERIENCE</cx:pt>
          <cx:pt idx="16">STORE AMBIANCE</cx:pt>
          <cx:pt idx="17">FIRST IMPRESSIONS</cx:pt>
          <cx:pt idx="18">CLOSURE &amp; CARE</cx:pt>
          <cx:pt idx="19">OBJECTION HANDLING</cx:pt>
          <cx:pt idx="20">TRIAL EXPERIENCE &amp; UPSELL</cx:pt>
          <cx:pt idx="21">RECOMMENDATIONS</cx:pt>
          <cx:pt idx="22">DISCOVERY</cx:pt>
          <cx:pt idx="23">OVERALL EXPERIENCE</cx:pt>
          <cx:pt idx="24">STORE AMBIANCE</cx:pt>
          <cx:pt idx="25">FIRST IMPRESSIONS</cx:pt>
          <cx:pt idx="26">CLOSURE &amp; CARE</cx:pt>
          <cx:pt idx="27">OBJECTION HANDLING</cx:pt>
          <cx:pt idx="28">TRIAL EXPERIENCE &amp; UPSELL</cx:pt>
          <cx:pt idx="29">RECOMMENDATIONS</cx:pt>
          <cx:pt idx="30">DISCOVERY</cx:pt>
          <cx:pt idx="31">OVERALL EXPERIENCE</cx:pt>
          <cx:pt idx="32">STORE AMBIANCE</cx:pt>
          <cx:pt idx="33">FIRST IMPRESSIONS</cx:pt>
          <cx:pt idx="34">CLOSURE &amp; CARE</cx:pt>
          <cx:pt idx="35">OBJECTION HANDLING</cx:pt>
          <cx:pt idx="36">TRIAL EXPERIENCE &amp; UPSELL</cx:pt>
          <cx:pt idx="37">RECOMMENDATIONS</cx:pt>
          <cx:pt idx="38">DISCOVERY</cx:pt>
          <cx:pt idx="39">OVERALL EXPERIENCE</cx:pt>
          <cx:pt idx="40">STORE AMBIANCE</cx:pt>
          <cx:pt idx="41">FIRST IMPRESSIONS</cx:pt>
          <cx:pt idx="42">CLOSURE &amp; CARE</cx:pt>
          <cx:pt idx="43">OBJECTION HANDLING</cx:pt>
          <cx:pt idx="44">TRIAL EXPERIENCE &amp; UPSELL</cx:pt>
          <cx:pt idx="45">RECOMMENDATIONS</cx:pt>
          <cx:pt idx="46">DISCOVERY</cx:pt>
          <cx:pt idx="47">OVERALL EXPERIENCE</cx:pt>
          <cx:pt idx="48">STORE AMBIANCE</cx:pt>
          <cx:pt idx="49">FIRST IMPRESSIONS</cx:pt>
          <cx:pt idx="50">CLOSURE &amp; CARE</cx:pt>
          <cx:pt idx="51">OBJECTION HANDLING</cx:pt>
          <cx:pt idx="52">TRIAL EXPERIENCE &amp; UPSELL</cx:pt>
          <cx:pt idx="53">RECOMMENDATIONS</cx:pt>
          <cx:pt idx="54">DISCOVERY</cx:pt>
          <cx:pt idx="55">OVERALL EXPERIENCE</cx:pt>
          <cx:pt idx="56">STORE AMBIANCE</cx:pt>
          <cx:pt idx="57">FIRST IMPRESSIONS</cx:pt>
          <cx:pt idx="58">CLOSURE &amp; CARE</cx:pt>
          <cx:pt idx="59">OBJECTION HANDLING</cx:pt>
          <cx:pt idx="60">TRIAL EXPERIENCE &amp; UPSELL</cx:pt>
          <cx:pt idx="61">RECOMMENDATIONS</cx:pt>
          <cx:pt idx="62">DISCOVERY</cx:pt>
          <cx:pt idx="63">OVERALL EXPERIENCE</cx:pt>
          <cx:pt idx="64">STORE AMBIANCE</cx:pt>
          <cx:pt idx="65">FIRST IMPRESSIONS</cx:pt>
          <cx:pt idx="66">CLOSURE &amp; CARE</cx:pt>
          <cx:pt idx="67">OBJECTION HANDLING</cx:pt>
          <cx:pt idx="68">TRIAL EXPERIENCE &amp; UPSELL</cx:pt>
          <cx:pt idx="69">RECOMMENDATIONS</cx:pt>
          <cx:pt idx="70">DISCOVERY</cx:pt>
          <cx:pt idx="71">OVERALL EXPERIENCE</cx:pt>
          <cx:pt idx="72">STORE AMBIANCE</cx:pt>
          <cx:pt idx="73">FIRST IMPRESSIONS</cx:pt>
          <cx:pt idx="74">CLOSURE &amp; CARE</cx:pt>
          <cx:pt idx="75">OBJECTION HANDLING</cx:pt>
          <cx:pt idx="76">TRIAL EXPERIENCE &amp; UPSELL</cx:pt>
          <cx:pt idx="77">RECOMMENDATIONS</cx:pt>
          <cx:pt idx="78">DISCOVERY</cx:pt>
          <cx:pt idx="79">OVERALL EXPERIENCE</cx:pt>
          <cx:pt idx="80">STORE AMBIANCE</cx:pt>
          <cx:pt idx="81">FIRST IMPRESSIONS</cx:pt>
          <cx:pt idx="82">CLOSURE &amp; CARE</cx:pt>
          <cx:pt idx="83">OBJECTION HANDLING</cx:pt>
          <cx:pt idx="84">TRIAL EXPERIENCE &amp; UPSELL</cx:pt>
          <cx:pt idx="85">RECOMMENDATIONS</cx:pt>
          <cx:pt idx="86">DISCOVERY</cx:pt>
          <cx:pt idx="87">OVERALL EXPERIENCE</cx:pt>
          <cx:pt idx="88">STORE AMBIANCE</cx:pt>
          <cx:pt idx="89">FIRST IMPRESSIONS</cx:pt>
          <cx:pt idx="90">CLOSURE &amp; CARE</cx:pt>
          <cx:pt idx="91">OBJECTION HANDLING</cx:pt>
          <cx:pt idx="92">TRIAL EXPERIENCE &amp; UPSELL</cx:pt>
          <cx:pt idx="93">RECOMMENDATIONS</cx:pt>
          <cx:pt idx="94">DISCOVERY</cx:pt>
          <cx:pt idx="95">OVERALL EXPERIENCE</cx:pt>
          <cx:pt idx="96">STORE AMBIANCE</cx:pt>
          <cx:pt idx="97">FIRST IMPRESSIONS</cx:pt>
          <cx:pt idx="98">CLOSURE &amp; CARE</cx:pt>
          <cx:pt idx="99">OBJECTION HANDLING</cx:pt>
          <cx:pt idx="100">TRIAL EXPERIENCE &amp; UPSELL</cx:pt>
          <cx:pt idx="101">RECOMMENDATIONS</cx:pt>
          <cx:pt idx="102">DISCOVERY</cx:pt>
          <cx:pt idx="103">OVERALL EXPERIENCE</cx:pt>
          <cx:pt idx="104">STORE AMBIANCE</cx:pt>
          <cx:pt idx="105">FIRST IMPRESSIONS</cx:pt>
          <cx:pt idx="106">CLOSURE &amp; CARE</cx:pt>
          <cx:pt idx="107">OBJECTION HANDLING</cx:pt>
          <cx:pt idx="108">TRIAL EXPERIENCE &amp; UPSELL</cx:pt>
          <cx:pt idx="109">RECOMMENDATIONS</cx:pt>
          <cx:pt idx="110">DISCOVERY</cx:pt>
          <cx:pt idx="111">OVERALL EXPERIENCE</cx:pt>
          <cx:pt idx="112">STORE AMBIANCE</cx:pt>
          <cx:pt idx="113">FIRST IMPRESSIONS</cx:pt>
          <cx:pt idx="114">CLOSURE &amp; CARE</cx:pt>
          <cx:pt idx="115">OBJECTION HANDLING</cx:pt>
          <cx:pt idx="116">TRIAL EXPERIENCE &amp; UPSELL</cx:pt>
          <cx:pt idx="117">RECOMMENDATIONS</cx:pt>
          <cx:pt idx="118">DISCOVERY</cx:pt>
          <cx:pt idx="119">OVERALL EXPERIENCE</cx:pt>
          <cx:pt idx="120">STORE AMBIANCE</cx:pt>
          <cx:pt idx="121">FIRST IMPRESSIONS</cx:pt>
          <cx:pt idx="122">CLOSURE &amp; CARE</cx:pt>
          <cx:pt idx="123">OBJECTION HANDLING</cx:pt>
          <cx:pt idx="124">TRIAL EXPERIENCE &amp; UPSELL</cx:pt>
          <cx:pt idx="125">RECOMMENDATIONS</cx:pt>
          <cx:pt idx="126">DISCOVERY</cx:pt>
          <cx:pt idx="127">OVERALL EXPERIENCE</cx:pt>
          <cx:pt idx="128">STORE AMBIANCE</cx:pt>
          <cx:pt idx="129">FIRST IMPRESSIONS</cx:pt>
          <cx:pt idx="130">CLOSURE &amp; CARE</cx:pt>
          <cx:pt idx="131">OBJECTION HANDLING</cx:pt>
          <cx:pt idx="132">TRIAL EXPERIENCE &amp; UPSELL</cx:pt>
          <cx:pt idx="133">RECOMMENDATIONS</cx:pt>
          <cx:pt idx="134">DISCOVERY</cx:pt>
          <cx:pt idx="135">OVERALL EXPERIENCE</cx:pt>
          <cx:pt idx="136">STORE AMBIANCE</cx:pt>
          <cx:pt idx="137">FIRST IMPRESSIONS</cx:pt>
          <cx:pt idx="138">CLOSURE &amp; CARE</cx:pt>
          <cx:pt idx="139">OBJECTION HANDLING</cx:pt>
          <cx:pt idx="140">TRIAL EXPERIENCE &amp; UPSELL</cx:pt>
          <cx:pt idx="141">RECOMMENDATIONS</cx:pt>
          <cx:pt idx="142">DISCOVERY</cx:pt>
          <cx:pt idx="143">OVERALL EXPERIENCE</cx:pt>
          <cx:pt idx="144">STORE AMBIANCE</cx:pt>
          <cx:pt idx="145">FIRST IMPRESSIONS</cx:pt>
          <cx:pt idx="146">CLOSURE &amp; CARE</cx:pt>
          <cx:pt idx="147">OBJECTION HANDLING</cx:pt>
          <cx:pt idx="148">TRIAL EXPERIENCE &amp; UPSELL</cx:pt>
          <cx:pt idx="149">RECOMMENDATIONS</cx:pt>
          <cx:pt idx="150">DISCOVERY</cx:pt>
          <cx:pt idx="151">OVERALL EXPERIENCE</cx:pt>
          <cx:pt idx="152">STORE AMBIANCE</cx:pt>
          <cx:pt idx="153">FIRST IMPRESSIONS</cx:pt>
          <cx:pt idx="154">CLOSURE &amp; CARE</cx:pt>
          <cx:pt idx="155">OBJECTION HANDLING</cx:pt>
          <cx:pt idx="156">TRIAL EXPERIENCE &amp; UPSELL</cx:pt>
          <cx:pt idx="157">RECOMMENDATIONS</cx:pt>
          <cx:pt idx="158">DISCOVERY</cx:pt>
          <cx:pt idx="159">OVERALL EXPERIENCE</cx:pt>
          <cx:pt idx="160">STORE AMBIANCE</cx:pt>
          <cx:pt idx="161">FIRST IMPRESSIONS</cx:pt>
          <cx:pt idx="162">CLOSURE &amp; CARE</cx:pt>
          <cx:pt idx="163">OBJECTION HANDLING</cx:pt>
          <cx:pt idx="164">TRIAL EXPERIENCE &amp; UPSELL</cx:pt>
          <cx:pt idx="165">RECOMMENDATIONS</cx:pt>
          <cx:pt idx="166">DISCOVERY</cx:pt>
          <cx:pt idx="167">OVERALL EXPERIENCE</cx:pt>
          <cx:pt idx="168">STORE AMBIANCE</cx:pt>
          <cx:pt idx="169">FIRST IMPRESSIONS</cx:pt>
          <cx:pt idx="170">CLOSURE &amp; CARE</cx:pt>
          <cx:pt idx="171">OBJECTION HANDLING</cx:pt>
          <cx:pt idx="172">TRIAL EXPERIENCE &amp; UPSELL</cx:pt>
          <cx:pt idx="173">RECOMMENDATIONS</cx:pt>
          <cx:pt idx="174">DISCOVERY</cx:pt>
          <cx:pt idx="175">OVERALL EXPERIENCE</cx:pt>
          <cx:pt idx="176">STORE AMBIANCE</cx:pt>
          <cx:pt idx="177">FIRST IMPRESSIONS</cx:pt>
          <cx:pt idx="178">CLOSURE &amp; CARE</cx:pt>
          <cx:pt idx="179">OBJECTION HANDLING</cx:pt>
          <cx:pt idx="180">TRIAL EXPERIENCE &amp; UPSELL</cx:pt>
          <cx:pt idx="181">RECOMMENDATIONS</cx:pt>
          <cx:pt idx="182">DISCOVERY</cx:pt>
          <cx:pt idx="183">OVERALL EXPERIENCE</cx:pt>
          <cx:pt idx="184">STORE AMBIANCE</cx:pt>
          <cx:pt idx="185">FIRST IMPRESSIONS</cx:pt>
          <cx:pt idx="186">CLOSURE &amp; CARE</cx:pt>
          <cx:pt idx="187">OBJECTION HANDLING</cx:pt>
          <cx:pt idx="188">TRIAL EXPERIENCE &amp; UPSELL</cx:pt>
          <cx:pt idx="189">RECOMMENDATIONS</cx:pt>
          <cx:pt idx="190">DISCOVERY</cx:pt>
          <cx:pt idx="191">OVERALL EXPERIENCE</cx:pt>
          <cx:pt idx="192">STORE AMBIANCE</cx:pt>
          <cx:pt idx="193">FIRST IMPRESSIONS</cx:pt>
          <cx:pt idx="194">CLOSURE &amp; CARE</cx:pt>
          <cx:pt idx="195">OBJECTION HANDLING</cx:pt>
          <cx:pt idx="196">TRIAL EXPERIENCE &amp; UPSELL</cx:pt>
          <cx:pt idx="197">RECOMMENDATIONS</cx:pt>
          <cx:pt idx="198">DISCOVERY</cx:pt>
          <cx:pt idx="199">OVERALL EXPERIENCE</cx:pt>
          <cx:pt idx="200">STORE AMBIANCE</cx:pt>
          <cx:pt idx="201">FIRST IMPRESSIONS</cx:pt>
          <cx:pt idx="202">CLOSURE &amp; CARE</cx:pt>
          <cx:pt idx="203">OBJECTION HANDLING</cx:pt>
          <cx:pt idx="204">TRIAL EXPERIENCE &amp; UPSELL</cx:pt>
          <cx:pt idx="205">RECOMMENDATIONS</cx:pt>
          <cx:pt idx="206">DISCOVERY</cx:pt>
          <cx:pt idx="207">OVERALL EXPERIENCE</cx:pt>
          <cx:pt idx="208">STORE AMBIANCE</cx:pt>
          <cx:pt idx="209">FIRST IMPRESSIONS</cx:pt>
          <cx:pt idx="210">CLOSURE &amp; CARE</cx:pt>
          <cx:pt idx="211">OBJECTION HANDLING</cx:pt>
          <cx:pt idx="212">TRIAL EXPERIENCE &amp; UPSELL</cx:pt>
          <cx:pt idx="213">RECOMMENDATIONS</cx:pt>
          <cx:pt idx="214">DISCOVERY</cx:pt>
          <cx:pt idx="215">OVERALL EXPERIENCE</cx:pt>
          <cx:pt idx="216">STORE AMBIANCE</cx:pt>
          <cx:pt idx="217">FIRST IMPRESSIONS</cx:pt>
          <cx:pt idx="218">CLOSURE &amp; CARE</cx:pt>
          <cx:pt idx="219">OBJECTION HANDLING</cx:pt>
          <cx:pt idx="220">TRIAL EXPERIENCE &amp; UPSELL</cx:pt>
          <cx:pt idx="221">RECOMMENDATIONS</cx:pt>
          <cx:pt idx="222">DISCOVERY</cx:pt>
          <cx:pt idx="223">OVERALL EXPERIENCE</cx:pt>
          <cx:pt idx="224">STORE AMBIANCE</cx:pt>
          <cx:pt idx="225">FIRST IMPRESSIONS</cx:pt>
          <cx:pt idx="226">CLOSURE &amp; CARE</cx:pt>
          <cx:pt idx="227">OBJECTION HANDLING</cx:pt>
          <cx:pt idx="228">TRIAL EXPERIENCE &amp; UPSELL</cx:pt>
          <cx:pt idx="229">RECOMMENDATIONS</cx:pt>
          <cx:pt idx="230">DISCOVERY</cx:pt>
          <cx:pt idx="231">OVERALL EXPERIENCE</cx:pt>
          <cx:pt idx="232">STORE AMBIANCE</cx:pt>
          <cx:pt idx="233">FIRST IMPRESSIONS</cx:pt>
          <cx:pt idx="234">CLOSURE &amp; CARE</cx:pt>
          <cx:pt idx="235">OBJECTION HANDLING</cx:pt>
          <cx:pt idx="236">TRIAL EXPERIENCE &amp; UPSELL</cx:pt>
          <cx:pt idx="237">RECOMMENDATIONS</cx:pt>
          <cx:pt idx="238">DISCOVERY</cx:pt>
          <cx:pt idx="239">OVERALL EXPERIENCE</cx:pt>
          <cx:pt idx="240">STORE AMBIANCE</cx:pt>
          <cx:pt idx="241">FIRST IMPRESSIONS</cx:pt>
          <cx:pt idx="242">CLOSURE &amp; CARE</cx:pt>
          <cx:pt idx="243">OBJECTION HANDLING</cx:pt>
          <cx:pt idx="244">TRIAL EXPERIENCE &amp; UPSELL</cx:pt>
          <cx:pt idx="245">RECOMMENDATIONS</cx:pt>
          <cx:pt idx="246">DISCOVERY</cx:pt>
          <cx:pt idx="247">OVERALL EXPERIENCE</cx:pt>
          <cx:pt idx="248">STORE AMBIANCE</cx:pt>
          <cx:pt idx="249">FIRST IMPRESSIONS</cx:pt>
          <cx:pt idx="250">CLOSURE &amp; CARE</cx:pt>
          <cx:pt idx="251">OBJECTION HANDLING</cx:pt>
          <cx:pt idx="252">TRIAL EXPERIENCE &amp; UPSELL</cx:pt>
          <cx:pt idx="253">RECOMMENDATIONS</cx:pt>
          <cx:pt idx="254">DISCOVERY</cx:pt>
          <cx:pt idx="255">OVERALL EXPERIENCE</cx:pt>
          <cx:pt idx="256">STORE AMBIANCE</cx:pt>
          <cx:pt idx="257">FIRST IMPRESSIONS</cx:pt>
          <cx:pt idx="258">CLOSURE &amp; CARE</cx:pt>
          <cx:pt idx="259">OBJECTION HANDLING</cx:pt>
          <cx:pt idx="260">TRIAL EXPERIENCE &amp; UPSELL</cx:pt>
          <cx:pt idx="261">RECOMMENDATIONS</cx:pt>
          <cx:pt idx="262">DISCOVERY</cx:pt>
          <cx:pt idx="263">OVERALL EXPERIENCE</cx:pt>
          <cx:pt idx="264">STORE AMBIANCE</cx:pt>
          <cx:pt idx="265">FIRST IMPRESSIONS</cx:pt>
          <cx:pt idx="266">CLOSURE &amp; CARE</cx:pt>
          <cx:pt idx="267">OBJECTION HANDLING</cx:pt>
          <cx:pt idx="268">TRIAL EXPERIENCE &amp; UPSELL</cx:pt>
          <cx:pt idx="269">RECOMMENDATIONS</cx:pt>
          <cx:pt idx="270">DISCOVERY</cx:pt>
          <cx:pt idx="271">OVERALL EXPERIENCE</cx:pt>
          <cx:pt idx="272">STORE AMBIANCE</cx:pt>
          <cx:pt idx="273">FIRST IMPRESSIONS</cx:pt>
          <cx:pt idx="274">CLOSURE &amp; CARE</cx:pt>
          <cx:pt idx="275">OBJECTION HANDLING</cx:pt>
          <cx:pt idx="276">TRIAL EXPERIENCE &amp; UPSELL</cx:pt>
          <cx:pt idx="277">RECOMMENDATIONS</cx:pt>
          <cx:pt idx="278">DISCOVERY</cx:pt>
          <cx:pt idx="279">OVERALL EXPERIENCE</cx:pt>
          <cx:pt idx="280">STORE AMBIANCE</cx:pt>
          <cx:pt idx="281">FIRST IMPRESSIONS</cx:pt>
          <cx:pt idx="282">CLOSURE &amp; CARE</cx:pt>
          <cx:pt idx="283">OBJECTION HANDLING</cx:pt>
          <cx:pt idx="284">TRIAL EXPERIENCE &amp; UPSELL</cx:pt>
          <cx:pt idx="285">RECOMMENDATIONS</cx:pt>
          <cx:pt idx="286">DISCOVERY</cx:pt>
          <cx:pt idx="287">OVERALL EXPERIENCE</cx:pt>
          <cx:pt idx="288">STORE AMBIANCE</cx:pt>
          <cx:pt idx="289">FIRST IMPRESSIONS</cx:pt>
          <cx:pt idx="290">CLOSURE &amp; CARE</cx:pt>
          <cx:pt idx="291">OBJECTION HANDLING</cx:pt>
          <cx:pt idx="292">TRIAL EXPERIENCE &amp; UPSELL</cx:pt>
          <cx:pt idx="293">RECOMMENDATIONS</cx:pt>
          <cx:pt idx="294">DISCOVERY</cx:pt>
          <cx:pt idx="295">OVERALL EXPERIENCE</cx:pt>
          <cx:pt idx="296">STORE AMBIANCE</cx:pt>
          <cx:pt idx="297">FIRST IMPRESSIONS</cx:pt>
          <cx:pt idx="298">CLOSURE &amp; CARE</cx:pt>
          <cx:pt idx="299">OBJECTION HANDLING</cx:pt>
          <cx:pt idx="300">TRIAL EXPERIENCE &amp; UPSELL</cx:pt>
          <cx:pt idx="301">RECOMMENDATIONS</cx:pt>
          <cx:pt idx="302">DISCOVERY</cx:pt>
          <cx:pt idx="303">OVERALL EXPERIENCE</cx:pt>
          <cx:pt idx="304">STORE AMBIANCE</cx:pt>
          <cx:pt idx="305">FIRST IMPRESSIONS</cx:pt>
          <cx:pt idx="306">CLOSURE &amp; CARE</cx:pt>
          <cx:pt idx="307">OBJECTION HANDLING</cx:pt>
          <cx:pt idx="308">TRIAL EXPERIENCE &amp; UPSELL</cx:pt>
          <cx:pt idx="309">RECOMMENDATIONS</cx:pt>
          <cx:pt idx="310">DISCOVERY</cx:pt>
          <cx:pt idx="311">OVERALL EXPERIENCE</cx:pt>
          <cx:pt idx="312">STORE AMBIANCE</cx:pt>
          <cx:pt idx="313">FIRST IMPRESSIONS</cx:pt>
          <cx:pt idx="314">CLOSURE &amp; CARE</cx:pt>
          <cx:pt idx="315">OBJECTION HANDLING</cx:pt>
          <cx:pt idx="316">TRIAL EXPERIENCE &amp; UPSELL</cx:pt>
          <cx:pt idx="317">RECOMMENDATIONS</cx:pt>
          <cx:pt idx="318">DISCOVERY</cx:pt>
          <cx:pt idx="319">OVERALL EXPERIENCE</cx:pt>
          <cx:pt idx="320">STORE AMBIANCE</cx:pt>
          <cx:pt idx="321">FIRST IMPRESSIONS</cx:pt>
          <cx:pt idx="322">CLOSURE &amp; CARE</cx:pt>
          <cx:pt idx="323">OBJECTION HANDLING</cx:pt>
          <cx:pt idx="324">TRIAL EXPERIENCE &amp; UPSELL</cx:pt>
          <cx:pt idx="325">RECOMMENDATIONS</cx:pt>
          <cx:pt idx="326">DISCOVERY</cx:pt>
          <cx:pt idx="327">OVERALL EXPERIENCE</cx:pt>
          <cx:pt idx="328">STORE AMBIANCE</cx:pt>
          <cx:pt idx="329">FIRST IMPRESSIONS</cx:pt>
          <cx:pt idx="330">CLOSURE &amp; CARE</cx:pt>
          <cx:pt idx="331">OBJECTION HANDLING</cx:pt>
          <cx:pt idx="332">TRIAL EXPERIENCE &amp; UPSELL</cx:pt>
          <cx:pt idx="333">RECOMMENDATIONS</cx:pt>
          <cx:pt idx="334">DISCOVERY</cx:pt>
          <cx:pt idx="335">OVERALL EXPERIENCE</cx:pt>
          <cx:pt idx="336">STORE AMBIANCE</cx:pt>
          <cx:pt idx="337">FIRST IMPRESSIONS</cx:pt>
          <cx:pt idx="338">CLOSURE &amp; CARE</cx:pt>
          <cx:pt idx="339">OBJECTION HANDLING</cx:pt>
          <cx:pt idx="340">TRIAL EXPERIENCE &amp; UPSELL</cx:pt>
          <cx:pt idx="341">RECOMMENDATIONS</cx:pt>
          <cx:pt idx="342">DISCOVERY</cx:pt>
          <cx:pt idx="343">OVERALL EXPERIENCE</cx:pt>
          <cx:pt idx="344">STORE AMBIANCE</cx:pt>
          <cx:pt idx="345">FIRST IMPRESSIONS</cx:pt>
          <cx:pt idx="346">CLOSURE &amp; CARE</cx:pt>
          <cx:pt idx="347">OBJECTION HANDLING</cx:pt>
          <cx:pt idx="348">TRIAL EXPERIENCE &amp; UPSELL</cx:pt>
          <cx:pt idx="349">RECOMMENDATIONS</cx:pt>
          <cx:pt idx="350">DISCOVERY</cx:pt>
          <cx:pt idx="351">OVERALL EXPERIENCE</cx:pt>
          <cx:pt idx="352">STORE AMBIANCE</cx:pt>
          <cx:pt idx="353">FIRST IMPRESSIONS</cx:pt>
          <cx:pt idx="354">CLOSURE &amp; CARE</cx:pt>
          <cx:pt idx="355">OBJECTION HANDLING</cx:pt>
          <cx:pt idx="356">TRIAL EXPERIENCE &amp; UPSELL</cx:pt>
          <cx:pt idx="357">RECOMMENDATIONS</cx:pt>
          <cx:pt idx="358">DISCOVERY</cx:pt>
          <cx:pt idx="359">OVERALL EXPERIENCE</cx:pt>
          <cx:pt idx="360">STORE AMBIANCE</cx:pt>
          <cx:pt idx="361">FIRST IMPRESSIONS</cx:pt>
          <cx:pt idx="362">CLOSURE &amp; CARE</cx:pt>
          <cx:pt idx="363">OBJECTION HANDLING</cx:pt>
          <cx:pt idx="364">TRIAL EXPERIENCE &amp; UPSELL</cx:pt>
          <cx:pt idx="365">RECOMMENDATIONS</cx:pt>
          <cx:pt idx="366">DISCOVERY</cx:pt>
          <cx:pt idx="367">OVERALL EXPERIENCE</cx:pt>
          <cx:pt idx="368">STORE AMBIANCE</cx:pt>
          <cx:pt idx="369">FIRST IMPRESSIONS</cx:pt>
          <cx:pt idx="370">CLOSURE &amp; CARE</cx:pt>
          <cx:pt idx="371">OBJECTION HANDLING</cx:pt>
          <cx:pt idx="372">TRIAL EXPERIENCE &amp; UPSELL</cx:pt>
          <cx:pt idx="373">RECOMMENDATIONS</cx:pt>
          <cx:pt idx="374">DISCOVERY</cx:pt>
          <cx:pt idx="375">OVERALL EXPERIENCE</cx:pt>
          <cx:pt idx="376">STORE AMBIANCE</cx:pt>
          <cx:pt idx="377">FIRST IMPRESSIONS</cx:pt>
          <cx:pt idx="378">CLOSURE &amp; CARE</cx:pt>
          <cx:pt idx="379">OBJECTION HANDLING</cx:pt>
          <cx:pt idx="380">TRIAL EXPERIENCE &amp; UPSELL</cx:pt>
          <cx:pt idx="381">RECOMMENDATIONS</cx:pt>
          <cx:pt idx="382">DISCOVERY</cx:pt>
          <cx:pt idx="383">OVERALL EXPERIENCE</cx:pt>
          <cx:pt idx="384">STORE AMBIANCE</cx:pt>
          <cx:pt idx="385">FIRST IMPRESSIONS</cx:pt>
          <cx:pt idx="386">CLOSURE &amp; CARE</cx:pt>
          <cx:pt idx="387">OBJECTION HANDLING</cx:pt>
          <cx:pt idx="388">TRIAL EXPERIENCE &amp; UPSELL</cx:pt>
          <cx:pt idx="389">RECOMMENDATIONS</cx:pt>
          <cx:pt idx="390">DISCOVERY</cx:pt>
          <cx:pt idx="391">OVERALL EXPERIENCE</cx:pt>
          <cx:pt idx="392">STORE AMBIANCE</cx:pt>
          <cx:pt idx="393">FIRST IMPRESSIONS</cx:pt>
          <cx:pt idx="394">CLOSURE &amp; CARE</cx:pt>
          <cx:pt idx="395">OBJECTION HANDLING</cx:pt>
          <cx:pt idx="396">TRIAL EXPERIENCE &amp; UPSELL</cx:pt>
          <cx:pt idx="397">RECOMMENDATIONS</cx:pt>
          <cx:pt idx="398">DISCOVERY</cx:pt>
          <cx:pt idx="399">OVERALL EXPERIENCE</cx:pt>
          <cx:pt idx="400">STORE AMBIANCE</cx:pt>
          <cx:pt idx="401">FIRST IMPRESSIONS</cx:pt>
          <cx:pt idx="402">CLOSURE &amp; CARE</cx:pt>
          <cx:pt idx="403">OBJECTION HANDLING</cx:pt>
          <cx:pt idx="404">TRIAL EXPERIENCE &amp; UPSELL</cx:pt>
          <cx:pt idx="405">RECOMMENDATIONS</cx:pt>
          <cx:pt idx="406">DISCOVERY</cx:pt>
          <cx:pt idx="407">OVERALL EXPERIENCE</cx:pt>
          <cx:pt idx="408">STORE AMBIANCE</cx:pt>
          <cx:pt idx="409">FIRST IMPRESSIONS</cx:pt>
          <cx:pt idx="410">CLOSURE &amp; CARE</cx:pt>
          <cx:pt idx="411">OBJECTION HANDLING</cx:pt>
          <cx:pt idx="412">TRIAL EXPERIENCE &amp; UPSELL</cx:pt>
          <cx:pt idx="413">RECOMMENDATIONS</cx:pt>
          <cx:pt idx="414">DISCOVERY</cx:pt>
          <cx:pt idx="415">OVERALL EXPERIENCE</cx:pt>
          <cx:pt idx="416">STORE AMBIANCE</cx:pt>
          <cx:pt idx="417">FIRST IMPRESSIONS</cx:pt>
          <cx:pt idx="418">CLOSURE &amp; CARE</cx:pt>
          <cx:pt idx="419">OBJECTION HANDLING</cx:pt>
          <cx:pt idx="420">TRIAL EXPERIENCE &amp; UPSELL</cx:pt>
          <cx:pt idx="421">RECOMMENDATIONS</cx:pt>
          <cx:pt idx="422">DISCOVERY</cx:pt>
          <cx:pt idx="423">OVERALL EXPERIENCE</cx:pt>
          <cx:pt idx="424">STORE AMBIANCE</cx:pt>
          <cx:pt idx="425">FIRST IMPRESSIONS</cx:pt>
          <cx:pt idx="426">CLOSURE &amp; CARE</cx:pt>
          <cx:pt idx="427">OBJECTION HANDLING</cx:pt>
          <cx:pt idx="428">TRIAL EXPERIENCE &amp; UPSELL</cx:pt>
          <cx:pt idx="429">RECOMMENDATIONS</cx:pt>
          <cx:pt idx="430">DISCOVERY</cx:pt>
          <cx:pt idx="431">OVERALL EXPERIENCE</cx:pt>
          <cx:pt idx="432">STORE AMBIANCE</cx:pt>
          <cx:pt idx="433">FIRST IMPRESSIONS</cx:pt>
          <cx:pt idx="434">CLOSURE &amp; CARE</cx:pt>
          <cx:pt idx="435">OBJECTION HANDLING</cx:pt>
          <cx:pt idx="436">TRIAL EXPERIENCE &amp; UPSELL</cx:pt>
          <cx:pt idx="437">RECOMMENDATIONS</cx:pt>
          <cx:pt idx="438">DISCOVERY</cx:pt>
          <cx:pt idx="439">OVERALL EXPERIENCE</cx:pt>
          <cx:pt idx="440">STORE AMBIANCE</cx:pt>
          <cx:pt idx="441">FIRST IMPRESSIONS</cx:pt>
          <cx:pt idx="442">CLOSURE &amp; CARE</cx:pt>
          <cx:pt idx="443">OBJECTION HANDLING</cx:pt>
          <cx:pt idx="444">TRIAL EXPERIENCE &amp; UPSELL</cx:pt>
          <cx:pt idx="445">RECOMMENDATIONS</cx:pt>
          <cx:pt idx="446">DISCOVERY</cx:pt>
          <cx:pt idx="447">OVERALL EXPERIENCE</cx:pt>
          <cx:pt idx="448">STORE AMBIANCE</cx:pt>
          <cx:pt idx="449">FIRST IMPRESSIONS</cx:pt>
          <cx:pt idx="450">CLOSURE &amp; CARE</cx:pt>
          <cx:pt idx="451">OBJECTION HANDLING</cx:pt>
          <cx:pt idx="452">TRIAL EXPERIENCE &amp; UPSELL</cx:pt>
          <cx:pt idx="453">RECOMMENDATIONS</cx:pt>
          <cx:pt idx="454">DISCOVERY</cx:pt>
          <cx:pt idx="455">OVERALL EXPERIENCE</cx:pt>
          <cx:pt idx="456">STORE AMBIANCE</cx:pt>
          <cx:pt idx="457">FIRST IMPRESSIONS</cx:pt>
          <cx:pt idx="458">CLOSURE &amp; CARE</cx:pt>
          <cx:pt idx="459">OBJECTION HANDLING</cx:pt>
          <cx:pt idx="460">TRIAL EXPERIENCE &amp; UPSELL</cx:pt>
          <cx:pt idx="461">RECOMMENDATIONS</cx:pt>
          <cx:pt idx="462">DISCOVERY</cx:pt>
          <cx:pt idx="463">OVERALL EXPERIENCE</cx:pt>
          <cx:pt idx="464">STORE AMBIANCE</cx:pt>
          <cx:pt idx="465">FIRST IMPRESSIONS</cx:pt>
          <cx:pt idx="466">CLOSURE &amp; CARE</cx:pt>
          <cx:pt idx="467">OBJECTION HANDLING</cx:pt>
          <cx:pt idx="468">TRIAL EXPERIENCE &amp; UPSELL</cx:pt>
          <cx:pt idx="469">RECOMMENDATIONS</cx:pt>
          <cx:pt idx="470">DISCOVERY</cx:pt>
          <cx:pt idx="471">OVERALL EXPERIENCE</cx:pt>
          <cx:pt idx="472">STORE AMBIANCE</cx:pt>
          <cx:pt idx="473">FIRST IMPRESSIONS</cx:pt>
          <cx:pt idx="474">CLOSURE &amp; CARE</cx:pt>
          <cx:pt idx="475">OBJECTION HANDLING</cx:pt>
          <cx:pt idx="476">TRIAL EXPERIENCE &amp; UPSELL</cx:pt>
          <cx:pt idx="477">RECOMMENDATIONS</cx:pt>
          <cx:pt idx="478">DISCOVERY</cx:pt>
          <cx:pt idx="479">OVERALL EXPERIENCE</cx:pt>
          <cx:pt idx="480">STORE AMBIANCE</cx:pt>
          <cx:pt idx="481">FIRST IMPRESSIONS</cx:pt>
          <cx:pt idx="482">CLOSURE &amp; CARE</cx:pt>
          <cx:pt idx="483">OBJECTION HANDLING</cx:pt>
          <cx:pt idx="484">TRIAL EXPERIENCE &amp; UPSELL</cx:pt>
          <cx:pt idx="485">RECOMMENDATIONS</cx:pt>
          <cx:pt idx="486">DISCOVERY</cx:pt>
          <cx:pt idx="487">OVERALL EXPERIENCE</cx:pt>
        </cx:lvl>
      </cx:strDim>
      <cx:strDim type="cat">
        <cx:f>'Prepared Data project 3'!$F$2:$F$489</cx:f>
        <cx:nf>'Prepared Data project 3'!$F$1</cx:nf>
        <cx:lvl ptCount="488" name="Location_State">
          <cx:pt idx="0">Delhi (Ut)</cx:pt>
          <cx:pt idx="1">Delhi (Ut)</cx:pt>
          <cx:pt idx="2">Delhi (Ut)</cx:pt>
          <cx:pt idx="3">Delhi (Ut)</cx:pt>
          <cx:pt idx="4">Delhi (Ut)</cx:pt>
          <cx:pt idx="5">Delhi (Ut)</cx:pt>
          <cx:pt idx="6">Delhi (Ut)</cx:pt>
          <cx:pt idx="7">Delhi (Ut)</cx:pt>
          <cx:pt idx="8">Gujarat</cx:pt>
          <cx:pt idx="9">Gujarat</cx:pt>
          <cx:pt idx="10">Gujarat</cx:pt>
          <cx:pt idx="11">Gujarat</cx:pt>
          <cx:pt idx="12">Gujarat</cx:pt>
          <cx:pt idx="13">Gujarat</cx:pt>
          <cx:pt idx="14">Gujarat</cx:pt>
          <cx:pt idx="15">Gujarat</cx:pt>
          <cx:pt idx="16">Haryana</cx:pt>
          <cx:pt idx="17">Haryana</cx:pt>
          <cx:pt idx="18">Haryana</cx:pt>
          <cx:pt idx="19">Haryana</cx:pt>
          <cx:pt idx="20">Haryana</cx:pt>
          <cx:pt idx="21">Haryana</cx:pt>
          <cx:pt idx="22">Haryana</cx:pt>
          <cx:pt idx="23">Haryana</cx:pt>
          <cx:pt idx="24">Rajasthan</cx:pt>
          <cx:pt idx="25">Rajasthan</cx:pt>
          <cx:pt idx="26">Rajasthan</cx:pt>
          <cx:pt idx="27">Rajasthan</cx:pt>
          <cx:pt idx="28">Rajasthan</cx:pt>
          <cx:pt idx="29">Rajasthan</cx:pt>
          <cx:pt idx="30">Rajasthan</cx:pt>
          <cx:pt idx="31">Rajasthan</cx:pt>
          <cx:pt idx="32">Rajasthan</cx:pt>
          <cx:pt idx="33">Rajasthan</cx:pt>
          <cx:pt idx="34">Rajasthan</cx:pt>
          <cx:pt idx="35">Rajasthan</cx:pt>
          <cx:pt idx="36">Rajasthan</cx:pt>
          <cx:pt idx="37">Rajasthan</cx:pt>
          <cx:pt idx="38">Rajasthan</cx:pt>
          <cx:pt idx="39">Rajasthan</cx:pt>
          <cx:pt idx="40">Tamil Nadu</cx:pt>
          <cx:pt idx="41">Tamil Nadu</cx:pt>
          <cx:pt idx="42">Tamil Nadu</cx:pt>
          <cx:pt idx="43">Tamil Nadu</cx:pt>
          <cx:pt idx="44">Tamil Nadu</cx:pt>
          <cx:pt idx="45">Tamil Nadu</cx:pt>
          <cx:pt idx="46">Tamil Nadu</cx:pt>
          <cx:pt idx="47">Tamil Nadu</cx:pt>
          <cx:pt idx="48">Maharashtra</cx:pt>
          <cx:pt idx="49">Maharashtra</cx:pt>
          <cx:pt idx="50">Maharashtra</cx:pt>
          <cx:pt idx="51">Maharashtra</cx:pt>
          <cx:pt idx="52">Maharashtra</cx:pt>
          <cx:pt idx="53">Maharashtra</cx:pt>
          <cx:pt idx="54">Maharashtra</cx:pt>
          <cx:pt idx="55">Maharashtra</cx:pt>
          <cx:pt idx="56">Maharashtra</cx:pt>
          <cx:pt idx="57">Maharashtra</cx:pt>
          <cx:pt idx="58">Maharashtra</cx:pt>
          <cx:pt idx="59">Maharashtra</cx:pt>
          <cx:pt idx="60">Maharashtra</cx:pt>
          <cx:pt idx="61">Maharashtra</cx:pt>
          <cx:pt idx="62">Maharashtra</cx:pt>
          <cx:pt idx="63">Maharashtra</cx:pt>
          <cx:pt idx="64">Maharashtra</cx:pt>
          <cx:pt idx="65">Maharashtra</cx:pt>
          <cx:pt idx="66">Maharashtra</cx:pt>
          <cx:pt idx="67">Maharashtra</cx:pt>
          <cx:pt idx="68">Maharashtra</cx:pt>
          <cx:pt idx="69">Maharashtra</cx:pt>
          <cx:pt idx="70">Maharashtra</cx:pt>
          <cx:pt idx="71">Maharashtra</cx:pt>
          <cx:pt idx="72">Maharashtra</cx:pt>
          <cx:pt idx="73">Maharashtra</cx:pt>
          <cx:pt idx="74">Maharashtra</cx:pt>
          <cx:pt idx="75">Maharashtra</cx:pt>
          <cx:pt idx="76">Maharashtra</cx:pt>
          <cx:pt idx="77">Maharashtra</cx:pt>
          <cx:pt idx="78">Maharashtra</cx:pt>
          <cx:pt idx="79">Maharashtra</cx:pt>
          <cx:pt idx="80">Maharashtra</cx:pt>
          <cx:pt idx="81">Maharashtra</cx:pt>
          <cx:pt idx="82">Maharashtra</cx:pt>
          <cx:pt idx="83">Maharashtra</cx:pt>
          <cx:pt idx="84">Maharashtra</cx:pt>
          <cx:pt idx="85">Maharashtra</cx:pt>
          <cx:pt idx="86">Maharashtra</cx:pt>
          <cx:pt idx="87">Maharashtra</cx:pt>
          <cx:pt idx="88">Maharashtra</cx:pt>
          <cx:pt idx="89">Maharashtra</cx:pt>
          <cx:pt idx="90">Maharashtra</cx:pt>
          <cx:pt idx="91">Maharashtra</cx:pt>
          <cx:pt idx="92">Maharashtra</cx:pt>
          <cx:pt idx="93">Maharashtra</cx:pt>
          <cx:pt idx="94">Maharashtra</cx:pt>
          <cx:pt idx="95">Maharashtra</cx:pt>
          <cx:pt idx="96">Karnataka</cx:pt>
          <cx:pt idx="97">Karnataka</cx:pt>
          <cx:pt idx="98">Karnataka</cx:pt>
          <cx:pt idx="99">Karnataka</cx:pt>
          <cx:pt idx="100">Karnataka</cx:pt>
          <cx:pt idx="101">Karnataka</cx:pt>
          <cx:pt idx="102">Karnataka</cx:pt>
          <cx:pt idx="103">Karnataka</cx:pt>
          <cx:pt idx="104">Telangana</cx:pt>
          <cx:pt idx="105">Telangana</cx:pt>
          <cx:pt idx="106">Telangana</cx:pt>
          <cx:pt idx="107">Telangana</cx:pt>
          <cx:pt idx="108">Telangana</cx:pt>
          <cx:pt idx="109">Telangana</cx:pt>
          <cx:pt idx="110">Telangana</cx:pt>
          <cx:pt idx="111">Telangana</cx:pt>
          <cx:pt idx="112">Maharashtra</cx:pt>
          <cx:pt idx="113">Maharashtra</cx:pt>
          <cx:pt idx="114">Maharashtra</cx:pt>
          <cx:pt idx="115">Maharashtra</cx:pt>
          <cx:pt idx="116">Maharashtra</cx:pt>
          <cx:pt idx="117">Maharashtra</cx:pt>
          <cx:pt idx="118">Maharashtra</cx:pt>
          <cx:pt idx="119">Maharashtra</cx:pt>
          <cx:pt idx="120">Maharashtra</cx:pt>
          <cx:pt idx="121">Maharashtra</cx:pt>
          <cx:pt idx="122">Maharashtra</cx:pt>
          <cx:pt idx="123">Maharashtra</cx:pt>
          <cx:pt idx="124">Maharashtra</cx:pt>
          <cx:pt idx="125">Maharashtra</cx:pt>
          <cx:pt idx="126">Maharashtra</cx:pt>
          <cx:pt idx="127">Maharashtra</cx:pt>
          <cx:pt idx="128">Maharashtra</cx:pt>
          <cx:pt idx="129">Maharashtra</cx:pt>
          <cx:pt idx="130">Maharashtra</cx:pt>
          <cx:pt idx="131">Maharashtra</cx:pt>
          <cx:pt idx="132">Maharashtra</cx:pt>
          <cx:pt idx="133">Maharashtra</cx:pt>
          <cx:pt idx="134">Maharashtra</cx:pt>
          <cx:pt idx="135">Maharashtra</cx:pt>
          <cx:pt idx="136">Kerala</cx:pt>
          <cx:pt idx="137">Kerala</cx:pt>
          <cx:pt idx="138">Kerala</cx:pt>
          <cx:pt idx="139">Kerala</cx:pt>
          <cx:pt idx="140">Kerala</cx:pt>
          <cx:pt idx="141">Kerala</cx:pt>
          <cx:pt idx="142">Kerala</cx:pt>
          <cx:pt idx="143">Kerala</cx:pt>
          <cx:pt idx="144">Punjab</cx:pt>
          <cx:pt idx="145">Punjab</cx:pt>
          <cx:pt idx="146">Punjab</cx:pt>
          <cx:pt idx="147">Punjab</cx:pt>
          <cx:pt idx="148">Punjab</cx:pt>
          <cx:pt idx="149">Punjab</cx:pt>
          <cx:pt idx="150">Punjab</cx:pt>
          <cx:pt idx="151">Punjab</cx:pt>
          <cx:pt idx="152">Punjab</cx:pt>
          <cx:pt idx="153">Punjab</cx:pt>
          <cx:pt idx="154">Punjab</cx:pt>
          <cx:pt idx="155">Punjab</cx:pt>
          <cx:pt idx="156">Punjab</cx:pt>
          <cx:pt idx="157">Punjab</cx:pt>
          <cx:pt idx="158">Punjab</cx:pt>
          <cx:pt idx="159">Punjab</cx:pt>
          <cx:pt idx="160">Punjab</cx:pt>
          <cx:pt idx="161">Punjab</cx:pt>
          <cx:pt idx="162">Punjab</cx:pt>
          <cx:pt idx="163">Punjab</cx:pt>
          <cx:pt idx="164">Punjab</cx:pt>
          <cx:pt idx="165">Punjab</cx:pt>
          <cx:pt idx="166">Punjab</cx:pt>
          <cx:pt idx="167">Punjab</cx:pt>
          <cx:pt idx="168">Delhi (Ut)</cx:pt>
          <cx:pt idx="169">Delhi (Ut)</cx:pt>
          <cx:pt idx="170">Delhi (Ut)</cx:pt>
          <cx:pt idx="171">Delhi (Ut)</cx:pt>
          <cx:pt idx="172">Delhi (Ut)</cx:pt>
          <cx:pt idx="173">Delhi (Ut)</cx:pt>
          <cx:pt idx="174">Delhi (Ut)</cx:pt>
          <cx:pt idx="175">Delhi (Ut)</cx:pt>
          <cx:pt idx="176">Delhi (Ut)</cx:pt>
          <cx:pt idx="177">Delhi (Ut)</cx:pt>
          <cx:pt idx="178">Delhi (Ut)</cx:pt>
          <cx:pt idx="179">Delhi (Ut)</cx:pt>
          <cx:pt idx="180">Delhi (Ut)</cx:pt>
          <cx:pt idx="181">Delhi (Ut)</cx:pt>
          <cx:pt idx="182">Delhi (Ut)</cx:pt>
          <cx:pt idx="183">Delhi (Ut)</cx:pt>
          <cx:pt idx="184">Delhi (Ut)</cx:pt>
          <cx:pt idx="185">Delhi (Ut)</cx:pt>
          <cx:pt idx="186">Delhi (Ut)</cx:pt>
          <cx:pt idx="187">Delhi (Ut)</cx:pt>
          <cx:pt idx="188">Delhi (Ut)</cx:pt>
          <cx:pt idx="189">Delhi (Ut)</cx:pt>
          <cx:pt idx="190">Delhi (Ut)</cx:pt>
          <cx:pt idx="191">Delhi (Ut)</cx:pt>
          <cx:pt idx="192">Delhi (Ut)</cx:pt>
          <cx:pt idx="193">Delhi (Ut)</cx:pt>
          <cx:pt idx="194">Delhi (Ut)</cx:pt>
          <cx:pt idx="195">Delhi (Ut)</cx:pt>
          <cx:pt idx="196">Delhi (Ut)</cx:pt>
          <cx:pt idx="197">Delhi (Ut)</cx:pt>
          <cx:pt idx="198">Delhi (Ut)</cx:pt>
          <cx:pt idx="199">Delhi (Ut)</cx:pt>
          <cx:pt idx="200">Karnataka</cx:pt>
          <cx:pt idx="201">Karnataka</cx:pt>
          <cx:pt idx="202">Karnataka</cx:pt>
          <cx:pt idx="203">Karnataka</cx:pt>
          <cx:pt idx="204">Karnataka</cx:pt>
          <cx:pt idx="205">Karnataka</cx:pt>
          <cx:pt idx="206">Karnataka</cx:pt>
          <cx:pt idx="207">Karnataka</cx:pt>
          <cx:pt idx="208">Maharashtra</cx:pt>
          <cx:pt idx="209">Maharashtra</cx:pt>
          <cx:pt idx="210">Maharashtra</cx:pt>
          <cx:pt idx="211">Maharashtra</cx:pt>
          <cx:pt idx="212">Maharashtra</cx:pt>
          <cx:pt idx="213">Maharashtra</cx:pt>
          <cx:pt idx="214">Maharashtra</cx:pt>
          <cx:pt idx="215">Maharashtra</cx:pt>
          <cx:pt idx="216">Tamil Nadu</cx:pt>
          <cx:pt idx="217">Tamil Nadu</cx:pt>
          <cx:pt idx="218">Tamil Nadu</cx:pt>
          <cx:pt idx="219">Tamil Nadu</cx:pt>
          <cx:pt idx="220">Tamil Nadu</cx:pt>
          <cx:pt idx="221">Tamil Nadu</cx:pt>
          <cx:pt idx="222">Tamil Nadu</cx:pt>
          <cx:pt idx="223">Tamil Nadu</cx:pt>
          <cx:pt idx="224">Assam</cx:pt>
          <cx:pt idx="225">Assam</cx:pt>
          <cx:pt idx="226">Assam</cx:pt>
          <cx:pt idx="227">Assam</cx:pt>
          <cx:pt idx="228">Assam</cx:pt>
          <cx:pt idx="229">Assam</cx:pt>
          <cx:pt idx="230">Assam</cx:pt>
          <cx:pt idx="231">Assam</cx:pt>
          <cx:pt idx="232">West Bengal</cx:pt>
          <cx:pt idx="233">West Bengal</cx:pt>
          <cx:pt idx="234">West Bengal</cx:pt>
          <cx:pt idx="235">West Bengal</cx:pt>
          <cx:pt idx="236">West Bengal</cx:pt>
          <cx:pt idx="237">West Bengal</cx:pt>
          <cx:pt idx="238">West Bengal</cx:pt>
          <cx:pt idx="239">West Bengal</cx:pt>
          <cx:pt idx="240">Karnataka</cx:pt>
          <cx:pt idx="241">Karnataka</cx:pt>
          <cx:pt idx="242">Karnataka</cx:pt>
          <cx:pt idx="243">Karnataka</cx:pt>
          <cx:pt idx="244">Karnataka</cx:pt>
          <cx:pt idx="245">Karnataka</cx:pt>
          <cx:pt idx="246">Karnataka</cx:pt>
          <cx:pt idx="247">Karnataka</cx:pt>
          <cx:pt idx="248">West Bengal</cx:pt>
          <cx:pt idx="249">West Bengal</cx:pt>
          <cx:pt idx="250">West Bengal</cx:pt>
          <cx:pt idx="251">West Bengal</cx:pt>
          <cx:pt idx="252">West Bengal</cx:pt>
          <cx:pt idx="253">West Bengal</cx:pt>
          <cx:pt idx="254">West Bengal</cx:pt>
          <cx:pt idx="255">West Bengal</cx:pt>
          <cx:pt idx="256">Tamil Nadu</cx:pt>
          <cx:pt idx="257">Tamil Nadu</cx:pt>
          <cx:pt idx="258">Tamil Nadu</cx:pt>
          <cx:pt idx="259">Tamil Nadu</cx:pt>
          <cx:pt idx="260">Tamil Nadu</cx:pt>
          <cx:pt idx="261">Tamil Nadu</cx:pt>
          <cx:pt idx="262">Tamil Nadu</cx:pt>
          <cx:pt idx="263">Tamil Nadu</cx:pt>
          <cx:pt idx="264">Maharashtra</cx:pt>
          <cx:pt idx="265">Maharashtra</cx:pt>
          <cx:pt idx="266">Maharashtra</cx:pt>
          <cx:pt idx="267">Maharashtra</cx:pt>
          <cx:pt idx="268">Maharashtra</cx:pt>
          <cx:pt idx="269">Maharashtra</cx:pt>
          <cx:pt idx="270">Maharashtra</cx:pt>
          <cx:pt idx="271">Maharashtra</cx:pt>
          <cx:pt idx="272">Uttar Pradesh</cx:pt>
          <cx:pt idx="273">Uttar Pradesh</cx:pt>
          <cx:pt idx="274">Uttar Pradesh</cx:pt>
          <cx:pt idx="275">Uttar Pradesh</cx:pt>
          <cx:pt idx="276">Uttar Pradesh</cx:pt>
          <cx:pt idx="277">Uttar Pradesh</cx:pt>
          <cx:pt idx="278">Uttar Pradesh</cx:pt>
          <cx:pt idx="279">Uttar Pradesh</cx:pt>
          <cx:pt idx="280">Gujarat</cx:pt>
          <cx:pt idx="281">Gujarat</cx:pt>
          <cx:pt idx="282">Gujarat</cx:pt>
          <cx:pt idx="283">Gujarat</cx:pt>
          <cx:pt idx="284">Gujarat</cx:pt>
          <cx:pt idx="285">Gujarat</cx:pt>
          <cx:pt idx="286">Gujarat</cx:pt>
          <cx:pt idx="287">Gujarat</cx:pt>
          <cx:pt idx="288">Telangana</cx:pt>
          <cx:pt idx="289">Telangana</cx:pt>
          <cx:pt idx="290">Telangana</cx:pt>
          <cx:pt idx="291">Telangana</cx:pt>
          <cx:pt idx="292">Telangana</cx:pt>
          <cx:pt idx="293">Telangana</cx:pt>
          <cx:pt idx="294">Telangana</cx:pt>
          <cx:pt idx="295">Telangana</cx:pt>
          <cx:pt idx="296">Telangana</cx:pt>
          <cx:pt idx="297">Telangana</cx:pt>
          <cx:pt idx="298">Telangana</cx:pt>
          <cx:pt idx="299">Telangana</cx:pt>
          <cx:pt idx="300">Telangana</cx:pt>
          <cx:pt idx="301">Telangana</cx:pt>
          <cx:pt idx="302">Telangana</cx:pt>
          <cx:pt idx="303">Telangana</cx:pt>
          <cx:pt idx="304">Telangana</cx:pt>
          <cx:pt idx="305">Telangana</cx:pt>
          <cx:pt idx="306">Telangana</cx:pt>
          <cx:pt idx="307">Telangana</cx:pt>
          <cx:pt idx="308">Telangana</cx:pt>
          <cx:pt idx="309">Telangana</cx:pt>
          <cx:pt idx="310">Telangana</cx:pt>
          <cx:pt idx="311">Telangana</cx:pt>
          <cx:pt idx="312">Uttar Pradesh</cx:pt>
          <cx:pt idx="313">Uttar Pradesh</cx:pt>
          <cx:pt idx="314">Uttar Pradesh</cx:pt>
          <cx:pt idx="315">Uttar Pradesh</cx:pt>
          <cx:pt idx="316">Uttar Pradesh</cx:pt>
          <cx:pt idx="317">Uttar Pradesh</cx:pt>
          <cx:pt idx="318">Uttar Pradesh</cx:pt>
          <cx:pt idx="319">Uttar Pradesh</cx:pt>
          <cx:pt idx="320">Uttar Pradesh</cx:pt>
          <cx:pt idx="321">Uttar Pradesh</cx:pt>
          <cx:pt idx="322">Uttar Pradesh</cx:pt>
          <cx:pt idx="323">Uttar Pradesh</cx:pt>
          <cx:pt idx="324">Uttar Pradesh</cx:pt>
          <cx:pt idx="325">Uttar Pradesh</cx:pt>
          <cx:pt idx="326">Uttar Pradesh</cx:pt>
          <cx:pt idx="327">Uttar Pradesh</cx:pt>
          <cx:pt idx="328">Tamil Nadu</cx:pt>
          <cx:pt idx="329">Tamil Nadu</cx:pt>
          <cx:pt idx="330">Tamil Nadu</cx:pt>
          <cx:pt idx="331">Tamil Nadu</cx:pt>
          <cx:pt idx="332">Tamil Nadu</cx:pt>
          <cx:pt idx="333">Tamil Nadu</cx:pt>
          <cx:pt idx="334">Tamil Nadu</cx:pt>
          <cx:pt idx="335">Tamil Nadu</cx:pt>
          <cx:pt idx="336">West Bengal</cx:pt>
          <cx:pt idx="337">West Bengal</cx:pt>
          <cx:pt idx="338">West Bengal</cx:pt>
          <cx:pt idx="339">West Bengal</cx:pt>
          <cx:pt idx="340">West Bengal</cx:pt>
          <cx:pt idx="341">West Bengal</cx:pt>
          <cx:pt idx="342">West Bengal</cx:pt>
          <cx:pt idx="343">West Bengal</cx:pt>
          <cx:pt idx="344">Orissa</cx:pt>
          <cx:pt idx="345">Orissa</cx:pt>
          <cx:pt idx="346">Orissa</cx:pt>
          <cx:pt idx="347">Orissa</cx:pt>
          <cx:pt idx="348">Orissa</cx:pt>
          <cx:pt idx="349">Orissa</cx:pt>
          <cx:pt idx="350">Orissa</cx:pt>
          <cx:pt idx="351">Orissa</cx:pt>
          <cx:pt idx="352">Gujarat</cx:pt>
          <cx:pt idx="353">Gujarat</cx:pt>
          <cx:pt idx="354">Gujarat</cx:pt>
          <cx:pt idx="355">Gujarat</cx:pt>
          <cx:pt idx="356">Gujarat</cx:pt>
          <cx:pt idx="357">Gujarat</cx:pt>
          <cx:pt idx="358">Gujarat</cx:pt>
          <cx:pt idx="359">Gujarat</cx:pt>
          <cx:pt idx="360">Delhi (Ut)</cx:pt>
          <cx:pt idx="361">Delhi (Ut)</cx:pt>
          <cx:pt idx="362">Delhi (Ut)</cx:pt>
          <cx:pt idx="363">Delhi (Ut)</cx:pt>
          <cx:pt idx="364">Delhi (Ut)</cx:pt>
          <cx:pt idx="365">Delhi (Ut)</cx:pt>
          <cx:pt idx="366">Delhi (Ut)</cx:pt>
          <cx:pt idx="367">Delhi (Ut)</cx:pt>
          <cx:pt idx="368">Madhya Pradesh</cx:pt>
          <cx:pt idx="369">Madhya Pradesh</cx:pt>
          <cx:pt idx="370">Madhya Pradesh</cx:pt>
          <cx:pt idx="371">Madhya Pradesh</cx:pt>
          <cx:pt idx="372">Madhya Pradesh</cx:pt>
          <cx:pt idx="373">Madhya Pradesh</cx:pt>
          <cx:pt idx="374">Madhya Pradesh</cx:pt>
          <cx:pt idx="375">Madhya Pradesh</cx:pt>
          <cx:pt idx="376">Delhi (Ut)</cx:pt>
          <cx:pt idx="377">Delhi (Ut)</cx:pt>
          <cx:pt idx="378">Delhi (Ut)</cx:pt>
          <cx:pt idx="379">Delhi (Ut)</cx:pt>
          <cx:pt idx="380">Delhi (Ut)</cx:pt>
          <cx:pt idx="381">Delhi (Ut)</cx:pt>
          <cx:pt idx="382">Delhi (Ut)</cx:pt>
          <cx:pt idx="383">Delhi (Ut)</cx:pt>
          <cx:pt idx="384">Uttar Pradesh</cx:pt>
          <cx:pt idx="385">Uttar Pradesh</cx:pt>
          <cx:pt idx="386">Uttar Pradesh</cx:pt>
          <cx:pt idx="387">Uttar Pradesh</cx:pt>
          <cx:pt idx="388">Uttar Pradesh</cx:pt>
          <cx:pt idx="389">Uttar Pradesh</cx:pt>
          <cx:pt idx="390">Uttar Pradesh</cx:pt>
          <cx:pt idx="391">Uttar Pradesh</cx:pt>
          <cx:pt idx="392">Telangana</cx:pt>
          <cx:pt idx="393">Telangana</cx:pt>
          <cx:pt idx="394">Telangana</cx:pt>
          <cx:pt idx="395">Telangana</cx:pt>
          <cx:pt idx="396">Telangana</cx:pt>
          <cx:pt idx="397">Telangana</cx:pt>
          <cx:pt idx="398">Telangana</cx:pt>
          <cx:pt idx="399">Telangana</cx:pt>
          <cx:pt idx="400">Maharashtra</cx:pt>
          <cx:pt idx="401">Maharashtra</cx:pt>
          <cx:pt idx="402">Maharashtra</cx:pt>
          <cx:pt idx="403">Maharashtra</cx:pt>
          <cx:pt idx="404">Maharashtra</cx:pt>
          <cx:pt idx="405">Maharashtra</cx:pt>
          <cx:pt idx="406">Maharashtra</cx:pt>
          <cx:pt idx="407">Maharashtra</cx:pt>
          <cx:pt idx="408">West Bengal</cx:pt>
          <cx:pt idx="409">West Bengal</cx:pt>
          <cx:pt idx="410">West Bengal</cx:pt>
          <cx:pt idx="411">West Bengal</cx:pt>
          <cx:pt idx="412">West Bengal</cx:pt>
          <cx:pt idx="413">West Bengal</cx:pt>
          <cx:pt idx="414">West Bengal</cx:pt>
          <cx:pt idx="415">West Bengal</cx:pt>
          <cx:pt idx="416">Maharashtra</cx:pt>
          <cx:pt idx="417">Maharashtra</cx:pt>
          <cx:pt idx="418">Maharashtra</cx:pt>
          <cx:pt idx="419">Maharashtra</cx:pt>
          <cx:pt idx="420">Maharashtra</cx:pt>
          <cx:pt idx="421">Maharashtra</cx:pt>
          <cx:pt idx="422">Maharashtra</cx:pt>
          <cx:pt idx="423">Maharashtra</cx:pt>
          <cx:pt idx="424">Karnataka</cx:pt>
          <cx:pt idx="425">Karnataka</cx:pt>
          <cx:pt idx="426">Karnataka</cx:pt>
          <cx:pt idx="427">Karnataka</cx:pt>
          <cx:pt idx="428">Karnataka</cx:pt>
          <cx:pt idx="429">Karnataka</cx:pt>
          <cx:pt idx="430">Karnataka</cx:pt>
          <cx:pt idx="431">Karnataka</cx:pt>
          <cx:pt idx="432">Punjab</cx:pt>
          <cx:pt idx="433">Punjab</cx:pt>
          <cx:pt idx="434">Punjab</cx:pt>
          <cx:pt idx="435">Punjab</cx:pt>
          <cx:pt idx="436">Punjab</cx:pt>
          <cx:pt idx="437">Punjab</cx:pt>
          <cx:pt idx="438">Punjab</cx:pt>
          <cx:pt idx="439">Punjab</cx:pt>
          <cx:pt idx="440">Madhya Pradesh</cx:pt>
          <cx:pt idx="441">Madhya Pradesh</cx:pt>
          <cx:pt idx="442">Madhya Pradesh</cx:pt>
          <cx:pt idx="443">Madhya Pradesh</cx:pt>
          <cx:pt idx="444">Madhya Pradesh</cx:pt>
          <cx:pt idx="445">Madhya Pradesh</cx:pt>
          <cx:pt idx="446">Madhya Pradesh</cx:pt>
          <cx:pt idx="447">Madhya Pradesh</cx:pt>
          <cx:pt idx="448">Tamil Nadu</cx:pt>
          <cx:pt idx="449">Tamil Nadu</cx:pt>
          <cx:pt idx="450">Tamil Nadu</cx:pt>
          <cx:pt idx="451">Tamil Nadu</cx:pt>
          <cx:pt idx="452">Tamil Nadu</cx:pt>
          <cx:pt idx="453">Tamil Nadu</cx:pt>
          <cx:pt idx="454">Tamil Nadu</cx:pt>
          <cx:pt idx="455">Tamil Nadu</cx:pt>
          <cx:pt idx="456">Karnataka</cx:pt>
          <cx:pt idx="457">Karnataka</cx:pt>
          <cx:pt idx="458">Karnataka</cx:pt>
          <cx:pt idx="459">Karnataka</cx:pt>
          <cx:pt idx="460">Karnataka</cx:pt>
          <cx:pt idx="461">Karnataka</cx:pt>
          <cx:pt idx="462">Karnataka</cx:pt>
          <cx:pt idx="463">Karnataka</cx:pt>
          <cx:pt idx="464">Karnataka</cx:pt>
          <cx:pt idx="465">Karnataka</cx:pt>
          <cx:pt idx="466">Karnataka</cx:pt>
          <cx:pt idx="467">Karnataka</cx:pt>
          <cx:pt idx="468">Karnataka</cx:pt>
          <cx:pt idx="469">Karnataka</cx:pt>
          <cx:pt idx="470">Karnataka</cx:pt>
          <cx:pt idx="471">Karnataka</cx:pt>
          <cx:pt idx="472">Karnataka</cx:pt>
          <cx:pt idx="473">Karnataka</cx:pt>
          <cx:pt idx="474">Karnataka</cx:pt>
          <cx:pt idx="475">Karnataka</cx:pt>
          <cx:pt idx="476">Karnataka</cx:pt>
          <cx:pt idx="477">Karnataka</cx:pt>
          <cx:pt idx="478">Karnataka</cx:pt>
          <cx:pt idx="479">Karnataka</cx:pt>
          <cx:pt idx="480">Maharashtra</cx:pt>
          <cx:pt idx="481">Maharashtra</cx:pt>
          <cx:pt idx="482">Maharashtra</cx:pt>
          <cx:pt idx="483">Maharashtra</cx:pt>
          <cx:pt idx="484">Maharashtra</cx:pt>
          <cx:pt idx="485">Maharashtra</cx:pt>
          <cx:pt idx="486">Maharashtra</cx:pt>
          <cx:pt idx="487">Maharashtra</cx:pt>
        </cx:lvl>
      </cx:strDim>
    </cx:data>
    <cx:data id="2">
      <cx:strDim type="colorStr">
        <cx:f>'Prepared Data project 3'!$J$2:$J$489</cx:f>
        <cx:nf>'Prepared Data project 3'!$J$1</cx:nf>
        <cx:lvl ptCount="488" name="Value">
          <cx:pt idx="0">100</cx:pt>
          <cx:pt idx="1">56</cx:pt>
          <cx:pt idx="2">57</cx:pt>
          <cx:pt idx="3">0</cx:pt>
          <cx:pt idx="4">50</cx:pt>
          <cx:pt idx="5">17</cx:pt>
          <cx:pt idx="6">80</cx:pt>
          <cx:pt idx="7">100</cx:pt>
          <cx:pt idx="8">100</cx:pt>
          <cx:pt idx="9">100</cx:pt>
          <cx:pt idx="10">63</cx:pt>
          <cx:pt idx="11">100</cx:pt>
          <cx:pt idx="12">75</cx:pt>
          <cx:pt idx="13">67</cx:pt>
          <cx:pt idx="14">100</cx:pt>
          <cx:pt idx="15">100</cx:pt>
          <cx:pt idx="16">100</cx:pt>
          <cx:pt idx="17">100</cx:pt>
          <cx:pt idx="18">25</cx:pt>
          <cx:pt idx="19">100</cx:pt>
          <cx:pt idx="20">75</cx:pt>
          <cx:pt idx="21">17</cx:pt>
          <cx:pt idx="22">80</cx:pt>
          <cx:pt idx="23">100</cx:pt>
          <cx:pt idx="24">89</cx:pt>
          <cx:pt idx="25">80</cx:pt>
          <cx:pt idx="26">88</cx:pt>
          <cx:pt idx="27">100</cx:pt>
          <cx:pt idx="28">63</cx:pt>
          <cx:pt idx="29">100</cx:pt>
          <cx:pt idx="30">80</cx:pt>
          <cx:pt idx="31">100</cx:pt>
          <cx:pt idx="32">89</cx:pt>
          <cx:pt idx="33">80</cx:pt>
          <cx:pt idx="34">88</cx:pt>
          <cx:pt idx="35">100</cx:pt>
          <cx:pt idx="36">63</cx:pt>
          <cx:pt idx="37">100</cx:pt>
          <cx:pt idx="38">80</cx:pt>
          <cx:pt idx="39">100</cx:pt>
          <cx:pt idx="40">100</cx:pt>
          <cx:pt idx="41">100</cx:pt>
          <cx:pt idx="42">63</cx:pt>
          <cx:pt idx="43">100</cx:pt>
          <cx:pt idx="44">88</cx:pt>
          <cx:pt idx="45">83</cx:pt>
          <cx:pt idx="46">100</cx:pt>
          <cx:pt idx="47">100</cx:pt>
          <cx:pt idx="48">78</cx:pt>
          <cx:pt idx="49">90</cx:pt>
          <cx:pt idx="50">25</cx:pt>
          <cx:pt idx="51">0</cx:pt>
          <cx:pt idx="52">0</cx:pt>
          <cx:pt idx="53">0</cx:pt>
          <cx:pt idx="54">0</cx:pt>
          <cx:pt idx="55">0</cx:pt>
          <cx:pt idx="56">78</cx:pt>
          <cx:pt idx="57">60</cx:pt>
          <cx:pt idx="58">13</cx:pt>
          <cx:pt idx="59">33</cx:pt>
          <cx:pt idx="60">0</cx:pt>
          <cx:pt idx="61">0</cx:pt>
          <cx:pt idx="62">40</cx:pt>
          <cx:pt idx="63">0</cx:pt>
          <cx:pt idx="64">78</cx:pt>
          <cx:pt idx="65">90</cx:pt>
          <cx:pt idx="66">50</cx:pt>
          <cx:pt idx="67">100</cx:pt>
          <cx:pt idx="68">100</cx:pt>
          <cx:pt idx="69">50</cx:pt>
          <cx:pt idx="70">40</cx:pt>
          <cx:pt idx="71">100</cx:pt>
          <cx:pt idx="72">78</cx:pt>
          <cx:pt idx="73">90</cx:pt>
          <cx:pt idx="74">63</cx:pt>
          <cx:pt idx="75">100</cx:pt>
          <cx:pt idx="76">100</cx:pt>
          <cx:pt idx="77">17</cx:pt>
          <cx:pt idx="78">60</cx:pt>
          <cx:pt idx="79">100</cx:pt>
          <cx:pt idx="80">78</cx:pt>
          <cx:pt idx="81">80</cx:pt>
          <cx:pt idx="82">63</cx:pt>
          <cx:pt idx="83">100</cx:pt>
          <cx:pt idx="84">100</cx:pt>
          <cx:pt idx="85">100</cx:pt>
          <cx:pt idx="86">100</cx:pt>
          <cx:pt idx="87">100</cx:pt>
          <cx:pt idx="88">78</cx:pt>
          <cx:pt idx="89">60</cx:pt>
          <cx:pt idx="90">38</cx:pt>
          <cx:pt idx="91">100</cx:pt>
          <cx:pt idx="92">88</cx:pt>
          <cx:pt idx="93">50</cx:pt>
          <cx:pt idx="94">100</cx:pt>
          <cx:pt idx="95">100</cx:pt>
          <cx:pt idx="96">89</cx:pt>
          <cx:pt idx="97">89</cx:pt>
          <cx:pt idx="98">50</cx:pt>
          <cx:pt idx="99">100</cx:pt>
          <cx:pt idx="100">100</cx:pt>
          <cx:pt idx="101">83</cx:pt>
          <cx:pt idx="102">80</cx:pt>
          <cx:pt idx="103">100</cx:pt>
          <cx:pt idx="104">78</cx:pt>
          <cx:pt idx="105">100</cx:pt>
          <cx:pt idx="106">63</cx:pt>
          <cx:pt idx="107">100</cx:pt>
          <cx:pt idx="108">50</cx:pt>
          <cx:pt idx="109">83</cx:pt>
          <cx:pt idx="110">80</cx:pt>
          <cx:pt idx="111">100</cx:pt>
          <cx:pt idx="112">78</cx:pt>
          <cx:pt idx="113">67</cx:pt>
          <cx:pt idx="114">38</cx:pt>
          <cx:pt idx="115">67</cx:pt>
          <cx:pt idx="116">38</cx:pt>
          <cx:pt idx="117">83</cx:pt>
          <cx:pt idx="118">60</cx:pt>
          <cx:pt idx="119">100</cx:pt>
          <cx:pt idx="120">89</cx:pt>
          <cx:pt idx="121">100</cx:pt>
          <cx:pt idx="122">50</cx:pt>
          <cx:pt idx="123">67</cx:pt>
          <cx:pt idx="124">88</cx:pt>
          <cx:pt idx="125">50</cx:pt>
          <cx:pt idx="126">80</cx:pt>
          <cx:pt idx="127">100</cx:pt>
          <cx:pt idx="128">89</cx:pt>
          <cx:pt idx="129">100</cx:pt>
          <cx:pt idx="130">100</cx:pt>
          <cx:pt idx="131">67</cx:pt>
          <cx:pt idx="132">88</cx:pt>
          <cx:pt idx="133">83</cx:pt>
          <cx:pt idx="134">80</cx:pt>
          <cx:pt idx="135">100</cx:pt>
          <cx:pt idx="136">89</cx:pt>
          <cx:pt idx="137">89</cx:pt>
          <cx:pt idx="138">63</cx:pt>
          <cx:pt idx="139">33</cx:pt>
          <cx:pt idx="140">25</cx:pt>
          <cx:pt idx="141">50</cx:pt>
          <cx:pt idx="142">80</cx:pt>
          <cx:pt idx="143">100</cx:pt>
          <cx:pt idx="144">89</cx:pt>
          <cx:pt idx="145">89</cx:pt>
          <cx:pt idx="146">63</cx:pt>
          <cx:pt idx="147">100</cx:pt>
          <cx:pt idx="148">75</cx:pt>
          <cx:pt idx="149">50</cx:pt>
          <cx:pt idx="150">80</cx:pt>
          <cx:pt idx="151">0</cx:pt>
          <cx:pt idx="152">89</cx:pt>
          <cx:pt idx="153">90</cx:pt>
          <cx:pt idx="154">75</cx:pt>
          <cx:pt idx="155">100</cx:pt>
          <cx:pt idx="156">88</cx:pt>
          <cx:pt idx="157">50</cx:pt>
          <cx:pt idx="158">80</cx:pt>
          <cx:pt idx="159">100</cx:pt>
          <cx:pt idx="160">89</cx:pt>
          <cx:pt idx="161">100</cx:pt>
          <cx:pt idx="162">63</cx:pt>
          <cx:pt idx="163">100</cx:pt>
          <cx:pt idx="164">88</cx:pt>
          <cx:pt idx="165">83</cx:pt>
          <cx:pt idx="166">100</cx:pt>
          <cx:pt idx="167">100</cx:pt>
          <cx:pt idx="168">100</cx:pt>
          <cx:pt idx="169">67</cx:pt>
          <cx:pt idx="170">57</cx:pt>
          <cx:pt idx="171">0</cx:pt>
          <cx:pt idx="172">88</cx:pt>
          <cx:pt idx="173">50</cx:pt>
          <cx:pt idx="174">80</cx:pt>
          <cx:pt idx="175">100</cx:pt>
          <cx:pt idx="176">89</cx:pt>
          <cx:pt idx="177">78</cx:pt>
          <cx:pt idx="178">43</cx:pt>
          <cx:pt idx="179">0</cx:pt>
          <cx:pt idx="180">75</cx:pt>
          <cx:pt idx="181">50</cx:pt>
          <cx:pt idx="182">80</cx:pt>
          <cx:pt idx="183">100</cx:pt>
          <cx:pt idx="184">78</cx:pt>
          <cx:pt idx="185">78</cx:pt>
          <cx:pt idx="186">43</cx:pt>
          <cx:pt idx="187">67</cx:pt>
          <cx:pt idx="188">38</cx:pt>
          <cx:pt idx="189">50</cx:pt>
          <cx:pt idx="190">60</cx:pt>
          <cx:pt idx="191">100</cx:pt>
          <cx:pt idx="192">89</cx:pt>
          <cx:pt idx="193">89</cx:pt>
          <cx:pt idx="194">71</cx:pt>
          <cx:pt idx="195">67</cx:pt>
          <cx:pt idx="196">75</cx:pt>
          <cx:pt idx="197">83</cx:pt>
          <cx:pt idx="198">80</cx:pt>
          <cx:pt idx="199">100</cx:pt>
          <cx:pt idx="200">89</cx:pt>
          <cx:pt idx="201">89</cx:pt>
          <cx:pt idx="202">50</cx:pt>
          <cx:pt idx="203">100</cx:pt>
          <cx:pt idx="204">63</cx:pt>
          <cx:pt idx="205">83</cx:pt>
          <cx:pt idx="206">80</cx:pt>
          <cx:pt idx="207">100</cx:pt>
          <cx:pt idx="208">78</cx:pt>
          <cx:pt idx="209">100</cx:pt>
          <cx:pt idx="210">75</cx:pt>
          <cx:pt idx="211">100</cx:pt>
          <cx:pt idx="212">100</cx:pt>
          <cx:pt idx="213">100</cx:pt>
          <cx:pt idx="214">100</cx:pt>
          <cx:pt idx="215">100</cx:pt>
          <cx:pt idx="216">89</cx:pt>
          <cx:pt idx="217">78</cx:pt>
          <cx:pt idx="218">25</cx:pt>
          <cx:pt idx="219">100</cx:pt>
          <cx:pt idx="220">38</cx:pt>
          <cx:pt idx="221">17</cx:pt>
          <cx:pt idx="222">80</cx:pt>
          <cx:pt idx="223">100</cx:pt>
          <cx:pt idx="224">100</cx:pt>
          <cx:pt idx="225">33</cx:pt>
          <cx:pt idx="226">25</cx:pt>
          <cx:pt idx="227">33</cx:pt>
          <cx:pt idx="228">0</cx:pt>
          <cx:pt idx="229">0</cx:pt>
          <cx:pt idx="230">20</cx:pt>
          <cx:pt idx="231">0</cx:pt>
          <cx:pt idx="232">89</cx:pt>
          <cx:pt idx="233">80</cx:pt>
          <cx:pt idx="234">63</cx:pt>
          <cx:pt idx="235">100</cx:pt>
          <cx:pt idx="236">38</cx:pt>
          <cx:pt idx="237">83</cx:pt>
          <cx:pt idx="238">0</cx:pt>
          <cx:pt idx="239">0</cx:pt>
          <cx:pt idx="240">89</cx:pt>
          <cx:pt idx="241">78</cx:pt>
          <cx:pt idx="242">50</cx:pt>
          <cx:pt idx="243">100</cx:pt>
          <cx:pt idx="244">38</cx:pt>
          <cx:pt idx="245">50</cx:pt>
          <cx:pt idx="246">100</cx:pt>
          <cx:pt idx="247">100</cx:pt>
          <cx:pt idx="248">89</cx:pt>
          <cx:pt idx="249">67</cx:pt>
          <cx:pt idx="250">71</cx:pt>
          <cx:pt idx="251">100</cx:pt>
          <cx:pt idx="252">75</cx:pt>
          <cx:pt idx="253">100</cx:pt>
          <cx:pt idx="254">100</cx:pt>
          <cx:pt idx="255">100</cx:pt>
          <cx:pt idx="256">100</cx:pt>
          <cx:pt idx="257">89</cx:pt>
          <cx:pt idx="258">75</cx:pt>
          <cx:pt idx="259">100</cx:pt>
          <cx:pt idx="260">100</cx:pt>
          <cx:pt idx="261">100</cx:pt>
          <cx:pt idx="262">100</cx:pt>
          <cx:pt idx="263">100</cx:pt>
          <cx:pt idx="264">100</cx:pt>
          <cx:pt idx="265">70</cx:pt>
          <cx:pt idx="266">38</cx:pt>
          <cx:pt idx="267">100</cx:pt>
          <cx:pt idx="268">100</cx:pt>
          <cx:pt idx="269">83</cx:pt>
          <cx:pt idx="270">80</cx:pt>
          <cx:pt idx="271">100</cx:pt>
          <cx:pt idx="272">78</cx:pt>
          <cx:pt idx="273">89</cx:pt>
          <cx:pt idx="274">63</cx:pt>
          <cx:pt idx="275">100</cx:pt>
          <cx:pt idx="276">88</cx:pt>
          <cx:pt idx="277">100</cx:pt>
          <cx:pt idx="278">60</cx:pt>
          <cx:pt idx="279">100</cx:pt>
          <cx:pt idx="280">78</cx:pt>
          <cx:pt idx="281">89</cx:pt>
          <cx:pt idx="282">75</cx:pt>
          <cx:pt idx="283">100</cx:pt>
          <cx:pt idx="284">75</cx:pt>
          <cx:pt idx="285">100</cx:pt>
          <cx:pt idx="286">80</cx:pt>
          <cx:pt idx="287">100</cx:pt>
          <cx:pt idx="288">89</cx:pt>
          <cx:pt idx="289">89</cx:pt>
          <cx:pt idx="290">50</cx:pt>
          <cx:pt idx="291">100</cx:pt>
          <cx:pt idx="292">63</cx:pt>
          <cx:pt idx="293">50</cx:pt>
          <cx:pt idx="294">80</cx:pt>
          <cx:pt idx="295">100</cx:pt>
          <cx:pt idx="296">78</cx:pt>
          <cx:pt idx="297">67</cx:pt>
          <cx:pt idx="298">25</cx:pt>
          <cx:pt idx="299">67</cx:pt>
          <cx:pt idx="300">13</cx:pt>
          <cx:pt idx="301">17</cx:pt>
          <cx:pt idx="302">0</cx:pt>
          <cx:pt idx="303">0</cx:pt>
          <cx:pt idx="304">89</cx:pt>
          <cx:pt idx="305">78</cx:pt>
          <cx:pt idx="306">63</cx:pt>
          <cx:pt idx="307">67</cx:pt>
          <cx:pt idx="308">75</cx:pt>
          <cx:pt idx="309">50</cx:pt>
          <cx:pt idx="310">60</cx:pt>
          <cx:pt idx="311">100</cx:pt>
          <cx:pt idx="312">100</cx:pt>
          <cx:pt idx="313">100</cx:pt>
          <cx:pt idx="314">100</cx:pt>
          <cx:pt idx="315">100</cx:pt>
          <cx:pt idx="316">100</cx:pt>
          <cx:pt idx="317">100</cx:pt>
          <cx:pt idx="318">100</cx:pt>
          <cx:pt idx="319">100</cx:pt>
          <cx:pt idx="320">89</cx:pt>
          <cx:pt idx="321">90</cx:pt>
          <cx:pt idx="322">88</cx:pt>
          <cx:pt idx="323">100</cx:pt>
          <cx:pt idx="324">100</cx:pt>
          <cx:pt idx="325">100</cx:pt>
          <cx:pt idx="326">100</cx:pt>
          <cx:pt idx="327">100</cx:pt>
          <cx:pt idx="328">78</cx:pt>
          <cx:pt idx="329">33</cx:pt>
          <cx:pt idx="330">57</cx:pt>
          <cx:pt idx="331">100</cx:pt>
          <cx:pt idx="332">25</cx:pt>
          <cx:pt idx="333">50</cx:pt>
          <cx:pt idx="334">40</cx:pt>
          <cx:pt idx="335">100</cx:pt>
          <cx:pt idx="336">100</cx:pt>
          <cx:pt idx="337">80</cx:pt>
          <cx:pt idx="338">50</cx:pt>
          <cx:pt idx="339">100</cx:pt>
          <cx:pt idx="340">50</cx:pt>
          <cx:pt idx="341">50</cx:pt>
          <cx:pt idx="342">0</cx:pt>
          <cx:pt idx="343">0</cx:pt>
          <cx:pt idx="344">100</cx:pt>
          <cx:pt idx="345">100</cx:pt>
          <cx:pt idx="346">63</cx:pt>
          <cx:pt idx="347">100</cx:pt>
          <cx:pt idx="348">100</cx:pt>
          <cx:pt idx="349">100</cx:pt>
          <cx:pt idx="350">100</cx:pt>
          <cx:pt idx="351">100</cx:pt>
          <cx:pt idx="352">100</cx:pt>
          <cx:pt idx="353">100</cx:pt>
          <cx:pt idx="354">75</cx:pt>
          <cx:pt idx="355">100</cx:pt>
          <cx:pt idx="356">63</cx:pt>
          <cx:pt idx="357">67</cx:pt>
          <cx:pt idx="358">100</cx:pt>
          <cx:pt idx="359">100</cx:pt>
          <cx:pt idx="360">100</cx:pt>
          <cx:pt idx="361">100</cx:pt>
          <cx:pt idx="362">88</cx:pt>
          <cx:pt idx="363">100</cx:pt>
          <cx:pt idx="364">100</cx:pt>
          <cx:pt idx="365">67</cx:pt>
          <cx:pt idx="366">100</cx:pt>
          <cx:pt idx="367">100</cx:pt>
          <cx:pt idx="368">78</cx:pt>
          <cx:pt idx="369">78</cx:pt>
          <cx:pt idx="370">0</cx:pt>
          <cx:pt idx="371">33</cx:pt>
          <cx:pt idx="372">25</cx:pt>
          <cx:pt idx="373">33</cx:pt>
          <cx:pt idx="374">0</cx:pt>
          <cx:pt idx="375">100</cx:pt>
          <cx:pt idx="376">100</cx:pt>
          <cx:pt idx="377">67</cx:pt>
          <cx:pt idx="378">50</cx:pt>
          <cx:pt idx="379">0</cx:pt>
          <cx:pt idx="380">88</cx:pt>
          <cx:pt idx="381">50</cx:pt>
          <cx:pt idx="382">80</cx:pt>
          <cx:pt idx="383">100</cx:pt>
          <cx:pt idx="384">100</cx:pt>
          <cx:pt idx="385">78</cx:pt>
          <cx:pt idx="386">50</cx:pt>
          <cx:pt idx="387">0</cx:pt>
          <cx:pt idx="388">75</cx:pt>
          <cx:pt idx="389">50</cx:pt>
          <cx:pt idx="390">80</cx:pt>
          <cx:pt idx="391">100</cx:pt>
          <cx:pt idx="392">78</cx:pt>
          <cx:pt idx="393">89</cx:pt>
          <cx:pt idx="394">38</cx:pt>
          <cx:pt idx="395">100</cx:pt>
          <cx:pt idx="396">38</cx:pt>
          <cx:pt idx="397">83</cx:pt>
          <cx:pt idx="398">0</cx:pt>
          <cx:pt idx="399">100</cx:pt>
          <cx:pt idx="400">100</cx:pt>
          <cx:pt idx="401">100</cx:pt>
          <cx:pt idx="402">75</cx:pt>
          <cx:pt idx="403">100</cx:pt>
          <cx:pt idx="404">75</cx:pt>
          <cx:pt idx="405">100</cx:pt>
          <cx:pt idx="406">100</cx:pt>
          <cx:pt idx="407">100</cx:pt>
          <cx:pt idx="408">100</cx:pt>
          <cx:pt idx="409">100</cx:pt>
          <cx:pt idx="410">100</cx:pt>
          <cx:pt idx="411">100</cx:pt>
          <cx:pt idx="412">100</cx:pt>
          <cx:pt idx="413">83</cx:pt>
          <cx:pt idx="414">80</cx:pt>
          <cx:pt idx="415">100</cx:pt>
          <cx:pt idx="416">89</cx:pt>
          <cx:pt idx="417">70</cx:pt>
          <cx:pt idx="418">0</cx:pt>
          <cx:pt idx="419">67</cx:pt>
          <cx:pt idx="420">0</cx:pt>
          <cx:pt idx="421">0</cx:pt>
          <cx:pt idx="422">0</cx:pt>
          <cx:pt idx="423">0</cx:pt>
          <cx:pt idx="424">89</cx:pt>
          <cx:pt idx="425">78</cx:pt>
          <cx:pt idx="426">38</cx:pt>
          <cx:pt idx="427">67</cx:pt>
          <cx:pt idx="428">13</cx:pt>
          <cx:pt idx="429">50</cx:pt>
          <cx:pt idx="430">20</cx:pt>
          <cx:pt idx="431">100</cx:pt>
          <cx:pt idx="432">100</cx:pt>
          <cx:pt idx="433">100</cx:pt>
          <cx:pt idx="434">75</cx:pt>
          <cx:pt idx="435">100</cx:pt>
          <cx:pt idx="436">100</cx:pt>
          <cx:pt idx="437">83</cx:pt>
          <cx:pt idx="438">100</cx:pt>
          <cx:pt idx="439">100</cx:pt>
          <cx:pt idx="440">78</cx:pt>
          <cx:pt idx="441">67</cx:pt>
          <cx:pt idx="442">38</cx:pt>
          <cx:pt idx="443">33</cx:pt>
          <cx:pt idx="444">88</cx:pt>
          <cx:pt idx="445">50</cx:pt>
          <cx:pt idx="446">40</cx:pt>
          <cx:pt idx="447">100</cx:pt>
          <cx:pt idx="448">78</cx:pt>
          <cx:pt idx="449">100</cx:pt>
          <cx:pt idx="450">63</cx:pt>
          <cx:pt idx="451">100</cx:pt>
          <cx:pt idx="452">100</cx:pt>
          <cx:pt idx="453">100</cx:pt>
          <cx:pt idx="454">80</cx:pt>
          <cx:pt idx="455">100</cx:pt>
          <cx:pt idx="456">100</cx:pt>
          <cx:pt idx="457">89</cx:pt>
          <cx:pt idx="458">57</cx:pt>
          <cx:pt idx="459">100</cx:pt>
          <cx:pt idx="460">100</cx:pt>
          <cx:pt idx="461">17</cx:pt>
          <cx:pt idx="462">80</cx:pt>
          <cx:pt idx="463">0</cx:pt>
          <cx:pt idx="464">78</cx:pt>
          <cx:pt idx="465">56</cx:pt>
          <cx:pt idx="466">29</cx:pt>
          <cx:pt idx="467">33</cx:pt>
          <cx:pt idx="468">0</cx:pt>
          <cx:pt idx="469">0</cx:pt>
          <cx:pt idx="470">20</cx:pt>
          <cx:pt idx="471">0</cx:pt>
          <cx:pt idx="472">78</cx:pt>
          <cx:pt idx="473">67</cx:pt>
          <cx:pt idx="474">25</cx:pt>
          <cx:pt idx="475">0</cx:pt>
          <cx:pt idx="476">0</cx:pt>
          <cx:pt idx="477">0</cx:pt>
          <cx:pt idx="478">40</cx:pt>
          <cx:pt idx="479">0</cx:pt>
          <cx:pt idx="480">89</cx:pt>
          <cx:pt idx="481">78</cx:pt>
          <cx:pt idx="482">43</cx:pt>
          <cx:pt idx="483">67</cx:pt>
          <cx:pt idx="484">63</cx:pt>
          <cx:pt idx="485">50</cx:pt>
          <cx:pt idx="486">40</cx:pt>
          <cx:pt idx="487">100</cx:pt>
        </cx:lvl>
      </cx:strDim>
      <cx:strDim type="cat">
        <cx:f>'Prepared Data project 3'!$F$2:$F$489</cx:f>
        <cx:nf>'Prepared Data project 3'!$F$1</cx:nf>
        <cx:lvl ptCount="488" name="Location_State">
          <cx:pt idx="0">Delhi (Ut)</cx:pt>
          <cx:pt idx="1">Delhi (Ut)</cx:pt>
          <cx:pt idx="2">Delhi (Ut)</cx:pt>
          <cx:pt idx="3">Delhi (Ut)</cx:pt>
          <cx:pt idx="4">Delhi (Ut)</cx:pt>
          <cx:pt idx="5">Delhi (Ut)</cx:pt>
          <cx:pt idx="6">Delhi (Ut)</cx:pt>
          <cx:pt idx="7">Delhi (Ut)</cx:pt>
          <cx:pt idx="8">Gujarat</cx:pt>
          <cx:pt idx="9">Gujarat</cx:pt>
          <cx:pt idx="10">Gujarat</cx:pt>
          <cx:pt idx="11">Gujarat</cx:pt>
          <cx:pt idx="12">Gujarat</cx:pt>
          <cx:pt idx="13">Gujarat</cx:pt>
          <cx:pt idx="14">Gujarat</cx:pt>
          <cx:pt idx="15">Gujarat</cx:pt>
          <cx:pt idx="16">Haryana</cx:pt>
          <cx:pt idx="17">Haryana</cx:pt>
          <cx:pt idx="18">Haryana</cx:pt>
          <cx:pt idx="19">Haryana</cx:pt>
          <cx:pt idx="20">Haryana</cx:pt>
          <cx:pt idx="21">Haryana</cx:pt>
          <cx:pt idx="22">Haryana</cx:pt>
          <cx:pt idx="23">Haryana</cx:pt>
          <cx:pt idx="24">Rajasthan</cx:pt>
          <cx:pt idx="25">Rajasthan</cx:pt>
          <cx:pt idx="26">Rajasthan</cx:pt>
          <cx:pt idx="27">Rajasthan</cx:pt>
          <cx:pt idx="28">Rajasthan</cx:pt>
          <cx:pt idx="29">Rajasthan</cx:pt>
          <cx:pt idx="30">Rajasthan</cx:pt>
          <cx:pt idx="31">Rajasthan</cx:pt>
          <cx:pt idx="32">Rajasthan</cx:pt>
          <cx:pt idx="33">Rajasthan</cx:pt>
          <cx:pt idx="34">Rajasthan</cx:pt>
          <cx:pt idx="35">Rajasthan</cx:pt>
          <cx:pt idx="36">Rajasthan</cx:pt>
          <cx:pt idx="37">Rajasthan</cx:pt>
          <cx:pt idx="38">Rajasthan</cx:pt>
          <cx:pt idx="39">Rajasthan</cx:pt>
          <cx:pt idx="40">Tamil Nadu</cx:pt>
          <cx:pt idx="41">Tamil Nadu</cx:pt>
          <cx:pt idx="42">Tamil Nadu</cx:pt>
          <cx:pt idx="43">Tamil Nadu</cx:pt>
          <cx:pt idx="44">Tamil Nadu</cx:pt>
          <cx:pt idx="45">Tamil Nadu</cx:pt>
          <cx:pt idx="46">Tamil Nadu</cx:pt>
          <cx:pt idx="47">Tamil Nadu</cx:pt>
          <cx:pt idx="48">Maharashtra</cx:pt>
          <cx:pt idx="49">Maharashtra</cx:pt>
          <cx:pt idx="50">Maharashtra</cx:pt>
          <cx:pt idx="51">Maharashtra</cx:pt>
          <cx:pt idx="52">Maharashtra</cx:pt>
          <cx:pt idx="53">Maharashtra</cx:pt>
          <cx:pt idx="54">Maharashtra</cx:pt>
          <cx:pt idx="55">Maharashtra</cx:pt>
          <cx:pt idx="56">Maharashtra</cx:pt>
          <cx:pt idx="57">Maharashtra</cx:pt>
          <cx:pt idx="58">Maharashtra</cx:pt>
          <cx:pt idx="59">Maharashtra</cx:pt>
          <cx:pt idx="60">Maharashtra</cx:pt>
          <cx:pt idx="61">Maharashtra</cx:pt>
          <cx:pt idx="62">Maharashtra</cx:pt>
          <cx:pt idx="63">Maharashtra</cx:pt>
          <cx:pt idx="64">Maharashtra</cx:pt>
          <cx:pt idx="65">Maharashtra</cx:pt>
          <cx:pt idx="66">Maharashtra</cx:pt>
          <cx:pt idx="67">Maharashtra</cx:pt>
          <cx:pt idx="68">Maharashtra</cx:pt>
          <cx:pt idx="69">Maharashtra</cx:pt>
          <cx:pt idx="70">Maharashtra</cx:pt>
          <cx:pt idx="71">Maharashtra</cx:pt>
          <cx:pt idx="72">Maharashtra</cx:pt>
          <cx:pt idx="73">Maharashtra</cx:pt>
          <cx:pt idx="74">Maharashtra</cx:pt>
          <cx:pt idx="75">Maharashtra</cx:pt>
          <cx:pt idx="76">Maharashtra</cx:pt>
          <cx:pt idx="77">Maharashtra</cx:pt>
          <cx:pt idx="78">Maharashtra</cx:pt>
          <cx:pt idx="79">Maharashtra</cx:pt>
          <cx:pt idx="80">Maharashtra</cx:pt>
          <cx:pt idx="81">Maharashtra</cx:pt>
          <cx:pt idx="82">Maharashtra</cx:pt>
          <cx:pt idx="83">Maharashtra</cx:pt>
          <cx:pt idx="84">Maharashtra</cx:pt>
          <cx:pt idx="85">Maharashtra</cx:pt>
          <cx:pt idx="86">Maharashtra</cx:pt>
          <cx:pt idx="87">Maharashtra</cx:pt>
          <cx:pt idx="88">Maharashtra</cx:pt>
          <cx:pt idx="89">Maharashtra</cx:pt>
          <cx:pt idx="90">Maharashtra</cx:pt>
          <cx:pt idx="91">Maharashtra</cx:pt>
          <cx:pt idx="92">Maharashtra</cx:pt>
          <cx:pt idx="93">Maharashtra</cx:pt>
          <cx:pt idx="94">Maharashtra</cx:pt>
          <cx:pt idx="95">Maharashtra</cx:pt>
          <cx:pt idx="96">Karnataka</cx:pt>
          <cx:pt idx="97">Karnataka</cx:pt>
          <cx:pt idx="98">Karnataka</cx:pt>
          <cx:pt idx="99">Karnataka</cx:pt>
          <cx:pt idx="100">Karnataka</cx:pt>
          <cx:pt idx="101">Karnataka</cx:pt>
          <cx:pt idx="102">Karnataka</cx:pt>
          <cx:pt idx="103">Karnataka</cx:pt>
          <cx:pt idx="104">Telangana</cx:pt>
          <cx:pt idx="105">Telangana</cx:pt>
          <cx:pt idx="106">Telangana</cx:pt>
          <cx:pt idx="107">Telangana</cx:pt>
          <cx:pt idx="108">Telangana</cx:pt>
          <cx:pt idx="109">Telangana</cx:pt>
          <cx:pt idx="110">Telangana</cx:pt>
          <cx:pt idx="111">Telangana</cx:pt>
          <cx:pt idx="112">Maharashtra</cx:pt>
          <cx:pt idx="113">Maharashtra</cx:pt>
          <cx:pt idx="114">Maharashtra</cx:pt>
          <cx:pt idx="115">Maharashtra</cx:pt>
          <cx:pt idx="116">Maharashtra</cx:pt>
          <cx:pt idx="117">Maharashtra</cx:pt>
          <cx:pt idx="118">Maharashtra</cx:pt>
          <cx:pt idx="119">Maharashtra</cx:pt>
          <cx:pt idx="120">Maharashtra</cx:pt>
          <cx:pt idx="121">Maharashtra</cx:pt>
          <cx:pt idx="122">Maharashtra</cx:pt>
          <cx:pt idx="123">Maharashtra</cx:pt>
          <cx:pt idx="124">Maharashtra</cx:pt>
          <cx:pt idx="125">Maharashtra</cx:pt>
          <cx:pt idx="126">Maharashtra</cx:pt>
          <cx:pt idx="127">Maharashtra</cx:pt>
          <cx:pt idx="128">Maharashtra</cx:pt>
          <cx:pt idx="129">Maharashtra</cx:pt>
          <cx:pt idx="130">Maharashtra</cx:pt>
          <cx:pt idx="131">Maharashtra</cx:pt>
          <cx:pt idx="132">Maharashtra</cx:pt>
          <cx:pt idx="133">Maharashtra</cx:pt>
          <cx:pt idx="134">Maharashtra</cx:pt>
          <cx:pt idx="135">Maharashtra</cx:pt>
          <cx:pt idx="136">Kerala</cx:pt>
          <cx:pt idx="137">Kerala</cx:pt>
          <cx:pt idx="138">Kerala</cx:pt>
          <cx:pt idx="139">Kerala</cx:pt>
          <cx:pt idx="140">Kerala</cx:pt>
          <cx:pt idx="141">Kerala</cx:pt>
          <cx:pt idx="142">Kerala</cx:pt>
          <cx:pt idx="143">Kerala</cx:pt>
          <cx:pt idx="144">Punjab</cx:pt>
          <cx:pt idx="145">Punjab</cx:pt>
          <cx:pt idx="146">Punjab</cx:pt>
          <cx:pt idx="147">Punjab</cx:pt>
          <cx:pt idx="148">Punjab</cx:pt>
          <cx:pt idx="149">Punjab</cx:pt>
          <cx:pt idx="150">Punjab</cx:pt>
          <cx:pt idx="151">Punjab</cx:pt>
          <cx:pt idx="152">Punjab</cx:pt>
          <cx:pt idx="153">Punjab</cx:pt>
          <cx:pt idx="154">Punjab</cx:pt>
          <cx:pt idx="155">Punjab</cx:pt>
          <cx:pt idx="156">Punjab</cx:pt>
          <cx:pt idx="157">Punjab</cx:pt>
          <cx:pt idx="158">Punjab</cx:pt>
          <cx:pt idx="159">Punjab</cx:pt>
          <cx:pt idx="160">Punjab</cx:pt>
          <cx:pt idx="161">Punjab</cx:pt>
          <cx:pt idx="162">Punjab</cx:pt>
          <cx:pt idx="163">Punjab</cx:pt>
          <cx:pt idx="164">Punjab</cx:pt>
          <cx:pt idx="165">Punjab</cx:pt>
          <cx:pt idx="166">Punjab</cx:pt>
          <cx:pt idx="167">Punjab</cx:pt>
          <cx:pt idx="168">Delhi (Ut)</cx:pt>
          <cx:pt idx="169">Delhi (Ut)</cx:pt>
          <cx:pt idx="170">Delhi (Ut)</cx:pt>
          <cx:pt idx="171">Delhi (Ut)</cx:pt>
          <cx:pt idx="172">Delhi (Ut)</cx:pt>
          <cx:pt idx="173">Delhi (Ut)</cx:pt>
          <cx:pt idx="174">Delhi (Ut)</cx:pt>
          <cx:pt idx="175">Delhi (Ut)</cx:pt>
          <cx:pt idx="176">Delhi (Ut)</cx:pt>
          <cx:pt idx="177">Delhi (Ut)</cx:pt>
          <cx:pt idx="178">Delhi (Ut)</cx:pt>
          <cx:pt idx="179">Delhi (Ut)</cx:pt>
          <cx:pt idx="180">Delhi (Ut)</cx:pt>
          <cx:pt idx="181">Delhi (Ut)</cx:pt>
          <cx:pt idx="182">Delhi (Ut)</cx:pt>
          <cx:pt idx="183">Delhi (Ut)</cx:pt>
          <cx:pt idx="184">Delhi (Ut)</cx:pt>
          <cx:pt idx="185">Delhi (Ut)</cx:pt>
          <cx:pt idx="186">Delhi (Ut)</cx:pt>
          <cx:pt idx="187">Delhi (Ut)</cx:pt>
          <cx:pt idx="188">Delhi (Ut)</cx:pt>
          <cx:pt idx="189">Delhi (Ut)</cx:pt>
          <cx:pt idx="190">Delhi (Ut)</cx:pt>
          <cx:pt idx="191">Delhi (Ut)</cx:pt>
          <cx:pt idx="192">Delhi (Ut)</cx:pt>
          <cx:pt idx="193">Delhi (Ut)</cx:pt>
          <cx:pt idx="194">Delhi (Ut)</cx:pt>
          <cx:pt idx="195">Delhi (Ut)</cx:pt>
          <cx:pt idx="196">Delhi (Ut)</cx:pt>
          <cx:pt idx="197">Delhi (Ut)</cx:pt>
          <cx:pt idx="198">Delhi (Ut)</cx:pt>
          <cx:pt idx="199">Delhi (Ut)</cx:pt>
          <cx:pt idx="200">Karnataka</cx:pt>
          <cx:pt idx="201">Karnataka</cx:pt>
          <cx:pt idx="202">Karnataka</cx:pt>
          <cx:pt idx="203">Karnataka</cx:pt>
          <cx:pt idx="204">Karnataka</cx:pt>
          <cx:pt idx="205">Karnataka</cx:pt>
          <cx:pt idx="206">Karnataka</cx:pt>
          <cx:pt idx="207">Karnataka</cx:pt>
          <cx:pt idx="208">Maharashtra</cx:pt>
          <cx:pt idx="209">Maharashtra</cx:pt>
          <cx:pt idx="210">Maharashtra</cx:pt>
          <cx:pt idx="211">Maharashtra</cx:pt>
          <cx:pt idx="212">Maharashtra</cx:pt>
          <cx:pt idx="213">Maharashtra</cx:pt>
          <cx:pt idx="214">Maharashtra</cx:pt>
          <cx:pt idx="215">Maharashtra</cx:pt>
          <cx:pt idx="216">Tamil Nadu</cx:pt>
          <cx:pt idx="217">Tamil Nadu</cx:pt>
          <cx:pt idx="218">Tamil Nadu</cx:pt>
          <cx:pt idx="219">Tamil Nadu</cx:pt>
          <cx:pt idx="220">Tamil Nadu</cx:pt>
          <cx:pt idx="221">Tamil Nadu</cx:pt>
          <cx:pt idx="222">Tamil Nadu</cx:pt>
          <cx:pt idx="223">Tamil Nadu</cx:pt>
          <cx:pt idx="224">Assam</cx:pt>
          <cx:pt idx="225">Assam</cx:pt>
          <cx:pt idx="226">Assam</cx:pt>
          <cx:pt idx="227">Assam</cx:pt>
          <cx:pt idx="228">Assam</cx:pt>
          <cx:pt idx="229">Assam</cx:pt>
          <cx:pt idx="230">Assam</cx:pt>
          <cx:pt idx="231">Assam</cx:pt>
          <cx:pt idx="232">West Bengal</cx:pt>
          <cx:pt idx="233">West Bengal</cx:pt>
          <cx:pt idx="234">West Bengal</cx:pt>
          <cx:pt idx="235">West Bengal</cx:pt>
          <cx:pt idx="236">West Bengal</cx:pt>
          <cx:pt idx="237">West Bengal</cx:pt>
          <cx:pt idx="238">West Bengal</cx:pt>
          <cx:pt idx="239">West Bengal</cx:pt>
          <cx:pt idx="240">Karnataka</cx:pt>
          <cx:pt idx="241">Karnataka</cx:pt>
          <cx:pt idx="242">Karnataka</cx:pt>
          <cx:pt idx="243">Karnataka</cx:pt>
          <cx:pt idx="244">Karnataka</cx:pt>
          <cx:pt idx="245">Karnataka</cx:pt>
          <cx:pt idx="246">Karnataka</cx:pt>
          <cx:pt idx="247">Karnataka</cx:pt>
          <cx:pt idx="248">West Bengal</cx:pt>
          <cx:pt idx="249">West Bengal</cx:pt>
          <cx:pt idx="250">West Bengal</cx:pt>
          <cx:pt idx="251">West Bengal</cx:pt>
          <cx:pt idx="252">West Bengal</cx:pt>
          <cx:pt idx="253">West Bengal</cx:pt>
          <cx:pt idx="254">West Bengal</cx:pt>
          <cx:pt idx="255">West Bengal</cx:pt>
          <cx:pt idx="256">Tamil Nadu</cx:pt>
          <cx:pt idx="257">Tamil Nadu</cx:pt>
          <cx:pt idx="258">Tamil Nadu</cx:pt>
          <cx:pt idx="259">Tamil Nadu</cx:pt>
          <cx:pt idx="260">Tamil Nadu</cx:pt>
          <cx:pt idx="261">Tamil Nadu</cx:pt>
          <cx:pt idx="262">Tamil Nadu</cx:pt>
          <cx:pt idx="263">Tamil Nadu</cx:pt>
          <cx:pt idx="264">Maharashtra</cx:pt>
          <cx:pt idx="265">Maharashtra</cx:pt>
          <cx:pt idx="266">Maharashtra</cx:pt>
          <cx:pt idx="267">Maharashtra</cx:pt>
          <cx:pt idx="268">Maharashtra</cx:pt>
          <cx:pt idx="269">Maharashtra</cx:pt>
          <cx:pt idx="270">Maharashtra</cx:pt>
          <cx:pt idx="271">Maharashtra</cx:pt>
          <cx:pt idx="272">Uttar Pradesh</cx:pt>
          <cx:pt idx="273">Uttar Pradesh</cx:pt>
          <cx:pt idx="274">Uttar Pradesh</cx:pt>
          <cx:pt idx="275">Uttar Pradesh</cx:pt>
          <cx:pt idx="276">Uttar Pradesh</cx:pt>
          <cx:pt idx="277">Uttar Pradesh</cx:pt>
          <cx:pt idx="278">Uttar Pradesh</cx:pt>
          <cx:pt idx="279">Uttar Pradesh</cx:pt>
          <cx:pt idx="280">Gujarat</cx:pt>
          <cx:pt idx="281">Gujarat</cx:pt>
          <cx:pt idx="282">Gujarat</cx:pt>
          <cx:pt idx="283">Gujarat</cx:pt>
          <cx:pt idx="284">Gujarat</cx:pt>
          <cx:pt idx="285">Gujarat</cx:pt>
          <cx:pt idx="286">Gujarat</cx:pt>
          <cx:pt idx="287">Gujarat</cx:pt>
          <cx:pt idx="288">Telangana</cx:pt>
          <cx:pt idx="289">Telangana</cx:pt>
          <cx:pt idx="290">Telangana</cx:pt>
          <cx:pt idx="291">Telangana</cx:pt>
          <cx:pt idx="292">Telangana</cx:pt>
          <cx:pt idx="293">Telangana</cx:pt>
          <cx:pt idx="294">Telangana</cx:pt>
          <cx:pt idx="295">Telangana</cx:pt>
          <cx:pt idx="296">Telangana</cx:pt>
          <cx:pt idx="297">Telangana</cx:pt>
          <cx:pt idx="298">Telangana</cx:pt>
          <cx:pt idx="299">Telangana</cx:pt>
          <cx:pt idx="300">Telangana</cx:pt>
          <cx:pt idx="301">Telangana</cx:pt>
          <cx:pt idx="302">Telangana</cx:pt>
          <cx:pt idx="303">Telangana</cx:pt>
          <cx:pt idx="304">Telangana</cx:pt>
          <cx:pt idx="305">Telangana</cx:pt>
          <cx:pt idx="306">Telangana</cx:pt>
          <cx:pt idx="307">Telangana</cx:pt>
          <cx:pt idx="308">Telangana</cx:pt>
          <cx:pt idx="309">Telangana</cx:pt>
          <cx:pt idx="310">Telangana</cx:pt>
          <cx:pt idx="311">Telangana</cx:pt>
          <cx:pt idx="312">Uttar Pradesh</cx:pt>
          <cx:pt idx="313">Uttar Pradesh</cx:pt>
          <cx:pt idx="314">Uttar Pradesh</cx:pt>
          <cx:pt idx="315">Uttar Pradesh</cx:pt>
          <cx:pt idx="316">Uttar Pradesh</cx:pt>
          <cx:pt idx="317">Uttar Pradesh</cx:pt>
          <cx:pt idx="318">Uttar Pradesh</cx:pt>
          <cx:pt idx="319">Uttar Pradesh</cx:pt>
          <cx:pt idx="320">Uttar Pradesh</cx:pt>
          <cx:pt idx="321">Uttar Pradesh</cx:pt>
          <cx:pt idx="322">Uttar Pradesh</cx:pt>
          <cx:pt idx="323">Uttar Pradesh</cx:pt>
          <cx:pt idx="324">Uttar Pradesh</cx:pt>
          <cx:pt idx="325">Uttar Pradesh</cx:pt>
          <cx:pt idx="326">Uttar Pradesh</cx:pt>
          <cx:pt idx="327">Uttar Pradesh</cx:pt>
          <cx:pt idx="328">Tamil Nadu</cx:pt>
          <cx:pt idx="329">Tamil Nadu</cx:pt>
          <cx:pt idx="330">Tamil Nadu</cx:pt>
          <cx:pt idx="331">Tamil Nadu</cx:pt>
          <cx:pt idx="332">Tamil Nadu</cx:pt>
          <cx:pt idx="333">Tamil Nadu</cx:pt>
          <cx:pt idx="334">Tamil Nadu</cx:pt>
          <cx:pt idx="335">Tamil Nadu</cx:pt>
          <cx:pt idx="336">West Bengal</cx:pt>
          <cx:pt idx="337">West Bengal</cx:pt>
          <cx:pt idx="338">West Bengal</cx:pt>
          <cx:pt idx="339">West Bengal</cx:pt>
          <cx:pt idx="340">West Bengal</cx:pt>
          <cx:pt idx="341">West Bengal</cx:pt>
          <cx:pt idx="342">West Bengal</cx:pt>
          <cx:pt idx="343">West Bengal</cx:pt>
          <cx:pt idx="344">Orissa</cx:pt>
          <cx:pt idx="345">Orissa</cx:pt>
          <cx:pt idx="346">Orissa</cx:pt>
          <cx:pt idx="347">Orissa</cx:pt>
          <cx:pt idx="348">Orissa</cx:pt>
          <cx:pt idx="349">Orissa</cx:pt>
          <cx:pt idx="350">Orissa</cx:pt>
          <cx:pt idx="351">Orissa</cx:pt>
          <cx:pt idx="352">Gujarat</cx:pt>
          <cx:pt idx="353">Gujarat</cx:pt>
          <cx:pt idx="354">Gujarat</cx:pt>
          <cx:pt idx="355">Gujarat</cx:pt>
          <cx:pt idx="356">Gujarat</cx:pt>
          <cx:pt idx="357">Gujarat</cx:pt>
          <cx:pt idx="358">Gujarat</cx:pt>
          <cx:pt idx="359">Gujarat</cx:pt>
          <cx:pt idx="360">Delhi (Ut)</cx:pt>
          <cx:pt idx="361">Delhi (Ut)</cx:pt>
          <cx:pt idx="362">Delhi (Ut)</cx:pt>
          <cx:pt idx="363">Delhi (Ut)</cx:pt>
          <cx:pt idx="364">Delhi (Ut)</cx:pt>
          <cx:pt idx="365">Delhi (Ut)</cx:pt>
          <cx:pt idx="366">Delhi (Ut)</cx:pt>
          <cx:pt idx="367">Delhi (Ut)</cx:pt>
          <cx:pt idx="368">Madhya Pradesh</cx:pt>
          <cx:pt idx="369">Madhya Pradesh</cx:pt>
          <cx:pt idx="370">Madhya Pradesh</cx:pt>
          <cx:pt idx="371">Madhya Pradesh</cx:pt>
          <cx:pt idx="372">Madhya Pradesh</cx:pt>
          <cx:pt idx="373">Madhya Pradesh</cx:pt>
          <cx:pt idx="374">Madhya Pradesh</cx:pt>
          <cx:pt idx="375">Madhya Pradesh</cx:pt>
          <cx:pt idx="376">Delhi (Ut)</cx:pt>
          <cx:pt idx="377">Delhi (Ut)</cx:pt>
          <cx:pt idx="378">Delhi (Ut)</cx:pt>
          <cx:pt idx="379">Delhi (Ut)</cx:pt>
          <cx:pt idx="380">Delhi (Ut)</cx:pt>
          <cx:pt idx="381">Delhi (Ut)</cx:pt>
          <cx:pt idx="382">Delhi (Ut)</cx:pt>
          <cx:pt idx="383">Delhi (Ut)</cx:pt>
          <cx:pt idx="384">Uttar Pradesh</cx:pt>
          <cx:pt idx="385">Uttar Pradesh</cx:pt>
          <cx:pt idx="386">Uttar Pradesh</cx:pt>
          <cx:pt idx="387">Uttar Pradesh</cx:pt>
          <cx:pt idx="388">Uttar Pradesh</cx:pt>
          <cx:pt idx="389">Uttar Pradesh</cx:pt>
          <cx:pt idx="390">Uttar Pradesh</cx:pt>
          <cx:pt idx="391">Uttar Pradesh</cx:pt>
          <cx:pt idx="392">Telangana</cx:pt>
          <cx:pt idx="393">Telangana</cx:pt>
          <cx:pt idx="394">Telangana</cx:pt>
          <cx:pt idx="395">Telangana</cx:pt>
          <cx:pt idx="396">Telangana</cx:pt>
          <cx:pt idx="397">Telangana</cx:pt>
          <cx:pt idx="398">Telangana</cx:pt>
          <cx:pt idx="399">Telangana</cx:pt>
          <cx:pt idx="400">Maharashtra</cx:pt>
          <cx:pt idx="401">Maharashtra</cx:pt>
          <cx:pt idx="402">Maharashtra</cx:pt>
          <cx:pt idx="403">Maharashtra</cx:pt>
          <cx:pt idx="404">Maharashtra</cx:pt>
          <cx:pt idx="405">Maharashtra</cx:pt>
          <cx:pt idx="406">Maharashtra</cx:pt>
          <cx:pt idx="407">Maharashtra</cx:pt>
          <cx:pt idx="408">West Bengal</cx:pt>
          <cx:pt idx="409">West Bengal</cx:pt>
          <cx:pt idx="410">West Bengal</cx:pt>
          <cx:pt idx="411">West Bengal</cx:pt>
          <cx:pt idx="412">West Bengal</cx:pt>
          <cx:pt idx="413">West Bengal</cx:pt>
          <cx:pt idx="414">West Bengal</cx:pt>
          <cx:pt idx="415">West Bengal</cx:pt>
          <cx:pt idx="416">Maharashtra</cx:pt>
          <cx:pt idx="417">Maharashtra</cx:pt>
          <cx:pt idx="418">Maharashtra</cx:pt>
          <cx:pt idx="419">Maharashtra</cx:pt>
          <cx:pt idx="420">Maharashtra</cx:pt>
          <cx:pt idx="421">Maharashtra</cx:pt>
          <cx:pt idx="422">Maharashtra</cx:pt>
          <cx:pt idx="423">Maharashtra</cx:pt>
          <cx:pt idx="424">Karnataka</cx:pt>
          <cx:pt idx="425">Karnataka</cx:pt>
          <cx:pt idx="426">Karnataka</cx:pt>
          <cx:pt idx="427">Karnataka</cx:pt>
          <cx:pt idx="428">Karnataka</cx:pt>
          <cx:pt idx="429">Karnataka</cx:pt>
          <cx:pt idx="430">Karnataka</cx:pt>
          <cx:pt idx="431">Karnataka</cx:pt>
          <cx:pt idx="432">Punjab</cx:pt>
          <cx:pt idx="433">Punjab</cx:pt>
          <cx:pt idx="434">Punjab</cx:pt>
          <cx:pt idx="435">Punjab</cx:pt>
          <cx:pt idx="436">Punjab</cx:pt>
          <cx:pt idx="437">Punjab</cx:pt>
          <cx:pt idx="438">Punjab</cx:pt>
          <cx:pt idx="439">Punjab</cx:pt>
          <cx:pt idx="440">Madhya Pradesh</cx:pt>
          <cx:pt idx="441">Madhya Pradesh</cx:pt>
          <cx:pt idx="442">Madhya Pradesh</cx:pt>
          <cx:pt idx="443">Madhya Pradesh</cx:pt>
          <cx:pt idx="444">Madhya Pradesh</cx:pt>
          <cx:pt idx="445">Madhya Pradesh</cx:pt>
          <cx:pt idx="446">Madhya Pradesh</cx:pt>
          <cx:pt idx="447">Madhya Pradesh</cx:pt>
          <cx:pt idx="448">Tamil Nadu</cx:pt>
          <cx:pt idx="449">Tamil Nadu</cx:pt>
          <cx:pt idx="450">Tamil Nadu</cx:pt>
          <cx:pt idx="451">Tamil Nadu</cx:pt>
          <cx:pt idx="452">Tamil Nadu</cx:pt>
          <cx:pt idx="453">Tamil Nadu</cx:pt>
          <cx:pt idx="454">Tamil Nadu</cx:pt>
          <cx:pt idx="455">Tamil Nadu</cx:pt>
          <cx:pt idx="456">Karnataka</cx:pt>
          <cx:pt idx="457">Karnataka</cx:pt>
          <cx:pt idx="458">Karnataka</cx:pt>
          <cx:pt idx="459">Karnataka</cx:pt>
          <cx:pt idx="460">Karnataka</cx:pt>
          <cx:pt idx="461">Karnataka</cx:pt>
          <cx:pt idx="462">Karnataka</cx:pt>
          <cx:pt idx="463">Karnataka</cx:pt>
          <cx:pt idx="464">Karnataka</cx:pt>
          <cx:pt idx="465">Karnataka</cx:pt>
          <cx:pt idx="466">Karnataka</cx:pt>
          <cx:pt idx="467">Karnataka</cx:pt>
          <cx:pt idx="468">Karnataka</cx:pt>
          <cx:pt idx="469">Karnataka</cx:pt>
          <cx:pt idx="470">Karnataka</cx:pt>
          <cx:pt idx="471">Karnataka</cx:pt>
          <cx:pt idx="472">Karnataka</cx:pt>
          <cx:pt idx="473">Karnataka</cx:pt>
          <cx:pt idx="474">Karnataka</cx:pt>
          <cx:pt idx="475">Karnataka</cx:pt>
          <cx:pt idx="476">Karnataka</cx:pt>
          <cx:pt idx="477">Karnataka</cx:pt>
          <cx:pt idx="478">Karnataka</cx:pt>
          <cx:pt idx="479">Karnataka</cx:pt>
          <cx:pt idx="480">Maharashtra</cx:pt>
          <cx:pt idx="481">Maharashtra</cx:pt>
          <cx:pt idx="482">Maharashtra</cx:pt>
          <cx:pt idx="483">Maharashtra</cx:pt>
          <cx:pt idx="484">Maharashtra</cx:pt>
          <cx:pt idx="485">Maharashtra</cx:pt>
          <cx:pt idx="486">Maharashtra</cx:pt>
          <cx:pt idx="487">Maharashtra</cx:pt>
        </cx:lvl>
      </cx:strDim>
    </cx:data>
  </cx:chartData>
  <cx:chart>
    <cx:title pos="t" align="ctr" overlay="0">
      <cx:tx>
        <cx:rich>
          <a:bodyPr spcFirstLastPara="1" vertOverflow="ellipsis" horzOverflow="overflow" wrap="square" lIns="0" tIns="0" rIns="0" bIns="0" anchor="ctr" anchorCtr="1"/>
          <a:lstStyle/>
          <a:p>
            <a:pPr algn="ctr" rtl="0">
              <a:defRPr/>
            </a:pPr>
            <a:r>
              <a:rPr lang="en-IN"/>
              <a:t>. </a:t>
            </a:r>
            <a:r>
              <a:rPr lang="en-IN" sz="1400" b="1">
                <a:solidFill>
                  <a:srgbClr val="0070C0"/>
                </a:solidFill>
              </a:rPr>
              <a:t>Performance Breakdown</a:t>
            </a:r>
            <a:endParaRPr lang="en-US" sz="1400" b="1" i="0" u="none" strike="noStrike" baseline="0">
              <a:solidFill>
                <a:srgbClr val="0070C0"/>
              </a:solidFill>
              <a:latin typeface="Calibri" panose="020F0502020204030204"/>
            </a:endParaRPr>
          </a:p>
        </cx:rich>
      </cx:tx>
    </cx:title>
    <cx:plotArea>
      <cx:plotAreaRegion>
        <cx:series layoutId="regionMap" uniqueId="{65D7F9F2-E769-43EC-B9D8-F5D28B12AF06}" formatIdx="0">
          <cx:tx>
            <cx:txData>
              <cx:f>'Prepared Data project 3'!$H$1</cx:f>
              <cx:v>Performance Grade</cx:v>
            </cx:txData>
          </cx:tx>
          <cx:dataId val="0"/>
          <cx:layoutPr>
            <cx:geography cultureLanguage="en-US" cultureRegion="IN" attribution="Powered by Bing">
              <cx:geoCache provider="{E9337A44-BEBE-4D9F-B70C-5C5E7DAFC167}">
                <cx:binary>1Hxpb9y4tu1fCfLpPeDJzUkcDk4f4FCqKs92nMSJ80WoTJpFiSIlUb/+bmdq28dJD6/vxU0hQFAl
kSK5p7XX3vI/3y3/eNd82NsnS9t04z/eLb8+LZzr//HLL+O74kO7Hw/a8p01o/noDt6Z9hfz8WP5
7sMv7+1+Lrv8F4Iw++Vdsbfuw/L0X/+E2fIP5tS827vSdM/8BxuuPoy+ceMPrj166cn+fVt2aTk6
W75z+NenV/tqP7pi3z198qFzpQsvQv/h16f3bnv65JeHk/3Hg580sDbn38NYwg9iySihUqjPn6dP
GtPlXy4LeiBjhInEAn36xF8ffb5vYfgfWtGn9ezfv7cfxhH29On/e0PvbQCuHD998s74zt2eXA6H
+OvTo+59uX/6pBxN8vlCYm5Xf3T+abu/3D/zf/3zwQ9wAA9+uSOWh6f1e5f+Qyrph6Yon/yfl+7/
fj2bv0Es8oAzShXi/PO54/tiEQcYx0zIGH8WGv/66M9i+bSkrz89tprHRfJl2ANxpKc/lThe7Nuy
eXK+f+9/dAB/zkowPkCYY4SkvC8HecCQQATF4uvDPgvgjy3icSncHftAFC9A338iy9j5am/37uvR
PKaIf04OhBxwRbjCX52Vui8OfBArgaiEW746s8+O8rNU/sB6HhfJt4EP5LH7uTzViw/Nvsv3HXjS
vyt+YHEgEeKxwg8sQx0gpCRTMfssCbh8VxR/aCmPC+PO0AfieLH7qczjwpbj+DfKgqCDGFPEGI2/
qf+dWC7ZASMyZhSpR2P5xftyLH64nMfl8XXcA2FcXP1Uwjjc2/C3WgZRB1hJrBhApjtSEPyAMkQY
YmA3t58HofsPrONxMXwb+EAOhz+XHE72ttu7ff1DRfxzUQOzA4ERI4yRz0eOH0oEc6FwDHjr04fe
d1V/aEWPy+TO0AdSOfn3T2UdZ3vIb/Zj4ezfKRd1wGKCJLir78kFSUXJlwiiHuQef3BNj0vm3uAH
sjk7/Klkc/LB7pu/UyzogMGRY/g8FkbAgTEECIvhL6kJeWAuv7ucxyXydRsPhHHyc2Ufl76r9m+/
nsj/P+Kl6EAygmNFIMO4G0biAxCAhFD+BQo/cFq/v47HpfB13AMpXOqfyiT+Dbiq/fuEACQJBdwk
AeQ+ZhGKHEgiwImpxwPI767mcVF8GfZAEv9+/lNJ4tWH0T3RHyDraP5GedyyUgzHSNw3CikOlIDc
j32Rw8OI8QcX87g47g1+IJRXP5d5vHQO2M5Lu3//YSz+RrHwA0VozDEQJZ8+93GWhPSEcxoT+biZ
/OFVPS6fB8MfSOjl5U9lNmf790XY/zeIiB7EFMjcOP6SfdwXkZAHRErFKf0S+h9ElT++rMdl9HD8
AyGd/e8W0uPM210m5d4df5aJJxBkSIxk/NV73Q/46oByyoVQj+eNXxjy76/mcYl8GXZv4f/NdPv3
qfhvhYoUMsDNpwrHHTb+x1c/bQ8KLw+G/ojo+nxWR+9/fYqhxEEEhVT8W/Hkdp57jNX5HmLYvnv/
1V/eH/cBCjO/PlXxASGx4gJYYUJ4zAEbzxAB4Qo9oBRAMzhIpGLgKMHwOmNd8akEowjQZGB3QAsQ
ytjTJ6Pxny7FwCEgriQnlMcwpfhWYLo0TchN9+1Qvnx/0vn20pSdG399yjB6+qT/fN/taiUD+EIY
BRXiEig7gcG8+3f7K6hiwe34/9W1E4aOa34k87w575k101E1TuP5QLsu9Rla0h7Psw4E+xTP9ZrO
k2w38RLlG+b8Sz6N0bahYUgnUY2ldiM2aZyXaMsLNSYFK/Mbl/ls0aXJ40veoerEofZcZJzpclDr
Zc9xp1kmm7OQN7m2Q/EyzhajLTCJh+MytcmEx1gXIX5hbVFo7+f2gvtcVukcfPain2cS7VQchjUZ
xTp0adHBxJrMheoTLvqw69Yi88lYZtOyQ21eVJspY+YmwsVQpsOUm0284u4lFYW8GUl+PDZu3UZE
XnkR7brSdUmgPO27ECeDE1CfQw3flW13GtGcHYYWO1gVveoXd1r09nlmhUx6g5yelvg4asolWbus
3NS4rDWN/JqIuQoJLtqTcWXTSWbNqSh7OKIyxNtpzLdzV5Kk8jZs2rg1eph5/q6Y4vm4m2a2jfIq
0p3g8bkJVa0HhZstL5G6yew0nFRNgbrDRZpwXpa2PS9YyE7LxsfpEgbdovbU9DVP49pHuwEtzX5h
sTir5Ij1MspdFfNOD2vXJC1RSR1Vz3PWqrSxSizal6JMQl0kc82mZ5ONWz0TatO5981zOWSTHmj9
ytfF8YLhGhmr/pBQU+iYtW/dlD3z0aJ519JN5bKPLV2ozk2rLvOpH3RVCHMjStzsplptRkO4dmu1
nHHTlhvS8KnVo1xVYlSDLxrf0tSQ6bD3WaVDu5SbebXbOaoP2ZqVulHzUYdwGmfdkW29SXxcwfja
XVZdltRl/HaeX7pxmnZRkVWrnleDdVUTpAecv8jWfL0wZWu2hpJ8s7a50OPkLmVBfKpcT0+rMI1J
Setz1rldkcU4jaYcbfpuQMlSWa97Etbz7JpFsjgrBn9Mo5oVSTG36D2W3UfHpjVVvNpiitNFct2F
6kXdVPmx92rQU99rxHCeRmt1GAX/LCLxtMnHcXnpyzU+IpPYGk/ZJvS+0osY8sPW5MXzrrVXBZ3e
ZnEQOh9Zs12WIBM3g3mpudhmeHrTxGujQ9b3Scijaicdy5ImljCpWsML2porWg+s0Jgyn1ZtEZ6j
JlsLPY6u37moyi8WfpbN4XqQkd2tFe8uZxtFiZums3rKEjnOcA7ypo5YkjfhvKn6kDi/sF0129No
RVdhKV7M+WxPQGoVKuqtycx13T1HQ9ODH1H0MBZ9k4Q2VBuHN7KshAb1t+dhQqd1PE96ncKZGcLR
MqKXwddSG5W7tCXkKrfV0YAibZsevSSlLRMZplgvBWjjtiu6MWnljHdDhnQX4z3LovIENeOaFOK0
LS76ujle2XrUrvhQEQ8OzQ38ZrII7i9NuWFeyeeKd9u88UMEFssFSoIPvktQZuWix1XFYOoKs3Er
Vd1gTWJRzVtRZkuVDv3C2wTn1IbDlhXtdN6JSiYoHuJGr0KNa0rUEqtDPKusOu7WMe9fESUsGFNc
9y6pOlq7Q5PbKT8lDcoXbcaSWe2dnPyGNl2YwYWWqtMojzDTsihCnqqwDPmmXeMVlCWOV5RYxtsa
XFpldnJw9IJGEzmT+RI/WyKBt42i48ZWDF+Nq43rhK5Zi3YDL5pmE1ks5ySrjNKm7rO3dOLDnErV
8EFbsRbRxreNL5OpWn2TiGlCr9emKWmyFh2GOBGqSiWLxQM+tdSRq9oNcC7d8ExkYU3Wqpo3aAx9
4kh3OAJq3VbCvXTTKV/psMkzdCak6s9YWSBNXJQloaSFrm2ZJUj4VuMsKN2rfElb08+aMjFrNFVv
+lrN21DN73BHh0RamkgVyGWGhvncOPC3fLRvS/G2GSJ1HEhWQuwIJJ2cmk+pGZiuBNqJwjxjCl9V
Rqh0aeQlzubssGgFT/LWoo0fmDhxfOGHjcnapCzpcSajK1P7OuElpqcRaOQGrf27ZjTRrYxyXYWe
alvMl6BkL1fclx9jNhdHo18nPTdmPalqN+tlNu4aSxTSCg/hozI454nPTU+T0TpUJY0qRQ5ZKeCZ
L3jrHmB4Z/pgy7z40pTy7eu/XpgW/n0a89uPtz0tv307+9oM88O7dh/MbdF1fHjT7Wq+zfVbY8Yt
3Pq21AcY7nP7zHcA3g8v/jH0RwSAoh9Bv//ocrlFU19GfQZ+t4mTgCIC1N6AzaYCqOrPuI8Dxy0p
kBLQRcM4k7fg7gvuA2oPY6IexX30AMp4UMWDmgSSGMXxn8F9gBbv4T7BMMFQF+e3PT6CCslvceEd
3GdQv0Rd5MYtannb7KJsGbMz0sTg8UZl+FEnc240wK+R71RVmVkPnKxd2kZ1ez5aBXrbklyekKmm
2xkC+SkfVF0mbegtGP1sezDlOe4GgDEt8aeqXbZeVHTS9SBmtwuWollPU79u8jyO5sSXLDvzdrY2
BWTFjwA99nbjfdv2Ow4w52Ytl2VOMV2WfCPnylhdmxaCMOqy/HSRE39Lh8FvcqHm3TIpebnWeD0b
Ihlt2n6tE+Vrs+kHX19NpB/eTQRF+9AtTfsSwht/29aue018ntskEA9YoY2zotjmbMzfT0hUrxrZ
ukEPiEA06WdRy52Y2uX5iJDfAW6z5BSJwd+E0Gdpv4blhkq2zHruUH9ehtGitO1wNQH8catIakIK
lDYuomvKq3xo9NSWNtOTxf2o8472Fy24yFoH7NVNbzDN96iTpoIoFKJ6M9eDz/XArD0HXj6+kQ5X
nXZzgXPNVBcdjyNtAIC2k1/TSKiJnsgpjN1u7IzBRwZ3NmGu86+8d1UDjtSNsIG6YYA7Fttuh6qr
3lLn69O1Yv1lU1r2vsB4eal8jHrtQ7Z2el6G7riv18po2s/LJmvm/rodO0BwqzQ8aWMPLqkLg2k0
Wn18XfjcXQ9DX+fpsKpSAdBk5grzvBo2sILleppdc9n1Q/GsxmNlt1lw6rAo3bijaMlfV/ki4tuI
WgqZlp1faCqFX19510/2mOMZRwktlwhvfVQEchixqdrH4wRhQZk6pydY9J3VsUUdyAxPEeBhhF6M
w1TZTSZ56DVm1TABeh9dpl0Q3iYqyPHacy7WxDfzclNxJ0+rUqlal8pmfjO5rO1BYSFoJGPNZ6Wx
LTu6m1tjh102V7TfuKHN6xSZaNqxSvnTsWXkmR9n+bKuILtRdQFPjbqxbRM1tetlVjnaXC35YLRX
Iz0sB04vcbG6k2VChd01YwcAGwOUvOmIr0+EiLIoxcbyd71DIsVdK6Ot9dQdl1ngLEELLbWNu3mj
OsNvVF5hqVtc4iExPsr7tJ+8mhPaE0gmBmKPJF1ctTW28FtkkHfJvEY0JGZ2+RVbifJ6KCr1Gs3l
8KpCjXzLJ8lOxDw5wB4RTF7NoU6Yka/8VMomMXRmOjjM9iIuObrIWW74pm1mSPrU0viLoVvnkNbe
s2M7MZvrtZmyaktt71/HphjfFlUuW92IIJudBT9QbUm9enpYBxJinXMET87QRL3OeC2Kk6HP5zgx
pfCzLqjCU7Jw1RfJEnuA6mVNx1YPZT+fhXVhOCU9sS6BAn5WaJNJMPMCuSB1jVRtdQ8KuzcsKvd1
1EfZIVFF8z4MHm8rldPTDix81QKNxTvLuTkXoo93C0LrdaE8LzXJKHtnfVtdyCA4O1lWXtrz3Jvp
TbR2VFcdGxOMjDqVuMpfgkZVCW8VaGVnV7OFYBJuah+a8yGXaE4sAqChhzonuxi7Tm1iMb2rLFt2
Ih+HJBSh3XTFUi+pr7AfT1qHJ36aN3x9Ds4mbl/USmZ7WUXynOSgEFsuBnsMYLN+XQaaeS2dFEKj
po1eQZLoz+tJoY9+LtZRy6r3qx7c0AgN9n2KEDHvHR0UBd9eErQDtrGW12yJKsiLUUujrZ/GIHas
s2BmM4vRmLhupeTMiuAORWbiFzLDDQaCwQfderAUBtlGtxkrU5zQuHyTO9we0qYk2pHe75vF98/9
PLGEjAHpeImj5wzcWZvMbBATpKerqHWuGrLxYZ32sVooPywX2l2qOiJWT2uYjnDn4iPRDOtr1wjf
b7CZ5Qb31HSHNnOsfI5Yu8Rwb1ZeDyNfkfaFbLYKwv1RvZC20jVbe3BHM8LvfdaLC+Mb+iaKpvaS
BGy2dFj8dZMvsrxsC9eCQyF5zDWN5+5N1bTLYdfwhSZ+7sv33HNID0tr5CZaB7Uk09TM4kUe+enj
IkrSpnHbDm9iy4QFlmW0BUDw3Ccsao1LyiWLJ8ilRbtpJsiidDwFOQCtkV16O61oA+lHPqXSCfBa
LML81cg5g8BdZ4doRWhLWtUkTGXz8xoS/RMSEXKY+6kAaOgL3WM5bfpMxsdZ7fzNGMY503lrokIz
1kI6eWuHkZaN6E7jydILSJqufCOWlPLhlcknMMwc8G5ROUjVyjg7Kan1HRAO7P1SVOgoL5RMSNwP
kEX2IWWhfFMDG6izQXyIl/Kty1m0w2VjUpflrU/8WOJKx/nCXrm6HOTG9OCJdRGPatTEsJkeMR7X
NAlsqPqjmWXFrOPIGJbQiMdTCokpZAG5aPy6Xay0C2SI8r0xA5AVBDt8XfQyWnWPXBkfznUjl/MV
1Od9xvlqknkCqMOKpnUpKkZzylwVtqtC1WEN3MyGTEMJutJMJ35xMhVgEGPa0LI6Mq5Bm6KqxFUd
A2sTT1mTZpOq37WyJB9lmbmbRtIxXdYwvo0GapJ65axMZ1QZr1mc8XPBDbAFau7wpu4aSOiQ7Wp+
GioTRS9ZUTaDzuapNImsPZBhZCin9XyQwChtWlCYPG37qgiQSDmKN5PNl6O+jOj5gKe1TJqFAhtm
sKeviSjq6kitdPwAzA7RLW9m0B3ZN0dtOyqagEcAFoIuSF6sK1CAeu2sOpvXXp0iRwLk/NgXb9t+
pMextVGts6lwb3vigGByyoQ3iAhXpYE5qhIfyRW8RZ6tYtdx3ELijTzg0Jw3664NwAimNZzyGbaS
UO1rKrgmCz+uW5slPTFy1oaT8RpA1FpqSL/Ju3EI9rU3rjhu2lgWaUckKTUEpeU8t8pAJFEWRYnA
cYb1SHF14QUGghF4V5f2PCrWFNfO8tMpL9ujGLLeCtwZItt5trfRbxVDA2EVwfNI065ncQNmmixK
yrSNG/5sVqu5BgZfiCSWpTmSkRCvq3nw1WEHzOOzqepzk8qcAM3nS5jytDQilBcWZ/nZUo3WJxQY
tH3M1fCM9C2/ykYrep0R7qzOp5X24CsJ6MkUK9gzbTwC9rBKrZwzyFuLctYRANNncR7PJz6D40my
AgOTA248vq5nQMXgMorQ70rU1cNGFky2r/K4Mh+IbUkJmXkAd5HPt+ioKvq132XeNXsACtlVmJaQ
n8q+H5E2gwsrmI3K203dlqLTYajIosFBB5dmVeGu64zhCeIychfehOyk89O0AROwH1of46u5noox
xb1qnhXrEr0kA1LXBOjTHZmU+uDpBDxPJOcTGcfRTUBZNCTZUK3PZlP5G/C/ABfY4AgDdmesdm3H
QtDAtckj1OXhlSlDs2oPMeYVZ6h3KatZ04ITQFW9g+RfZACaaTMmOXV9A0gZ1ewIRQ2gmLHsMnso
Af0fczHhQZupoEflSHizHVAdlykvILppVhRD2GW0yMvj1fH6JPYsDEee4dHqsgJWIfWqUR+nbmrf
jVbKIWlm35HNCLnUNatCUSS8mIEX2aHClFEC2luw45I2dgKfVfXVNl7neaIad0ZFe2NHcRgq0kiT
qrWJq6Oiq1YHVPME6U7KEDfy9bDMWF7FBnDJToGm9UzXwMwKXWV+H3fAVoUcOMjZRb12SyM2OWEm
2i0d40cU7AkUc41ke1pw1y8J8I0TPV/7HAArNUJqqFy9QBBv1uM6C9mzWgEmuGw8XrscIoLKyWnD
eJTtinb2zaaVud8QRBGnCW2nCTKVpottKHVXDMNwVqwG4FFvSs9SgvuWnbuKdtlxjMepuJCz8PyC
l1k2H0KhwaXLFHfPnKiH6FTGgElehAaRdaeGENPtuKxFeRTjqqxel3lv28PYZiFs+1qG8U27BrRX
ZVVz3QcfZ29qnneZFkuOBYAkR7Mc5D4TW+ppHAFm2mUoE0xCmRVpHgh6Q6Hu4RLr7OyTIetJmpVx
UKcQvof5sJbYHzMoC9gNiUd8aBCpdy53gCVIxpfnRefa9iiUvELbwvZU6o75vDozQFWJZG2xcRtX
A105RMUUpS6f+S60VGXH1JrFb/tKQuxSXSay427wYSC6dAQFDZGhrTdRxJvxZqkBbvfDEtqzhkIZ
KYmGIl5bzWcn++MOdUEdZlIVQbu4FcU1BCk+HrHFdQBz0DyfTjOVCGo05Ti1LwseWPUWgw2bZ7l3
Ie14Xxa6GLISUruRT5fVoNRNBeCOaRtcL9IRtsNSY8uwHuJciumkiNjabGQWC6bXSLitIHbgepU2
Oinb+kZVUQaIHPf5ZVH3EBNZ1r+J6KIK3aD1shrzq2oakE9tWY+gPGpuiF7pVO3qhfdFWmZ+OCGu
hTDVFVH2cS0B6x1hUUFmBBTDVGjXFOFdyC2lR+MMLCxg+2k8HobJP/d4AD6N58Alkji0RxMdIqZn
1lz5fATf1KmxPskXsFhALVk5pJkMMbB+UT69HYUEphMjiThEIdsKoNchrzksRwsk3TiF/HrMoVSk
e7lWsW7KHF8EThtyplA35SmMRqVm3YSidABetdOmLRacOIuW3ZJ34v0Arr/cLAMZX46YQcZUV73d
txHvjqKxiZKGi+wUOPPRJw6oa66bPLZNurYxvYibnF4NpWG7sq/ao4oEtL6lGI6Dz9yegF66F3Dy
6pCpHMF4I7CBYsp41KNu2ecjyq9DKN2rMOSu2uEKk+OJYnHkOxVw4iVubvJ6En1S21aiRBiMWqgS
xj1Ku6GKmnPl/QB+icpWbSPY2PWQ1+pE8jW0eqkNcEudzOYh7SHZT0eb8SF1cVlYvZYVmtLZyww8
9qD45n+W3fxfSFx+Llv/mLtM4HXB92W+t98afX4rXN+O/MJf8gMpEVEMGEKwc377ntNnAhPaPQWW
0DjNb/t0PzGbv/GX0DWNgKQEhpPCux6/1a2B2gSyEdrf+W3THId3p/4Mf3n7KsmdsvVtMR0K1+i2
ww5x4EUJ1M7v0pe+4AIqmVXY8dkOL9vBiNeDwPmZJFnhdKXscuMi9Darsf0AVH/3ZvZjSPhUFH7D
xtlsxGTsRsSRem3Bpx1DzMxTLMvmPViLf/U/q2d3+fF//e9j0e91itzrhbjtJvh++8S9/pRPKnh7
/5e2CQHNrDFR0ApO4I3G+LY54gt9LqEBAn6SCIQPWninbYKKA+j/49BtAQ0St6z7b+oHKgt6Aiop
CHDf8C4Y+TPqB/Pc0b6IYIhckBYoWO5drVOknPjYLGLj4qIp9LqG8KogfPn8TurnV1K/FF3udWV8
Z/pbzv4OJ1+JqA7z0olNYQdrr2ZgHPIX+bKaj3eO+ZH5oYnl0eU/MBrVrrX0dcY30Hwyrs963CoE
xFgFjCpiqCWa0cFl2x8/7Htn9aDAMIKMqjnv+GYZqaRaIppbbQKXb348P/R3PrYZCe/93T0soQbU
Vyrwjcc9O8N4Zu1zyJIRZMLSdcsuEiu3ug1Df/XjB35nQ7f+8O4De4l6KE3DA6cGGJJjU3joKWGj
L8rPYem74r9d+W8tOd+0S97u9I74ZbnOyHkaA7c/ivmYAw9Hkr4eSXEa10VFzrC/LSMO49BBcR81
DA9b1BWTPfzxBh/0BP22gFu9ubOAXrRjHY8h3kAVZIISKYESB8Uf+5oOAKkGyANbIP5FdGrmHNcb
T4yRnY5ySVpo2f/mCB7R0O+dMRTN7q6gyUM7NfEMRyBJnADa/Sjiufyd/X1v8tvf72zPgKXOMrh4
E8IoXiMTDDASvrr4a0t/4BsaWZV8pDbe1LQsPyD42wGnXVTWPvlr0z/wDSaagRwr4njTODFd4xnq
0QtwJX/N88gHnsE2c9X3ZIg3zkTrukFLNNmU98aIv7j8B96AQGYlQ1OBNzDMV0ngfGEacHej0r90
PuKBOyBViDoz9tCuZYBfvxzhxUZ33ToX/Y7v/I7yiAfWP0oESdESyx30CbWbAHSk1QukIfZ3DuhW
wx8xfvHA+KE6xRpPQrYzQIS12xnKgNOmmQOGBrWyYOovPuaBiVMGhY25j8TOOU/cYcdNhzZrh5tl
05duXv6aqd0Wv++a2mCmIaNLK3c9VGhe1DYUF9Cvpl78WNbfO6sHhjzXi8QzwIMdiaCBqAFSjJ7m
LJjhVR3Levmdo/qexOn9PRQSiiFS9HJnGxaOonZFFyrHttE/3sT3pn9o0FkZgBZY+c6LAagyVC3s
BqjlfvPXpn9g0X4SQNDA35LYTQ1IwDXAzDEfAXv416Z/YM++pF1oQiV3bAQqfNMEuUT/xdmXNdlt
am3/IlVJgEC61R7Ug7tju504zo0qdmJACAnNw6//nn2+Gzevna7i1ueETSPWAtZ6hmKMd32E/QD3
4tnkUYomCFY/T2zf3rvk1rkcanGs74P+Au4FtCA7HZNoA7phVBrVj3F8v2nZ72/M/xZQP4ln7sWz
zZc1rWcpStuMffVRoHcz/0HRQ4wfpkjl4gOgvJTfh/0tXlQLgCnwUEpF6Sib9N10oGZSKGPXOCye
uRfPm957PpFBlKi7OHY/WrKgvzuz4a2z+bbqP1suL6R3WcvYrthPfQUAybmWqJq/t9Gx8AeJXqi5
bJLs7Z+NzehfcyvX9o2V+9Wdh3tR3myyEt2xIu82WeMeVDRWAjd7k+Nal01rzaainepjOWnFnb2a
7ZDizNFf6l6WeOJz4AJ72WCveCQyg1KpFdF8pnoVZSYa+sZmTG5R/7Pl9bJBukyb7kmfA0VxDN3l
SKpluqQV2jZ3Di/8/Tc52u67i9hqAZ/N2vR5A3a9fSIiy+o/M0PS9I2p/CLt+bijrK1T162alU5U
Iz3xI//XAdfThyXt1EsbzUB5sm+1KIfIrSW6xqwpJM3kP0GBlnpJY04GntW1ZKV0W/YlxVH6PMaR
DcvZNwWZV6cmlW0dAatTpg1eMqc5ySyaFnrYxzd22S+iLPXyxKhRGyfodpbTvlbkPgN6KP66uQQR
pwBH6opWzw5I04M7+c3ZYySBn8XLH3RtG2yigZc8qyyw0ahj2mKfGTqsYR/Gyx9A7AIPxQcBAGaa
XPiOourBu+gcNrqXJHiFMm3db0c5Ar9UHoDsFnxw9Rs56BchkXqxD5EhFW04GsqaaHsiAHKdq70j
gZvKC328eros0d1RErwbi1gln1vJ3rq1/mrq3jUg4a5lWyOPUgLI8TTvbYy7QK+SOmzfMC+cVQ1g
F6DSB/CJNgfofTPnCrC6MuizMi+aqUONejIYfarQOFypGIsRiKjAuXvRnLXkyBaBzxpNRJ0MnQH9
M+h8hM3dC+U6joZ4rcaj7IGKuI55K09Lyo7rf49+i8ufnBc3wZIfM1Fbpeo4kmgt1yj9F89Os1zZ
ZFxbTiv67v/9G7/YO7da8Y+/QRextLWp1pIicD/mU1dfEtaZsOf4ra794+hTi6vQevC17FjK77M8
BZVhbwPTDfNCNplsU6GVM5dybNijbqx4clsTOHUvYnFQV8YkdCr7rq6S05Ciby+A5VLnsIX3gjat
5GiiA2Ue1+rtwaAx+W6uqiYsqKgXsqiPRksy1xOwh3IdX+gaZ81v6ZBxFbZvqBe1IFEtvVzIhish
mFTGpV/2fG/f2Pi/2JTUC9q0Bksny6rl0jcqKeg4E9CrAPYIWvkbu/DHTUldzUhV36BUbfRlILjf
tflWhX1W6sWscQdIOOjE/v+pM4KucLrw0Kn70Zpm1ZypZLnkK4rG5Db6GL4wXrSiC+uqZsToW50r
tBTNXHBO6sBl96JVsTRDCz7G6Iz822uQoqSWgZWtWzvix29qoCCaaYnB82O2ZSPyAS8vvoXdDagX
q9tERdXsBlCZqQIHJFlIkbhqCjuiiBerVjnSdjSeL+1yQ3Mr/e9cH0nYqhMvTsEbmlyn1vlijWIF
Z+mXaBlJ4OBenMZVOtBdRdNF9HF7Hjf9N+gyY+DgXpj2Y77VuAnPl5oDesBrQBzmgYjA0b04FbSO
pI5yTD2fk6cR7ZH3lZANdAUDKujEi9NtZqRFS3cujwT6tYDkgfZ7jqYoGwP3jBeqpN9yOzu5lDuz
gNJHFDhnt5LpW9j8yetwSnRFgHGxOFmrsXnI6zE5j6beL2Gje8E6D5Wjck/ncsrpX0lNPoyMfggb
2o/Uca/tvkdTqVX0jPT4ZScisFaYeHGaa21F0ooJBEqVnWeVfupM1YV90P+12n9oi7RmjIY8m+cy
0hMAoLV4J4C+C9vsiRenaN+ubtxAwWmb7R8wLj6T1D4GLTgABa8Sb6ZXGeG83m9EjnEqDjIqXuwj
lWGpN/HidJHprAwbphICQPGfbEIeACjsSMJuGokXqHPfEPCOurkESeQ4d5v4qrSrApfdC9Iq071Y
9DCX6T7sJ1CoMHXzVuf1NsOfPA4SL0TzFoBkF9mphJhB/pSNMnlqosp9DvusXoiSiUyA1WlsRwUe
BrXrnyLTgZ/Ui1FwjfK6UmYuh/SGo8y2L02fvQ+ad+zFKFtB9gIfHPOux09s3p9SNj6FDe2dpN1a
VXKicroA9hqdohp0/iMOrA/EXoQmiXPiiEh04XH+m93Fl2zYm7DUchO2/PFuFCnc0wdwX8tGtR86
2V0rq8IyeexFJ3PrTjcU8C/dsdwNK3lkadgJGnuB6fZ04p3D245b4Ju7rWyHKqzNGnthqZtpU/OM
STv7+7HMp1r8EbZDvJBs8hp8S4OPyJT5Omz5h+zgYXkq9uJx7hez7SsHY3Osk0/HPpGynsFQCJu4
F5GA924tqHRTOUaAEpDW3OVV/mfI2NAvfL37TKPHFCqg0SXVuN1GMf8bGO+wgw1SLa8Hx8bu+ybG
kaw034p0ZNEZTNslKHBY7gVlNi5iYukSXXr+MoAjgCp22Jp4Eamk6lmv9qmcM4A5VjqC8NjzT2GD
ezG5ot+17201XhLl7tYGvf2e1lPQTmE3bNePuWSY59hEDQbPmvQ9nd03zfYhcFW8uIRg7x73WQ7F
A0vfpxh7m5fQsb3QTFYtKN0SlI0Jjd/NmawferbxwFXxolONbGlwn8VGSQ8gqeP694aroAsWy73Y
3PKZrSZH5G90n+pTzCrenQluQDootUCK6PUndSsA3ujVTKVk7m/gsz+j+fB70Fb0wVoLSPQDp1iX
eZbpGaRvXUAjXgTdI5iP1BrUIlCP3jDxbXs/d/HDBs5d2F7MvAitrYiZUHQsM0OfGgAOLyBiksAV
9yJ0lgOwkfMylbFrPrCoOdWDCrqkQNbg9ccc0qjdJbVjSUhKTivIDydQqb+HfU4vQHd0FEbQ70eg
GfgXOW4PWqQvYUN78bkNU2UyAiGbPWnWoulEf21tHQbDYD6wqgPTM1+AFSrRQjrO7QFiMAVZKGzq
XoDOjoxGJetQdsDaNMU4g0cRLfH+MWh4H1K1gu0NlvGML7rs/4y4wUEe6mvY0N7pOeHgUY53Ywni
zcfNufvY2rB96AOpliozvG4YhImWXl2WVZJz1LTfwubtBac+GHgYmwGZSoHuwPZnC0rsfw99C8H/
+6piPmRqjVAPXpwYQJZa0hlCOrx+6jlEwdaazPvpv3/kFow/+xEvSFPTbq3pUsgHaPpXo9jnyJlP
YUN7IboB8XgjoQyI/2W8W8YhKZKFhbXqmPCiVBKV6oESTJwln+0SQTEucn+Ezdw/QzfoUQyg8ZYp
0Wy9HHTeGRgpjTLnsB/w4pQpKbM5a7Alt+iDtuQTCMtvoKB/8UF9mFSjU5AeJwwN0aMPU6x/qygP
akOBAPI6oTfZXtl+2YeSVpaUUUamD4lcdRDSl/n4KCKWOF00dmIVH3uxQycDQk1h6DTGvTC1WxVN
2wiVjHZxMcSfxLVfZVh1GCzy1+syDQwKFTmWHOnxcdnJY5NuYTHEb1/5h1JcvkJUrO7lUIpKtoU4
9sd8AMsuaBf6SKccuyTeiBnKpFve06R/N8RT4Ly96Bw0uhN8jfpy5NlnnQwfGtOHPeK4F5zVxqyR
rh5KjpUpcoDQi363WVg+9NFIE637CHy7Hn0b1Z8GYiBQmIddQX0oUhzjndWmcV9KTSEVsaJQcZnj
iIctjA9FgoYaUGn1jrjJd3vKoE/zsdHxEfZFfSjSAhXICli7vjzygZySkT3jJA3rnqP//nqbzxF0
jNKtw3bpchaDrJntZlRFli/mjcP0FjA/OecglvUqkIAFjiEA12LtpQKltkXxrKwq1of1EcBpfT3+
buY5G2zlyiwaTX9aVme/zzlUr8JiNfUO08SSmK155MpB7ePZgqNdYIXSa1Am8AFHQmxbFi+xK+eG
k1PMAWIHaS8wP6ZexE4NEHgjbV05MiGnIjmI+dvsGyjhYbP3TtNND3xYN6xNp6A7pSf7+wY90KCx
fbxRQ7rVRpCCKYc2c3f7GI9XKPCpu7DRvRN1oQvdHSSyyrpKj89xV8k7GPo5E7YwzCsaUeTJFNxe
V4IZ3o9XMWeUFWnVQZYxbP5e3KIZZ7rWLVh5Oq73w5D9rvomrDYPqbvXISWMJcAYD64UbHrRcvyw
muklbN5etMpqX2nTyL4Ubf5X261JoaDaF7goXqj2KJln0QyROjrU2V8gzm53s7FL4JYhr1dliqNt
P2jalYjUvOCAvkDSIxKXsIXxQnXYI/ToG4wOtaC5SBP3AEWZN0JJ3OLxJzmYeXHaawg0uIx05cKN
hL6GbWskG6E3A6nMXJo76/b1ZbZjc09HiPKUExQ00k+guIn+PbSfx+ElF5bfGfQlu7vaQJOiENCh
q57l1kMDqzig1Db8vvYkmk/x3rfm704p6IJA3keTc5Ki1n4Rbt7mc5OgSnbi6FJv91BtzeqSiE2x
+6qDRhl4+6gm/BkB2btDjbcexZmKDWOujYYMtOxzNYJtR475Cn3Z7ThDDwGE4k0wVr2foG9Rfx2T
tO/LDKJoSzls+HvPbjpSSNsuaXZqBUkg/rkLOd/JpJP5O5614IXF/UFeSJZDBZHwASI8EBArIQCW
7dfVNgs7LwOT6WURK0MJu1EQu5KNgxp0DEWUHQKmmorCdnpIHte2qvP7hiYTKw+s9npKqVnujyOy
z6bB2xrSSV19U/0YquOlSaBeGnYL8dFedmMzNzPtSp4qyCLZqCCS5mGh5SO9KKt2XCQbVypu/62Y
eamEDpy3lysXdGK2BsrUZTpX5Zg3D1BwDisO+iCvm/zVnqCCVELocyuqCAo6EKzuAtfES5NDLCk3
aNqVktTQ8jX9d14PYZc+6uXJGvTWpRVxV0LO2D2DDabvOjrZsFRGvUSpoFAO8Qw+lnIw7B1EEGsg
/+fpS1Aqo16iHKxcICa6dKWByswfQ9YfKOa32RS47F6m7CECD5pI3pU5ispFSup36pBhTDO4Mb5O
8jFCGIIKriv3zlX23MVrXW59rANfOT7MK2l1AulG7EgubbpdyNhCv09EqenPQYvvQ70m269VpCZI
SbPm++rYQxpBhDBsbC9S3bxC1H4XXaniHDiyaRRbc6J5Tb6Hje9dapa0h4LMTFzZwIwgK0TXU/TY
M0LCsBiMeBG7urZJoF2KCwL0gCGYuNYXrXXgBcHHezmxQr1e4ghHjwZSpXPCTy5a4zJscbyYXWNQ
pVPddmDVNs0Dp0s6FbwfeBi+nxEvase6lQAydUjD7SweVEvjv/Cm3cNKwb5IiNhsf9gR91WUsrb7
ilVzKeJJBG56L2oJ5NZyfTudam3laVx7CRF2a8MSjg/5SoZkmze8k8tob+m/Cmjzfw872zDkJ/NB
Xymhba1q48oUombRvcnbBPr165q+0Tv8Ba+O+cAvcFurijdZWx5NQodPzuilO1WiJe68Qvn8Ewhn
z1GUN/UZtziTn2SOx+hVRWnahX19Hx8GUjCP5xr3z3XvVXaKIH4IPQjVuibsGe0DxHhMD7xZbpmp
mpLq0WoJ3tne71Mclvp8iNgRzwPotaQtYc6kDRTgIa8Fjwq2BF6wbvIrP9Yb+XjYoSX4gX2GJqo6
5s9A738LSh0+SqyZLNSc5qMt3QDPhU3S78eUhk7cO45lfyTjaIQtl5hdG2IeCBnfeLfcLjs/ebb8
b0P/UIO1URTLFQoiJRw6RvifMLQa1uNj0KL4ILFJNYNM1qWFjuKQXWZFoKKe6sCjMs5ef85V6K6F
AQikrYct+mrrlX4bIhw3YXP3DuKxZm3H2sSWuGs9i+V4bHoZ1sXwcWJyQ5+RDx3EyTeiHiAKmRVS
d2vYIeZDxVbDdQaVeltSk3WwW4D04oMSc6vCwtQHjLF86yh8jWwp0rY+9Xl2Z1iyh50DPmRscK2U
Va7bMmdqfTcOlp0gmrp8+O9veruD/GSzx975m69mX1boSZbNwXpc+eNR5pcmTrruwvGqa8PuWD6G
LNs5tNUhLFvG0CN3UOmd6ltoxXkXdhbH3llsIw0J91xjb6bkZZ7ijzKpgrY9jNheBxWULKYsHjB3
VNfSMwyV6uKY4Vj13x/g59kG+lSvR2+xGSMDVOAlEUP1cdkj99KqNIzNRH0YWaPbZI7J2NxycPbB
WZqWkDPOghad5t7N2aG6EFcWYv+5QlWi67MPEZM6cGG8W/O8Ty1cdXQDhAAknE4gH/ZfjibvlsDx
bx/khzQPQZqqctPQlMcgvqJ29AQNzM9h39Q7VdkSo1sNhiBIqx28qfpxXv5daR/W3KRQMns1c43n
W6uq27K7rELBcczuLU/nwO3unawdqeftGDD5SsLIJ02IKyCpEnZCQZTi9dxzfog9HVF/S9YpgYio
Bh4BlkZtvQQVX9C1eP0D2bJW8DRSTZlAsRTaynH8vgOf72PQl/VRZTvXqHCtUPKVidy6hzpO4mdC
XDq/Mfv/cfX+bz6mPrCMMwpNaz5j6/A5tb/1SdLOd9os/XDFQ2wmV2je8fEMs6itexfteBW8c6Lu
7RcCs67rDIeWe8Gg+VzkRzVDXQFOIeY326YbOdm+3/XpkKo6vnbVrudr63Dm3nzRtm/UMva4uHp6
2LVarjAAWDEENDBUEVvNjk8qAb/lg7npVHxqdeaghzoLduB/HdaTioH8fK6dio4z/t+jfqKk6pag
iyT1AXHANfbkRkiGYnlSP0MrPX9HNJFhByzNvETTRSbtWLyYkmzxv5z0H/JEvg/bLl6OwVtzh0Lr
akp6AGfbEHZPOkgn//fgtyz7s63iZZl5jqw8xs2UvYNWx/0wHs0Kny+gHs4rXgjynue8UV/++8d+
cUxlXs5J+jzlbElNCesLfmFmba6Ha+TvYaN7OUft1Yw3IjXl0jF1jqrj81STt9bp9h1/tk5eykli
qWczzKbk8CR7Aaqa/ZYpuf291Un0RmXzFz/hA+XiKheQ1u7NZdwonBXV1MOBrVgGFNvv9QpG2xuP
6l98cl+DDPAEODLwRl6knoy5zumWAB0WNRdtj4ycgOgOqypBa+d1GpUKtZNqaLBoLYkAdOOfkYgC
DzDh3RsiCI6gENCaMkE7bqLrFUYEbyToX32J27//cKoLCiznAQ7u2cheTPd5M6bXLoMk+IXLpYmD
0AVUeHGdYmyutYgg0wEhQXDd5Z95L8KorVR4gT3ueQ8f0KEuhUinKzDXWQHV/rDHCmzIXq/QolGK
pHOiSg0I79Utuz1nuQ56x1HhBXLMXdI0oqnOyaIf4ooWrOOBa+6F8U7h0QjzjOp8HOxS5f3VahL0
PqQ+hm6H6poec1OdjSaPkAR+7HlYFY/6GDrACm+CtRqGYPB9eKjhaVNGKX0JSps+hA4y6mrZaYTN
nsjx4twAe6W8Ydew0b0ovXkeVWkc6VLo0T0C9fq5l3uYOCwMNV7vQsmFhN/krMtmh93UnE/tHbw/
w6Co1IfRRTssDpgddKnrGqriKnsXiWG8hK2LF55bHffzSLv8PFmmtysh6+9uMCasqEj/59v3QwZT
3c1DgbX5uV169G67sh66sEPch9LtCs55VuIi1Uxw+WvnNj7BN+KNzPuLG4KPpIMn9HSA4YcgGpeu
AGrs5DgUhYPW3IfSHRDpgfuu02At2f3UStfB42Zo8zBAGvWxdLndwbkwaQ6iVXcQ2BhVw2O3GR3G
g6Q+mm7mbdWKnuZnux7o2X4ACuCNlflfLfgn1xsfS8f4AbvwVqoy2SO6PMbapiAYSQiHfoJSUlfq
FA4+hegXm144qmsrHKxNukCO0/H92s953F/gYSXJ31akZCmrjGoRVIGnPgpvi/oEuhvT7bk0TPJe
w9hyvqjRjO05bF94B3Gr9cSzRInzNiiOBLXXsOFVKU/ot7Af8IJ9mAxMWCs3X+ZOORiYsPXschZU
aaY+DA9XtpQ6audLctP9WtMeTG0mgvDV1EfhObGwsZow+DJDu7kZWV90DQnD+NHUO42ZmsGGn1vY
udSJO1EDLy5UJL4GLboPwusMfAliWk2XhShbZFEEAtfG4rBzzRf9ksCaxiyi06UDsgYGxoN8bgSd
/gibu3dxZqtzNOH9dIlydD2YOeQF3qCBC+MdyXpYkw6N2OkCjUryvrWb+cpj+GWFTd07k49Urf0E
o75L2/LmBOVqKMKwKkz1hPpqX00+URiApONFi224ptUEffHIhPXYqa/2RWFCfzRmGi90tQqIq+kT
6NXbGzn2F0ebL/Y1rz0ks8Q+XnaRHHCMMcNJmMC7CvOuzKmZeUR7rPphIdeyTvv3eFBhXELqQ/Ci
w9m+aihMccGeOcP/XZ2Qj8Oa9/D7eH2JO0CDqPSCi5Vw5Oto6YtVJIxeTX3ol7IoKXeOzRcdD3Gx
OVJdqgowuv/e6rct/ZND01f5ahLTE9PR7MqrJl3eq9lqe905aYYrGxxOwf/+mV9sHB8JVi0Upmc1
/oiUZNF5Iak8tdschgSD3cXr5XeqEtPEMbqUrT5ngIGdYKr3T9jUvZPV1EgHwDMOF7e5/aRtX59H
W4UdfD4SLHcsnmyaDpfFzMvVqowUEDA+wk4+HwkGoyxYNMJH+jKpo7kmo4Gnep0GflIvXA9l2dGh
1nNxmRIn22zwXddDGOwfHOXXn7QVu5hEVrlLZKPhVB+uha/yHqbcRH0YWMVYMyQ1dxc99ep0pLY5
ZZDJPwftGB8DNic7Ss6DzK513R6fDviL/1HH7Vu69b8IJeKdqxVd12QGWPkCG0bwUW4XDkeSt2qE
vxrdO1hZkqBcvef5lUUonS/Rt65pP4UtixelBj7sFfwzxBU6XxVMvg+gEye1jX+GDX/7i354LiZN
R7sjHvJr6mwLAG69cfWOJ02bhcUq8W7Absxm3OJdfs3HBL5K5KGBWWzY3MnruUOIC7aRBENbhuPv
hodowwCJ1Ed+wQwCTn2iz6/HTfrIrAmDWyssQsMm7oUpzK7VdOwdzO3gntsO7n3Mw9QEqQ/7ilOA
iqi17MwBf6jb6B1r9YegWf8fyBdkhBScsOCtyGeblMw14F2r1c6/h43vhWjrkr5u5k5cWZdskFBn
I3u4UfXe0hO8jfOTQ9vHc+nIOAZjU361LhrvpmpZ7PMoYikv4KmK6l7aY1VP01G9/biGN9EvftQL
XwFL93ap+wbP1m1tt1PS6Ia4izGIuuaqqs00Rd9Z2NUULe1xtm/1PrTivmscV/aKh3VtYDR7mGW/
V9UeVX9TugJ218aAtJqC1js8PQtcclz/zvAkc0/LWK0Jv98iJnpTDEcjI13ENNdUFsMkHC5CHcen
K9K87+TfblB2TgpmBDxq6WEg93ze8aAX8rz3yzqczE7r7QUScvAELlIDix/IfO96G9siyeeIsyLf
IQ1v7hJnOKTvLWqWk4VJ89DMmOAouvZ3RyweMrWos+/WWfzzMPdsOXPAfeHFixUycKteiS6Pfd7g
umRiOrZ/dyjairmAo2mcwHw541J9aTUz+TcrZxj9gMh5dIMtoPZV73/eQHp37rD7VrQQjRpP66rH
xJwFiJPV5UDLhlwiUm3wsM2w0/LTwtc9tWeyHGn8CH9qnl91Oh8WvLC+2+/gEtCeBHcLf6rjWWfn
WNOVnpTgPW5hmc3OmYUAbrH1kvct8JuwGpfnKcd7X5xQIdlkh5n17SCKjHC4HfaLLismcG1ELuF2
fsDX6pQuhgw3uyJPIhjKzrYlf/WT5ecVnvLi26yPnV7d0KXm+RhIxv9QPRHimU4Vpe+OSmXwY24O
cFTYNV/nBIoIBxdz8wSGRobv5bR2mJyMYaY6X+Fv73Abs3F3mDv4R27r1z6zupOnbkEx+F6AgZR/
SjaxweuuaRmcxGQW3WQgm7lp1wgslgOgLSjoiHmZLzu+ZdfdkxSFNHLPTZupwnCTX7lR7anj22oH
VFP2aFxuN8tlfIzn0VzWATnqmXdyrj9tG5Fthu3Qkfla03TcTp1UjEAlVu3NGe8alX3JJtp2j/l2
4OGn0njehmJ1E4r5RZ6lguAGNU2U0hNc4Gj9ITHZwK8QWDHbY0vWBFXteIK22oE287RIcLfifeQT
kJwcImtxM38lTQTOzLAI5l5EapPsrKoxrb/i7ZPBKROQqW45j3Xajc9mjiX/BHhWb6/1Drvmc97F
XfpwpBEx7xIF3/h/dNt0cKBlQ9Sx5x5Bqy6tUzu5dzap+88qgsklbEeZkTwthGW5e46nySRfWV3B
ExRG57mV5bouS/oQD5p18Hzme3qC5n0MNrpckfUh7Zzy5ls1rdLAy7M32dcUTunuM9jlB3yAtcbZ
BZ5Htz8B1Tdm+I+7iH3rani531vi9v2TOeIkOTmFSPpWM2zzO2nI8TzlsbzGpM/q37JhFvwSZ9qp
j71R2/F+BcGDROhEQzcggy8zggY+qFPbfjfo3KjHmvd0L7uubqqyJ3kyPM59LsipZpSRLxknLP8n
WU31DAp59IA20vEN1BZb1GsqzxICQdF500e2PsBDYjnuIB5E/2xyzfKza8B0/CB21bTPiax0cr/C
53e/wJS23u7yfYh5Kfhm4s8xr0z1UfW5dCcYgkbQRKxjeK8WueXj8rAcYzo8jfExxffUcdf8DuOO
qvttTnOhrrEynThPG2xiTbGm2aCuwE8nw1OfL/xbA02A9lShZLj+prZ4uNlhd9t64Wk3DfIco1u1
PJoaAsfXSs4O9JpILPKTysac3VvnHC+mKhr4V6Xy2p1kO5qpLrI2qWIYHTG63Y+NHafztBIYuU5j
S5ICDu2r+0KnHDM4p7FMIGe4YRY6kuNQ1Fs0tpf2JskDY3Kk7+d+BTHtkrph/QuOviuHvZpsocsJ
Kwj+hOuS/LdCCItT3ShiT9yuafd571F7hcCRtZA8K6g5Dn2/TmDJftrhTzdUsOmdxIZ8f7i164p6
wjG9Fqh4L+M3k0yT/LioI3+ED8eAU8FAsib/2GCo29d00zxc4LiIduelXYlNCxBA27Rs8iQ3l2WR
tNkLmUzZ8bhuo0TpYoOXVX4XVzsuiqCzKXU/wmotKo5B6+iFp2YgZ8X4HJ3HeEnys9iPo/5jiA9a
3y3TseblbLuoOvcrqfZ3FI457+NkrPULykdkN4Vumim/QjpeTg+5wTPmeUddLLsyo3HoTVWV9gB7
M7W9sxL23qfuGJLpxNwgIpAXBnj3rqDQHWPycYqNBSOjZdP0Xm+xIHcd+sb1cwe5O90Xy87gogNx
8aKH4Xtyn9B8nH5Lxz5q/yZ6y5p3vKEjNlqrbKP+oQ0c7OvCQrdtvHQy08sVf9lWX1Jr2Pg7h8N5
9TBKXdN7MGl58zQPBC5fF+Skhp9hzkSrfw/oJUPYfFR1ejd2WkoAnEHDwkbJIKb0oOppd3cw8aUA
DhMAiePL6GB9WCzT3pKXNsozOJk2+R8ZMSj4QiY9rT6xRDXRd0DtX26g1ztIqZD9Ou2DeAH8c/ve
jX28npMIB+BpqVvz3YFc84cFDSO940jPSbHkvdnvkrX9bAZWnyGHrD/iVQONpCOOYEjYDIcVp3wj
2Po2hmHD8+K25eRGXNbeG4K24VVOETmvtT4TqHp+4KJd1qfmIDs7a12P6YvN+yy6qi5yJ7V1pICb
RIxtYNfmFM/pMf411ATPsqyGkMppwlvwqZ7A+3yvGNQUz4A5VY8r/uHpkI08a9ydUFsghm7nmg37
n2YY5HSyoLbt7yAJSP9Ww7AVrOZPypr4HhbfES3Bs3X0vgcC6y4XGXs5EgsxGJX/P+q+bDlyI8vy
V8r03NAA7nCHo61VDwBiY3Bnkrm8wJJJJnbA4SuAr58TKnW3lNaqmpHNy5hkJksxIxiB5eLec8+C
u/5DGOFezFISOFwPPcsJwXM/TNtmLFB19Hy7BVbsnEjH3IbltWyD4Rmeve4usSjxBesHWjTz9G0L
6zlbh7JBArlur2O/wu3cI126O3ZcrTE6DrNMaxEqRs3HOaogH0WjtTHYFxo4DsKrr8N1kE0+iD8Q
ZMWQovEyGr8JR1HvA2j3zrLVoKy3IA1X55SaxX0Hv8Y0WYot61aEAXHsLBKzLW/JOPh95RD4PWQ1
DPrvxGx4nc9LUMuHukcx/EKnocyUDiSt86FbLRxVyirup6xTiayuNhIZVYBzZOzBaz7c+AHN4PfR
JPfUIMe8GNuoGnCoakjq+zSYy3siZbnsQYwcx0dw1kz7BPMEfl2HTekOw7yu620C9wZZqAWL+VMM
qxyXDZZ4ktFlnutPdlRV+KWpqbtrKZnvpVJbnXlYsGuHJcS28G9T1MzRk0EgY/CJYhUWfIyRdA0H
BaTeMaho456zNU8a5UheSSTQXtXNpvJ5tgnwbm5tmScbc3thbNseMJxs8saDE3Of4mGbqMz5AVSr
it2SdBjzNUFiIkKrdYH6bbOgtSXox7XNidqS3cLT5rQOTV768fOA+LIsWRp/8uDRtdP4EWy8NV/p
FOekjjsOcxOPuAQ1pT0eXxB0ibYMYdJm16LqY4nOXkvkDro0um5GE6xFrerwyDz4t2uJpWg8crOL
oPvN+17NWUMZjCMUH5/R9X7hHbuzEYIZIoNbNEZIe1YPZEH/yT9VTXrjaJpPc4Q7I4rCQ931bsy3
tsX2KAjjp2jw8wkZY53Koranhy6WaW4hcb3XYS+ugjYZVR5W0y3mDOMOpE8Ydzhn4TDfynquIV+P
YAW7l2nbTzd0kD7AswIOC+cUoetFO81m2bOoid1dNIYKhs5Y3KcfYjH6eu96RC/dz6Smn4RGbFCh
4xLYkmgCw2/XUZbJPlStJ3dYaNLxURu+3bG476OD7KcpWDJ9gS/GGBUXigtwIMXBRRKzyTZW6blE
yZRLjjjr6n4FsyrIF46791FvfobgHrpq4nPYZJZdjvjrRt51GhgmDl7Vzzu6Qrfd7yGBjBBtT8ex
UGFJZB41dR/dxFZekoK5vjTXAtTduspT4RgpBjuHkcWbQDM+DibZtaKHNVe2DZDGfpBQUNKXSvPp
Wo0WbX1eV22QRy2sB3HpisVliecoEsTCW+NYcS/RVCZLiFmwMtjkwidAeWQs0TgwpwYfJnywE27M
nDDEq3drbcdDt+B58pmFyrs9Sbo+QgaOgrleFDdUFGvS199Sx6pM02jbW2GXT+NY1gQjDytbfWvB
1kPFU2jpmyvaSI/df7neifUSvLupjZ61EF24E0hOWtC+odUt1BZT9uJ7F1Snjo/MfLB9GbnHUdko
x25uJl/WvvQuZ0sTFLKrn9PF2szJ4H3toOKasOnJ1NLWx9pIGLvE0PWj2aP5tplUZgkG8hm03+7J
qJAcSUf8YZlsuvNDQs8d2P0fezRU+bK2rxWMrO8iQFr3dUR4hZgC88S8u5omPBmuhK/Wt0i20cs8
MlEfSVNDXrC1ektv5oCo+9DDfxj29+wGzqE2E3yFi4oNtwPalvmlAuSk7l0gQTA3S5LbAJSLMmAv
Qow6WydxgzUkPAaQuUtVpsPqjBLnTqsS5BnVvdp1pOVdNgyLAfcGYSeE+SCvPBIgig63Do6P9agZ
ZXNsbFLtcGEgMIxX69XGxZsQlXmISRxf8bDDBUd7lTchf+iZGp6jrV/uBJftQxVKDSKV7btuzpaw
Sb3OKsxv635F+OJ65I5ULzxa5JVpV5EW7TjzfNjstuxH1bKrFYTc+NkHInmqeg+WT0HMmATHckic
77MS94qA8cNah2+NKVfzzBjna+aaYREgJ0fOr0Vzcbg49euywQhIqGiVyIqeZ42rbGno1BYVd1Fw
5aIY/gIQSvvwStVRmd7qYNFm7+BcEb5svCc8T9fYmbONJau+YBYbZoRmkIAcZSOb+LpdXI/44mp0
KK2RVOKF2l6GdzO1VO5gPLKOMNnQvD5NgUv7zwHuTISwsbVhTRHqFrHyljUYrlJjkyZXPbpun5U0
oLTPVrba5tsiGJ2v3TK57RUxax4Nfm0Ew9O7x43MZNZCAtfu4AtVkoMSfdM+LBHQrN00xnTYmwSF
r8CMXiWn+UIo3c3JQOgdZGItO4MRTqMiSheWniIIAZfvDZ6iw53VRsgwX9PK1Vd61jTkGSxyBPq/
rSX9+gCwJyHAdUBC3s5a9xqVqB4T9FBywK3/1AF+8Z871qWneMLSl+rBJ58jTbvgywDKAICfZWLI
EMVapc5xdaDzz0rrOiTAKLsUbqiU+MjhUmFehK9D8UnrOSVtwZI5QLNSjixwT9xv7VJlASEJRZdT
qiFPS9qTW72JZf0ew8Cif1MN9Jk70SKI83Ht6yWFhQab1D1Sy1m37EYHv+JD2gRkuue4P1GDQ6ou
DQLikRLA3/UIof6xpWHtj7Sru3Ao4k0tasp6znmFYIMJEzXGl3bOVzSpaKzR9xj/0Bq0iP6QdlWn
XnodTG4/tYFJT1qnluGMbalXxUz6xX3pUgZ1Ha+7VH8xvpvdXlbhEORpZ6NzM1clz2dQO8z12rZx
hVOSNJC3auyNciXdjAlr5jBIerEbXKUh+Z/L66ki88GXi3icKVmNzgzbNnm39n2fKaTdZpA5VpYi
MU+00371Au1LhYBge9qoBuRQpzbJtPHonzNjjdcPSeST+rtDWI/YbV0Y1gX3sPOaskojNeVYYnC8
bmA2h6uORgO9KlskDp9ltU4fU5RPVVBj4qjPwgYknhfdb22AkWsNg8Oy4bo+JIRFyZXB86b96j1t
Dhhqo/TzhPY+qXOWVmHziHi1Gm1QGw28sRkuMkZzgTq9Ap8IIAXdkjpqbkXrwy1XuOGfu4gNu75s
+IhbrbRXUwhM7gYIHGX3Ylx4d+WdSl+BLX5C6oshHCFBHKKGCalH5HEkVfkFDi2YMqoBZbJpVXdj
TJhC9QDLHH/qE1HnclsRoQOhUnhsEkX7m9lQ3d+o0uqzlXJqvyLy3LwHc6d1sdgApzFekpfOXkaK
rhPjY7/E/oWjozFFtc0YPMHUM0vW+2TYQ36f8qyVvkJzguW7Q3yjWLCBQCXUQCxNe+uhm0KmqLhg
l7AyUC+d35KMMGgqTlgOpfqazmIO7mkCWipobslYuZPjVWV6nBS7hhoeBWXb7JaQivbSNvDmoZqb
lO8i6LHm7wsmH5cHNbDYL3AfQb6zYkLHuxFzH8Gl2ZAn1WC4PqxjqzPSooDKzFmFXMaK2PqbYIMm
L9Tb2uXroCOM7kncuyVrneiDz00Tla/i0gwdxQLfhOeVy3fT9SY+hUA5oiqfh7izxxQpNyJPuRre
J4ZbNhMIockRdBPGuz6Nxa9wdkc3HIRV7ODYWsaYy0VI9wtJfPJJVkEKRX2TlsC6g3SA15eWMN0o
0AEN/orxafrW9wuMDIHF1e34Au/BtEXTXXt6bE28vgEMqraz6kn5PtT9ljIk2q+OXA+1j+fnoAw5
e48QAsPeAJbUwPrail2nk+pQO8J6zUkVzf5epWUioVTCtjSueBXeNwHn2M+gqQnPzMMid586xUmx
mC2kO8cd5pB+sMsTXL6j+KNUqXsIglh/FGUSPYPNZLbDVELWdgwmQD1LPyxux2MBi+qtdfIjjnl3
HqMORE3eIlIerj3xdJrqNJ1zJjGzZTIou0/Qni/ZzCBHlDL2/KwWGdwn3C83PN1qsZ9KmInserYu
hxlBKYdI9uEpRso4at5I9UuNAWa9k9UEPbxzcLDK2Ixp9clbmBZ/gSUOkAa9+rj+hGUHnIa4W3Ec
iG9blIWURnRCD4JhCGioea4Xjo6UAhxDc9WELQtgeIxYiUJB2MF2TFRAAr0lE5J3ErU1ByJD+YJA
gbZ7JGKCrcGCTJHHBh8ko82lNc9RtlfjMwW0l96hEUzinEp8nOdpKv20b+eyrXMSJ9K/Xtjbp2ns
h+G8JMnW43d0gX7EqOz7O1ol/ozOsqF7IWQwHUEKTvwDlivjDmViHPeKsVYXpHZ9BAIooo53kw9R
ROD4coVzAYCtlGySwI48aPhuXc2jDurW5SOzUX8VBG7YDjDU294ChiCwrEfY6bnapgW3TylwODof
7ro0tpgwjb+iU4QWtm7G8ypr9gg+/gzNCxxLgdzBeoTGSfkp2CCQ2AtovtZnIKeLw4NIh9GbEaoi
CVKdug1Yl+6tHE8jdm7Nl3qb9ZDjTMHCQXQ1xgBUzN4NeT2XEo78sONKb2D6J4DUeC7taZniWRwS
pNoj7Ld0XDRZwGDkufcpvdyEQeuqCpP7jLkNxacr2k2n/mQgM0ozMi2mx22MDe67xbOzPEllwqpw
8IgPwS0eSBy9TDE6tML5VNV5EjsO9Zrha/fScBgvFSHwjOZTD3QuzobR1vVzuGyoHlUQ8OiKJ9HA
8iElPSkm4Lsun0YHsDar+bpURQu5bHgXy1mJB0TcNC5b4Wsud3YtGUZhssXoYFIZmW+BQk5IxiBe
Sh+QzuSSQ71Kn3zj+FL+o0aDyq+Zjvokj/ukI/d95UPYgEuMGXWjh+FxhSVFtyetDoc1Y7CPcIDk
63Grsrg3MIzBRb2gKZzWpJwRFZ/q8qaewmY7RXG4jDepxOYh45J6JADIWr2HjDb1LdnKEUy7MuzG
I6IYAnIPJXDCcU8punlsNMdV7pFI6tUe3E055NgTMvs6+kEHiPzcjDgFPbDBT2E/XM4Qx0hVRCqV
LYZ6DHrDrQUi3uVQDBltM7gLReQccsIwzjITjMcGzCH36sma6qLkvDQHj3rtC8Wk7HY9GFlzQZCx
ZLpsVsNa7zFh9BiVYxgKgk7cXwLvkP83FW3dpMtVacJE5FA+VSkr4C0S4oZqygEMDSz3p+qKu4Vu
6FmMjI/rGE/gn8zo7TJsFqIugwR6a4sZl0G/jxcbze9Jw7o+wOwQxYYiwRm2PN9lN/RQKHbY+Ro8
TAf0iXEe9Co9cCLJupy6SFDxYhWyia49AIZF4os3cRujB1nodMeSpl8+Bvg2aZDVQEEmu7/4s2Pw
dWJz8a29zOznMpi6Bc0XGOBb1q5lVd2tQ6QxrChLOW7wuAMAm+TYHjJvslAP6fitWTHPg626JkP4
rowLZjQDCcPANBmodR3ylyZ1pdPJijuG4lGhVRTt9tbV2K99aVs/dfu4iscAANEs6Yh0ca6ahxjt
Pu5lkiYx20u0RvN7LWPmRWaiFP7jPomt+BABbG4QaISNlnlNYVDcvcjATsH9VGGF+eDSdtbw4FhF
T/LEzXDqhhBUqv5UD9jk4iKJJd2rBIMP3yEZ1M5naFor5vMNW9FpgO+gSpqkCBk34uwldqPX6K4F
v0ZbFOunsW87dZVU1E+nwPbV8IWGIXArfunZ9nYaApv1CfHB9RTCb+0hsNo2qHFI2sxTdMbjbrWD
ULeNNpBuDSxM3IetB0k3F6HG2rKh/QjTJFUF5pvgWpYfKEDTnIxI7GjddhVsCKRHywqnzv7kZUVX
9FMIbc+jZDH2uE5jSo8KeyN/6Du+hS9RbRi7ajrstnMZDqC07KCQDxVAjxGrKyy09MKC/awIsTnl
QxtkuOduuNQXjHZkMHzZhxHEAvO+CSJsMPmIpeWa9QgNFNk6L5IVqk5YfDSLTbejjJcgHGFSSLxN
s45WSP8DKhG11yxSWr8wjZyA96SK7XCNxrZJ9j2rbfrkPZaNRV8B94beFhTL+2Yce34uq37snrzA
gTmvRHT6KrQIiQKCB83FodPrxu5bmwzV1dKqtHvGoAd4FVA6uuUZUJsYsIOJ4TrYhLnFzSyDHG42
fJUFNtuJSPcdCK4XU+7kMzw5Qx3laQpL12E3YLmp7QkNmMKBNUkr1T2e0yO2KKCXYTmM3i1dnygO
O+SCKau77Rn7QCC+DnfyPt225BpDNA/OJCgBrWc8hB8juSymBTmELefy0LXJzK63foKXQETWyXz2
jU2BaXcWZjh7U8llrbPIYzmBrT0BjTCctXA5B7ihvwwuFuR+gpGIJvuLeXEETGNhTgBc2FLX5ung
fVesg7pkJBrNb5kq4/EUQ5vuj/MoLS0qt8rxmmg4L2VL2YXRKd4ko9eBjqJgj327aYpeVCkGTjlr
id6IDg39uiStjc/lVrXLIzYtscEKqS7V9kZHRqtX2U1hfwopZLunsPHrfAMHDGU+9LBXR1czsni5
juJAr9/XmbXyunF2SHabZQKgYIpGJMPy2mJP2GgN4ups4hsbDtrnZkUI7knhI7SF3Qjpcug8OPgf
cXyhijuxT8HSv+0dUq6fQ99V+kaZLRqvEkQ4bpfznJTQ7aRmdXmjk7h9BZoYAJJlIpAasDkmmVyP
uM6HHXrqDo9GlNDLgO+V9HdpoBzN1yCIFG4TMStIfyS7HLtUAr9CD6FYeqcT1wewzmiS5s1enoxv
iQUADV8EVp3mKV0jLFTQTj1RpYix6LWx0lKZ7WOYk3iKzLMEO4KwoIQFYIrRai5vSZ0Yv0f9hK2n
68fGvZt2kcv1tCUD+6gWy2NMLXNrr1aA9MtHkQzS3V3sSOlRD7bMBvg2zRna0GopRoqlFR622MXf
i3VNkytdQzRzi3XfAO8GNMUbMK25A1zFkMEaM/PV2mAWGTRyxAPnlx2QPDXXj2D8RGiFHPLFH1uQ
dPFARFwMbEhTJ8r0JZFhCtHEGGI1C+i3VPNksgbS1TibBCgxNAeNQ9l3IEgVcGIgNaH5Cphia4KM
G/StbcZQXs2WVf0E4VKGvAUMnPsFSmfkXI1LzOvPMAvAtiazHnlM82FwhjVt7mdY4aMBDfnCokLR
Gqyk4t+0MnCaDpg4YN9KTR6C3AZgU5i5zOH5TZ8pXh2cna8reUrrXxFmzN0LthEjLFDvJqLVDjDB
ZqEXCMrg9G+lXcJl1XF/hOf8shQhbyebbWvN7rB2HW3BS/gY/DUy3o8mWXyNx2Eadb8L009t/IG7
v8ZO/NEbi/XULWi6+x1tHgXQiob9RTXYj85YE4xH07JJkj2ejyHQo9SFNxplWv8LOfqfeK/R6AeS
MjAwYkCuxE4kwO0311NjzoMPJth5ahDNgFC7FgkXSTqT+0UDs8Vk1QZhjkUJztM/ZwP+GXHuB45k
tQD2bgKV7CcE8/ZFA33WDXiwc45GDUt0LMDFvzDN+BNe4I+eWmrWuNQo5Xt4W8zJk1mn0hayQoML
IwR9MdqFk0mPdnRZx39xhP+EL/yj0VYLqiMeI4TtuUC8jIGD0m4GyPwvvtCfvfsPREqJcEqd1CkD
CWp47VT04oUs/4Xy4c/e+3K6fscXRn8+D7Iq2R6bZ0wKaj01tqd/8c1/IEuaKDLjZDnbA3zegYOM
jUcEyPGfX1B/9skv//93n7xcsFZkacP3VRhoPMxdmUU1Hvt/7d1/oDmTTlIQ3XBcyDbAZtqkCEzd
pqd//uZ/doWSP350rrA7lUuLy6VOUvKmASb5POQrQUSWIIPMpIWw4Ai9HpN/KWkSzqJ//JW1qHwC
+yG2R7Iv+xjPSt+2EXDVf/6FfrU4/B+4uD/6bSXtSoEHVfF+EGkN6DkdV4+tCv55XyPDX2K03Pg/
YxyN/NDI9kO7NR8iXGnsWOrG1hhSqnqHoNG3xdFakswk6MX+8en+17fl36v36f4fn0P//T/w52+T
xJRf1eaHP/79wzTg3/+4vOa//s4fX/H3w/t0+3V41z/+pT+8Bu/72+8tvpqvf/jDDg25WR/su1of
37Xtza/vj094+Zv/pz/82/uv7/Jhle+//PT1bQBzBNOOar6Zn3770entl59AlMV+5CLj+q8o8Msv
+e1vXL7FLz8V733d/M8vev+qzS8/JcnP0GqxiHGBpv7y35/+5t9//Qn/GTQiLEGTKCWIw7uklY0I
8a1/+YmIn4E/UBC9ohTABYCCn/6mJ/vbj+KQ4FUhx6MG70h++s8j8Idz9N/n7G+jHe4nEBT0Lz+l
lyLx35cUvpwgCUnjOOIUXiyp+OHB0YwMPMsU+5BGAcIGH2LGjthV/lPtjLsD5/WDDVTwOFKDjhi7
dXkGTavKGKjWHTrStv88dMp9RVfVnMouRbY92B5YD2NHCyzB7MFeYg8LD5dHvH2N5s/L+wro7juG
j1dvNai7W4o8xRaQF5/i6V6mvvwwEyxGMQTqj+BqDF8nAY/3AGhypsuuu18n9thNvTvD6xSsQcr9
C215uAvbrcwqbGeKtDPT0zSln4CrxXnkQS4eu3nZ8SDwh3AEJXYhpCn0hd5h1/kpHGh94ZxPEACZ
9FEuQVdYa+aneIAbvK7QildeA1RXhh2bspsPWHT4j3i4gjhGyv47YPPx2tGqfhV8mIFLaPNqR6E/
tJYMCKAoQc6IOSTpsaNJU7TDEkRYTJXRl64F9s1jOIpdMjGvfbTAIx/u9xOGACw6viDMpoGbUcri
JgM5Kfw8RUmahaX04EJC6T1lyrEbZpAhk61JJ15E0OtzPUfgylCxSYdpZoK/1K8X+f/rm/2m+Qa+
8/Td/Hi3/6FA/H9UEmiM1cA/qwfPBtPB3+7V17d3Xf++Lvz2yn8UBRH/LFBcwlCgdU9TchGe/FYU
kp/DFAoadOT/qAl4ev1WFGj4c4zyQQTaK9QldlGA/mdRoD+DLhPilWka/1ow/m+Kwh8fnEmM+51F
cRJyHqI4RD9K+sxosEeyzB3gUAZUxKr1bpygZIMPeKNeg3Trzj5MYRP4uwP1W236fS2KcFX/UI0A
osU8isBDFxHhIJj+8TmKctA5oAfuALi03DeKMvl1INj6ZNhSxOATyKirwUvw9lMP7HXbLfEku1wk
UN3mJYB/fgh7YK+5xq7xczmXjcnWaLxwrFZwEoWicx4C0arzbii1PXoSgUY1g9WI5BxvKCQAk1hf
qZ8zCs7meCCUJp+HeFi+rhNJX4awRaR2SJx7WPVlQdMZ3pwBY2KbhK5RgtMZEftpjJMG5CrmIHoY
znEzNYB7sUjeeK638RUpWMBuqSu2KZoKXU7fHKSCcBv17UOKPI6PKUzYDljvtNdqAN8QqoAYWHVQ
8fI5cOAx7LYqmE6rIEs+lut7Ar3DASVsX7qWnAxZ2sL7+l7UNtm7Zdgwe0xdHkTjy4UlmaM5AqnM
kycHCmPWpORxHaB6YG0/5v0wQcid0vhuBMFIYGuRE4pNQ+UtXqhmdrGx6/PAhCNQdtVib0S+SiQ+
ZlUan0OmC11ji17RC3Wx3wOxgO6k3FC6KHBj0IFzzTCf6HoCnabU/s4DEb0OrTSnrYSws+y13ZvJ
wpYfuCpYYMDxbAVEzCDYd9cJSgu9AD03rLInAqhsD/IUO8VhAuo2Vhy7SFl7VYa6OVBfExDqlg2e
eyM5dmVr96WshiuwUPkhZTA3UtsKEY1Xwc6RGA8cHVX9aRyD+E1GrjoCOAmKJODBLTaF4yma5uZx
3XrdFSBCxUUFWBU1eCnBVWnbkIK9IkBSKxBgCwo+8Nra7TyN9dc14d2EVTjFeW/qLflc2VjcJGsT
vY6ODG8mWdskF4CVaAbLEPtYTd11uARTX0D90dy2JJ1PZp3P4PwHVwOV8qqGfv3jIDiSqiuEkUNr
skF/i9Wzb7Zcp3XAszCcOM+bik/3yDfpgfohdANrlKkbCzIQdotpbQvzJaL9da+H6LBgZzkcuqAW
TwMLFNZkQxwWMx83smNBZEJQCLi4CYFk+EzPq3sgAdgFMTgq1VVVyQ14TQgMEwwZ8MZL0m23c0Kx
e5jRGz+CRhFiZd3AgZLP1XANRR/BCgEGkpCYCEQzwUvpw6SQDwtyl2hWHEzwJTK6xh5QO5QHd3SY
3EtazeySXZaASQODFXquwD72O8F8NV+tsLl8n2bM3IAIo5eO1jM2oEMUfx+5L6E3Bd1DgXEz04uk
ZGXB44WOsufpvJ2Bu4F7iTBdRfNxDiE0o31bf7CkGcGmmIOzkmG0hypB0pxVTfJowRP2+HyD3vdb
cFdiBc6rDsr8+jpy4LGGASwi1wt650h/dHVK73gMtgQyXq8vhnJoEnh3nRpYjW8RRGcE9LBiAFvh
2Mr5duSbvsfO5q3uIp4pCLfy0vTVMWwTeTMmCXZk4BzvE6iK9tWQNPc1VpoH6BvEGYQxskOcyPQK
ZiBY8TBFvA3XtmqKYS39dalBQx8ALcdZAxHZOYUgvMYFLEiZb+MKOyG1sug1aX1z1RPbn9MkuVuS
AYoGbO4MLeCSqfk7RF9Q54Ecsca5GIMB92XwyQwVWnQsP0YesWcsW5K9Hp19wAI7nLHhK0UBaMxd
gdT2LumM+qGnON7XSpZFStYEkHqcM/h4AM1cQMvzQ9WcsNEZ7oMQ2CFydmCzGUJa+Zj0cUc/uGAD
dTVcO3OClMB9M8FgbzXaym5XT5iFF4wSEOa4Ol/NBG59SxfwOVkJ6DRw1atw2EQHIBweqVjwxVgS
Ql/ucTTQHj4LLDjODOcxGxaPd0CK26ny3a0rY8jlqvJoe2hCpoFdmb5ObiTh9RXG8e94OjW345SC
g63mqgXDeWP61NJuyWU5d9VObRv47Y2uorEI1lm9NcEKvgV4QOF1wkddZqRs4a5Rq6BdMsFcdbPU
7rFZq+6jaRT2hQkV72Ed2QP27HCLTXHDHNjshDuCP9/GO+ecuIXz0PCS4DzlbonUEUTP8c06Ht/r
ZS5fwXaK4icN9ggo/tsIes1kaLhcyGyqLSS6gykLokrtOqm2G2CdNG9t+Iod+rQHZWU79CRyZ5Ct
4AY0fgoWC9QaQmsQnDvd0aTwDvPLoRmsBk9aCuhSsYA2H3xH4hpARRvfJjrxy27limS98/P9KsaH
kgJTrS3sM7QcgnvQXMrbBR6wF65r3sBCL9SqKSJMusVF6QAzhtMQJe3Oi1idIRzNA6bAjOiaCl+h
vgHW9waa7jfwUOKT1wlahZAAhIHXah4sMzkGQQn+XgUlFSH9tRT9ghWAYgfhIGcsKwIDvLrCSa6X
+Nyy6gVpS9UOtAJcAKVHea4oNgQGsQH5EGz14wD7ht3UNvvAl7CJ5BGUH5Zc1wsG0D4wEdBrAPJL
RUwOSp+5ATuQZpedVjYtCOpa9UxAGUOqr0ywHcIZ8jv0gjQHjBsWbtmey97hQA4T3JE4Dmw/j+XN
JJDDU2r57FkdfEinUR1Nyuyl1UAGFVfmMEGDdUAFAk+CSQgSwVHfhZZggEPK1/F/s3dm3W1jWZr9
RciFGRevJMBRFAfJml6wZMu+mOfhAr++N6O6utOu6ohV7/3ilY5IhSSSuMM5+9vHTRlcF6f+pdNm
Hl9ggrPifdenvOsBfEZlbzWk7mGmPLltRTavLPShPPCJ7Rw5LnTvibi/qdTQnM3QJd3FTWpYQqPv
BKxlNL37np7fCEHoR93Ps190+9y9xpazN0DmXtOaQM5gwnFuJkev2jU96TKQnh790hmSQCxmFmtS
VMyyYJuNttooiF9ViRFfgJbYOTM56gdX2mqrzNT6JEgHFqqb6lz4fTattLoESosG0z2QFQSRHMe0
OABfJU/SN5yjLkbjeW7S6GfeRcu4qktRbCE/koyFyYj2aa87B9jzu8BNpX4oLQ0AW1cdSQs5j3Jb
6SLbFrppvFi28Ffcs8mXkayFIjdz+TVkpT6uc9dndsUYl8UF45L2bDJxepfE3XxMVbrcE8rjG12O
ggzgXBLf4vgAal92G7Mb/PLQ63rmh05sLc8ZI1t+Dil90qAWWXZriRne/LiqaS0nbhxwtGWaGkf7
TRpl3Ysg3/EYxWV5iCOCBrM5NjmbnzeRhGxd+ZbYjR0UhZ4fAS3VM2kLezfS3blqvtVzmnSji9VB
UOeGMI59Kbw3LZ+yNaXN6o2ZYcTNwA7cXj62InUfTCG1JWw0h962yOyCk3usdxQEdGOFLzl5sImz
riCZGKOuYeRaTVGi1rgDgEOHTun5KufeQDLWiYpHoKZ46+dlQ9Ol5MDIjIub22tYl2t+gpIo4DcK
Y2O2oqpiPUfRBFe+aEiyLmwR7G+D9MaZBcxwg6ITCSkNKEN/KQl7WuWy8V27eRwyO117uf/JNdsg
8oz1JhHlvKVo726apo6/OLTkoebWxALlkhMFGyhtbwvacfu6Gbt3Htrlpvkdp01HgfnTYg6Eppsk
uEVGHI3AsFtY8lKp1nycSOGpzwrxdHOdFQNtnlAWS0KU9ZJG3ES44K0jYuzTqi9bFa1tc4TwoXmn
iZULubJ1gCZvZKXkM2LX5NeiZebWn11Zhctky+3Q6t21nk3jfWDa6/OgJhNeujX9t2GR/hKmSVI+
yUKLv9TkpgcC6dZnY9PAgINIgBpIB6kbjU/7Z4vq4iAnAtirIlHNbW4N1ooFOzQHts5gVXOob28b
sI2S0JI1vLq83Z9Z5NnfHCL/7bMobLd/JChjW+FCXKQMjU7w/BQpcKc1p8ZaOHKmWlNIyLZkMOZk
Xxt8CINBahGAPUMJQwabuMYqz3h67ZlcXlCxHx4rkgREjNC8P8rWi+Ng0iyTpEDtGTzvnjmvqrG+
dzoH651IaLwt4ZNeat8cPk2uRMS86ubWOvY10cZAqrwLUG+IYz+TjZF8Dim4uPpn6sXThyz9dO+C
pb8wAVh7M+rKEaEL/f7uJrM6jP00b0ZfVGdzsdyrhLKQIFwq2tlpHjZzne05UccPyrRpeNOd2Q28
hJ+jJ8eHvtLcix3X7YYxqFujr7xzQrH30LumEZAZT2+lrdknZF5IABy/1411UyfzSokGiNTL5+hY
tUvLiuNFJxmLj0HGX/Bx6jrUelQStoclWln05ledO/q/BkGI465f2kAj0DOdzPilFf7wOqU8OblW
9q9pLmUQKdc6lUNWHZLcLq5ZZf+SdqyvzXtxrOE4e8kLkjqKuPxPssoLO+hk7sjnuojA/P6wSBAP
qKnpJbtX6Dotix+7yEkv4GdWCOhACrcw6v5BQaEGrUank1lp8XW81wOtOoH+I15UX5Cl59+b2bSv
cVH25DupKnaias+jM4Eges3roKukChSkKceDAvWWYqLjup1mc5MN/fIZu+Rlme2kr7Pc4gyE6foN
sM08jSNVjJz4/VviNdFHlLDmO5JzGtvqeJtlNX8knMUey14u4UKv4DQAaTz1nPKIOkPVbha6uAfM
a/Upoov/bexY7726Gj6SpC3DaOmTz9mFTEfjwpXaKEfvJDwuawRdeboSdhXY2kRQnmNPEZMzrlNi
mFCdGbLvOD2V1hi95DjcDk4dpS9axeeqw4TATXAsA1HPWVDElnHxfN08RN44Bdo45M9qrs0Tqfny
l022mVCaXprPgvPko16w563oUFtfMOfcsICQ26MuOx9QIErlTuODZoQWaSGDzEA2vA5N1suAKDxJ
eVUDvglfGU+ZM9fPXmt2n6kWU1vxsqEpA+U3JVGEPPqcej1ndrhkfTl2VeteFla/l6UtM/chJaBN
aNct7HaTZiL6lP3E/coZEuv76JbuS4X7Yp15XvWpiI0EZqR7r5VLkcYp+uqB4SzclCbWDn6gtAiQ
KOSbZPTsGz11IzTc1tnxSnbn1ujGExoQqIFiGI/GiCG8M0UUEvPNd/NgzZsl7qqHTrBggL7Ub62n
JxuZFdrNyTNnnQJ3rwxv3bPEV+uyqsqvijyOegS0jp2dBr6ywuQwzzT9pfFSctuIV3Wmkl+EB0BA
Wn0O53RW7ipaCDOuqnKeXzPukAFxfIrGXqLFRMeoTG+hOLlQm3FnFxtOAe3DrI/xu+knxrOXlnyA
mCfIz6B11Y0kE86He0b9xS6aX10G1UZsZS4/lzaaf1WcQfexo7EMRQwHiIumCpxR07auSr5nksIW
mUBm4s2fuXLmoGdrXk/YINZTnOr3w9gLi0x1mNvuielk5lYOiXaUaS94N+HSBz93Ao2MXDagCYgH
ceuTzj5HVgRHJW0TmBjChZhhlO0dNAfHiYDknkYwHweNot+B+VcgjHls3bepYpNVfUOiN1+xVXU8
adpyVMMsTomc44CiR7s1/Ej/HvPx+V4bQEurrKwKvj5vjm6sOyf8FOWGVHh/wy5xmZfY2LI3T7cs
0soSZM9qSYI5YGga/AMYSnt2TP18rwm94z2w6xXUomEFmVamZ052BfAM69Up9oRLtatzYrliCKJc
DykXT5Kki039bekDS8X5i456210RVHGvHA1yew2jF53JQ+irfvJQ5gB34Q2wksDqdH0lopnnMo/8
VY/DIdr0aHZLNr2qPdottcS1PZjRKxlycwM10L3T89PxkgxZt3JjmK0OpvZqJUNDhAJTbtWQ7o3p
D530WoPcifzKO5IP9XZWlaUHM5m7Y93r9TGxE3FDUVVvysmlkmcS2nm7+33PFNe6PnSsjiMNrE4W
NqNGF3Gx6zSU9vzDX5ol6BkwC71o6l/aIrP9GC3RE4MJoxXeFNNmO1rMlbuIbCMZSgHbrS9nv6P6
FpswpERXC3FSWV9fF02ROAPa5F9pVrlDuLR8khHzDrVTp99cB8cMizdzLE2LPGNN8cpY8VB3Z+4E
JgEQUMBA10fOXJ69szo2s57pNIgiFdc9AymKqX0T/diBkE4VbGZxx6nrWBGnytXVi8x83cxC2zMw
vT5oaEhgqMrmQ4ckDTRZ0Qyi0cJi3O24rm8zo2jOo14R380EVcVFsZHyV2ff26J4yJU3bTAQ1F5Q
ximSmFkgULWtmGe8Gik3uMxA3A5Z0xpsPOb4aEAqv5DoMshslThohjmNV1SuFklMhXSJB2HIPXlK
6ucMDFrfJMhd5mDxcARsNIjJ6jjGsUlJtsaHB+Wb8YEkcKG9lqndHYQep9SeOURn6xjc9UavrU2O
FTJ0NATLHbH2NYq9i+M6U5A2yfAr9cDol2FyP/CYuDeBR8LYeGWuNWFKby7fOBbZRHiu2G9XOfOw
h/XgC+vWCZsj8uQn5rjKhF+/DraVfh81fV6I2k66vVcd8ezDQqn/mVkmhIesaNpqpBnParASuZJO
011pZ8PCEZERl3qiEGeNNgNYsv7dIfEbRIJuo2H4/odWWfGmnlUMlupZh44G/kvapbBspVBAv25s
hihHcgop/Z5XYQnRvqhHF7JOrJzKr576foSJimYseZ7rHARGoIvFbJk2SCE9HuSwADj0jSW+qBrQ
u5Sl6WdQdLQONIXbICDM1O6oITfkpmSl3hK6kUgJCnM+ISX3wiG+JrU3DIEsXf8566PyQWIBIV/e
ZgHBbHWKTHaCHTKKulglS9x/F3HagTPOauhWqirGcUXV2bmK2oKer6c594PEmxmu3VtUaoOxYoR1
YJHP3LCNQM3bfn+14O5fKZxPV7KKJb4EI98mpU3qvquhyDKgapqZdpgIBpRuqsScSTA46ZmeOgmg
ahLuR0/Q4z1Rbn7sNWO8tFh5GkqQRmwfG2KCOm9Bzp+xMJxHHFYMveg9bXyblx62weVwjWBIpVs9
TtRZAUK3RJeYbbnOeCGu2HMIxsvalF8R0uhhndiG8SQjCr2rpNCLp5SgZKi0iAs0NKjDdto5a9eP
uUipwnIe28robo2s9Js5WeWZZECZkrtPmvdFieTRXWANV2Mj3JPeafcYZsmA013SN8Y3N/ZNiG+i
7uuiSXT6zgP1z5VIC++ArS76kWTF8ln7PDzhFHNgI/LHUN1gXOIycIkwMEizHfNXPm0jwZM8YSeg
6qnOHabkH5PW3xc4HiKHSeevnmeZe1Jsy0k3S8aqxvhp4H4IuFHOXg+dr3919tDGyI/Y+WA9tW+u
ltR0xVvvoGTaYKboGR9uxcMv0vbJ1uVj26wmBml4K1rA6qdLvDZAEBZwh8jTde8i8Iec9g4O63Yw
elX+ZCv8R5oJBrogjvgq08aq1wu4HpF8vdylpFo4o8mi+TRqvWO6z+BVN65IVL/rsvuWjZa4Ck5n
P5ba855QkfJHyzrUybF5k0yP4ooXzbQ7Eq/TDn2mT+HAa/hUTl3/gx2oECtyPv6zthhWtGYsopmE
VRdfgGq7W1VlDt0D1hamO8KwH30UTpfC8vJjbfBF+CCTlVxc7+KqkmqCPhfDx0JZ7b4hj+ZJDDC4
kcetZCXLKb9lMVjmGiuQWT9FUbVcVUaLLeZw86DriXuluVXumasX3zrTqddmphyMaQ1XDbtqw7Y1
8OXFU3Quxtk98GXyzNOtfVeMQlzz17c4GrOQGe7qkyuzeBxQTlxmVXw1hhMU2UDmLq7E2kz9+eQy
dOgpmaxp21ZetU5j/2lOOjPM3NxhZ6R0ue87HS+EhVgmTE3dvdP0nCtcj4dnrvsAqVuVrlqMMJuR
6ysdmoEKh5YU0b7n2P7hxZV7iXQd8ZNtqfZmc6DnJpA76FHwmcnVqIiMJ6Nj4R+A73+XmWof6K7+
IFtnZqu675xzTI7pNAFYXBXljI8S5YpDTDKSpCoH2jfxwKdp0uWOVTW6wyQCCxo1hawdzF91GREU
65jEUK6NqtOSNWX31ggy8njFmtS3PA6aV75aki2LHDdHlpgKZ2aYU7Ky6bZUq8GoX+in9vuC1zeM
m77aKSQoge4R4hOzjjof1MVmN5WKplXfFx+uFXUneodDmLuz+DV2ZXectCynFmyIdx0+uSWhmwsG
5uijfxgih4Osl9K3spaBG4yJX+zYgZVvzaKxAkE3h3Jv7XzWjl3a6zjvtX2ED2plUyPB1Ucd49Qr
h0XO95paMfo6fnJKej6Wb0zPeLTtr2qa1feEY+tzowZ4XzdT9/U/KocH108FgxgspT6ajP7lilVB
vlAi5WiyFNzxVmPKYjwOAvwD94HFRpP18WnSdP07oJYowqmOeiopMxvXXPruPqo8Io+9peFi81sF
/W6hLHB6yc5Vymrfdk5tg16aJVH3KJ9fG5GZ9G1if2MS+IMHIzQbkhCronUVkQAIei9ZTkMSsXoj
zcoOnu92B6lIOqAqnL0fJPATank6Hb9Vpip2KzOpI21l+LPzWBdJDHHdW1nPx5xdjByZm46Eggdi
+L5SfJsssyXIGeTNunBt41s+tvRRzDI7qtGDrsHnpe0pshde4KC+4B+gWEBdMCTmN3q2RPsnGqKY
fkvH+cIAWD7WdFCvbF6cXbAWDKvIYWvf93pxdxWai3qj3myGbZYy4/h+uypEjzxD+goHFf3BcCIP
GKgk108CGdtXZlf3TSz3N4Q6CcrZxjBGGweKgGiMXxyXQjcOqmzU46zT8UZFQpG8iAm5kU4JhXAN
nqwRNWI6XaGvL1bcTdyuu7eBQziGhjLfC63Uwj4zuoDQwfjTqJ2U5ECbMLqO1Vkuswg8Ty8ftLE2
19HI/1pSpydiMXT6m641ySNer+yUtZMZVr2OhaNRY5esLad/Q+yzXNtxLB+qrBG00Q0ttM2o2OeG
p//I6xEFYS3ah4IBCueIzBfhAEZiBUM+LT86acU7afjevl2qacd5nTJxRfDoPxDu/88G/QMuSKGF
XgzIyv+bFtySz28/f4MM/89X/W9c0P6X7QGC2S76RVPnA/afZJAr/mX4CGnpI5h3AvDu9P9PXND+
l2dQLGfTMIVzZ4T+Lxmk/8swaAfqhm2anJgB9v8HuOCd+v2NFuQ7CF9nxolvmB6fqd/5HN9MRrfj
8hP2zt2zsywUNWKTqsi/vSj/DQn0O8UOlOhDLoAe0RJxTX6vP75NR/U4nThNh66djR+jrokNSXXJ
Ka3Pxq0kVrL9+2/4l433918MEsvxbEZdAFEZf0499AnmYL2I3NAzlF+sSHDlMbWDmPh36VllQMUq
eRKDl2LCFbcB/InwDV/1Uc50OfXGTw+4TKyDQXU0hN5LD/6cTyfCR8uDobL6H0a8/EEC/8crxFtu
O47js0f+ORMt9bRsnhTG0Syqiq9pnLN15xn8yfEbc4wWiRVdBQRXiai+2kpfvgYlppdZpsygH+71
3GHIvpXkiln/l+rX37+c5n/9nAjXQ6juwbdafCb/4LiIOug1pyM3ZN+3T8li0PtOnMoKvG6Kj3Oq
PIBMKunHvLdUqGscPHqJdoefWezotXqv5iyLM9e+o2HU3Ou0q5KGU6wiNlD8Ts2YvQPciS29+PaS
V2b1fZAGTTiG197+/nf5a/7Jnx8NwW4tYL1Ad/6cjSCShUTQYDlhPeTxw+y0Yj3dRayBQkp/mNoE
J19h6U6oVd30BWhSRQgJSu6QeKacHUYy7Too1b+7sJ/spUb5UGSa86aMbNN1zslr8aKWXjLShdLk
ubSGcd9XMby2TN9rp+HmGzlvPgeBxx6FUVnenU8Jnf6ZWnDW5u4jqCd3CAY51nd8CP+NiTRiQ8kc
N4bncUCZBbElYl0ndsj4S7itXNhurProuA2HHgSHchWzGh058U/zKjWpBAcVzc63v38t/3pw/3gt
OdA5tuUZKAtgH39fP9AvEfDvZic0Iqs4V8SxEb9M+gNw9BYRyC+2VXVmDjHaYaRFQPpDm0+/3CZv
v9Ow6U9MWho5lHCFR2ia58BZDaa5svSMtRZZ9aWKq243jp1UR1kX85c/TMYTxUp8uDl4imFl8qFe
sHus85o63Sx19SCyId30g6v/wwfnryjUf/lluftZd2LT4VH445cVOvvx/SHosNY8ysIkAsdLa+9r
lvWLRoR+0xi0/iMjZ1NvhDxatcOxjQ5SvTOI634jqDr/bCep//j79+G/WV/FfZE1eQdcGNQ/kiO5
RAedO5MDNmE6a6utfsXjvLf7TAXID/5HIwT/WqqE7Zumr2NIMVjSf38ZKvaHScy9E84z4xt15KT3
pzj9B2H+n+Qov81v3wVI99/zKrlAP9jd5ReZlSQ/daDkh3koEfTYTLbe/P3LB2f7xy4ohA9qe99R
BSreP14+PpJpXZuNExI0NY+WVixfAJvug91a1CpUx7JbVpMPTK7r5cUncxj8/Q/w3yyvvg1E6GGz
Atq3/3xJtcmpm9hxwrz3xhdjamxq7ov3D7vwX1Me/v0D7AiDg4PjCJZwE1XFH6kWhnYbYs5TNxyd
9lZTJsaFPW9T0ABFDMRPzqq01kQEvu7I+oD29LwYeYTlrxJBahHg94ehW/exXV2JkU9bT/Y99ywu
5XdUAU9ZWCcS6dEQ74ls07O1/KVlaFvzk2LNP8DFf34+HCEc22avhG6+n6us3z8fi71kzUDBJWzY
doBBaLy5sBvB4lbaP7w7f+LT7Mj4MjApuBxgDPLCv3+reKHW7A2aT1HXlYdozrSdpy/jUbZlvrG6
aNjxUvv/8E05Ct431X9/u1x0kLrHcYmV1XM4nv3+fSezd8wCoDIc8+nZ4ZoaWlK0Wz9S0xsuKoJW
hupueIL2yLfePYpfG49G6WcqIeO4aBw5+xAhEB49SPfS1dymWNzuyRBINlzohC+S98js3qsRsEun
yo5vsFsxqMZcNXmPp2JSeycb7VXrdfrFJ9aMnAh7TTJTPtMcBBOJPusIMSPnJKpIBRLgrTa1fOMp
oDufOyr5i+I6UHPm8iprHqAbmYY1i/4+swW4TjWcF/fTrpevUl+6c7kUTsBdUb51lTactSY1N1Pa
0cFeUmNVoGunbOWl2xzJlc7f8/R9XjQD01RSxjh0u/HLzOkz2bHNDb3oLftdJSbtO714rmsqomI7
8HsmqTR+0LZDzYwqBGAL54KHA3qhl+MwXqvJsrBM/HqncqdYw5gWj3aTZhdDudGA84kBZQBv7LlU
U35iehOngrLYJjGkEURJNkVr3xix7k8u5byIXeqDoX1TmHTMa6efsQaQenJoiweUqWlSlYyCQimB
2O4Ii2tfo3hs8KvOobL00K/UrkKYghLUQjxGmIfIubIDZNb+r3myHrJpeG7G4WfK6fIlMRFhwNwV
IZrM1yJuDl2huk039CNVa1xkTZpa1zHDabWa66rgv5VTLvcXH0i8uRb+8qLkIE5jRlemryG4Y9iN
nM4AZRyo+vHcYqPcIkF0Lj1TK7/KjrdtaAVB6iiWv8TY+1u5RB0DSUV97XJhvJVNnb9OibUtU7T1
myRV4oIWo75S/KHooqQe46oxG+rZ6YiwRy4Uw6N5YG4CcwoaFDTPeNFqTLJa9qjVjdyhwtduGQet
x4F+xjrVTT3ASe/xnd36MUInHGaT0kOwbONTi4x2XyEQfDTbugli3r3dkhb9NR7y7+3ozd/T+284
6ViX2mi80PncLhXSYvzwzMs8N9F8ijSv26Z6Ou0rI6t+MEsrfkavRuTHYgqrM4CxCNzCB83LabH1
TR8sPo1T1DYOqqQpfsyaCntwPRvrirLZL6F3aqMhkT0UdVucIVZ/xo3zXhJM96HWUU/R/0rUK0hl
tbMlEg8i9TlnOsXAiC5e9mJKsby18pXW4isRqyFd9cgwvueV0b9Ikbk7nNDF1rfmKqyj0lxz8+lI
H7SYNfzW3cGY55tWE5J+IT+Uobt0oNtSO8HPUIMyIv7PWXljhVW7BjnrHlAYxtAt5Ra9GMzx+NNy
5BHJi0sGzKcAVeqWWqcU1rcmHfWnUaHOG9WobTJLiDM4IxXYShNP1jB/74RT3fJ2cs94UuoVz+AS
2Iir9nnhXJZat65DXPCemKh4Aioyw8FGIMND1ceb2J8mOlcWloaqfvDSEbbMcik3zyg8nWiJv/UW
9Z3MqpejrjOuwamabj3Ta6As1NGCcxtcXUacfnZMYHwY8bQ8JkuUI0KqphNR/SLUsDEFcZ5uyWi9
NzFAuHTTMrA1+t693gbZiIxeaQWq84wS0Kwp84c1pQT4BYO+GkL+QQK+fDG1gmhdxNXO3ViF/WJF
DRZLS4JLxfQlDC87E7wgHhDNR4Mgx2DhsMvSZzJxJb9xnV2hEo11Pifml76o/FaPKSd9MS32Nu1M
6ortUqbwuu65NclrM2dh2TXKejIitQYFNVe4mLE7esO2XJjCic6DgEJzjCl7g1t/Z5rIvcsy2jQx
XJSamv5UZTVVKDWeSmeMHpCZpQ26hLp76+8+6rqZyuhDcj3D5I2mdAMRwbCTemmPvdFLemgW9vVM
Pg4LQxd6czLW6OQWrDnIgFZa09JzTHxoSKcrbTB9G/ngFFGfs6pthSr5WFnaeNHwT2/AXMqHmCF2
qOoAJWy3uULOg4HR+PxM7LaCkNCZgR55yUtUCjvsUaA9JFF7F6VVVdjhvHwsxyTf+kos29itY0BS
jeGuQqf177Jztubc8FzU/m5EPLOu+5TrIL20oJNVsa8tJ2HpdyhPt5l+yqeaIEvD4p0m7bU1fqFU
s2iaaXP3LHqPCShGXF/MKZ9vpAbEET3QfPQWLz3qtjWHyK6i13Lx5zd0sdQmzdy4YS5rtnhL2AvR
gWztlkK+QBW6rqmxb2iEeVj8dH2fxH51SC3JdhvPF53xIoHK4A+p7PShzm/7gMzTOdIrdx4iC98m
7Q792aSLd82T3qKuPIkHQp4kEv1UnsaCMbJ654+kOdIvLIvpc+wUOu08qe/4iIYMaP4uCifelCCi
88qDf0/hJmJMU3nNuZ+267zHGRBaWnuoh7OjJ2HRueV5yjEuylqJfm3UbhRidfdOVuNWt35JnC8n
aYo3zyydNT6/lxkXVlDFOttf049b1MEtKMXS0360fYTttlvQlmpI9liwRbaHUQUzXrf2SLI8gaPa
zDVccn/ceLUT7xvLq4FtbHuVk5kPFrvggx/1rVYHqnTtfSqZ/FEK/VXY2NUFXw/1qWlXWMD8tCTN
l9uZRshsSgapoPstnzAqP+KQ3nkdYRPRHiSzSC9IXt1AzWNGfipO96PF6yxxba0bC9CCctSpk3U4
yggXcxtt2qiYagoEjEABwfLPExODzn3fyW9cMcEh6EMaG9Q8brzyurF9JFscvXitZ9yKotdPZj/V
B0tKdVJKdV+dk+gF/dE4fp7wp12wijs/EYT7P0QSl4eMUQChGfN1RsS4RKzlrbFKOPRtAPUsUlvK
mj9Nv/MeirGbNSJdVRm2vlfe6tIr93GTjj/zSbkDoQqtPkIfjtuuqi24RCNBvBhxJkmxtgqATfbr
kfJPBfhFb5SprTZb5dAwLKE2Bt584IhVR9ZjOzeWk3PObNwakYYJWNiZ+Uvl+Ao+i9lMQdvlPXQI
PdYoTAcrdhkHlfqPoDc4tTNtCojuYaEhDOO8y4YtiAlO+TvwgkfiS9Nmxm2QtJimwj/5eYOSPCVm
XXCeSXFJ1lrD7J5GW86K9BZHprarz/Ucd6d0hLl1l++2l74OJCY2MRNqDq2MCIkNC2ityQO9FGhu
4wxWwFqqkM5xScOZ7UY3PY/Tbbs09xIR6psCJXidi+HBtFqDqVZDvPFQ7hyAQMv7AJ0Iv048bSLG
GKS40jfsrriZiD8VKyRJ6VFjTshLqZbjEH2h3ruJyXxuxfhpNPFezPLDybq32LTtXSG14tpgIdx1
eglhpBfeQz6KrA/yKiFipxtdu6oIaz8Wet0GHsOrd0Wu4Qb3cpNzknAw6jlt/6R1WRYYlbA6shzm
8JiVCXh15zoOmF4JWc2PMFyayJHX3FdPEf37XWWX5TvWzoVA0aRbO0pL088xxXm5FF6znVXFiJO6
9nYlsQNYDba9L3xe8PeFQYzbdiNcxla95UkWgBBtdRVg0btRN+R7WZGlaA2mQDAYiTlh0j9YZVZf
3YyCC+0qtFu0TOq9R0Trhd4Lm44QowUNKekHu9XCnVUnG4RHy01+8TVlmLfFUgfNrIF+cYyJbZh1
Ot3ZJHChpbI70zRK4tCm1Bq2TCJ4GO1Yg81zGcFGa9HbpjS1WXLtykJGb+Lv7XzxpCmPC4NH0fAb
+ffqnQu7jhg9qQhSmD4P9+BvNanR9I2WK55pGJ6i/OopOm6U1eufPMPwLdYU7bJBLBdt1EFcPR+r
qBraam+VQjvpsRWlK13h383RT55bDh8kBTKGSjGwcDtEIgkSyzaOhRR05PSDWXRkwwaZQG408ZM9
atXT4iDDhCaZrwl+PS51vnsluKx/xE7u34bMNE+mBxLJf1L+uC+FH4Ws4qdhKhqHf5gZxzal4Y3Y
xv/mLX3/7GV+5gdDn/xgYckf43FS3yZ9TlLIlqzaGDDAH+iSGn6HONvFUiwPeZ/IR2ORzXVsVXWo
UiaE1HLoHxODiQvEBeRrUg/RGaSk5AGi9jIRfDoWHNheCz8hV9CCKG4589Q1MBvJfVEof9eMHnkM
qgzJmcrg+EIqYf5S2lwcKn/s/BUoWneFifAopyztvCs5rx3dvHd/Tsb/4u68djRH1uz6QooGI+hv
f2/S+6wbIquyigx6GzRPr8We1uBoZIABpAvppnEafSqz8k8y4jN7r91A9l9SQgFtHtVHEIJziW5r
VOrs+vTHcG6FPGUtQ9lNqcf80KRBeUrKMX3vuqL9bFLHQlFrsTjYVM1i4f+Px/R1kG64U8Es9w7J
oxCGi4LGJogL66ZJTHInWMHuJRDUk4mwMwlbsuFF0fXANZkeQFaSA8dFHKMgCuY3jL3lq9CCfFHk
wjskeRj5mrK/y/xV+IZEZBMYEME1P4LY1EFd/uFfHW87OjmlZTYHJHOHomHXMcWB+yQSrIKEm1GF
YOJE44eo4FX2koGpZVHf8Z8bdo3RtDeLUffSFKQ84Amhk2qF+QLXl34CIS/bfSTdfkWJomt7spOk
P+aNTbH7b8zDClLlpo3nJ35QRuh1OwmaqsI+cqnPx8n3ilNmC8t+K6Ko+2NUmtNaMzksL8phubyl
MXDHazjDN0W+LP15l88sTXdU0kLc/xs8Uc5eDizMdT+GYirIu0PAli92eNJCN/OmMBXaVir8tOJt
d2tkUYQL3vfN2HAULMswbaJMh8mhKOFvoTekuPWXoN7PXTurG8Z7K3ZRuyyqgipdNu7YiPPUuBXs
pbB7RZMBBWyVJo0NzIZOBNOfpQ4XgIcIeS6LqIqfLlzxQ1fnXJHkknD8W6OxbwrEee8KMdcfTFXo
mxZXfPOjN59DhCwVLWndX7gKOQb+FegI93e+6yovqBGGEJJhXGPdMA2LOc/JKRp3xs7xn0Iqvtcm
tO7AQ6Y/aC1pF/2xCX6mILyZrnNwvzcyIG8qsMdr2icBSacjYknErl6N3SVEw1s70QcrJd4rk2sa
PV09lyYKbqLWjbODCOyfuWIAtYIjnd5hecI887jSI7OMuIllYQS2KRcR42r0Ea0PU3+wrTq+kkIi
78HPCwYf7dD6m8HggZrLpSfWpVH7Wui23xeqat9hfphTyvX1RtRF1HPCJ17KTyK7S7uk2VdFubQf
x6o/8arGKNoG+QAeVngbbkBi9CYkEWLbTwj2ttM0Rx0I/YRbcjLLbSoljQHd8E/lNsGZ6Wp8VWb6
3Unzu+3Eq0ULsMlTgtVs6U+7oLKdA0Zlsa3ccnhr6zi+oI0Mb0DS698GNCTS0krPBNyF3AwFhfUm
EIq4xsaRKw1TY5GCKP0b5i+GaHZrf1Aujd2v9VugUPFGjBdT4iTu3sMQhGPYaFp7j3UmslQ80pta
QgUkEc7bVHNEC768uW1LUGS2AGzGAUdkZAAJbIr8BwOO87bnDHb5saKd7qeOiQ6C0qvpm+Xcjg6A
vGb+tPgq3gZ2vLOjMcmOSJ0mxN1xMO3aefkRDMzh4iOOuk+/DcZ7rN/2B9JlfnKu4Q3zxf7Mjgtf
UlnYb9xOW0ckDYjXCDGJAHOypZZJ8VJkwW7FfeKMa66AJwxG56b+nvOJcVsxgLau6XXFRASc3Yx9
tI1K1NIVoCU+QumeMY3RNddcVnimJq7kPlPT0UN8iDGvy3dF6xHJGA+qvuuUKA+W0xIY6qvY2nDS
yWf0Et4vRhlpSGRWMFlbTLfnBelhEbXJAxjGTRGKLqcHHOzbCGtdn/Iczt6MrysIiL7kN97DblUO
S9dg5IlNwmtlwg8sSf5bsnjeJZvbepsFi2Q0W0w7l7v3goHPvg3M4O0CypUPI3FLFG5RbCkO6r2a
zLjVsGM3ThiOt9OIl45Zgpj3oZ2wrSvprx7R/fPUmdFcsQDqX3GLbKfOI4JRXNZoqFnL14IAuJcY
jeuTELH/xr6eqE8fVDD61KFBehUjhM69FBW8U/YrPEZjfK9z9QwPMqSf1RFBPX19lgsSPOSpq7lm
tW03GXFF6Kj6TehMBXwLaskj13SK4c+3xq3AwIficVXPe4RZ/uAYbciDE25KtjGxMgu+CN2f2UIH
y+p7rYtDp/3hqZeBdcop7ytO06AZabsUmuHQHcWjzuf0rgFIjoi36I9J1eLAHV3vZnLK5jRmmAGC
BrKxazp6oA5XaUtsGllz1QMSJ/tVTtGmbNUPXXlfIUQd9MEYIzZUfM3eg6jQ7crW2/ZzfuuhJjvF
cWI94fayt01pB5diHvNb3WUvJeLSjcxN8qeRSj77LUJnvFLRGf/csheNeY7UiL0/8sYnoqssfOLk
kU7cpICaypUmNDxhz4ifvaUojmCpvIMqmDIz0LVvx9IZji5mQ5y0VblhGfI5BC3G2TgnDAKlD6gQ
/zhAJAEF3f/p6Va+ZzAOdi2m7Qqh3E4uAQdE4Wwy5MZnS1W40PDeHElOYzYEIBMrCdOB/WIvyQvg
2AMghL0NipXEPaJEAcD/crpiucbjaN8HQ9+6hGI4+M0EJ2nJ/OnoRNZwqAjUaRAXqoCwnPsG9DJa
1aw229YF4YEfo04wEaVFDdcovxINScKU2IdpeWe0GD6L0P0eAhEfBzHJ81wigOqD3HtEKbUlYOJG
Lf1J1PR3VR87Vzif98x+K3YHa+Bs+lgJF2NIvYwcTbTDaiwmxvlmvjIAewX+zljB8rcsHrZKa4Z9
ZqjPNor4GMUvvcSUf5MJq7cwRH8sS3wDaAvhZawrICBSxcWG3b7iOhBQoF1aoMXVZ0yFHWDSEKIf
3kw2WZQe/tUV+LbhiAALzWd/U9kuiSqSmIBobSdcAmR+lEHoXQuTOTu78mjah4mAvqlD+xhnZgcf
62dVlM4zVIxy2MeJQmU3CuUdsDv2p3yea4dZS5VcXKEBlwC2cD9bI0X8hRcq4/Vsa4++N5QvsOwJ
ixoN07ZsNvuM97be0kvvlyCYiesNa0YZrZ4fI+FEz02NhQDUbxUe/UCdiYPdxYjjL42rNAtMM47z
yfiL/oqIadvS+fJItVpW6YvQSK8dOtIk/Ip1xEEsXdvfWk1CMKCn6U/QNnoS33eYZo9hDMrozDo7
zbfzwH6EBW16k7tm2S7ZNIFJhZExEwGJXZf70ENvvp6nodfgT9ZP6Wiy56EHz0Iq7lge7XRhpjlG
YKEBZXv+Z13mw0rncb//xii3TjgUGyj4wMLo67YKAOiBGBS1hfYqgWu4XPe5xa+aZtDQLUY16hJy
ez8YFLcodEe0+1PvXzALMMPHNAHX1+W0yu9QUkISqpt7G8xOV9RfiYVgmD3XPUAQopzKe1vEV8wJ
4tmRK7TIicv40aUgueWJS+ARpQ0dMdLuLob0MMvv1oVTG8+qPuU41Nguzc2mSMOjKcIfJjZPbjN9
OFE39RteXN54EDLnCdZQTOLU0Snb6i4EPrf1Wh70QjNsBGG7imzk8MTdXXJDZkzJ0rwu9rQBdKq9
cKaYgGxT/F4MiNXWsbvtGmZclglBQX5Ez+QYC5UJwJRtHXbjM0CB/jVGeIjf02ZInbvNXYqAwcqz
284W0Z4EZJKSgoQhRVdF0Qf9QoH9U/rNzidx5Gwqu/+hZUpgQkucwBX0oIXtxc1SCl/NWrjpuXQL
7EOsKoisQWyZxuFptuSws2h1FOdPUd1Zeek+N2MI8mdkfqotwXLETT+7WMjjbDhxma1Ot7pyW2yD
0/Ix+3RtxZZVFpMNwmv0vdcWH+Mo7cd4Qfp86Hp7/lFbOjsNVMe3mCo8crEXyfCLtR4l0eJuq3QO
rduJTL5m4/t8DOjBRHosuji6txkN/aI3pQvBvH2nYUYwqODz45MUiS/3kSvzV1o4zEX43TPyYMZC
WlcnFOwLOpO9Fn1zaod6hKgxvvUd5Djo/a8skI+1DPxTzi5pPyxQk6x5xkDgti4z7lSQssFKkXNF
v+IZzlGM1HQmhgdtk3tW+6dc9F3d+NmGeI3jUBmXndqlT+p9oqBOdShryChQNTkKc6Ho6VG/EInq
6p9qQC+PiLEeTzCn2w+rDJmlek5zdlPVfJcZ89fdpHggRt1GekMYgnnOXQmIqpE9sZqg8RimgR33
k6B4VZNHeNHAcC7cEqm07MrRh9JdevEjCv673h+oJEytL2xKWDGoIj9NbUiwd2sNOCCcYlyeFtgZ
J4Rm45oZEqhTkFkApgCfsj4g8ukj5RT8tUiMViVimmevjgxz4anWV3dxOLJc3zz0GWsyoyIat0qJ
a64VLPSgqZxzq4wDkAg78R2AKetiyB8geayrASslCVRlZMcrGb23FHzbno94K9TwlnWEYAbBEuy1
Z9rjGMiUMo5Ub7/m2hsT9wgqZ+k2rterWzq2apO0bBHNrmmWx7L+Jl9X/Cb2QGxbfxA32VrhjovS
T+jzqjs7NANcmTx9SJfFO/Hq2GRhBsubg6tuH4TC3ZH3XNLfuf1GLfhl3Iz4EydNOadKkrXRNQH3
8Q21ctSMV07YaWuo3bBLyRE2Usaev4KKs8maSL4TuFhjIPbB+GZhQvaO7QE3CvVtJiv3F3phPwIv
BapYZymUnMFxiXMYBUHiyTDumBnZu5VFg/tV9B+tTtxnotpZv9SSRykGcT0SxvXkIs2C07AGx2E5
JCm2dxlIGedsAVtiepLNehdkLmaKos6OGMH79yZaIzItmwX+WKJk28xE3SA7FwNZSXmJIaKOfTg5
fpX8ctDNfrom0Pez6hroMcRKKoSJm4qcdABxodkqwsj5pHJcGqU9XxMRcMXEvB0MhKsm+BKj+CQo
6ndsfPvWDe0HHiim80yPtkXepw+JkMWwG9J27RScpJjucEjW+ZGwkW44VhyWyTZpO3PisW4oF21G
pGMRJOTH6fjVx21JTLyljbUjb3TGxssni0RgCW9KI6OT6xftLxWDlGLGHvl2fw8KfT6XFnmGhGSa
FgZailwm6XX0GDMceubp0u9ZWcuPUdn5zvMJjyN7KF7zXpd7r6ywPPoD/WQ0G9bMubQ+UFn2r9mi
GEQFRcP4e5HBOWkVWLzAi3+H8RLsamJS9jiy5ucGyN9NWZTFgdsh33t+212AaNf0n+TJsG6Rf3fF
w3ayy+YqUrotFef5xZ1jeSbPDcYsdwb+0ZzEeAysyx2DFUhvSSa+sjj23qysAFbTWeG9dlGa8KvY
yd7b52oavgW87DOEqkhufDUCnSO+7AYz9fTAs5hTPDvtZ+WZ9JcdrrHzSbw8+74y42ams4GWzqIY
rcKO+fAGJSP/zJiHvMxQswYcHvhctpbpu2c5Fd2dk1WNe2cFpbn08AJRKYlx2Lt0VadGJ+zKCXV7
mO0koGf0CnkKZZLva69HjSJr5ndQaF4iY6u7pCbjQkmf8UyuRt5kXro67lhXBkv+mrQFYhGBWGrp
qltRiVe/FL9tRJwv5BI2T9XgRAdRTXqtXwnhcbR+s+D938+QTF7sKTNPAkAXGJzHkaHqQTnp8JFV
XvfgSnv6EJDo9imSk6td6YCoiWj44ED58GAf3M5irQTGIruzM0ddy7yzjnkMWSuGQLaNXJN9GxN1
h2ZU1rYtjKYpsTgXkFKd6AI1pqda9YATfccl263jt9UGy2cRN+286edF/SrsNdaqW4FZZFTDtdHE
1AMYYgILNH7XeT6RNPVAKJqziiDKIeBQAv1Q1B4THq8/trY/XOoxwhnpSfnhhgC4GF2aqNg0upCP
jFX1Ff+1jee7T/mq/nSoais7x6COH2q/6fZFGModVAIoaJLhRVr+wT9y8CZuixxO/pGCGTvrbDtE
vaW436PVMth4zIe9IP4MkuQbPdLvgLnqFqraQUfyAPVIb5vOA+nWVL8zUH6Yt8Sx1G2+KQDd1Rm5
2klhMH3GN6NfvU0DB860+DsCoVhMytliQ5zseVm3g3R2RvvynJv6ee7kCW3Q1sfuf5rx3m3dUaM1
YP8DVGpiZRUMDHaKziIpTpwWq7nktnMa0vnGaZhzz9Jj98OXPHXBlB6cPkZ5XC+atnEY0h9+PbcH
AXHiFstR9qzYdL24Jb1htWiG3kUlj/9lWdFFLUv6vQ/p4UskiXNLs2sdFggRxxJvzevfysX/096Q
/4eIsBJvFvra/7Xn4/TVzl/l17+yYP/5M/8OiHYBYFm+78qVLrv6Ov5hweIF8Yg4shARoiR0LL7P
P44PWLDUEx7xhgi4bfTUiAz/GwvW/wv/iMWDriReBv7Lf8LwwZH2H1SFFE0YIkKX72KBVfyPMFhM
fInKsqRkeCuCewSIo38oGOkdSsKqP2LOwE/CFMFmMmnPNmGDGNCdWPZbiJ5PrVHhmdSa/jl0+BpY
VdPwjUwm+0ONpX8HFcp51S4+Pw4dmwEvTvJKC/sOpdJE0lobn7wC0eM2IFZyXktM5zubFigmXcNa
yMst9UJjiopAr8ATWmV12wZe/oJcAqv8Ckbh4pIPWBDhOa/YlD5BNI9FKt5QKKZvxYpXQdYUvYEK
SG9TAjr1CmEJBPUC88hwT9ITztYV1uL5qBjdDH+gndryXOVBBAjSJaykZAl5x/6pPOoOkZ4zZWRH
NkO2hypIPdMzxTYTAJaBofoujIJdkKDrYXFh3TgrP4bViLhMK1MGq5m5A/nkHMxKmzG91d8yAAHb
tLJoGuV05zjv5J7j1zzlQPvO6OfoM3M0Ktng3kXo5e/ISjRHDIrhp6S92y6CWy32lbMXqsnu85WD
467kzzWEd5OvlBxmuEz9dFofqrzCZUxQAVeen+8jeNeXFjfSa5TVf8qyJ2mp7NtG49DOxk+rn+K3
fqWFz0nUvYTREP1GuM4Z4wQreVr/TaGeWYDrs2cNCKM0+5919gPM2vkbbB0s/vQjnZvROWSRox/K
AB0RMJ7pGgrgDW2NdpxU2YUdJhFO4W5GJ8M8RNikWwonZ0AKzb+8YZBa/JErjjuCwMuiqpLuqWWC
doOQSuyjyW2eWQ/lO6dBusKk8c88peUjLsbqIlbaUbZyj4qVgDStLCQ4VcM78AX9VlmC6L9GPCkv
ra+pGdUf9u8ErVkpiZDp0AzVJo3n6ZEo1O8EBpO7wphgJuJWmvzoigzT3Q1jSbB3n1ZoBKN+pTn5
yFBuzYp4SirUgHrp5svULP49+qIjwsXXKSmxKY8rJsqswKh2RUfN7I1OBMclN+0KlgKPtFcraqoS
HTNwewVQjSuKauyBUs2eN12aOHE/E7v1gn224qtQn+i3uM6zc5mN4w/WvNbXGBE3miTIDaoVgkVI
ULcjnXqXee6jnmQDnAFkVjjk5iu1m+bNnewEu/Ngf9YrZGsZDBFgs03eJlQ+bd86BZl7KMBXOFcH
437j2A7mhoSKZvHb+p6w8e5BB3X9HrHdwixcWMMJUwcthUXxD7YOS6gBWbqNCkc+IWIgqDDjdLhX
tjsR8vV3MiFhTIqmTo5veLP8CyKumWGgqG4ZcTYbsl/VvV6CjvzhQe77pCcOzvhoXAI/RanlAcq8
zVhlmn2UQ43FDSp/B95MwKLnNreUcFO7Y7m9yK2rTL4nuRIxaNl1GHHhqIyv8PLL5ihZweRrMmXm
7whVCnfFnNJVRDYR0o0dNsluKI17q0p/2Fc5F+sQNZyDlQ9TcFc7JZFsZUpj3ts+Fdfii+CuDyRb
EpQ29qfvQMzbQOOaS8zWCBQ2M+RnMAX5SB/UagjarLrG5Aas7grjW1GVzE6Gx0mY8pshrjexLYnV
D4dBk7sp6y75nFBxOOhQM8QwPl0V8mAor/4nuwTyP2GzBK/Sgg6cNXIk91ct5YXEQZsdpqjmMygJ
tzz2RWBLRJVa/ASIobDxurX/MSALC/ZhHjAbqtEE29W8HtpjBC0P7G+Obbwvp8OgzDwcA2VN1gbU
hvj0EiJ6NnSwgrZUdhORquigCQymTWeXwZj5DupBk+wxUeEWQ60OaqQTY9oe5xIA4mZUbvVMI07d
PjI+Qvwatd1Pq11d1wOjjeTKJlb1z3ViiSt5qAQHF3Xf7v0hiXE7NcX8bMUZ8G5HZcMnwXdQQApN
y7kZh9EBfNkxXssG4a3pg24E2ziXKYIoG1WYypHxzmnunaXsaQU6W09/WuGV74yrO8r+bs63KK1X
2uLU5E+k4EXvwxh2t6Ty/kFu0qLxCJ+cabLYALix42+mvPIOg1XgaXeH6ceMRpoRz2C8H85goZOM
i2w+W15MW66xGBxjafyniD1K8BCv5CMaoEIyPEWIRxQZosk9hLz+mOVh77BanL1xC9UtfWULMF2B
OsRvlqPZ7g65AwZPWliQRq8df7OJGbBkjFipPY1ZI8Fbdisy0/mbHn1tu+mLwT0LkfPewwYMPmo3
917m3gMPX/ho+QviSCbYqU41H5coMscIwfvr0A3JbVbAoga8hOF8X3pl+sGYhr+znwfFxXPIKNwt
C00HwLOwu+D0at4DLy2c84rHY6ZNIh6+pdDOu21rdWjaS35xws7ZlQqr4y8IIzD/boClJ0Dw0uWu
FIY3psdq9U6hPVw5Q+WXJfv5fbSC4JyXDiSvyF9Szt4SBvHIl2YhUE3DZ8iff+yMzQgJORvjStcV
nw17vKuaA+sVMB2XHtT6Y6TL8C1eJrbDdZg/OvYU4wGfoMADey9uSVWMUFtFfLIcuv09OcNMGkO2
OG/GODMScG1XP0RWEfulJJhSCB72s6sR1sGpysRPdI8zal4GfEgZUcWCZo8CSoVw6PMvzTKkBo1q
UHSk/Yz7MNVV2xxTuriPHu7Wc1VahB4m9P3vmEQYELXz6D+ldprEqw+ET9Kky8D2tMoewkQy4Ooj
T3VbB8XzNephBARpmjyOfcJ6oCNlcNfiLJfpkv/kdzWlLLCD+m3sem4BwzTfceTyhMd+3UTZVdFu
4mbtlTPcb4/Cz2BYqEZYb3XK5nm7DI5/Y1iWsnphFIUdVLfhcOPHqgXgOXhwKiJ4kyyZM7776CsM
8SpLoo/Im/JzweoHm2TOp4qWqn4D4Og9QowP0Slofu9pW3YPMi+W22WyOFGtwOmeSL+rn0Yi4viZ
LUsdyA0KeONjXaCgnUHVYfdutg43HE+GO/snkQ7yICs5sIg2GTCPxSJv15fJGmvSpvcgr5lVxEGp
vhZJHygQShQb6XXWnddOfCKwb2HdWxOfUO3U+iTZpX9lOrd/EffAXysO0/4tZDPO55uAQPMdP/4F
cyA/efkQvmmWFkeChwWHX6/ugGSnt/ns4qPBW7Mc0zF1T9y0TM8KTxYMZ1Nr9tFJd+FNhKj5Ojk9
87RF+T0aLJ10P1i9o3zPy87+k9dh8TsaUvviRiL+ybpkZpnQMZtSk32XBLZ1hnzPNf9/pR38/y5G
xCFo6n/bNN5+JYACOqqS/65x/OfP/RMiYv1FBxNalhe6CD2IzPj3xlH95bnsLP8njaNSfzGqtrwg
wLsV+o7HH/qncZTuXzyibhh6tlKeTaDqf6ZzlNb/aEhbm1mcvkyWPfgDPj/xv3oyFb7jqVcCxjfY
THNCKKV3oCy4RpcEB3rWM4nrCz+0gUca6uUA1lAJO9WSFP++0Oys0gDmH/Pzj4LYofDODNb6/yg7
DBSNJ/FNLPYZMgtCZ1I1JzixfsymmeSMvH50W63fBWuN+Bml91g9UkYDetUp9P0tIqfREM3uRUSz
5mMLUyWpw4C2x6Oi8Axet01YsJffhOC2GSrC5UR14pbxA0hQ+UemlQNazlM4jrIhPDfZ2iJkkPog
CrNe20GfcejytKTnGmljbliDF2bj5lbHD9COl54SMNi1bmWiu6ggSxiiGbCSJyAuHwilZnlEOgbx
pPHVGiYZEXg76QRUFW4mJ71hyyTh7AddgiwuA9i9q0wHyhjifPLiBKLwDoQpoLabFdJpLHSphv2F
ZG0f60m9eg3XJuq6OT7gvTD5CW/PmF2ItR/Yq8Yd9HcPby9tKtn0jHHTwHlUvcwwo1nOgJvPTXZ9
Sh9NALBCG4vfVrZB8jjJGImYFL+QDUP67CAzDYSdFgiXQu6GDYF10CSdXL/z1UiXM3H7ELkiqM5u
Xo+AqQGEBgdAhc4TNpglvi3jiE0kB6ATbog3wPJSYuGbDiMWLbbsmCKXWzT6raDHRR65tXC7iBMZ
qOk788lxOA4E8GFma6c53LoaQfkOsbL7UE6TRGIDu4Xu0erhYpoQlyN3Vy1Pbh865C/NOgvPFpOL
+pohckHT4eHO3yMqLk8K8Vu/kzbmln28KP53Txs0UwASc3CYs8yQPovaZt4n5KrLfeLXCBUd7A4v
Hf1+fmKX4vzE9tC8wpdBRhi37XfVRXK68NRx/VtFNMNJbvt+QkdQUX2wFVvbf1jNNIpLu4WLgRue
6YV3WfNHftahHKYTqxhgQgnFB+umUPEbm9u4upCIvnbkdZvdEISWPLbaf/BBsr523UAmRx8hXYwH
mVyCcfQtTGVF/R6UqXxi29L9wIniXUM3O5lK0V2h/QjUM9pUlvDI7Hr1QtXsYzC1GKRvB4xrz7q0
l+8i4c41rtVScoKkkfctg2zAwVVGhqvCZGQYa8bFLWUq+zHCfODPWakpPnuxNPdM1a1mR8o6LPzI
CslQEa7tvDRzUjuo6pHRM6gJ7H6P/8m9weid0FPFqDIQy4pYXgebM2HTxYUD+EAOLPCSambQkRb6
Rx9W8CaI5OVplyDLtxJoNl4FNAwML6zoTSx5dIS/CNxhAv6ak/DNWDuBERs503toeO2aLg3ANjdt
8TnnMe8NKyAqEBbQW8cpqmtp5ealwwuWbPI55yxAG3/RjmM/tKE7gW0O7fQ0mKrAPEp1ghfBqOLU
WI3zKousu3bzuIr5VRLuUVTn0SN4WaS6vp2Y6BgyM6GXipOfE6sD2hiWo2R9sTTn8cibF6ZL9pkp
9DppyUuaosQjSMWJfC//xgHTXmz6I3sb4XZ6G2Rc/oJza8KDySlbj6hOgxpMlR/jBBgNqvd4vEua
CmIWsVWwrOIqH5/rEf8U4USrvTTJS0MJGRaNvHhsWi+GyJbhOM02hINuAQeyyyB2ZFtIw6m1dS00
2waV0D0JOBX7GC1+yDjyy9cg7YRF2cyLwgY+tHbkw7vujgEqRLNCzDax34t9dNuRxzN5J6bX+tkP
udwHqkr3js5aCuIE32YXeIIjfJ1qSM23RInZnOgtXN5RzP0c+1ncXxqMkuULdT5Fv8RXvDdOEz0V
s8CpM2d8op4afYPTX+pxn7NifbQGCOebwVKUnIHvOuLqLCr98kxUGWYz1pDdOna0bIOYI2eLsq7Y
10pb3oZgieEBu2/8IgOOuZ2JJ9mvDSN6Wuk2PImhiwyREjQcX8MZ+irnldQRxSDpevuldrzHfGqE
wuHHbHKrBwTdO1zs/EWUm9RP+u8RCmcDmTtJrT3caoIK4rzGM2DDLrS3LznNQoLa9XTNem2deJgX
cR5KGZ8BeNUaWQbZ4yeFyhZEbeOGJ9Lm9bcH3fmdeSyVO6U9NXqjl18ZBkcaGqzoLvfDEFSA3HFa
bBlqLWciOrLs1GEeYG+s52YGCIZEkqX5+iGUjHCJxi7SBzKIZgoEfFRfaPe46AIGLS8zffNtZdWj
s4OxhsncyTha2YHb7PH9uLibvApJeZCYt3GuQgSWcWgfLCGWJ8DNwUgVTnr5bRYu84tZrIBRTppx
HRGx0uDS9obgtz868wnwibyL2Nev9gKIIuxGsrHZlAQxV+zYcUxKPSXRPVKsaT45CCNCYkqIHMAD
QLyIsNvwk3gK9xGuB/OeVEPD7ounATfClc6oT3ZRKYmi4pDbRbERp5QmBXH29DOtc+K/a85MZXWZ
/YPpTpBvY7UE770ekP/WMHYTZ6q+MpCKCbxfk52taR2xrxeApeP0eWb9t81H0JaMRQv4r0gln2As
+mCIfEsdjQ0BpoiJhMgR+m9qGa+brIgYxjULgJkCFqut37gZeQzRciFTmgbVipX35OSiyH4kso9v
PJONSDhxik6M6ULOOE3UB1g2xIT8pY9pDEp0Q5wboVxJPF5FMsbO1kKxvAdqM/s437V/Z7Blk3Lm
xN/O6CWfxF68CMnFijk+xtXpG7R9egJnVySetVB6+DU7Xc6idVm3KHNGner9bERSW0dZ5kpcTJqe
pTO7R9VGwSODMjZnmZYvuWfXP/Drdugo0sb88QK/HKkNMlXce32CZDRJR+EdXLVkKEgCpFGWHCuJ
XymbfsYqDr/BVmvzVkVjubI4ZfXduLbVPo6RAqZDuoQfXkg6iPsbHUo+xjgOh3njmKj+tmN0XJQ3
KjHnyMqxywrKOabssmKcU4J0f26sAB2IzkTxzBSoss9YoovlyW6bJ4Nqobq4bWNWFMY4P85YRpF2
Lsmt7Cd90u7cWYTstKxKE66sPu+Leus7yVRtVUPWx4ZCvH/QS5uciyAOLmUq9CkK0XFajpOMAA7G
CuPrRFZeVef70Mpj7nJqkG8WBdOrW/rJfvBHtfOrGC4NyPk3IUiY2yBmC/pzQLZn+YVWk2gjDtrw
BTeP8z0YBhX4tdryfgi75m2YcrjXGBzlxc7m/KZTSJS2eRPLd2U58g0VgbjrCHAj2cPEzo7RgAd7
H0sHoeJ0mxsI9vBB7Kx2fnFB5juurID4ukDY733Ufam2Ib8PdDQ88FixlqizpnmX2sXcIonHFbi6
BwoOoefyrYmH+GWsstUS4UGOsqgXn8cG/HnAk9yoD0IzyE9qlnz81TtYtRwBZ1pGeo/Wdv5CneGh
qk2e/yt7Z9IbN7K16b9y0etmIRicF9+ic04pldZoydoQkm1xCM7B+df3Q1Xhtq2qz8YFetXoTcEF
W0omGYw45z3vkCoJo0Fa7Px4RFrBRW3B6jwIyGLzSZmZmnZ5VnTpOSmhAWyCwUDxY9j4HR9kpV0s
Ca0k99jzPMyhhVn40S6pu2qnvRoQrpv99l6jiHLWiYzkXZIqM8HslaM8nlR120w6QpZTzVCIZmni
rrBw44q564DRE3sdaLycRKatncQQicxV+7vtLthNVTQWdaOfQpNPQTEfcwJNeuTERCACKjVUhLMl
zKuKcdW1PYAk5GmFtKxLtjWw7AUgJCIO4ep1r+FwdwNK607PsE7jzINPYMWOc67HoL0dsJ/aR1Im
TxX3FjrhQvi33EKVaG0CwyWVBjYDQpHYQgjQG8aXuHU74wJWaRGsOiv3Hgard8UGgq5prfOmL7+K
zPdQ4HDQniN7ac5KTzN91wESQ6I3yBcskyDlETrzFyYOw7PkKlxsnWOCMnzud7WxrUrvbasZn4mU
ZbCXmMr+lMSWuKfAZYcl0oNiHXPei9Aqx+95WE87F0XKEZOSOTn0QWlf0TT44UWdVvI1ReC6yUza
mQ1FxkyYBpEUzTuP9XkkgwIDrsK2JU8x3OZZnaDc5om1RCRYKt3yMoNxDsQSvPL6uietMnysMXHn
dIeGhnNmHGfVpo8JTlzUFODYTv5JCoqhbYhzunlBsl/o7uiIBWTdxEjpqmhv3DVN7rxnxCqfHRKP
6vXcdvSvCLTtaPFIJbIiZJQ8PTShhi5ggAOlO9xF4m993TiITTvzC/lui6Gk0xxUxTY/o03FFPWd
lkGY7hbvVvImUBilK5StxEVixomSNpeufrYNVIeR1zt712ziz02CDg1WaxWrXQgyfkNGW6kv6pIw
h40OwkXYuZj7+YjzAOiHCBVILyPqGoc4iU9+Rcj1OmqT4FsCfebOQv8cBwFsCyd1A4IUANXyavZ2
BOmKPXRA/wImxbAiBb04Vkhjr72+FpuqcV0EJJOTZdsp6ZDvh4O5spoOoVhSJPpryiy43QUyaJuD
1xawDs24/Va1c/9pbJjU8d0EFEqnhKi0kuMkXhiQiA0MLvPNVvZ8C1wJax1rmZPdxe5NWkX2Ko/D
4arsYc97OLatMmhajEDy/qBs96vuKHgUwP0qkQW0vJguSdZir9OMird3rcd5jr+x3EbuMSPGzk2+
ZT14pMYtDaK4z/1OqZBHExp5blQXuaO5oL6srn2O4R2T5uiZmgKxJJufe2erFyY5zjZhHVHoFyji
8bXYmnbpHMmkwju5asUe5TDB6BD/ylJbezMpvG9dhqoxFI19tCp1mAsfsNbtFHlTY1Xs0ryx7hpk
6vgV+OIV3+/iEk/U4aVriPGzQ5Xnu6CdxHjI4CZFWzbJ4evcuR2scmXWa5Jg/EWqT9FVS777uh+M
+sVReOZv0eI5GHcxooa2bW6VayGsXeioVTjR7veVuh58azq7jg1D18E+4TSMPVWhP7Tz9ynVKgUw
Kqq1Y+f+/eS47mmSTHZcDCToiTO8+yolcGW30++ZMTb7psUQhsME1rLuTERaTnelXTbR1k3LdF1Z
jhPu8zIAkTanfZ2R9IVWgTwXayERKIQaD5S7NQAF6oD1+N5zjFW0qbWj3nwY8kenKefbYUrnL0hn
3duinJAV4lSv18zzIZgWAr114rBdgtzsnTI7DjKq9jE5WJ8Ip2LSpEZMjqVTFhQ7Rm7vrA6rXZiP
zqnP6E87z66fBjQiGEAWONc7nnPLcKlFBdaMN9AKAI5EnPvYsqunmiHkU8iYlQyCpjljXI0ItSAu
p3IW+EwPm6pAnU9F41xjMeNCgkuSi4q8zNqaugP5iWefMm9t1559OTnSpJAK5g2uVPW2kBDls6ZP
Tg2k7G3PYbxzA0F5R7rPiY0q3fLK+I+FQYrRKmrqel1YWC9LM7qfMiiauEr14z1ja70bdImjVB10
zic/Io9jFaXudDVkxrBlx8XXw8JMa2oJ/US/UcnL0UyrdguadpzCWH8xUl/c426IIpupun6Y+4Bq
L1LWYz2mYu/lSvBUZ3GoXJ5/U0QtnIosjS7qcaAMGWLEknivUefMyntlePniGnyRsWQm7+Jt8r2f
vHDP/lDe1vMwUA6FxjmzSGOxw+GxTTlYO2wZNxGJ6eWe4SvpPtnIrD/zzhUmUhhu0Q6gIYlpb1bh
4CSXmEkUR080JDu21jX2xMOaSM2Zgiycrl0bH8HRaKe1qfHRWoCTlIDYfQyv5OiOM9jUVM7uZ1fm
zhfUk2v0zJwkBLhcenVb7Sf6ja0xUdie4UJMrzNThwciAsTb0HQku8yBc93NyT51nbk9V8akhqu4
h8vM74oPhLp8rWF5661h6fFA6T29xX5Kkp125KHu0U81Ikc7LtSiK5ugJvstIn4c/2IqKcaaknIY
s8a1SrHTRKc8dDfCypknOLAc4uz/jxW+Fy1+BL9xILZghEEE+++5aPcveZL96/zyrfuRjvbXj/17
qmBhPYzkB4wn8O3F7/QvOpr7B4wyGbiuJXz4zx4f9RcdzbT+wFuPUYT4y4MYb7q/pgr+HwIEgJ9i
FIDQJ4DE9h/w0T6y0RgGyMV7UTp8mhSS6cWPI4WGsrtzCU7YJlF1bYYA6sqon3PbihBhEdjRqgtb
j2SsaXrLH+7UP5kSW8sv/9FgbxmyuE4guSegVlDvfv7w0TBx9PJ4kczMmA9hS7qE0cbTuhkJjGs7
j7lGlspTovsY1Fkk5LuZ4muBKf82qMYYUJZIAwYK8zyee8cHVZ9H57Jo5nHVOIl1UTc4LySNDq6s
RPsbtrm+PISA4BOHMRBoU3k36LYddVXleG7ULlkCMSM9pqT8Qm8mNm0mNeuTjUmD2HSuJrY1Ry2U
4NheOviiL70x3GYahbMH7nNvgsJNMEyt+aaZIkl4ozbuvdke1+jZ8Z+xUFot9MOrSAk4HPinPEC2
s0mcgqFjEqO0ijO328tJOJcBIo/9Ursg9QLiXI+NsYQae7GhDrZXy5Pn1K7eNEbSDUeDw9+6rEMO
gr3tWeE+SgKka1TvTGYg3z77oZ1aayUreYuyLarWGFIsEkGDu6at6TD1qT7hhG8g+8Rx6wYgp6d6
n8QXRPMa8Bz/gWkt5oIfRRg8PA2oOVEI+UN+V1j6sSOhctuHBB8Hsr30C/syoGo4YLWFf2xDmm5a
G89uJ4Ir0dmjy2E51nDldAdRRaXsqoSmjig68nE8dxU5SV2j1CUS63yfxa7aS9rvbp3WfnkqMLo+
xnjeHyxcXe7x0UnxZByiTdJ0805r39jOHY9bm0q8ZIUrti5EHSwBvXzcKyP4hKnxcAqQ8+6I4oUt
aKh9KXE2ofyJ4fAQ+XwwW51uA94cZzO2nXmaCDGu1siJvTVBemG1I6Kdxw+DCHC0so+cqOOqMCR4
L8jJBhKnfnRx+3yEdSiuKqTWDVZ0lzCRrJVe1nkbkTlVi8C+sqYmuO+B36Btde2Gc1rTISJndPKg
chjyUxzxBPU97vxZsHIobO78SEPL7h2GlsQuoaYmpLSskYyQFDU8p35nkaxNVp7gFotiCful6t3G
5uCoHdy/3F1Zg7T7XZ4k89nHkPu1sMP2VlgFWJRHNOxCBJruBiho38mqau68QQcPbatx75jiznhO
EzmeEpx77i3FqHIzlmPtnW34HGDvY182m7B3wmFnGgbZ4YFDmNIAxBatRkUAzbFV0fBKCBGa/z6V
8pQ26I2efbg9TAicCUWL6S+6Jzd91WOTXQ95qjZAD9m9TqRzIBzuqIvEOXDuvc0thAgKs4E2zrLe
otKrvuF3nB6myEmumCXGR/ol3HbCilzNqLb6M5k4tPdOguFIB2T84A4y+JoSu3Y0Sndepv/GutAD
GdWRzp2DEugMN4mp9RW6qBj7mKJ5tMKs3mbdYJ5FOTsv4dwXO6wtkzcJ1X47MNG6hSPj3+Fba75g
W+5em93c7cM45BaOvn6ALl/us16LE6TP/ClOnfoz2hrrAVsx+xjrAWiwmtpwgwMopUvXqWFfkQeI
7qLI8HOGzWM2X5FeFdElfMRI08tkvv0gy6Qc6NPa8KmZw32Iz8lbGFqud7An0c1bE3B2PtDZz0Av
SBy3zP12/hRTO6DLzXGa7RpE+xGDYei544S/oGkEzWZM++SFlTaiLQrjiQ0JNQfeIwm7Ma1pg3kK
mm0sUCtcaDaW1eVUWrUXnNoKZ5gZl0O0EDYKF2ZM0j+GtW8+O4YTXHfN3B9rAY1LW2CPmK3Tv5DI
MSTwTEP8AS8ROIckT1LSYikWDJe4rQ2fu7RovWMomyTc4A2K20+dQl9CRAsDkZHsS5GO1bltiD+6
oFgPsACbvkzYbkikLNyYos+MuwLT7u8guP1Rz2W8hQfT483WdbhZTP1Emp475cUTi3+Otvncj9F6
mFRg7VXY0j11To0otabTHNZYMLUabSSa7ZU9VOaXseqtTd/GytzlsShginV1+8UoBm0jDqjsx9yu
xFOdACGLGrVH0iGpJfsTRjOuOTugRKLaRjf4pnG/OgtAoXRvOa1gXO/OjEOyOSz3U0RM0Zp/llzW
eE2U6EE86z4kJhGqq81LvyptJJEThB16aTWriI56HsLVYKZAJZFKc2NFvjj+PjCG2C8wVcKyr1SA
koAKTscs3LXmceeroTLgwZS+Ac2Ic8e3nPIzR08IVp6mpFGVY189qKSdLxWCrh2PrFjj/9DubJWN
pxoTzH0SBWBTIDHtBbMxkmJILjTaNT5cBV5XuqPJ5HWoDIgBDMada7h02LYHuWd9SvseX3YbeXAE
6+CUT83AbjrHl9hsDvtYdczx6WrSYu27SyBWUFnxLZ5vJBUPGNsyg+wHsbzo9C9zS/RIJAL/Wzph
tQMeCSFzVapAvzXgsp/mGX7VGi62sUNYSyUUlG38lNu9vfFF2WKbWu6t1h2vYwzlbhlwRJ/NlkSi
UuKjETJURkcXIwNFpOOsYy9oTjqO4k/a07y20jXsh4zpw9eeaTjvTAKbHSUdsXvmAtVDzbcILaUb
v/Ln+ESHgZNWz4Hc1QBvokQ27Mn4Hv77cO7nih+ObaSfsjTM64wm5GyDZvQwuozkdoQSAXmxFZcx
ulfMEbCvK7NbYhiYt5QwcanJMHrE/IkC9isgorOBqPiJ4Q/evgv4ZqcVn8cPujtEQ95FWw7lflau
XOfoMnf2otSDxVb410yCwZ5czXRuQyI9FNbSJY4AoNh/4pQb8B1gUVEHUQi95SA9Z9p7mGZ+wojJ
lXh3gFkmTOmHngs6yphA0xVmSSCMumu+dxOI7t72k/Zr58Om3+XtMqXrm6o6eL0UJ8W4lJbaz4AI
CSVjjJH15J8R4paHw7FI3GqZA85UayrvijvbnmrGwe3crRmiwAH1IofzsOqS7rF1tHwcapFtPUy0
co7QES8GwFUnh+jmQ/9Ma+F+nSvl3diAYJ8RRhE7WPeJuoh8q7Iw3qT62jZalA91lOtxaw4Llzaf
guC61tV8VqJBy1F49j3JEsFBQHVHggzjE/PORqxHs8vKDZZ5Y3UMEa8pLhpvC4JuBVw5Jk30+EyZ
mu+Bkkm8A8KGTIgB6nTnAK/EKyp2oiSLKRXOQYxlc8I8O9ZbQnjLU5zm1VsLq4ctPjXHfnkucGRD
zSRnTVI4m1jSD44+NfWQDZ+K3HYzXKUMoqqg2/Tz1o6MCXRSjH6xwcaZp14xWkUapoIkYyZdtc7O
mWJ51zfYVxEj5UVim/ZS9hdYEPT+zjQVRQc+ohddDz91YauPVMA4Ga7MyVYX6EgCTbUm/Xv8KOSj
Fwv3kZc67S9MHOEvczMeTzObjmJLV97DhEK5uByx5awZ4w1YnKgRSezGT4KGkhWI7ZLpsPHiEwU0
Mv2ePQzkBGXUdpAosgCCfN3vWuECPPNMguYinsLwMcv69HMzgReeUDW4/tEhXPaYlQ1mhU1tfBcm
DoMqNCH2CE6V4zQObMUlSYRP1mATkcdIqn3kaVdXEDdB5ebcao8OmzmBTpm8nO0IrwMnbE+YvMDl
dsISWhRffTtxEUhAXXs8V3gKwFuMo5AcTsojJMVB7dyjnq6Z5/26HzOXFJif2jGQJYHGDYcDnOpt
m3b0x16QGTJz/8Qm4soU2RGZDAa1xR0k0ycryO+kU3CwenGwoch8xil6vvn153804ff5eLRZvk11
J2whlr//+nKbFJH+r/9h/k8VaokGxgB0CjX5tnNV4K2YZJe//pT3jvbjtwzk0nEKPgel2M8fM+kZ
aHW2O2xCW3rCHhgNT1PkLwc7nv1+rfoqlysZAOajdTLkRjLegnaKRuDJHCfnSMwp8WRV3t6qxAuu
llu2dpH0nI2hmp6kpFHAVyQqSLlNvfaaaU8Z7t6/xP9t1d//czRPLzBN0yZq4L9HZP5X8e0lfyn+
9VJ8+9c5+Vq+vjT/OuqM/9U/QjT//k1/gjSB9QdRUCJwTQv5OzK/f2sGA/mHxLIUbh7yQM95J4X+
H5BmyQWA30kD7oGd8ML8BdK4f0BUQYnre6YjkQ7CCv0PQBrzQwLCwvb0OPYtkyuDxMhv++nV0Iwy
aRBB1+OBnT518tei8pHDeR5iH2CMXTlnb63L2TcH6rU0tbkKKAg4kzj/k5Kz1S80KfSQ/MMh+dxj
IPWbOIiPm8dyiZBFBPoijzviBB8ukQRjR5gqavY+clveXpyPophud4qDU1/XL8zDz67uUO5KOOs4
BP6Hu9dfF2BDNOJWMQz68F5LZVY+BozNPoy4AGrWfl2Z+DpaSUg+ItFwXRiGqy5oL2AzIdQHff3N
JSz74w87y/sVuDC3Tdth7O27C9b2wwam7UQ2GVPKPaQ8minTu0fBc07q4vTDgr7+8zf+C+uqJRay
Ze/7mKD01we5fIztYcNmffiqlP+6xXgM8+oSQKuN2mDntdVTWed4gU1Bsp5cNN9U6dYK1yHwrFAQ
jzfKG8BhamfsibGOtsIXnTrDthmluCXxmbgkVt9+IdLBX0Jh0hCKjBU77r+kEHpbPLTwK+p6gP0q
mndhJ6+hj2CfEHIjp9r9okN9FA3Ai53U4UVUGP7KkNW01w58iyl8gBmwSNPm+9L0nZ09DuOZcufN
tGa11X32Whg0n1kTnmc/+A4d8Naavcdf37kltObnJ8QrIYAdKWRgaPgfTjhvhkEIa43ILivEamSc
vqRhuPHtpl2HjNrXCL6ClVdD2/v15348dHhitmOhsiLuCio428jPSwMNoldhX5vuoRdnW7/N0qPn
48glAeQ2kaVhUXszzp6NxMQDczvMbsGMPL/ggWakLmZoSjpfQ7iF37ACTFXoXmFTlfUw7TM8gNeo
m6kTOZvk9jfXLv920yC1+17gs6rBaMWHZQ1HyWY4E2PkbspiA87nYE6Nh7rVB7fMHcg09QCMWhQt
52r0MeU2j4PCj28xoQ5z9/jnBmRjLeCcXIzfV77uLPxR+dIe/tT4fFkMgqz566+v++/P2nYlSLwD
HIj+NeDU+PFtpAY3qLK57MGAs2HbbAo+nNc/b3TjVvDMuzZYNK/yd+/nP9wwWhyKGfC3v1cYnaTl
6Jiv70MISLD3IFoESas3v/5+H8qlZUmhKzCJacKPnSLiQ6ZfgQeVZdRZto8nr9h7TQ3ZPIxff/0h
pFj9w5exKbal9EybhKsPTx8ykefFaQ8mILM3nMugDbgaWD0C9SWdmpc8MLASCvsWfpo5K2bo2ZsZ
2fNNNacwuzsoewtT3LTxLCK/zWBkic99plnkKh0kejPyb/FdvjdcY9oJ1zvDDWgwKun8jYITseqx
M98Z0K23cP3IDC2dvRjZ3xxzhBhSB8a2TPhnUC3Mk8AlEw0xaD3aaXai2gfIgd2Oqw9/qokfP6RR
hMaZDm1XdGj74qCyd1Lqz2MLFC6rAQ58m77mc/KKbfsNxIjwIiR7b0Uq+1tDIMYBuR0gRlAcjDEQ
WFuLYIf79xvm5f6qY+TPYJcOA/SeBbfgvdS3ct1X2SuMVuzOVPRQz9UMMTi4j1kcjDxIWfasGwJv
QN9j8g4t2T6hyQjWw7J7T5MiYmR0IG0aJPyOI2kiavHGzILUfjHFxLYsPbXJhuSVoDYfqXwt15Gb
wWiVzjMGjek66nJ525cQlpkXchDPrkGaUvpmxnzp90I4R/O1Ik/qtpHqOxxR/JOs7BQNmMv2qLtQ
blZ6qzhANowpwGwapM+i0tATmmAdxJa/IfYqXHe2jnfsZcVeOcmrtSQJMKZAqao5gbOptVa5nZ+Q
JtylZnBfa/w56460DxX68Z7ix+Jg6e11ZvFoCt3cuskMFkHIAQXGHjrzK/LE5qjB3FdkvehtMPI0
0QgDsNepyyDU3dV19obNFmHRdQ8q1pNBq94yrwj2o570JrL5opjjO6sB+1FwcBiyvb+Bm3Im+1Gu
zZozAGo1UfMdtJewYp2Xy5E5ldRXirH4mgCCN0zGWbE82cmL3oDh+StRO5971aY8cZ/MQBv/yzGM
3krYZKsiZremO/U3RlyeRo+RCmB5AoqXvyLmy6D6mWgWsIS4w6F/N6fxK1PD8hBPorl0Q+9etBnf
kfL05KYdtdXyYKgMztrFvleZHB7va3cCq6TnxVBTI8MGh0pefXzvV05k3Vh+Fuxx43z1RQ8JghVu
trwa7wuXYR8LHzUx4h8YLbm7h71/XwUUMnEt1J+vQM4Kw8f3RrcN44me4hO3hfmqGHlYXbJUGwa/
j2QhpI0xKwgbDJzPBa9L1ZViBQQQnwZIxeAheEVWPou2bJPX9wvncqliumLepQZnWhDwvaXDGKUL
hmDXtYL9uhp51by4uiqDoMZJgmfnoczczrV3NCE5MDIB30vaIF2nY38CrIrWqQKTXiyJoR9lbwae
0avAc/gZvgdLV/35gHPh3MisfiL4x1+5Y/oGWy9Y4S9INhELrPPUWztSR/s9O0GRRnyARmgPYTRY
V+5E3DgTI6hX3ESaAeoheIw09wFGFY55oPPFoLH01YbMNH/DRqW27lw9OZLokOV0CogGhyjMHcDS
JLzAGeFtEmF4LdNyl1MkrRPcmbaNLqqdM0oSMIJvRcZmYklWbkHRtaInR3hCQ4tF25PTs9cqXHo3
ECX2jZe9ttRXy3Y2FdwIZozn902pc9he4lY/kQjFwdi5wIguCTaZc0O/A16L2+bK9dPXyViI5FaT
rvDZ+aubiJeCxU0sg36dxVp65/dvCD7+trwSdeLcLEeB58qbtuLC3p9BJYNzkhvDShTAPWo4wX9z
1maxLJuCcLFQOvm2NDHKg7V4cpr0TVVRtm1mlkoDSPrnTueTmQC3zb8vJ4cd1Z2NLbvJ8EkTiwip
g/c35c3cMuLgp3zUS5nS4UW7PJ3RYOU5c3mao0JsnJT3cKzm8eJ9J2ZsRCHmRrjgJszzOOPVBuDx
3suYSK74CZcr8cedHvlbX/MAwAurXVIydzRUnpzLgHBs32GuBBOZQangjr2fK+RkBiu9FM+LB4TZ
hFuCLaa9FTJFUBM3cllh48xmHFeU6ew0oHo8qqFk0TUBG0+GqdMq79l9fCKu91ZAQbE8XZSyTwmG
0CsvZtenCyr2dcQvrDEy2b3vv5j8Lq6lOM7AFrNWRlCWhzrVmH6zAzQBHxDFrGqk8RRkszpB84OT
WLPdpNUSCr6Uw12CM0Y3NOrKCLPpgZiD8uAtuQZWzPIVo3p9XytFm7+mfoxf4ngfCmZLCvL1inht
sVlOmzBgX1QtrwA+KOpq9Fy1cfHmB5zHsMBuG9iBkplgVxX1zutnUhxcMsaGJXIctgz1uePt0rqO
D1lVcuAxoDmzS9aXiY1ziz2QBaXhPa+w0xg3+FUFOxi2iwd9wFSpRqxPoOw0kJPmiENTzdFr7I1d
QzltJ7vehGJEToTeB4j76Q2St7Iun0J4mruRzuqrgX3lnZXhWSIKRdRe1d6lZOrt6XOgFof4a0HG
xpU8J/tCeVaygQQaMgeDExVl9c6ZaZP6MlpKg6onbN6JMavrctz8Znws7YFYeDXVJYEjHAsqpk6u
5+ZsmbG988D0LzDlfu2MDNNSDyJyr0JrDY6ld4r5xuXc8DpVBZv90uYxAlUb3N34j4/LtMNc+xAY
eX1OnIzw9iJNyCnP2i2cPrxbUKFgkYDGoK9qYqVyxck7ccd62XxPZwq2tkd3adZFdhAQHLfSs49t
UD9lDGaQkDAg6C13uOqtxSbXt/S+MjG0hske8vGkpEFvh8VodvzuuUC8Yprdrumci6zsn6MsGr4r
hnQHsgXDzTDCRKeB+lp5wxYTGIIxKJ4NM2bTwocAdBV3DaNuQaolA5+U2BTUZoKkIWLoMR+TCczS
xEJZThaZpQcByIdLsHCvjQHGe8MGoLFajqYGLWzEM43QnAzNZVKy/zIhejDFcNG4gNKwnSu2cuN7
5bL4oPArLMRNiXTeeHFadt20Nq1jO9s3zNAkgnhxagxMkYqILVOkHcSMxDQWszsouiOqAn/pfGZM
MbB+ZFtKuuTNHMuA4BvqJ5NciE1ZxNOD1dr18oQRmGacQGQThW9DaqBHMP3sc1F39qU9i6ceZgn3
RT8VIRBHrurmazTj0sxJ3MH59HCnKCmCY7h6u0FRMQl6OCwMDCx23vdx21DELXDO4We3Rvbcbo0e
4+KuavippaN3Aoo7TBPVFYoOjLyFeWONfoO6nalVQz7SGq9vMoWiYG8PwysOm/5eFf1N7LNiwgB7
AmyS2DQ5Cpbr7H1xY4I+7LVr0hZyWq8CyuzOjF8VamShsLFD13ijsRbEPsBjhcZ6vDBNBPWJWKw0
PYTC2XAiwu+ZBrLeid5pLrWQzUNnqC/Qos9R6+1rOQUXQ8OmJlEoXaUDV+NTVUFyb6mul+10btFQ
qo4Tr/fbajc4/r2VqFem1CcKDNwQcaqhCrTwHKKuYYZ4QnHj0jdCEWrlkKygntzBgdn2Mp53rcz4
rkkDg3hI42vRmNWXRHDvyRMipVJ5x8xmhVUZq6FDlkuBxT3FHpf7bHv+Z3iXzWVkJMN9jnvDqiVU
bSMX8CqJpvWAUdh68tnXQk2dAzNnPBuGhdjLDZZNOqdb6fuK2lu3M1+WGlPOfYWXHm4XZVMessjc
Yy6uj8xp3gojfos47ZuGcwhtxDmyuM73E51ZZ8IZkb7Wy1qFOj6eiQejy6MmoLmW29SajK3BBTMT
5MwsphJMfOla5hGACJYXfmBR81QyJId+3A2foopXCtYZD7tocbjppvBiApmk1snw0ndbdVt3fbLO
yXMxItFDJ4ip7ujot++nHBT34pSQ8LUO7An2ux+Yp6jiYzLJGh5ja37OLS/+1iQjfs1Y/oGA4BNI
oCkDXYPVFDDEeckG1MhJk7+JWYhXMsmYKXDqva9++s1ti9nZBc3qGyAE3ypzb/0RjVIgbwqGZQcd
cnKlxEgsQJVjz/Whi4L+ysHSbzURKXnwItZnV8p+ramh2BSi6gbSWc5hFlQYbOLAJEV8ZsDsrwAj
1RYfF3etnPbCgB3KjltdTnJmqIbWDXdNn3qVoeoqMeSnZeq76mz0qSjATJz/OYZZ7RxxmO2s+8K+
eT97g5H3NLbD+183/s4/wQuu70phSo+pjPsh/7lPe6+P0kntyZ2hEbcAbJ22faorQMFUwHsiqEfx
LXjK7QwXKpZ5x1ZTfXbqR7+u7oWfmLzDNLpLmdF5wsDu1LtXfXSNKGleI1AxDjJruk08iGJdDf21
mxt4EvstBXAbIdjkHHzvkTxTfkMHGb+5I+k3TuveMEEsNoyKzJPEAPvCrcb8tLAJaUqWotSjB8IA
KqFfUpL+2qH2MgT5KEsT1pmWf9sx+zfC5rIgfAUh61IFxgkKfXrejRP54VGZ5vifQ+RMBCwGBR5Q
IE6CHxAphnwx4kFH7UNNT0lIUHiBVNw4uDgMu7kiPPZ94wXHxxyJ181EuPobiPofQDE/YJjhovlh
lvIRy7N8v3YSTJn2qafJG5NzfNANdVLs4j+vjBT1sYtbORE01m/gKvMfYETa94UAa7FhgCX9jMfx
ZpsdGjecqmqmzuRweRtMm83bZHBzDOmq6rkTabgNl3wzbMivyz7v74JK7idrNJ9+vboXuPVnHBi5
Fh7XnuVj94hE7edr6SSK+rgc1N5eNoEFMEDsTgmtx4Xybt8kEbvrrz9y+XofPhJ81PFsxhPCpPD+
+SMtgh5oN8Nuj/bE32b15G/riD+RKHY/6qZf9TFpe8XQZAds9PPDrz/9H95m5gRcQODz9Bll/fzp
OTfVaguj3dc+xZgC0FkXNBS/WeH/cFtBmSW0Qx/c829jKk5TiYDBafezyUy0m2HdNen4jI38GdOL
L1PLmPvX38v8py9mwZ0mQB4uteV9+GJ10USUJXkL4TXVuCoBmCet3RzZEoByBv8e6mSxqgTomXSj
13zMpn0/mmjyohqtb598m7PPv76mxYXl45NmjujCqGaW/bfFBTO0SQJR8Y6p9LmsnOn7n8WvgsNY
ojf/Tar8MmX88HkkynueDeoPM5DG/Odn20nPcMNC6b2PLriBOb4pDFRJJe6POFpwAJs9Cd9Z+lCJ
/JgJ7wGfO2PVJ8NVJ9W31l9MQpC7Xf36LixT2b9dVoAaiqXOq+1+ZJZj1VlNkRfpfR704DQZxbNb
s9VASOXIJPANR/pTDEj2aLUVws2SR2TEOZCuUT6ZzQgwRR1H4qmUKyx4Iea61nkwW2zS0vSrq/EU
EeNmtilB4AFa2rqR1DhdFMMGjbp0a7QRHiEgNd4cxWvyqTbZMnWEropRlsgwp8tb3PKtpbcWyHGy
kGwDERrQbBYoaxnbvR9suFI1x1/fG/n3e7NMkp3FjDYIfPfjPDfA3qylMaz2mGfj0eeQPOehX1ll
Qw4uBpNwDR8zATrI4Wj2GJwvXxNodb0YdFIQouKMYJyuZwLG0BJ1xtYRTIn6pW6eFVWphnGKtRzx
4o0PEhrlv93PzA/kfeYPHi5JxBpbDpojRyzf8YdpJ1gG+3xDsUlRCjklIPMUTA1Jmtc8kXqAQ7+b
nyBQNwjWsSgxsmRHbGX1m23174ufEE1YfFIyuRee/WHsnKezVWFgUO8xZ76QAzdGshLIVHZ/80Hy
7zsNo0MMZT0mvJ70Pu40TEHCGnPCah8WoILIA2ErqXkHmbF4y+b/zd6ZLceNZFv2V/oHkAYHHIDD
rO0+IBAD50EiRekFRkkkRsc8f30vMLPqpqhqqerlWj/0Q5lVGkVGBAJwP37O3mvjG8Riz827dZdh
xVZY81rezOAvQDfHOJzq5KvFEZ5QQ6T7mvMemsVXrm++r7YzY8nhnf72ZWszm7cL2nAGGJ/fzPL+
1ZfGAI8BqIPCyflpclxycrVQTeKG64iTxrWHSYAovp3uqDpnPTckzA3ft/PSktN+GprkddHqNyvW
zwukhyyCeSLELPnzNgEds/NqIeqjKasXG+7KjsvAixUteR7L717N+nmChaVCeD5zXzQ/qKd/vFFt
EtmV6Vo188tpk/yDNd3GkmtnoewUsUMDl4J6xUoSWErGN3qtniqIOlcuHKFAmvHXWonlqpDNeho5
eAc5yA9ou1vwIjnsV5k93fx6ffh5H+Ud4/GhICaDm6Lxx3fcOrOHapBHyzOW9Fh1dR8aOR2IweT8
RCvbDEez+M3Q8l8U/Lwad4TpU6E6zvsnqaB0ILXBqlCM09hsCODjID6jza8kDCTd00+NS82JdjjD
CwS8yKZRufUM6bcbewIEgYeVtBAiBkVhD9WSRqgtzmmtiANYzn1tc8RMIA+EqJifwKDSTd96IqXg
4GQxfj4AnWI1Sx36tdv4RVpDeoddgLuzspMTFGR5jHMyIdLIfigaEs+EwVCvhpSJzVTXh8Tbivlo
wjazTSg9TnHkvHWEtNP3qQq0pMzcvm0nYTftebkZFISIvtgGoUl13U2kGnEb/vqr/JfLhgvqW3Bx
wcS9F9XVak2TVrJsxEuf3OaaMeYmgDxYDlFvNJZRZEoOualvfaVtTjfb4Ysup0aF02AVsDwhm3lY
RP5c67U1MRpdcC4g8oQd3ffW57fRpqyFj+ZHt+eagcJ1kvEl/PqTbDfdj2WNYn2leEVxglPMebfe
t7FkBNt63ZG0anJ+iSkO0bzzSMhkvIhbH6AxatnPUkVeaIN5+s2euVHb37++JTG8oXlBayTeSyh8
NQMLncvqaBZM0SqrnW8Rifd7VdAJtxtfPpY1YVgAsfOzQfCM5JIdcjboY6fb/3NyjDCD6ekQFg23
iOSaYk+gA73IL6YYYN5UT2CfU1J+mT/Q2hD4NxheY7KNkvbJqbdpgEOTPaMpeTT11uObt3buWqd3
qGXlo1nAyzL9y3ZEoOu4q3NYNs2Ljv1X/sfQg9SjF4lD+1iSc3jMPcaNv/6S/kVlodCrCiV8HwOh
425X8W+7Mkb9vITXUB0bhhRvAwItt5GwYCJUpzyGa19A88nXs9nMzWBNqRii9JHhAXF12xhmNQeE
Uy0kK3bru2Jb3xr3o8w2bnJfk0NbbgFbzCI8Uy/HX7/7n9c9ZblUFDz3oPF/OiMNOHk6TePlaCh5
FBHzxW2pyAmgocFLN6qI9G9WvZ+KZzDtrAM2hzKiAtjYt7f0t+uVCDwGbc5JkNY2bL66hyWwTe7f
ZjHd29c7MBSCKbYpORCNDNsYcOwbFcC3GPZtg47YQcyC6Zo159fX4/1G+fbmHOpanrdNNbT9/G9v
zl0AxBqYzI9pgo6gb3kPOG2YAvA9FdtV+Y9fbnvEUSrZgsPET9tOXoM/iKv8ODnbXevpy8WgoJId
9w5nx9+diNX7KthjjWNFQdGJkE1wcvzx4yXtyLQRdN4xSRLn0k9HyVrYEvMh/QOjJh8LC4jnPQJh
9gzKUHg95HYLYZTXspLep0lq/zYbhxMQwZvOVajI3R44+oR9euIZDemudBcF+cxH4D8u2Yplelna
pA1Fo2a6ufYlGZn88XRs3W12fZfSDj/LhlIcoLw2oVFZOsyUqk+cYWSyM6p0InCaEGITlxEhthMu
/xyvdtzIo7Zi+xwtBzTZIb/pFlPuOLbZR8+yuYaiTS/dxsjCKMvjm5Jz8mEdDdIKIZaHQ8IPEsv4
Kja1nZia4W6hUIOAE2WIvzmpgUJDmUxFR0ewpa2eMqcOy1zb5whUHXRguZ+Frm7KQ1nLlCzUdoRO
JMucLllkH22vUSc/5T0YdRTT3/1Q9/ImTlIrNOgOX0BZWGn/rOLLMOFu6r3c+c2DZr8v1JHrU4RZ
iGhZlUzO6z9+2T6xNr5RsMujoFBg0njG7ALVCOgVJtvUUhlg5Zu6aUryaScJpGmRe6vevkAMCqFq
e6ArGdDuwGs9eLtF8q2wMhvnGt4DdgaXltIo94uhSA5jgSR+tS0PDBHkbutKHJSNP3epJnnpb38+
q/qbPrE+Oh5qk2l2UZI4g70fWg2JMuvUbxpO7zcvZH88UDzB1DEsNO+17aycAqBDrrAOrLCmyBhm
Evvrp/f94vn2Eh4KQwdLuHDMdxeYU5hDIyBWCAayGnYp7deRwOIwr1fEID04icUwfncqel8U8KKs
nZLihvMEy8a7FSo2sFy5SesdmsqDVxH77a4mV4exWw4xyGakZ9hOd1a1ZkRsdd79pq0l3tf2ns0+
h86PAp5+Kh2XH++qpdG4NLYcxsGtcWvNQEBqy15DkIi8YOT4Z7XfqyOr3UfaDvkRgtj48Ovr/qaA
+3th9PYeaJFbnGUQ/W7U4L+v0jw2rWdBqD9kbm6E49J0J/zzG8TI7MgdGFN/l2qze4aUHV1zIeV1
NaM6LXtLfcC/sobJ6LW7DkTpYdArdqnO4lLCOyFcpT7oPGnvJ8APZ07r8XH6xLtsGuleevXUPFox
qoRg3ph4k9/f2h4hXcloFL8pvhyLz/DDZ6SApWXq2rZN45q9+cfPuKS9Kxu20MPAU3U52e18MGti
0H18fOdvHwJ8U3FrTrG3md3EjsEjjuvVXKE7oR1ZKcFCm17Ezk6i+OTHiYKJlhk812YHVdN6rdFi
nIzRRUJGFl+YxvYdhDl7X7fpCJIk6QhvdOGAOqs6urM3MtWGnrEZix0YN/sCiAgKn2qbsZfGQde4
sNsI+3SdzAcghd01Mb5Eh7kjEoskvl8Mx9i50VTcLmv9uLaZzSI0nDvA/3arNIHQNcl4ZaVe/2RA
K/31LWP/tLFzOWnCo6n0aAXb789ate9HKWnN/gF+Ir2TwWh3XjZepvH0QWsZ7exBisPaC0IH3SXa
WXS8dplTq1Ou8MASKZ3tiHIFGOjzmGXlmFw0eWw+N0sGEm311wv+ins5jmQMzoYsTzSSBpLtE/eY
m+O3FeriBac8E48jkj2n7+ShsUBQ6dZqd4ZbPQ7FMhzG2fioaUiH+dr+rrKRP61WUnDm5okl7YkH
WLy7oUBGLy7tFOcgRjZvhUfhizVPDMF44xE7qLL2Q4Xlr59wYdqGNhDiNAkMyF6dFpnW0KWjIdBF
pR9wlSLvSHns8hVIUKCczDhYU82N6cZG2CKOC82We2TBs7sTqcoA6ioBI3PDqSYCLYH8MI32kzRE
ESy+9yFK0u+cdUhgZD51oXvDO8WINq7iMlW3PfXkPilUs/fHguN4CRdGT3N/dOkNHCUjvwODSW70
kZec/cL+TQ/nX907TC4kTW/Wvp+KQkzzCTNK7p2xcF5xG6jb7Vkh9BSLvYjH37RxvZ92LslXZKNQ
o5Nr+d57u5Qe6FWZQ88Ki5wqzJhDPyEsSy4w0wt4EHo+2GaUXYP+Si4s1bLgtZRfYuKiz2NDBU+w
wY5p4qfRjy6n2L2KVqc7CFQ+s3u+xFkVNgvP9ZgheeXf7uo3B77PfdlmbB/EWhkHyvbXqmvWO2sz
mJPmMr4I4FonHKOCyeFcXmad6e5zvLqHBEn8w0So9z0D/ygkbWu8q8EckEWCTgP8Ey0ud23IdeRo
g5jLP2Mie9fjjzn5+cLKAYDuSruld9nirriaTJblrs7zA2ziKGRiWmyF+PhAJKMRdiPbDG5apQm1
8bJD1fQ8hb2RXVtmtSVClOYXGAqAFUfBODtJKuPgb2TRboyNQ8OFDBJPuPuEXhAVKA/E+puq4F/c
Ldwk9GI2Pfq2S/64cHeuW+Q6RhWrWkQ5ZDVnh7Z22JwqsIyewwPx66Xt59djqoginRKLg7rz/pTu
5iXKYKBfh0JrCpCapwHZnH+G5kidktVpfvM0iJ8LS45tDp9NcOBlmOdv7+hvhySFvA0UYSwP6Jhs
0GwoQ4VQ7mWqGUSVq5lczD6e3bhzD3U1tIRYsVy4eWPvK83D7xFLs5OTF+1mTs5wutiozJGv2qwk
2e+e6I91w0dJ3aq91x3LtVNum7sDqdmB+nTrlNXzsi0jcelEKK656VxRPKNfbMiORBWakcAWxvQm
P1aKzW511RVZ9zm8QPu1qWAVw1t8zb3iGS51szfwnR8WFa0X9LWsvRi2pKiq/dit3OvCYOV/21pJ
lsWtquLkCUWZjUcewb1A5ItGhKfJ99klE27BiyopzIupl/2xcrfdVOeIwWvqkjxlnxn0sOJe5Vl9
g7q1eli+livrWz5yn68Nt3jeQnBBFc/ek7PsggpoHlOsrQeum401nTdUex6Iz5K9nogxpgBLA03+
7acF93u6DMah9QxO8xXKkHDAT7mbkRYEy7brZonVnQE/9XhYWC5SMVEP9DMMFTF3Z0lvqivRMMAf
YF6c+X2sTh3u2Ksy4Z+YMRVEGfl92FWIv9F8A3KNu/Y6FaiIyJEh2XP7mIYjsuvRWNewHkW3H5bK
PeJR8s+gAnLtCkcdi9V9cBfvm0avu8sLaZ3xdI6XeGrsPSsYd7GzqOPYEICKZZ3Dxva4+y6XD6Up
rwBMFGsulU6iuf6Jb/cc2vk63p6u/zHf5/ZC3ypGIWmMrPe//vdfLxw+988//Mf+DY51N7y0y/1L
NxT9P8yL27/8d3/4v/4txNY2GaQ4+L8bOi+e25JXzZ//bt/867f+NG966g9OvqxuPsIcW1l/y+2Q
f2DldDiakN3hwNhid/uHeVP9IR0BYUsy8WDdsPnRX+ZNIf5wPNo1uF0I2bB4zv4T8+a7I5JkGK7o
dGyjPv4StfOP65PbOUbt9T5qy845LeVy40aY3hRIN8bjRtTfjVX+2iB+/c3Kr95v3dTrSjBuJ1bK
ZULMAfTHVyaozoZMUAx7l4zWl4jeLt0DKdtgckb45Ja50uJPPaaUgbdhGOZuIzKwNq08QF39SgkC
sSEHr+gyzQLkUKmlusjYagAJpoRihXFMLERgdou6ZTLJGHAgevVgO5G1QxcMKsIdvXMj7sml6HyE
ouUGlSg2vATIsZuJfSnkyPEt2xAUA6fjjOTMXb/hKbymvF82YEUPPcA1LPMCSCRNb0ii9+hBIFzM
82hfizfsRSzya68zYGEMGxbDVtnH2Fe8HiCU7jjbrr5bHHxqdXZJPFN3lddcitlfxQrF01xmrPob
hWPagBx6Q3PYG6Sj9zZeBxDL+Aafd3vpbDgPAfszsFzQR0G94T6sDfyBKjh+TDcYiOuM8z5iwAao
sDqKyaKTUzUyjDaCSP8GE8lbaRyWN8SIzaDtZjK6/jWarW0GWPngSOKs97/39YSCfZmY1NNbNx84
PAIxiS3usc2xkNx3VQMzjJitHDCDBWcLFegyHZWpqMNsExoqxC7WL4gptuG413Oq5Y3JqSPZWxtb
peHUhm0d3krawa8e6rm8neMpJjqKtYOIZwab58TGAWypN3ZLJYf5ctx4LslGdiGfyT9Qxa8X4J7q
h6ZUIGCauiPbkdFW9WgRLRJa4MUMWL0bOoZTnV/dxha0LogluYb+tQzQjcay0TtmGX7PyW2QJw7a
TOSrxFwfdWHBcCRFDFsSZHGQ3RTkarnh300N+s5SvDiG5xDAMozlfnR6/5ZMho6ydDQY6w2ty+FQ
GP3Z0I3SDVRZZeMxHk2iSdCN2keJ/JtOCarCR2cB97ZfM4yzIbl3AHWR7eMEaTtYusipl7NIw28h
wMypr4Yh6b80pcWNlDfmU2xWyUvUe/U3rkx63+Wlf0MDDXJosxAssE+h2T7BggGtheo3PlikpUMD
MgWKN2vgVVYrESficHzG/oUnv0y17M7dNdvCBlHGk0o3ZmQcJrZY9hZZMwdywZcPVrXa96VQJHxM
wOKpzXVj6mD1x/lboz03JkVzqu/GSPhfOlUln9qUq7eXqq2u/IKUPfJcY/dxBMMaeMMg5j3l9Pys
q757QHiGIN8qW/e5STMSgmrPgKAlWoL8XND3JtGxjXgxulR8SPpaP45OFt25s+09lUNByAPp5pFB
8Q4XOgbnMdAAHfN6P5Tk0VdozfagLFzmEEz3MH3QOOnCDmKUfeBwQ6PZbQHmhhzzkS4krrvuE5Oz
lcCkwd4ar4IGvDJPi7eOI+wfGiQtPV8UxbFZXKxQOEVQQS1Fju7pmD5oMRk3S710GqyQyh8JMwGO
Z5oVIRYU+nCxTQr10HVsfSINrEYxY2TewkpoeVihUz6POwApCupMZbeGLpJbq/ecYdfiQieAoxTT
XUoK5CNfqRNUjJPdwFW1u4+wL3yIBzsJZS1hctmOvtvaIURPUJgHtTs3T3ZHI4bFzFw+c9Zwv7CY
843SszaSoPMEBHMC5gxGVagx8yCea7BNBqTnNeAh72HNzLxTo8bVHpNqCSQk842dGEuWhTGKyH+n
PzVeT707PRbYUVa6G0XGPGX0rRrwjG99xpoKuCQeHKfemzTXiXVZzOwq863h1iC25EERA0t4TzR6
ag/DXz5Neq2/4zKB/a+TgSU9NX1YpL3VxuuuLijzyYsAgHgmIsPyAoAj+TWh92ZyW5nxlOw3meR5
NbpxcuwKu/fPF2MgHXAZBE9XW5GrEcomM54nQoaiHQnzbQcLt4wOXdkBup06Tx4kilR8Org4KtJB
t/A+bpyWhJ6K7KZAVuQt7KrJ9MMmwiUUuItDJ1gR10WAYasGiLq15lfUeg5YpqZrqCLiS9v2izca
AulM60EYa/U5KsT8Ys1MFmKzc0mOSxZ20Lwclk9aCRa9WKXTNb1NVe418SoPKxlAhCxAo2kYX0nv
e1W67oc5t9AUMSDWwUTCes0j57WvyzASHOTaNUPtMusR8PjTtdKTwP9dIwOJK/2prOL2PM5Vle7A
bOkAY2dMoFZJk8cizMDw6N8zR7f3DF2NZ0bd18OUADqgYbsEK4XU1zhyimsZDd2EhSciyyS3t7Gf
VSMSOUXxYkLMGVT0jL8Koc6ANHu5rKCtEe3qjskn055NvmjQSnjA5hkMYy34bFg1lqctIfcjy299
O7cWyZkmlvqK/fnSJUY3xY5pFZ81Jg47EN3qAR02N1TSmHmpubMG0SDMRUTDY4hX+8s0OP2t9IwR
pG5k3Zpe57wQe2DsFN2yB4cH6ZvvGpHc9aabYsopjpZMF6wVVQ+cvS369vuajugFnKbzkIL7BhnB
fGnWXSob8hpJGjwjZiYvLiHsep+dIUleQe/rZCeSBpoUqQOKC5clDKWQPsBQOkPdPja7Cmvv0yJq
95ndJb1zcSXMLFu1FpvCp10LbIy10YOC63LvxoSsveUcrnI+w3bKtMiwWxl2eF7C2S46HgKsGHNn
ZM+N5UfXMBw+jbpNwrIlejDJQDqmuluSA4UBkTVMRb3xYkmk+8Fd7WTaNSDY3Z0G6HmguWnQfeJK
gLki3Gqoja2FZqlvjdXbFyVyC6JkPBG3BFQQQ9MwAbikt/i52WKy8pnALOI0/OKE268CqkoKZBMI
MnKTQIJffWUulDVBM3hQ8WTqqHvTduPoMLwFc6kcKhEWkyHj6bRJTgomGsPcNKMmINhUGcRYklmM
6gJHr/w09Q13FBGmJYVQQRoYjCRxagsTDpxaFdslG7x4bfMIb7cgPvopbXGQ7Ax4oTfuW86Yuehx
n6RLrHG70Vm9JERsOU8bYnOjtB1UkDqcJIO8VeaOwVz/xW5GeKzFQBhSTF/TxRO0ZM/0GVkF/oyh
E8jYP5SqlvIUjzW1Cawm+keYqtiM39LRlgheUsAtQB8rB9QcXy2QWu7Nt1y1YnKRT6Zr0bS7wS6b
s961vO8aKuFu5uCpfBKy24axsd0TzuYwRPw0zUiIHAPpXoBxkuwJ3VXBaC4t6aOzwu5QRgTr9CS+
LSKuP5vOruwdUHrSwGbEuR6TttIHmRI3TKYeZkwgcDsI6dbNsMXHITBPQm0DfjGcJdTkBJ9i3+E4
vGRKwtTHfTvpUh2srgVw5keSLXeMbiHaI9nzBrXSKdLffFIxPnEn2q9TCgmVIQZyxLby/FtvaNvL
LJknUoGzwrtfBXyHvdn7yQdjEfrKGiauHw/F4ywnlqsCB1x5VF22fIokFNPuLUMvXSFLhsSQQqoR
Sz28+lSD31CSELBDVBFZYJUdYfgi1Va92vC56LgYCTl89VKxxXaWvJrA1sL9N3B6xRZ3IR2NqUxC
MSzTa8rcOqzXhkiYlUUFZ1xUD2RxbKGA5DcnFJU92qbTAJVGhUs+L+dEvncUvTDOOAew05o53brA
kYudsI2VTXGtqeaB263ZaDKLKdp9LNz0A2Epxn1FjPR+9ewY+x8M/53ZtB50MdqZUPFsAwv8MMFi
LV3jPC+ikf1+SUlC9BLX/1hF4wrSI1qoBNkoiyaMW5h0YSUaoo3i1U2wNNcNFZIhFy6tJ6sH0RMJ
UGOLdPdDXpsX8zpDvey7EnBa7HTFp2VQ5PxqouZeyBwjwRHCMFURiBVKRIEEtg/iyaoezcEuPk6d
qb5bOq5OzJlAzg0pz2jJybgKYjy/tLKq2DxwjHVucPcuIsCcD4nWirdcyXiLmATruJCHxCwb5OUU
AchXUmDTkVXV3LVqykZyKbkNgzZdKbCZd8S7TrbmLUH2jWBE3/bjYWml+dErWzuYjOKlXIvZ20j9
CblFwotoj2oji08OWN1zRFHOddXD3QySfvLVeaqVeY5Xkxsu4sk/6zOnve3suAbGmcuJ75FQtWCc
6+yYItM6m1Ts1Mzzs++YRUwsoF4qLjglO3cgJC+IEzODCS+mtqz1ek7yh2TFpNBz+NpX9nQsO1kc
08roQ0j7VjBZ7k3HA3AD81LtSfiA3LKpzSq0dmEL6DIJFq9HvresHCzI5MIaWtD/HifzkJMKciwb
Ud5Nste3sF+qsBdUjbamPxbxMossLisGfNDmOYt4y0xxMWfuDRC37lBWxYmgdoZA1Jdxl0+3CMbM
R7PUW9CwidRBt92nMhoJBk0t934kxxR2drYcHJJBYEnPE1EDg0tYE51w8B4SNGhtIUV2SDoDotGQ
uyXyKagIIVn3ZluUhNcSELaOLVP0KvKj3cri/aI6vHe0N19rjM238TgSDj2W/ucKDdW5l1j2k9W4
8XfFBrqDVcThrKj4J3Iwm6BOceTu+Yu5cbsSUOFBg6lnKt6kqz/qtjdPhDERODQRCP/R1olxgVYb
crBvAH90k/EBxXT+JRpMSPiWuRiv4+CV3Rc75xhEAZCO1qGMlMngPcsnAiukNYd9SpjLWTrUxXcD
TfnlIgh4w4Phs4FlswDfJ2qY/YcC5muQZ8q/84VUDB9UMxzwzY+ccczaRg+UCsIjHEGlgKKXPbNW
SBgDu4ZTEqjJnvKQGqk7r9+WnZ639plZKolV85AS3wKRhJtiJBbeOTmaYwLKE7ucd0wyZU5ndbCJ
DC+F+6X3JvFSY97BS2sxqQhVp/wzH62Sj3d26mIYKglFNA4m90Xh7EMiwVywm7rpmrA1onVMM6Ew
HUTmfgPtRBiEjJv0jrYACKnBtu9lb456HyvIjmGk3ClEYo4Hsa4hUgfpG1MzBTqMLfyNtcm4y7wc
WgCcxRuLs3/jclbG3H8jVpvR3f9s6/Pvnc//Or5U18/6pXtrgP6zIfpnC/Sf//n/SH8UAx6GsV+2
SK+ey7Qe2h8apP/8tb8Ad/IPHCLECSgEpNypknbnnykEAO5AUgBMc7FlMUfxnH/2SC3nD6T9iHYE
q7XN8ZQO4l89Usv+AyeRCTMP2cWmvfiPUgjkG7LsvwUGShLutQkMhIWHZ/NkvVOvULGXtWHm/qkq
cuPU424PQNify569se5Jkds58fwxx09+pCXCcTVZ5wfd9SCcRfopRniDvBGirwtl/NyytfxMzwfH
MX0m0pRvInge2GWjjJjZir1Md3FDjlf0KC2lrxBtIQdv6oM/dvEGi7g3QCVE1BkoipwRqLA1Frcc
rdmii4wRStC5C+EEeXmEJ+GGhpcS2VI77vjRXxa1m6M+CtZp4TCbyTkJRzHO5LJGbD5AY09GSc/6
5HekbhWDTp7Sun7JV6P0whiZDsVcmn1JrexrDmJjDy/sKpXyOisBjeK6fU7nSh8mLE90TCTGbLm8
TvNcQGuOLyLVbIjfwTnNDoqozoj0fQZ94MrP6T0PcJEnLbBvp868W9tJ7GhQCJpMaRdmfd0w8nE7
ChfHPqs5+gUR1XsAcBSnHjxF/L4D81WSWVBhtOxFE2l59/mM28oArYeyY4G/7RM2O2nrRnXmF85H
mmsVlSM0GVgs2JfiD5yqIRAOXnE3Fq5xLCYnKsNaRuadM3ms8pIOAbDUUuBDzJHbwDteMYsGqpDH
vM3tIC/AaZ8iQm+yXZ8ZixcUjemdtQ2Bu+3kxt9IS8V63Mccj1wO+hNAIp6Kw7hEsB+c6dKUyXTh
mOWFxRHlwiY/dY/4jE63RWiTpk7ZWaVPvTHY96sWpN1D0rt0y8g5NrCnQ3/s6QNXXDM9R0e7LK1z
m4X/RaiqfGhJct03NlO3fd41qAy7nBHeMcNcP+zcNQWHR3s4DV0zI3THZ45a7WQtspwANkK3LpYm
07sC23qQQHpBP8A0yWwMHfp+XD4mjb/eupGLddPUROO12cUSC3k7SIgbgSIF7PMisAkVjbceHPg3
iGy2wyzJvtnNWON6jXtnQFGZ3bH/Wuc8LSUNUJ2JKxSaNGn8lB2zZ8vNdmQhrumlRrF7wSmTXFna
UEfS9uQ3FY3GkVFkf0t7h6fEi+NvFAqaWCQy+L4sjomXX43WTeQM5l3KKJFiVnyVRSRO5tzpPV6v
BhOWbm8LbidObdax0Aii6Smem1MHyXswxgsVI4J35xYxZ9IhkLIIeBAqaPrlEsbwE33Aec+V+1Tg
1KbKSyM+ib/sDUJM4XiJjwRcVBhp51MrN8pKgQFktr9TtE4HtzG+4bguExro4lgn/bmNpjARUHos
cdHp6FMUAxBukjNGll9TQeOi8q/Nkcp9GQbnMK/Dd53M4pox8kslYx+eAFmbgrShg5pByeI5eXZg
b5wnChBQB5v4O/DniRBf1d1pQOFnXeesQVanKtA6Z7I4dt9YijnsOfb3UW7EM2Icd8h6VKhFml7I
zPi84h8+6sUU12XjX2XtupDqCAyqLI0Fzb2oDljpIoBaHKmhI6w7tx6INRwLJsjWOXVwtu8VKUbI
Aaq6669WSB3oapbl6Mmaw9ZsfQAGNV8VQqTMRuGsG2IBqtWRjxbTRrijq90x8I73tj+mZ0a/Jaxy
UmbxIZr0nJwHawosg7REaE7jngZP/YrhG8dMTsaAHMiA1R0aVltb/DR14jAjxu/YTHMW74rBWj6j
YUSg5c4L2GfGAzWEb20+kXPfP8JvMXFVpVn22q02IW+2ZgFAh5s8TKJ1KP0clO0qN0FRowbbxcAc
9yNmLnAwxOo2TdtQcyGwKArPCTjQok/zL32HpkQzTfmZ0Op+nPynBivlqQZ3baRJdFkO5VfIGh9q
42ZOJvdk+cfaGgnHWdyk36Fd7e8GHZ01c/zKOhtWmE39kXNNz8y/nNWdabKtVNMcQJii2ncoPTHB
fbXXOwjmYaf4HZxQT9qwsrvONM9ql8Vhatu84Deqh7od0SQ0Uf3Vr40ocI3uVrlLaMVqPBsdxWbl
rEVAh/ljV5AqQihsysUmKnMq7PjUeFun0OXB9BdykIWuut2yruY+IUtGcyY84qdI9qsNeJpS+Zye
vDzi/Ak9CWVnxzSuCiNRVlcKxdhTOoobvPRriGJ9RFFdlx/GITvkknBCYXv9zix99lJoMbfF6tx7
y5ScAzZH5xupszrWIHmkfT1XXGbH+4CcZ9h1xpSdDJdYzp5Ae/oJxcFy1+7UNXY4uyAdCvQj0jW/
FxhJcS2ID44lv9AEq3a019yD7NRH2tviZeq9J/YU9YEg3tf/X3j+O9lXwgXoayHq/dVw/uMLZOX4
uXw3nP/nb/5ZfCrxx4Y9tX2G4bZNiYdE9q8ILO8PCkuPGTx4O+G41n8Xn8L/g/M0fFvO5haQS4Ww
5x8DeofiE9vntj3yABM6+B8N6H1e5O/qVt6VszmUlbcRLm2q4B8H5WkO9snOMAd2Zn/vQns5abpD
tH2d4QA3aXrJFKMVAy8vh2297Ly56A5j4tonqPz2wa+yEtIQsm/4aGTs3HWENR8E/K6znmkGvLV8
vvYitG820XsUS3516FXkfG+tqDrQ58g8/mTdf+04EXZXGVuxGbRz6j65jkge+7rsrjaaS4t2pie+
vEW+eOHNqwKSOTEUJVmIFi6SZ7KH44lG5CANDvDl9I2+eQtOXl0Q3zE+uZbGBlUhjQ24HCmitMWT
p9ZV6aExiDNA/0ktRwBR9lBqdoRd2bjTGljF7EPzkcood6Uf6xtKPlnRcRA1Q0nDd66GSKWUwmxf
D2Vrjp+xYq4UA17aI7/OItiFKQUqw9ycjh2V+PWStxMmcGNmStnjdL7poe0/tqWTArlpUxpaJE0F
47Rci0WMJ9QI07fK1PqLQf+8Cbqi6276fDaScCqJ/WZU4TxG5mRf9rZtfExyz9xUu/Sf6SaMZ0sz
TsxB43Lf2jE9iKXggsfuvL3xwj7UWxk/gJhyKkVM5gCUzyxSwrH4msuv7lA7Z11iMvQhmcLiTWIR
DvB/VGhpM3FjaZ9xeO4tuEoram3SbWw2H8dNj0hWqjJYRHsmE+waYzedV3Sb2BctVmPK3PthTo1g
yuJRbKmKoJkRNKMhG9bpGXh2dj4t3nTFDTVkrP2KKbqrOZHEheeFYKPCce6Y7zF1DP21dU+eodNH
Tut9uM5GcyGMqrg3DE/vtJqbG5wJ8bGizAKIMtk3iZ+b+0LRUWO2aV7wjUZnltE1CCBz80uzrut5
IuPoFj5RdrVk3KhtNXlf+xxGJBOh7iyvLKhdcFubZtpNflvtomzA4ZjPbMV+Wz/UNtz7ePg/7J3Z
buTKlmR/qHlAOkl38jXmSaHQLOULISkzOTrn+etrMe+p7lsX6ELXS6Eb6LcDHGQqFQN9u22zZZ7z
GSPKnmPqT9foicVO4i2zFbqUaZYfGj1/ZSmQILxNrw0cqXCVdy3tolxZ4yc9Dod6TG6lsNbQtE+y
3IVqZmEFCwq3B8hAWp+7g5vDEFibQuAjK5swfuZ7oO6oJJaPXH1kfjDbMTllLOjfGwDRz06bAJAr
yEGxVtZsF1blaOsQjtOyWa/M6pDymbrCqmTpT40Kng/Pj4/atynF1oUkbIicfnW1Zx+susKUPekC
cU8NZLr7rNzViOwtQl3QfJmZZv/SociiblrIJ23MgyKUZs0C3JXTjRk4eqDERW4UpmxrYdWGt3Ks
QpqK6Al7HD2PLdcwUXhHW2D/UcZJeY1jZzhNJhQnbK+w0Aa7n/mbmCeyvrMefVGpgzdXrC4QRPtn
zx/FS6fVcJDDOH35Wayfp1YU9QHYpPPF5zv+HcneJpTrWoTbaDCNPq0gc2gpYyuRA81T6j6hEng7
mVogcCXarnZpkVT7IawwjGg3iPZll+b3UZrYzz15KBRZVzyx4LCBo1WCf6TO5S2KafLcCFmxJKrb
0Nl33Cvv5yGxHvo6lPtkiNsL0Qf9nfAR5l0NbPGKBtVeuJnblFOAYUKbQJik7+qa53qmNLiegC4p
dgbAUkvrQClQeHatPrlgkKDH3XNdbA61YVnPmGGGZqtkZmz5/qqrSlv94NWh+YguKMolT2xHp3Ie
1EuYadPGGjPV38NczGuTGMca6m1SrWuXitrOOyXLNo4KHJy/K3/s6y0l7+T19FBBy4296GSbWXQY
/PzKha+lUJ3cwaa02cdEfmsdRs/SSM7tsHb54m651cV7mj9jQmBz/tSwZ1u1TUyrVezf90kc3rHx
8r5T24/vhjBIdxYukFOFen4OpRbULrvmVzpX6V3fc8VP8qDdR9pVZ1KOvIcilJfAr2BodQmFTarJ
z/lEkS5lht2wVVp/UYZabEGV1Qcb9NybEVU76XVvieT2xFefVQgrh6gS0cZI0v6nU8S/kqZUW9kY
ExXmFkirgpZCiltPseFUe7dznSMKzb2AHbZxA2mQqs3VgX1JfgyN4GSGtcvKR47mts2M6X0CYhjB
hwvrBxGAEsJiZpTb2hEbOlye2a6MO+1SIlNE5XtmTuKYlS1OkTr+WmrDspOAv4Ni5Hck30JnANTc
0V7V4qN5tHonuRt7o6TMqmwXUsoZRsePbiwPuHNKcMMzxqCRGio9cbXzCnGx0J8I10WIx3hSfAoP
BwrMN4XqEkxWrDtW9LtMOArcRamPTP6zKxy95255YpFJliRwp2razBE+xI3ltZOGZTKUVCJmn3rK
9EnS9/hhZyXEKvbp8V0ytf0+j6zKXOfgvR9hHdb7uRo8SnjIza5VP3ZnHYWp3nF/DjfNhEA2d4b9
SwMQibcc8cBtHWJCDDNGmGGP7+J+jamFcyAWTQFuRGCjWNOsKb/zounulWyH+ziNGhY4jPIKWx7k
w25aZ7a4Kwrvnl+L7B0G2OTZbszKXuO4ZQK3gmF8DYLop8/H/WN28fIN7R1Y1m6H9JHgJAqqx1gS
hS5aV5MnptWTX6qo4COG4oE6ufnDCCvsWyobT4ld/0lIz9AghpaLrV8Pd8pL3a9GpMGPkB+8CtkQ
bwknSe7MhtrVdlm/FKpnwymzbYY/i8WQ7m5lEoSvqavLvV6s1aR+s/ehd8qdUDMpYi/Di4VoHdaH
Ifdd7phlXcIRyNmZuo6T3zgDhn2Xpf3Vc/GHCAay1xgC7Ymd/XiqhBduQGxzV8NhzoGk3Avlf0S5
PRF7x6jmtXL9dv4WlWsevHBJp7sz3hWNhYe7vLtPI3cPG+llkum8at0YHz6W6NKuN4LQlzJZNHsj
qMeVp7st0NVfNpFWphM+iukot9SVoHdUxO/bAXKWNDZSTA+GXeGpId94TMuJqKwOik8UJIo+HUYK
t9EL8jI3d2UL50zMAlmr9rwH2Llw9QL6uTUdmXc5vXArLI7UV2c5SsFico9tcQ377izE9NuyKCCm
szEwx7XLXE2zebN1ZhdDg2DUuvpp4ezycKjOLTbCPUkADBgDpwp7lf65Bfv6MjldhsQ59rvBGq/m
soxVPhFrthOkY/sRYvSw+NgDXNaTUwKx5VEWrW17/OAPEZJiw/pVe4g/QWJyO4zC/GKWFFHzei/y
oexyFidlrJD/UuTb0DQOOYDYkwqUeih7znIQFVSiVUF6D7Aru07BHDyAHPAuGrTrpadhVcDhTd0b
31BsmVSd1RfuIRoooHB/zSY1gA4Yjnt7FNbV7YQ8sc5yf/lR4N/JBfdPW2j8ZKNIIjNK1o9Y6OIP
w9LtHY/N7FjRGbdpKvWNc8Y/qBwjU+gk3bV1LO/DcRaSfpLnFP1x0DMX2Ul5VxJ1ZPJnDX8sdNiQ
G3HLiadHS+/3POa7jKvTwa+VPBqumh7RNJsZ7353KmJF1tDw85M9ptPrYDf5/YjoXEgV3Ai9p9jO
vOpgqzJmEU5UuGYGJ5cDgDeW1pZiTQr+Iqu41irhpCM+vC2Zm7Y5i4FN50tIk6Dr3kyuMrzMnr6v
Oh54zI/Fe0RF5w8/z9KTFeZ8gOvGuXhWWypQyl1XrsheRw+hoGxTd7Ij7DuP38GUpQtVeloFnuAn
T1RzNYpzfFQqPBMyfZFtH755RsCUqSUFngxEdR0e5zCFNNVCMdDZJw2k/Y0TFccwcPViY7odpTOm
sTGh5W+4ZrUrrxy+Y0oGnlO/1KekHiY+1n1/tF3LOoEFzraiodh+1GkAlN+D5YwvEImc4o7s54BR
62folfaRHDGs85gaSHPI6u/JiKZzhrMNNHqcpcTQCmMfaEC0LE2LXT4PvHzO4NwbrkfXaZTWt6HL
c7goRfll8oG5djSxHBPRDngbSPNx9WGcoOTg0KqpvdO+GRGeiKenIIgb5oUk+0wtf+ZXoUZZ53P0
zWVMoA3VgPoDw2FL2lYvhjEPj2k/q3IFutL6wPRo/NDkKHZVbJYHvBh+uor9DKPKPGouPa1n3Wp2
DGsqLFCp0kKve99Pd145YXr2B0Ja3OTAd5YN75cLRuN9yseBT9Yg9wUll3SEdne2Ea0lIq4qEP1k
J1FtYu+3z8APnPoy5hheAQqvxz4nOhJTKqgG84R7zgSTqX8hCx4woj57NP6tpdXHt5gjESE3nw6N
p8IdRrzqCHa4PVK20H5UZtF/IgbVWx+7wKvhCv9STEXwbTAzLcJtTtlf7fp73h6HxEyv7uw5Ky+y
dfSH8oKO2ch1j4XJSNvZhsEpOI1QGGnbMw8+hpUaVo1BlWWe84hH7/b3wo4Q6sHmxIz6hbcLyKx9
m/6EQB802O+mLFA/8KxJQpsmztOSEWlbQra8tsOcvQNCjPdTFMQgIO3xU+YRwC44JTQ5dhOoLFT9
h9Aw+lPqzuMDhSkD6aMhxSPkK7ENyA4fZ5SKR1/79Wc4BZBL66F8LznfeMQ39lFNjt7KdKjvvJYU
H9o5rtSuBZQpgqp4aGFp0lVf9PUvcw77ZyOXg1qx9GrupFvI7dBNdrGCv+F9UHFd7VUjfsfYm09O
RIqXNvrYvnkhvQWojfErD452XZvUY2xKw+3Ae8+CShIhdsY06ffOTZlcZ5Xdcr7u+Day4hrUvXvN
ahx0q7mZp00R5QPsVMwLN0plynuG66RcYYOcDnUiFqgth+hjWFS1v4ojN0Mu1WCHrbl+Skpm2BUj
nD5o4Tsbn1vMRYQWomiWNy/SNMBKLt6CqUnDVyfx4n1Qg2KkZbhPjkMuxcpthvmkGc9OVTUP79hy
2OcxhT4QWeI0mRP7VYsxPvm9lXyFquMsCob56s5uyVaqNMNL7bBJyZue3aKFk8lNMvdolj1V1zMV
r8WalJL72TuEhVZ+apufWlpphXgwj29OigN9Jej/Q3hA6iahCMv2bMyNtbULio5XtHvPu0ml5R3n
ePkRjUH52qsK50TpcDHwiJpNnijuWQF7L1Kl6uRBkloB3qbW0xD66lYTI1bSNmm1gnvbv1uqlRvX
TKL7wBnFvm6smS7SIZUfM85dhgYTIHHpZWcjdZk640QVK+x41VZVQXJLGhny1nqf5YACEiXGfka0
2pkTd3B+D9pFITP0wiZm7fF0pdovhTq5aA+W5l2ysNPQXp7pFyjE1alIweNv87mVX4bD/WLEZxVu
/FTKeKWMSrdoViWR5ZhiPX5rxltDjk9xkCzrUbLcKOv52h0dfGr/vfrv/5WZKxwA2Jz+U1PBOoo+
2zZuws86+g/OAhb1f//hv9Vd56+lrZF8lcfuHvgELoF/qLue+Zdw0WmBQyBZLvLu/7IWOH9ZJsRO
ejx8YHRyyYD9u7qrsCp4CxcRKAwINGX/V9RdFtH/qu56CMzEuQQis83P+xdrAWt3YPlJP+5wzkVi
N1osE4cm4YM5+fnMNqqcF4sjzQkeVTjBhMlKld284SvB+rvleEDekuLCbJyuiq4oQdUFurq4SmVP
mA6NZ9cKomM4MnNInUfnWisz3NWu0vsGaNVW2djQuHNFP3ubTl/I1JkXAXcAahaMMnvlLpzpdQAK
5hxaudODgpEe8NJgepAs+8WqnpcUwYQF8kCsFp+r6FmXUHlcnyPPz9cj1V1iNxV0hBNoCknLqGwy
8KmJAeZ/MbEOZPFlPgVunL3b4xg+FaLI2UFjMqi8xdGaAdKgPKyfv1h0uj/GyFGrtu3qzwHgGJS8
9OgmgtBEjbuIp5gFVjnBhHUbKSS/L+c02ebgoFe5GM+h2ZYUyESwEO1a7KgSZVruiI7OhbS+PIo1
NEGnLhAr2hbSS8Xd8muQPvvrlAKUn2FhhC9oUnaE3R17KgE1Q1ibUPT5BnVj2Pp26qC/xuMKCKM4
JbwB645rx7qVSX+m7fZ1inP4GopHNd6rBjNVhj5fMNkgXkUOyasNjQDqjgBK8hnnjv7F8Gr6+7qf
EPeqvCcdyxneXGbfYuRzGwPCvp6x9LL5D6kwzhf3pGET2xByCO8gqPqn0c95JFOBRzUS9ASTHWbM
TRdgrVzXRkF9dKadkMwGoimRD4QgWuR7JvTB89dp2GKinNyaxvUCSjCpXQARB3wO3c+yzjEw2KIY
D9iY/T25gcldo+SQBaJVZxG9kDO2GR/rl9axxS2leeESyK55jvKo+AyRqgnUtGyMz23IR3GtILOS
EHKnj8aPCmvjEgZIV35Slz8shNdyNVsLpDpJ8voJgrJ/cxyLUPNcDv4lSYvmpok2VMSpIkusfToB
HjyZj6+Nw8aawjfT+AWLwHU3Hnmhd0el+kuSpd17I2XbdGT7w3OT59gbwxZdelW3STQdBoEXEQRT
lJ9bTnxM1WLYGy0HZxgNw6svh/LRbYv5aFv58r1Nq4PyIqPHO4F8DU0Hs2IVumO1DjD4f4V8uZY/
GrDcdeosqw4mNuZ667B/ZzaO5S1Dh9M0vGSj+RZWk/ku+chNW7Mq5r0fsGPHul7wr7YnHPSeXQGN
xSc6WAQT2brODWpJGMhfQSbmjyGk4RnTuq0H+7vofXoCzDSpv1w16mztWM74MWIi2lRdNMJeaobn
cejKS0Rf1iHFlHXKSSixfghb/reKs21FbPFtJuUSbcKmBYPksS1JxrY4KXOWnISTZDmDVLZLJ7yF
q9ELDkTQuWhM87ZYmlt6XOYrYoL1vquAd8xCBa++wFqSt7byib/7cm1YXSNWU1uX1XoIdbWhnoNA
qDPHprWGaKGLrQhSjPoiqpD5ujJ6mVUUnc2Uns9t1doiYyskhneDLwqMR2FDzEirqvvQdsKtPjRa
A3t7PPPVnrVb3UpMzxOtawl2DBJE48Yit7QiScWDpeMGeK2qdGJozovi2OqmeW9MYvmxzn+mVAJg
ZCCNt+2zDEOKn0bW1uuY8Qm8VS9mKxJgDkAlVz7FU29OENYXO4iiD6tXCTFJV89bti4u/qSRLi9u
GtqM14x56rvJvewQ6vbbrGJ2XpSBFSeOEjcliJlVPx0jXBD8dUcUg+FluIu7LmzXvhtO7qaxuGfT
bbbcUHBXFJg53EqqA06rCG2Qemyb/Yzf/Joc1jLrAUdzMSM4hQ6E71rX1SmQcX6veaUoOi/hCYAS
ydJ2Lxq7iQ4F1E2c/hIHrJ4Xb3cC4QJtOJMuqz6s2x2/vYkJjI9m9XuEnXoy20JsrKZpUI/mkYeT
n+VPucHXDYAA9dfZUFUfMVsoB5EU/acta/E6qYIQl6xScTGjQrz4dV+9g+fxTl6ShTaMihYxxitD
+76ElHEvAYW8VIyivNyJ5OOj6O+0d1NppZrbdX+H3VlC3Bid8NW3OlNvxkJZv83KtLwz/8LIJmTp
kjCMvMn7aEcPYwexweaO762rD4EjmFvrwZXPPJvqS6/95EpwSexsEld0qonIBexYz3g5jJg7ZjZn
1s6oiviSTIF6o/d8WGXFyKYyoaEvExXj9lDEN/CuDKqzZd2wdCFgFlH12oVm+lKy19lYU/dRmsp+
bsveuaUA9sgkJ/ahcrX5zOXS+EUd18gmKBTUkdgFl38zUcY6AjHwrM1Q3VQRPxeFadyInEFZp8eb
8qMoSW9GwvoqdOBPsMbJCSRw3s3RNjZzUJotLxstHypxMK9nHpoFd3m7/Iw9Em8jfRZY11SKWWIu
hkNk+erYhowOfTbM3xktPxtjrgD3510R3Rcyay667NW2HGT8I27rD01bK/tNf9wHMa4WJXX8GXQT
KrY3pI8e/Iu9Ubnzwe2jnD3w4GH48YTxDwbp1EU27semEfWdclnAZlHPZY3c+ehtTUKk2Y6Nr3PM
wpKHS8PV49hFcfvM/Qk5yKgjnIdmTTIB1QCHSYI7pYCQZzYO8VseQGsIe/2zy9Hy4BhYVsBgDWlA
NZ6H0x4r2OdsJcOd12DS2/JEiI59EUTX0OzFk+l05c3qSO+REXfVxQx7+USwB5xw5qTWfmhssU+8
0btOM3kHqh4CM6Z9BD+lTKBtlHQcfXRTmj62yvJ/s8SzFacyowTp49K1t1aVosJYU22QKAu7PLvF
I0S9lWvzFmOmgUVYN/jIcbEX0xsGbpLS6VTeUrKbLdREhSpgN5b9KXuG5k2bhNErgeuo3pFYKAyA
VHV0dsJk3jRwDXESRkoTrI4JsBwpd22wZU+JfOuhELKPj/tHMNcVWxht3Q8iEuQtaX0hr0bw7ECM
NWQ5nLUf4ZQWD2QvDR+XUAcKkGXmWUYp39UZo99FTfZ0qWVFfaBhG90DA+xAxMvvo/cII3wIg7zH
U+Ckkf1sJmP1ZoukvPlNkm5HWc9Xj9AOwVqE8nHjVjXvaE2og7CCJunoOMR5wepNV6MP8pNf5ua+
ntmLreuhpXGyUfKbuAAbG692ps+W7PC0BvlpbJ2p7L8SkSXezrebpUkk8g8Ji/AHGhUtKsGW37Jy
FE0hToXDoFfPdtKSvUDhf+PLaTsoMnl58wasolGlX9w0e8wiHW+otmouvo4cvrM4XUEA4V4kyu+H
a2OCrJyDuFOrIJD+G3Y4ThDwgyEapAMcZLVQDV8TwnIXH+LQI9VpZCi05AouiWU04ZS9Gzg5krXU
DerGNEf7OTXg64zAAK+jJ8kJNFk7/vCQCKdTMdr9dEh9wtCnKBfgpmQYTofWdt3vIKM8G7Yzy/Hc
oJ4LdJlafKy152P3C+eDxcn1iy4l+SskEUt/fUIWifiX6dWgH3mvV25vx2IvCj9+6f0G3aXIkvcZ
8e/R9HVg44AluSHwR75a0DVxaInsmvfdfJtju/1l/zl864B0MC88Wh0bxscpmpovpK3mTuV5+VwP
/ZmCzBD9RtMqEBVxNW4Hx4vsrRlAj1rTx0IyYxb2vZeqYQMQLoxWUcwSbN1kLkFwM3fS9NB1CQRa
+FA8NKoCkzDuP/fdDC1S3F3VYgE1Y9bjFQ6Bb8eo2sNAAOUOfE9BYGGo3mp/jn42cGEOGU7t194y
p3k9TmNIIqJrMN8MI3lZVvDh0fCd2TgC/yVGouLxnNY2ESZ3IsMfcc8li1W33SWObPZFqSQRvEqt
JrlwJUCWqwdxKEezSsFuJ/7WciPm0KknLBp1eVlu7FKzsEoCd4Y6oJAMcWmTu9LJklfCAJMtzXDF
rcmM+dBl9jLd2F2ypxYpoRUyxwYyGJZ4DPlkHgZL5l9eMesfyy275SfYOls8c8aT2dXdTWdW/QYQ
daKcxtaMqhz4a4qsiVxbjcv/6cksIvQUtGJN5aXwwwziAEaVYF1kxbKPy+rogIMovBeF5ldI01LR
+uIkyUPn6991a0tsd5neU0JCzr2OYzS+rCvW9fyn83m0aCiYDPMZjJT/OIqE3iJvFrS1YhxMz0nV
M5AUvd2cGrKiYiNnhyQY4KXyQJKVVhk3jw2uphG5e0RV7R7qtuGtYYw3tT+de3eoTy0n0mecylGu
8zhogtVIPKJBeSVStYlwYmDudUEkzbQ5wl5uyP+s6oSywNWShoN2R+ZFEIKtkbt/ktCWu3kcEbIZ
I3W5VV1Ue+tMpvHRT5nLxjAt7sI65UliwCR9qLDwvmh3uVO0npttEo9TfG16Vn3vUBx00bINDsJk
5dinqjmSAmdDDhZ9JEgghbnXiSyORtUHP9rai6v1wl+5w+5fiaONzBm+qW5cXK1qIJf636tT/T8b
kJHOgvX5TwBCv+rP7F8Min/+yN/0IPWX7dPrgAERN6HkrP93+Uo5fyFpYT0Ep0pTgf1PyRhL/IVN
iFIBh+s1kP6Fhv63fOX9JRyXCydlO/xd3O//S+ZE8Lj/Il/hgJQuPFeBxibJ2fC7/jPfzO8Sugu5
cm3toIXkw4oXxV7SpBPxD7qwOyTbbXbiLO25OJjablkQYh9ee9ov76LUaN/YN5Fny70oeZclYzVJ
sLw44sZnj+x7qaeo8QOFHOKruDejdrkiSznEFzwuxTfL3e7c5ABwTp0p4W90tG33u9AJGvo4Z9Sb
bUtUkK1tXCaUU4I42EQ6C39CY3f1xus9HiqezYKNtlw7qlZTT4P1GTFYvZgkGoHdk6a/uMRjzmRw
2Fh6kSnfGCDFW8Dx+9zQi3RfzG0Zca40BuQDMzz1EN6oksS0QFVj1nGqwdS/NvmQQ8Y2zBiYjIOS
dhJErM3tUAe1cZJTxNSYQxnYpVQvZ4AH54UdHNIIsBpcU+Ubpp4xuI9U081bN5oZlwt4lNmqqYZs
uJe9Vg2NY07bkNVGV1jTQopQRmQf+1pHzhZ5OtHlbzZXxUV0Bhs6M55qtlCJ6R6KiMDOWnLWk64f
kulpmIWm2S8VcbRr2zFreeK1RDYH3+ACg+SRfqcG98XjZHVZsWFxwQ9wQgkiFjXjPsVIeuCdcZ7J
2vcH6u6mKxcP/yaGHu9ZjKIzbpsGF7mwbaaDOVnyKpKn3amsRxNVrq/HV1bn6iGtTPlN7s+Ot9zD
Xb2C2cBL44Uek92A+2fbuY14q6i7fSM567C7z/Berz0cUd3aUao6J7rLn5xI44NKvIqiHXw5xnB0
xjZaGlBCyAYeP2Hj/kkZdp1tPyZL9NBdQojNnzwiaxX5TfSSlGLFDKnWqS+Ga7LEGP0l0Bh2lvzl
/Ek5ApEkQgzEhPQjgRr/yFCXsHb+k4/slqiks4QmK9WRn2RNbKfrYfbJ+Mg/GcvBXPKWbPfIXk5/
cpjdn0xmh4f8o/qT1IR0wDnGHZoiij9ZzupPrtMs6+63/JP25K/IkSfMJQWqSwy2eAQJhwbI58nO
tPPgQS/hUVEuOVKYNHwHhz/5UiBgZE1DQey04ij62f3JonrawPNDZIZpLkuAhqwGJ/LSFd9o/eT7
MThz4vlkz/pMC1gA5KeT13L2rxlnyjbv6kG1KwCQ9NOKCl6ekocM+2hyMNkSvyIFm3snRx9SsTNf
Qr/JYEqQjK1GVoHrOB3UcIce3loPoMqL13qwCTo1uBtdoH1rn2BJcnJ8nT9RFoxVq5n6fRIA9Tii
YshVlSbundl5GBERCMyBH2BHyLSBEZdfdqPniyAEh9LJNbE7kRrCiuA6XmVAs5h6xDV7GmW66zuT
bSDM5ARJSCcplThGFT2yIpdfKdJFCfKvJZUzTFk+41nKrGlt8ZXBpu2WmAGIdY9wEXy/tb0jd+xu
vrdDYtd3hmEkr+0E2HxV2USgdt1ImJ5Kw0h0BPLaicc8K9vIg7FFLcPOM6rqsxhLbo1ewj2d1lyg
HiuoUTZkic5ZK9flt139D5dtrokDtdqmeixvjejbvVWW6e7/H+7/JyEESgiWYqn//eF+6/Lk8+uf
91N//5G/D3f5FzsfB1ndBoaHA58Qwd/JAwKsFNCgcUlKCCSYwP+5m7LFX5g8FKxbvK7/yCT8fbYL
/6+lu9DkD7KzkixI/iurKXqX/uVsNxWpW2FDWSLj4PCB/49nexiGKfqfyPdd1zeHmm4dkr6yhJ5k
Bzc7M5rzUJnTJjOc4pz3XrRyqcc41qOXnDlycUS7rvfq5ZP7068p0eR+bOyUhdWQ8tuRrW1OuMdB
uqtdNzg5mnk+HOdP2Tm3Iok3MFsm9hT6jNcB6JPPIIAQ2K3oG7/aE1uyfo5fReH8DJxujQtLn9Km
rPaCi8hCn0rHXVV2LNSFF2/ZDVsvmRvTHFWlUXayZye/Qw6Z75nc9TeqCpAfT8qvKWYDws8b7vnm
wGlGX4UAIFEKGatddiXAmByeyRvKEtMfLssU+lr4qYG2wb6kcVb+7E27PzpVEb45uhmORr4kljCI
bKpcw/pNi8+U290psSZ9HGpvvKd319sXBCopT20Ki00T1R23KBvHg5HK/FyEQwdtsMEyK3PB3a5N
xMtE4DWsR3bMiR1em8gh2hb0dJNodRNO3r+0vhn+qrKY/nU5OA/a5NAu6DW5xR4eybEuyq2WQfzU
J1ocfTG9ckupbpELMw00gUv/XdCdWx3EOM68/HUARbiPyVuDBgpjfK/kdDlHP3nqxdco8iKuw7Fl
gaIZVP/k+Im+qhLwnBN44NUXfbCT1bvEvLcGFFJ+yzn4PSWTN2+UP75F0L7wHZ66jnqhuLTwWhOV
2wLDTm+JIvbmyLG8gGJxzrau7WPXzdlPB1r4iqmDLVOTRO51wn9zzefSa1am47vfPAkpXvNCfWxG
Og3AZw0nbTrBdchyFjQL5KelqmYplhF36MW/aFy1xLud8JOXCfqpMXRxylzcf4RlSOUJtgxboANh
uNZGmc+EJ7S+hbJIr340U81uzNOLQO29zzNG0dApqjfOoOmaLYXlyILmZRJVvwkrDfZQ9cOms3iD
IJ4I/05DpaGVjuTjwYwCzGs5kIrMkL87BIxr26l2W3Fy7mRbjWtk8PHYkiK6SrTu0IkrvAhuu4tj
5e2aqVbPPvdWXJK4zWRkVGBg8eatXfhUTHShtU1qFjMV2crdnBsG2gT3aGMyq43sChPLJABsbFwV
qGnMLaLq1D5L6GfUM0nbsd5rm0Wc8ubyLvACZ+Mm3hqzzgr8R7nHqrMqCbbXGDunnvvpIIovhM+9
5WTxmS0YZtbOTB/KEUxWaTT1PmXRQ77X2UkQfnsRxPnZE6b3kcbj1APlorfbiqvhUbLEdKSGARxu
3bm5MF1+JzB5bnOQeofSqJ1dDWmKh8/yN+ras2GOD8zB8+PQOI8edExoe3W7qapgegp95nAAGEhq
sYb5G+ufoCGvyIXjVrYiX1udhJ1DSPWNMlbBFi+F0ZFK857dA/3iU26dsQq3p4LBeUsaVP1qvTTY
yULad3Vn82UylbUNoHM+sWjlVR0dwcPDH+FrL9guLLM7Psf5lv42FmwJO6e3UJNGJO0bbUkTNDth
quI0KqrJVNo3+75IkFcKl7mNJYo8NjPiedAFMz4n6pzYn4LOs0PiHqBFAfXwbk+pG0GChpNpGRG9
636VbY0Ap0w5dc5edJQoYkq1v8rEWm4/aTFd2nrZsBFJOZlpEbxNuTHjm0/LS+sP/QlhJz8Rb4GX
rf38ayDbch4iYS40KfORLzk3oThSAUptRVXwKAb7RcaFEut2ysotAZ2O6D6z47Whn8MDmOXZu6Rn
DTYGIFhGH8cNW6At67i9wQS14oU4ZE6hKJnL3fc+Nx5AxdFZzW8eADTu43zNbhyW2uzJ5L0O2aVp
kkNrvOrtrmBNtAnqzJ9WCWaQrV2zGm38ju9/y6IaQmS8b3PXvDUq26Zml62ojF8bIGmgWalLl8BR
JL8aAqVzzskMaoSM3lM+9+OZPBZGOjd32qfIkKzGuuFn6tkpYmBobYKgv8Nh+pBwZd6kiYEk5IGJ
illt7dri39g7kx65ke0K/xXDezZIBofgwgacyZyz5kFV2hClqhLnITiTv94f1f3eK6llNXrhhQED
XjxDLTGTSUbcuPec7wzzTkAm3AmbFRz8M93BgAiULocd74XtTdS7D4yuWg/Vp3DgjVXTE74OJtRh
kCf2niAKi4kLDC+91f0mC+pdu8R5cEydPseZZ9/SqO1P/OvrTPb7oA+f25RVP4vvhXAvoSltSia9
a07C+N2X8Z4NEXNNVGaEF0ZPjgQMWgc3cZhY880/2ViLnhcToh8rmR7YJfbwq6u7MNPq3aS6AORA
T0d2lUdF9QTOJTwpGBRXbj5Vp1IDP5B7lkZw8rhsgxMWjDQn3Qh0h+/OjXfbODHwNQKrHL0jnhPE
XpKfuiGZL408vCjryGSbzQowcQw5V56KifOj4xn4nFuOFMMLWKY5i3FaXOKcdKKWyXoidnSYdzVI
+FWrEgGZkshR35jbQw3eahxlBYFWImrIknejmTx76+CuZmzHPOlOhIM6V/LdHQXELncKLtWYytUQ
2ObJpn1W7HqcQI5Px6N9mdmG3hN63T7t2OyaidmijAagyfaW9DNBFbK9Z9QqNN+bUlJkhyxWNxwt
Wn+q7PqCDOKIs2de2+hqJ/2RpSfxVRWMu0YVzWowkfzrZmH4s8QD0Q3A8kECOQS0ROMhl9Occ3KG
KeqLqLmv0CqMjZJXEp0jcbNSQ3Pi0ocFpcBqWr1n1TjeV7mbMRt2CU2xMnZvIXLvRlrlI+kl12UB
a6cooss2rrcYiapVK7onBjAP9ZyTmlCk5M/Zi2TYK6Yt2553UUAqjHFfZe5TAuNrhTLoENrpaxJZ
O1EuooT41MbufmihrA+DVYTExuZhzptVwvXpWTCYn5eJXSLKUXs8P9c0c29TPXplQ3sc6v6tsfF/
j4N9WYUhfU3D8tZOQtagPc0G+y5VWBBt7MIBCOLM00XVWPo64PDui8lSl4EdbTM7CHFljm7je5HV
MaqzAHhUCuWE1pBLlJAIcs/yK8/T3NCUaHsNLa7wigPMgUthRZfgeeOThtWCWK6B6evc6DdUcdNd
mRAzb/WDfW1g+7Pz5M0KKWDz0eogDNL7VlnHaK8pj1pUaqvGRq5O1wJnASf0Y2DGLTZ1Y9wLDbJI
WWsv0H6r/aSy7DzIiS0aSMymdUu6D40z+uVMKFkzBIhxcTIdpdszCiiH8Ij28ZRro3ruktF97APW
P7NnfoBQVoPp1rbytqZZcOUFBlPIpHxZDCdYQupqg8yChjYifaXFDERU+6Sc+kX1pe3HZmsxRFM7
8JvJERug9smGavZU5IO2iVWkPRRW7TN6Cjt+jpjsam7dO/iZfENF6dyAbgvXI0Ine+XB/Doyzc/2
rVKMWnpnL4bW4abm4TnAT3XtSjapsMx8QsG7T/AvULPFsn4uY/RAqQ3NecWIUGPhQYaFIJTAjkDV
PDuwX6IpD9CLeNoWjSl6cduyd1XfBQ8FvfAbPTSlr/BW3Iq6EpdOHMKTM7LhtjSz4lMd1s0ik7GA
E9rTrQmODldtm72VuQE/LHaKrx606d0IAnktFRV0xVj8DNBoUQhrRf4S0yw72/2c2CtjkOYJlmZ8
F4ZUefizVfzYgJZkqSX90uyC8NIg2nkHS02/NNyJ97pHzeBETXMIILvsafmFnwtrNlaB6ZqIZIf8
zVKdd6nJyn6cDANxdDsA8xVd8+w1KrxNgc7egXMwj4OUii3PiHtuPSIvrAGETBgW2R7NsrkW0U2T
WNu5thkJYth47CJmPFozDpeu6IO1Myhi7Jq2OUGGcDdzELwPhO0YqxlqzbbIJkq3UQTbdHbkszHW
4sSYQdwOEHo2Y2uoU9gkJFogBdlPrW1/5siqNjPwmveqDUzf4wB4IPu8vHLCOL7sjSje21ZLQW4V
iG2FRzSERs4ePiOJUje+TrWh2HQhlbmMPWJbNQPoJInal+ZcX4HuRa432qQruW1+lHOK76QyvQOj
c3FmbJN+5YuqTeBV7il1I8zSWYsfdsimr3Ywv7awyVdSp2VX0aLxSfc26E8a8coC10rFWASnIAov
+zSlcjS8i6Vn5sMuBZ2S2vGneOntIZh/LiVA0DhM3IuqQ0Nkz8m2IIYSFUEznJZDfkQeD8aBamfT
/j6VLTyYoI48H/tM8hgRsQfqfjRCH95riVEWLZWjQGt3XW2cLUqwtTLN4iGkgIdro/ePoW47K03p
d3A/g60VbMmC2KHZTo9B3t8kA5bdEPVfMFGS6/pWC41psROpLcgqwBfTiGW2+cLjiVoRFtIlWnv4
GVPd+KoFq4Su1GJAbggmWXqBzEDwoJJyuWrrxLnqsgjki34Zsn5uMgYES20QEzIDw7OvNHPDOS/Y
y4QpYWrF9U1fZTE2qkbt+8abl3CsfM9OkRyNHs2q6nN51ZGqt4PEq+DMhBe9K2i9UY2Gx3jsDEQz
ZNj52HdNNETlMnwjC+QTDERgpnJtYX6h+Vii5ywrLV1T+O6j8pxKyUQi7IczeC36lVIb+7vGTopn
MKi8PCIygtc6KGZt8RDDAdAjRfKu3ic3eW1ot6Nl521+qK2eVn4bMfic+eEvyzwtLpM2MT6zA9aX
lZZxzI1qPniS4k8mDQUXlqF5T52Yg0fT6KyNwkfC14knzqd5MU6HAlEvqgiv3blV6NySdJ0ep9bp
DjYUUWIELLzHvVm/OjU6Id+Juvi5LL32dUTuibOz4mXsWTy5NeRlKQNVGh9yT1MaA4sDni/GlOzz
D1hPnKWHx76L87tWDdZl6pKjjAWgxDaq11eC3/QGng4fBvHDY2gO71WWmBtOQvEx0uGqTAb/qxsD
8ouF6Okb2MC4GjS1V+y2uLCsPuXIESGzmLSzluhAbjMrRNHMiBengwbUZpliwNShxzMnvLZ6RZAV
xkoNp4s5UHCX+QXd+o1ZL3zS0GbF6kMm3BNSBK8WiFvb8p4e7EtdDRfzBJcAH/ZbynT44Kr6Iu9r
sSYqASmVGD81HH4k77ALkv6i86bPpSq0Y5xE0c3/St/z/xDPb4kU+VVD87+a5iX/rp/57S/83s70
nN90g3YhSebA8lzyTv7RzpTeb+gk+U8di3RJOH78yR9JJ6b7GzJ6m1mkw18GzfIvkIqJCt/0bKT2
Bg1rCFHG3+lnQuv7rp8pSRzWPa6E1t5zLa61gFY+ZDGVEQauCGryPogQq610CB3GpjMCkex01OkF
qO45u5bwPlHBe0Ji5SAWG/UNot98HbUu8KeaSVyNWLwFgo7vGtJAbnflftQ6/E3lZGl7iT5xYxIr
+04mhECcucCnLDvjbBl2IKmsBU6FSnuTLLgqiwbrjdcsCCsTmBWzk+I8msAcmgV11ZnWnVzgV9zB
aacvQKyyNNuLpHG3DawsuKrJhnCXo5vna2wBnT/XA2Ctb3b6BbY117LcukDMGR6C4hI2xulSeRfU
WcZlrzXhjiHpZyzw8Qm5jfSxqTvrWW+8bQnpq/JMez3A/ioWCFi64MDaBQzGUjAdkqpsb+YFG5bG
OjZrBREpm4zmWEAXcxfMmL4Ax+iZLd1briljFMm9a1zSwXqbOwad8NgzzmnapaOQnibzF4/piQbb
jL7jp1GJE1DuswX7rJ26Yw4LDRM7VDQXPpqFPnAbQEzL8P433xBqzoSIZSqpCAUBKwgvyhgNiL2g
16AHEwqz0Nhos1JFu09Oop+TGmCbZJ9rcBHEzBQ35MBKH+EuMqIF9GZCfMsX9NsUW7AU8fp0YOXS
ukKINo+g4qwQrAHV4JcJKDAwW0e/mYVjXk2dba6z2uo+540J4Kp0+gX856AdRCh9jTgWkZcxWK91
3QEZ7DisQfZzT2J0pq+11zKvtWI04mUzzqe0yodzHaVXulHFXy3YNKTe4OkyQo0Dd8NhAuNE+1al
+CtINLmFW39MO4opg+SZpTCtxZUJH3yPseM6hZLtD858K6PyBhLNTgsH93rO4+Fg9/TnYtUyd9dT
CPekZyo/tqfXzE5GZk7Z51x0/QVHxoNGFBy1MR7UW9ft7A0lQAIVR/Yr5cgtjuBhU4wCcgMzvVML
dd7QLPu2pdA0zq7LyX2tR4Wh/GLSYrHOrTTvtm0OCX2tZUOIFM/LHLVKer6sn1UW712Cc3mAaRHn
Ge1JdPw7nAQOXxjx6i1WceCRicib3gedRq5w5sy6vu56Bcuk0sc63DQuVhIfXWvsrGHREQMfZMHQ
bcLEoB7sNCK7VkVY9+FZs+K83bOrYv6MzLTJVwkFTPVJQzUfU8hzlse8nCPAIWW8lNA3UWVf2lHS
TntA8fXEbhxlA6i9hd4WFnUt73Ls3+UhtTOt/FohOve4bkLDQQeg6UEI1xLs5EFQWJh3IOFsJo9w
hXXY6zY7tXAmk96JGjgAmjrj+CDXZPNWmv1CIkc80lMPTSUiCoU7RjfD6VMx8MZ4bRJcc6iRE2Zb
OqgrZxqjck/dA7rb7DX0nE4yIiayqZqw9qdUUJWbakw4aWjyMR7SRF/KHsmrEMMxSZMiv0M33r4P
GDQtP8b9gEEwiY302imTPNnOsB7lBnhcE15GKfrhE83+iFib0WwXvT6qBN2Rs/CRgEK7zrvINQ4O
iJDsVdVaF289l/IV77QMaLX1xvxSeIRBKAhIt9ih9M0SLpCypqRwqPOeL1pFbneYgpHWieqRV0Ac
IZDJ/MzoKlq0Te3LgJ/HWmXRqC46iBIFuu45OeSjM7/IxZpHCDOT6eY+ad37qB2fZIFSpCnU9Czt
QW1nBkY3ImGoRDwOUVFF0d6hKSi3QBHlc2gq+OWitebPhj6/DU4X+LXeFY+BVvuVV/j0FXp60X17
cvh3a7wuWNHg4o9Dn9Nq7TG1e+RsvQ/9VOdrJxxwgmYMeK+mGjeuhuKj25GU05pwPdJ62JgFzdcT
q/Zj31qju3Ui1d4lNHPEbZAh7dqCX5L+2DUOSrPFMTHByxxv7QwILH1UFfo9yujoLnON6E1z4Ait
BgIdokXzGt/XNNj6zyGClvo4G3hktzRYGybo6CSNOEUdOoxfxigJSB/iWSZOIXSQVYbVzBm8Sdb1
2PTXbTvFV5ZWEKWBnetCCmKm0s46BJGT4MbRu22TzcWDNuvuWfOy8bkZ7eqm0nTG6j0gStIEs+lm
Cuo8uyaWqfxSoErZd+k8HIhGd2FSdTJ/YXhl4Dr2ADSYrXc1tjnG1pb47i8c8rtPWZwmyl+gXQwY
abbiPWPs/lVmM229qRu+ksCDdCD2Sje7bzTlrhtXW2IOhBNFGxefdfY1lg6HwkTjlJNSat+CMnc+
0fGAlNvHprv1rMnJzkaBLFSjv7ABnVvfl6GqUIqnQ/FuurL82rva8DQos6t8ZXHYc+ycQQ9RsSls
0XFWV+S2i4swY9p0kaWVda8lQuXnohpluk+N0nI2Yaz1yQZxuMT3EAq5TqDz7pIK08ERj671Vmp1
f+Ok6JH0ssjOCHUAxtdt4D5ktWF/njt2kHhiVV3RkQ2fnF7Tb0xOmgWKyWy8KCfR+9JEkxEQsL4x
Qts4RaHZHnrLTJnAWASg4V+GUOCmZY3Pvq6ZmMzaZCFM9ObmYYwM7TIoag4mY9jABnHCbKYs12Iy
fhF2F+AQSCeEcaRjCASFPmWE1OIYatqxI2teiMa+qZM+e8obAFrbMgyXc0bfMwgzUe4mR05ZYj5g
g2+Dg0auQr3H88n+p0LsXTe9bWrTle0EkXmj6RPqxZEZTb8lXZ5mUSNcuApVxFen87jk0+RaOhB4
I2HH70JyksJzXGjOtO6Lob8xmECFR6uabf08JMmMmBWWuwQmsEisxwUQAde3uwUqa1ePAbFrY043
IsmwhuHx1DdFyivvRZHH+MnpL1LXkLuhVd59MObODT6cgQFiwLpPgzjea9Ys9p4tR78yY3PPfpZf
4fzP99JtIK9iZsfp39MN04BmnJvAki0wIKGdYpQrgFkyVQ08EH39iqAbox5SEMoHjurNNMRAaYNb
nRd+XcOV2LQO2dFNVvVP0ujUKYfZ9JDQ6FunzcAQQK+c8N6yQ9CkVDcFv3A5HuZJqupcg9pJd8Ky
Em/vjJ7kZ61aG9gO/d322jQzHaayKy4yLRIPFtw/tctiDVZM6aQsy3nrOKlfJUl+QJEuGF/D19mW
4BrCjQe09m5kuFAdjEkiPTfn8I1tjsUyqAe8Nv0QgQvNYj3YGJw/XiqD7slk0WifrfJauQZtcqhd
q8yr4BAVs30uQeb4RWef1IxVojDb+9CJU7o6tHIGzZ5f2DCSu9A1s7eqq/qdSpWhtoPQ0gNN7gC2
ieWqtzAsKMFKOziEmT7sM5JjlrZX5BbgM+oEQBiTv60SLuyCWLAR7AaG4wGQodbbNcwMvRXs6/kq
tVArqHYqX6tmem3JtiMYy4DQsC5101ZbrFKMMowsh1r94XB2/Tuh/N+Ijbgu46Jt/uPfF/XlR275
jycezlYfTzxi7LCWlu14sMoM6Zuwm5rZnZbc//3LSAu6GzJi1zXtRUjy4WDVz3lRBgF6Onesl0lm
GCYopxTiw19fZxGcfP91lt/XoMmgcyLkPPf9dQxPM1vp2d0B7WP3kiw7PMHqnAjCSWaQR7Q0fs96
OMQreonk2Pz66uZyt368vMt8jBEf8hvnx68ZY7zQqhoJq1XH1TZaCgH47HBel+KgH5rsRqpv1Dlr
ek6nkgks1USve/d0Re+tb2UGzb1sKTwKUkZ283g9urgJHaHG6qgjHquYArdgULQhzq4awDFYul1U
gFUS0fi3vfOvv9GfvxAnYd3lyI61zSQK9Pv7OTPQcLOyqw5z3DTgK1L64QDaY4AwHbYg9vgwk+Lw
dy8qdAfHPdIKsPruonn6+LDUQYC/EHU7Fw3ns3DxIObtM93XI1M2hVL6n3Krn7wA37NTlyM/F/vm
44fxy+q0tAQ+PJno/EyoYXl7GOZY29i1+TYSDpzrY/sX3+rPbxoSbMoQ3Pw0OYS9/PmHC5l5Y1SA
VopD3OVme2VBg2DjLAy72//6Gxl//tEESbGcIikTTZrvP/xoIdHICVCPjHafgde0o6SAhB+FZ7of
ovNJcjORoszIDtjyhuYqHTphXUvDhuRByYeGkeqvMsBXtDXSgT0GE+rD+lut+OuP+qd7YhAO4eke
jR1uiy1+/KSaFUKYlfGBsCLdBdrftddjOXJY+tvXEbz2v7McEM39cO/pkTP8CLvoUNDC7fzaNQsU
SkGWHb9d54+Y4T+eJnI1PnoNfvh///O+zPm/H5M5Pv6N/7yIX+uyKb+2v/yv/i81BR1B6+1f790S
s/xHfPKSU/If/37dvXWv0XtdT9+1Bn//a39gOMzf4NrYdP902+RNXB6GP6SONqpFgdbQ/sPIwJ/8
IwXZgbVhQsXgWSdLATriP30Mhv6bJErZ9iA2mzxbcDX+kQL93Q8Zvpc/WSZoP1b/WtkRWDrClUxg
4AVYS8QHos6Pb6/9T5msJu3ngMDZRrKP8Uy5awyHjD9UN25DBCFVIV4/3KmfXPr71/nPl/7h4TWB
fKap3tB7okMHFKBJ6RHN+yoNvgyK/tSvr2Yu3+TjN0VoxNAL44it04s1zR/eySToSX2nK7PFn2cd
QxVgFk/cyh+lmW6npsLllqCZqCdmOllHGpPbo3SvdNvvne6pL6mIrDl8JGbkmtboBZ2htegye9Xq
wSdkVSa3iuFbXCYnxkbN5tef3vjJx8e5gjKW/q3N2mItP+THZbbOaT/1JLSSn1fu2ayxA5atxlC8
twhXaGf6lRWjVDAa4zXmlPjOCuwrc1Q6k5BFGNipJ2aWHOqk/qxZxTkSqKBKmAwu4agYMg+tIuF1
HPhvzRwJdiHxcYeD3DnQn9RaTuoQKlMHRqXTNgoykMx0/qY+JAeEMGV9naCC6O3o1rKTfTgNXxgR
AheKNj3pbGPQA1+O0xs3Sm8rWL6WepvoEq60cfUZ6OC8cyf4+a3IXUQvgLtXRpUeKLa7gxk5pHUQ
8enbki8zFuLRqg2xM0lXvndS/abQGDKj/IluBU432FLj9JLkrbsj423cjVFbEyjCoA80o+6uHMOr
fcvoYtoMAAQsxFq0a9Nwa5PE5tt4N44W1ftZSiCQqDmb66FnQDznTXFsm1J+RtMMpbqIyytpLwAX
b5n8F47zeUwDb2OjCPsCMKB/r7pWxw9zwhM8XA5wvKKVLlG2Ea1QblE3z8eCgz39Fwz5fYFPvnCr
tzhO3uKwdA6ofukumPAfLWc57FcgOqboGKTZ80KvVZb3gK/aXLn8NDYykb3R8BcgbMb7gXmfn+WN
uqD02YxdeY/is/iLAspc6oePrxPoGmtZPSweSWrfBRD/8XmkS2eoqp0YI2QZipbYnks8wKqN0nUh
w2pH317cx7E5nueo0z5HgW2gJ5YKCVysyrN0xQOCpfWMH/k0AGF+Hwu0JCLVs11jB/T9vUa/jUSZ
fuJU3V24Y6B//fZO/f+mdj9VbE0vbzkhMXHT1vFr+3F3Eo6xDID+WUz+aVP79N60/7Z6Jz8g+8nf
+2Pipf/GMirZ1FwX48yHXU0SAsBhHxWAZwgU+R8E/Ey8TPY7yFLMxEwAUiz5/1DwG+yFZGNJqvJv
q9zfUvD/aWshLsDDcCBsE7+A4/yw1ruLeD2TjtzVUZduaYUjJ+QcDFIHIVtbTH9RAhs/7i1s0ZT1
Js1P7gjBCD8czxITESPloIsEgcFSaKbJuyUsddMbRbVByjv4eYCJjuaEt6RZTr30Vgi3u8eZKEHm
TKZ4SPtA9v6Hn+0nO+xSq3z3ki6fy5S6XEoP5onuD4cAr2komSdQfIOZfW4LPocx4ARwMVkhazp6
3lyiFBT1NogzjGDThU2Gwe+1I4XfzyuMZRv/uFAsn4GJIzZJ0+EMa//wGVJJpu2YdHJXxbRGgrQJ
juiRy/tff9Wf/OJs6nB/KWRcdGnLn3/YHl1uMvnAiURxZ+/tdPgkLZelEFsCKTLN8Bc39iffCckH
38Zy8YfwIH1/tdqsDX0kfHDnFcgIR4l6gs68+RdX+f4IR4HEGs8bQZ6Go/MMmz88VQwNDEUKl7uz
IzDYMHigd2YdnIP471Ziy4XYRxbbrI3Z44cLEXrLHV0e3yCGLJhrydchxj6fiuIaT8BfnFl+8kuR
H8KJ0ROWrRNU9/29GzvCR93GYnsWqBQzaVgr/G6pn88O/OHE2f/6wfhW1/3w/FFFSyEsVgTWqR9+
q9iQ1ly7ITI2zUoZ8JTeeXAD/TZDRoolN6I5R57GNmpBCsxlsogw8+CLk6H9wbWqbpNU1qSJ5b0v
UicwVrqtKtyiknrEnufr1qzyypdR4alDlxQxMrqcPmVdzcscdiCDoWpnw+/shOA2PXFu6jyvf1dj
/I+v2M/ec9QCmCVMnbX4T8/jUMTmgPjQ3YVFZB4SW5OHqbf1NaXdgzYVW+oCTPF1+NUVUbWhtW3e
Q2GXf3Grf/a8oi8wLQ83vk1l8P0vWyeTVQBc93bUz9ZhtOJLqBnI73GOrn/9o/75SvT32D+gfEiG
/D/+plEVNYOXeHLn4mBYj51EF1nmn5tINze/vhJP5p8fWA8Nl4FVzbKE+/uff1haVG4IzTUbd4d+
wdykvRYv0NPx2tSd8dbReBBMRZuVBIBN0rUI5Fqpox7Hs0EcRklOhtdU2W6isdatms527gC/2y92
r+R+IGIgWwvVTXceQLFz2/blKaUY3xU1ek4yD9CybjNaAGvVGRDYc0Z+ujfh+YiIWfLqYgIS1DDt
qdWicaiheyr6HHA0Qrq39N7B0YS5EVx0UWJfFbYxooOMGgYrzCX93pXxVaDnycsSb4dX1xs2esa0
DEU4mvVeuQcONe5TjGvsajD54nNDip0W0EtHN+scJYS+CwMRoJe2YpMFVb4o5MmEyw2ormNX3Vtm
XT2ZMDleZMhElfSUArzUpIJ1US5xD0UPeQwW9T7W2+RO0yt1hXlZEmPvVgMYvnGuOZMI9VSNfXBR
91HwGNHi2fW5kq8ERozlKtDFc6oln4rM9MiE1UrnlLSIu1BPXbp55CuAIQII3r7oDaTwDLrNW3p0
OBoEOewn3RLN1dxDlsPC6uwaVac7vg7EsR7lFpPF2Ifw1GVH2oMwoFilprPXAeLH5t7lnd+ZAYfl
TlPxLlND/07JxD0ZBCcsLAFI7DvjUrVBwC0TZndgetzgjSr6xWfLnC4Hh+3Q7te9R8q2qcVX4bUP
EiohXi+9X+MI0da1Y1tn1Ts5FDmd+XAM45o8uZmtf/HJI15OMIrQAutlvDdDr0aiw+9tNj23D7GL
/RJAG/bhOM4sQj2hxRYUgOeoMqeTiwnyGQAAljJJuPZVD/oftB5sTuI5Oh03OYvHyMppTTWu/Hzw
HofGbrNHITKygHQ9eVV2wndwA3hRpKwlzV2GqYkYxmioNhElzjFnDJAxWfg6hwKOp06SdejrLfSo
nTSrhMC9tJvOZpqrIxw9pyQjF4YKrhh9FYHi3JkzBQ6qNhNmobB7j9i/AEOBBWe69gALiTDt9j3w
+wu4+ZDYEqL/dmWpzYQ0pjm0gyK4JHGQlGpRAlgZC4PPGw01FOVItph1ctOJvJWmxRiih3rb9YY6
Rp5dn8KWwb8oBgZF8bRlBBbdm7o3buK4arcNn23P2Drceqr19hyZcn7fMfdDBkXdKptTPmqUdc6W
4SU0HJAVJzGp99JAkxt3JEzXIBs/e4HnGBSoQh00A5u1wySM0EtkiytjtuEtYrfxVZZy94FVX8iu
8DCsTNEhKmrJd8UBJJo4f6GTnJBHagx7KergLRWzHaBcGGA1JXrlk8bZ3wVIS/dJrGWbYeoJAhgX
QhNUwFdspO2N6TXT3hu0HOYwLRAFp3mL5o1oHRNJck+BOM6GdUJHkWxGF65z3SWgzKtjiEz9xOmY
gRrZDrS/mlAyIQsewqm3Tqo2wisNXvWprlsPgJojcC3Y7SZj2kn4ONQkqvJ6IbjYJe6qNt6MRAuu
bKnRGwe87jsVxTHxNtEpXEZ4EiG9LHXgATboHo6P3b4O5uKizWzZQaIaZr8kW4Awnxp7FfyfBNRp
UkKNp/Am9eGyEYrGROLOd+TxNBeQUuMvY8yKqxP4BxgZcxTQw/G66csB6jvxRFWIJJcDu/fgKGve
jPVEkODkzhehlzx1jgdevYFj4BWcXUPnOshypo9kCuRRzmm+Eyn2wwQvT9+jepLathTO8A4XA8JN
WqWMjxFfGU+jp8SFlTUXQxA1vqzIXxwHfVqb1mScs1aAKnVklG3rzE19OyuHbWl5EPsNDFOJgUN5
ruv+NmhIa9nWFnyerJ3NVVJoX0dsj/ng2vcUSTP0STxvdsmrzAxhZwAW3QxDaVxYRYtTF0ZjAgDP
NSCszazg2EuKFzhbNZC+zShqmPRhiKzMAkjW4CiJ4tnajOAt6IgN4lINXXBb6DggCFebTgQyXVgl
mFhPakzJhTNuh6FTn8kol2t3Msq1M5Geaiu5TeB9Q9gYB+epcCPonVk4bV0CIQRIizAAbAKCi7Jq
KqoH6rLxhn632GeOCHZ1jN8R4HhwGecg2tHeencR3/eZ+JK+9tMxq7kbTo6DpIHLB38bgpLru6oM
0NZMYIk2DsZED4/c7F5nyHtRLbJ4feqjuvkC2CHQ1wraSncIk2mUGKYYE7fN/HUyYxqmMej5we1e
8jkrD/xzBIjIkWaPVVtrernKb6bsdlEO6Sw+OA10tZuTJkB04aXPpi7U0QxBtxsdTTdMkcpPs5B8
XIQnmGQlr/FQn+o5GK/o5Tz2kO99nB4PIhuqtWCTv3Y0MPfNHCTpGgRngXTTGXhy04bIXtdSd/Bt
7twYCXpZJdqKGBR9D28cu9vUWPucDsuhY6DNKt8VWF1sHooeyf0OLwrBT+D1kes3+mqozOw8MWG8
JqA99gu0bGj/rWajLJuEpSk5IVZYPFhe+ZUNKd4kxZDtZ0fvH0JDN4p1PNrDe00MpYWMv8j9pF68
e8AyqRlt/FSaLPcyK/GHx83X0jTL44jT504YntrW+nQdIxs6TmCv1qXHjHeFFaR/xJ4QfrXntN5E
/DZXkJP1g2urgJaaV98yMCJAMA/eak91l1iewy2KoOLoyAS8LoqqdD/2+rg4gqZ1FygoGrl+o2aU
9Y2AS417EQtjYIOoW+QgRyBbWD5HU98aomvBYCWM88c4Re9FUsOqZVQ+rEcQhVAAgvLVHM3sFBRm
2m6LljviOUkGTs4zCJ+DS4qp5JRa3dNUj+UFI6LLMSubNzuvurOqgF8uFgUM+uZlJ8pm4wWolEXj
2LtcV/0BVvAuLbXHIgCXCHGuAv9awPcrsUpuooqEkLBz8gfyfdpLzx3Knc4muB+r8FjA/H2wKmCo
BbA1H8xg/aaKYWbnpihA8walDcLlgDKDtTktnfDSrYrwxugJxWhQS5CBY2optAEAODQy+usxqj9V
E3ybUuvOkUm2bT4NGyKaep9MHUDI3ejX5QibowflSy4EmlkMi81cuRfmjKffjOP4hsLexuqZBP40
BxWJc0LiZx6LxybRUCC4xaZP9dfCiffdYLQH4hgQQUWNuRekHWMnJrZF4h/Yt/Qjd5m2tGfRC5e2
u6W9jPuyqjR5RMqS+KbAkiey+34kxFmR7gGbwfYB+lU7Svl0I0Mv3DjovXZR78U7wfVXdW4jYrCD
JxfeGOpK3uZhcjYzU4u2Ug9TC/Wo6adjq3WPMjH7a6CcPrf22WsR7IhIe5UgXEyRXkCTuCMWCoo2
1MhsdN/D9L0eJHqMOIbFF4f32CGiVa6qY/Xf7J3JcuRIdkV/RaY92hyjAwttYo4gg8F52sDIJBPz
5IBj+nodpLrbSllSl2kvK6tVVZIZAcDxhnvPhaGZuObZsAhmhSnTXufKuFbcQdeOCLJ9ONj+j2qU
6S6yEE7CDyp9hB221xQvs/3FKC7f+eh51+awRFg3KEW0OxlcwDZ5BBrVcoqVuBv9Z8Ko+bf5yOrw
fazc69jM30C+dgQvO/ClcoWrp4ifYis4gBx9HPz0rbSaY90RRsco/Mb22OMIq69WXt0PW91PuD5S
9OaWodON4zK/IKLsWJZoCwcvv095qo55Gn8ydjh6w7Qx/MZdQRXHtNpjl03j8IDWvb+Qbuleplq2
3+RRBgzN3CMxRMUpSFxv15P1sAf6+ZnZksacdv+xQ27GabxwRSNi5X6Alq13RUvMIZqlnQpEfpqy
XACLAvxDKeU1W8eGaxTnvt60Y5nCyEZdF5Tl2XIUrvVypFapcYEsHjmEw7QI7QDFXLsGNQwfOCWy
nKNAhyvfcUpU8lxv+tYKjKB88L3o4thDsvYs9d4X866FeMPKgOqzyCxsgyFnfh1R0NvBfTzbZzsN
X7qpvAFT4azKkeuOZlSsoKOqYxzPBBc75ZNABIn/215ZY1q/pibGKVMixEqqT2k4L16O83JWvLOn
uuWiKVJOLBtrKWKe55FhKFxzNz+oITIPDhkY2zoEFVE3Lez1XhNPBzOKI6VKT7IUajUhPd80BcFW
kVTI5nW/ZzvAJxUpGcVpf2G8P7FGsqvtDP/4p5xi+5JUI9WdZ+e7SYhqZwQjrt9MnEt6ll1K/3Ma
ypDiCOava6lb1dFguOwIXuPacElbQwDKiOWh0VG1C2sWHX1041MeXtrG0NuRs2PrBKF3rgILSSFG
rmSfmKq5mS24ZyoZsx3q1obqX73YGYp4TVjUzkrIsYnCLljLwRsfsR3QupSkrA5qELuoktWPkQ91
kkrmG2/kkmJiqg9WbOg971txUzexOEZVVp6K5gC5Kd16pIydBY7VbdTq9JyB231uzcp7Rgj9HY6m
tcG91u/j3BYveZ93h9JMjYe67tUnSWfRbad870xoCxmU5KTuCYnr92NBuNaQBy1BVovenjHOBso3
EadNggh/oJqH7Wa28glj7tqAfW3vBMFUJBow41vnSOTESse1PrYFomfM2W9TQ6kYMfH6gRe4xLwK
pSlWlEIdLfI+SBGMjVNKrZQKfUBQ525S9lpAybrpDYPahobJ2+Y8voi3TX0M8Zlvh9QdNgqM2G0i
wK3OTlafpIz7Tdl6dzGDqHVfcMXxSQcHq3fN3cgsJcPDpPeYA5OzMyp1TEW+LYNh3AU86PRShbrC
0tpv00RRV7p2cQ4GTYFbInVyM3PY9DPBDvXcg1EfLW8PX9e94vdMZC9k2DpdC+d/Nvin0A9CZi6o
+e2Eap4G7GFoLfs9K1MTDWIHdMEeXsGmv5cSIGQzxiHy2fmLdlzdB0ODiwuWBFpZQ2O1zVR/ZYj2
ybLcF34tfg8VHGOoPds2phxunWlaq5CRmzW2CRtX9NE3ljCYDUFIt7eFRkoXFIbJ1BEpfuTDYgGp
Xu9cUKAktqSW86Ij8qG4BeuXPuU1HWZLjFUJN6KJSbJcwx0u75hVlE+1MQRrFcT1RwoR+B5Vrri1
msbexhOt4cqbE3WbWcFnkxfBPfM4bGWG3a2grFXrIZzTdRdI4ONwgq6ztlTXZdVkWy8Ys2M/4iKo
m9DbNkZV7A3Y/whAyU/HppSc4M7ONGaqksCmK+SX5fw+YDc/ROBhXtFqIURPU8WEw/uUSFEpDoIJ
85yJD6Gw60tuA+TP+im59no6LUIDUxbP4o6Iamx9BC00hzGy4+uoL9PtXFXJldX3CUD7jInqVT5q
Il0dbfd3Uyqcrz5FXnwy5myCSSCRB9veLF/NchRkLQ5ydLcK7PXPiptMru16SqH7R91EXmVA4lAu
DBVu8UV2DiYhlb8Onqu3xjTQ6c3d/IifwMFCnfN2nDIHXoP7gBmDMzNQ2Y8Cq8Mu9c3FcDdGW1F6
LVrS2n0Ks/Iq68goLEx1yqXjrqqMdwfPaj6fEQoH2xQZBp8C/oNesVrHG4sW7ZlfpJ6w3FavUJLI
4qmKGyTp2S4ta3ntxoG5I8OakL/U78q3uqrtU+cWFhwpWU0bgDvhwXTD/mmAnviQhX3zmMCvwFoY
wFk0HCSuJQQ24uaZsqODzQ9mHaAz7WSiSYULZ2/FMpczsSAdZgWg2C8wmZJLDWUfn7usGmflxEaK
vV2Hu0ZGzNKnJoOmTiyWXkmtjYVU3+Yoj4f6gyADy12uSfYoOX9udOHrbyTpZDuENJN7zVftX/P+
jrNdYqn70G05vbJ7zw+KPcxrUgyZX65qUE7kLOtbJzJd1HL8fdqw97B/wjsKsE4R9ARTJuTgZY+w
M3A8A5iFSiUReS1xvGv4gevAMNqNMWYuEr+ADFaXFD3UGu2zbLBG4qu1DRqE2vvwaKUOQe9ba6WA
eg4BskQ5d/qeljLk+S/wbUA82Y5Nzd+qi1+Hibef5cL5I2UFyuw8fM2tRbLqCPe2modnOLSHBvDD
nkmtCdQzhLdioQ6BfyaIU8atmydkfZddma+nOGtOtp/ce5j/t1Xfn0IHp96au4UkVabCW6Y6bMKJ
yIH8LBdzV1oUJjX4JPeYhZFxhKLurhyp9F5KFzsF5Ev/i/iVYK8nq35h/FHflX7b3aPr6F79wE8v
fPP0xYzudmav5IVaDrMR2nLypisC+nrru4tJ5AzwRFxcqDvhSgR5+MkMlgqfeTkoPjsCd+5w5mGM
askN2hE2bGRAFZo6XWcYd7ufmSPMEbZUOOPnHUbWjgjHY85Mu0bIUGUaCYqdM81yJ/AANByhmo+4
xAFtKxD++8jv8HNVsjh3bpY+ZV6PIjr2G1Df3rAJxbJxCRPjfSJtGtYLEKEY31urh/bexaW2L2pT
XBiLSH50S0ZZ1DLRc6UcGaJTywbrZmwsEnMyjmmQPis2PWSiKsT/eLAuCOo2XYvgZrAJuiihS9aq
/qln9VR2Y/BEwB74eaDjqUT42BYbac6vGJ1fIH+AFO0ya/GS4Ich+NyvO2zaU5KcooqZEAsdJNaJ
8YwKPSFrj9klY3cczDG+YygomwJAOtgcui5iVGBTi4BmlqQyBi+xso9UsIi0ElV48050vBUxzvkE
IroV0cZr5aPocdqB6G7fiPUMZV8YN1CbpmonDGi0KyYa8QP6UfeKoq86WmCSt10S1w9ePxUV0Axv
idopWrbUDDxw8c3a6m5bu3TAzEjbexRR3RxUFtFE4oyoqw3EbHUy0G+Sso0veZf5LRqliLGmGKT3
yuead8Tttsuiwq2e7bnv7KVjyW9DEVUMbsjG/gIWRtFr1MDycRKZ1prJYv3kT8thmfXLCDmzQ/un
g/GDUsj3jX3KDoHXG/OSF3fM5Gs3xfKajVR1zpEI3LP4lEfPsu0n4UZRjRXFiFOqamdowd+2wVsP
koFCBmfYEWR5J7i3RcI4zWNoB3iVZytdJGAbw3RMGKaO/YRNTBBun9Y/M1mCweiCtrhAM7dYMTQp
wcQNuravxnDFMYSADtuM2PSENO5ok+HF5b1Tee+TdOTFrdP8M0ftzMQ0ii56rJxXkoMXRL2Oio/U
DeZTjdW8X5VDwBgiN2iYsF4oAgfryn0IKgJW1xBxzY+2jrBlqq6HDOfH3m0mQqYRftNGt8bsMNuN
QfsRbPiM0bX7WZVW9cwSKXwBR1OhCsuHrdHyzePQK7OjRyV5mMpkfgnx2L0SsrqECxLS+WYpw/tg
Cuy8Axxt1309IyGwsbij9+d0tsm5KLlFTrXhgOQsKkIiIKT9tGYfxztzmzUaMmfVtj4kuonky2fD
LeKjPYrprIYheEtNK1sLohZWYvKTk8eYGW670dW7ulLhx8yQhQcAZf+bD40Jv1blUVTPRDJnFIBY
dbF17aLefeTlVX73RHDceuRh7Fk2GPbKhVG7pcxLwUsZZHEUxJywh4eVxDG/6c0o3/dRluJLzshP
59hvtnZVF7esyzq6vIh5F75TipLSKuqHCQ9tAGMmh6c0uQwhHatNz1Y35EdnmPzjGMI8TJyq/iJZ
mcVghTcaND3cdGIF/QQLVjAIsemyojpzYOBtJnbeuwW1oao9bfJorXuroYuuCsAR25L4UupsFFk/
zFQNdwysh1shwubB7WX17TYasDlxuadZh95PhKn+Oezq+jpyJLg7y+ztn67uqu/MyhbcS1/ptxLp
yWuqVCtXZG0obwMhHU/4NDgOGLXS9g7cqgHpZ7bz2LqYiVd+RSTOCtS0uDdU5zxHuLC/8JA+m5Bo
12VLRUJoFykIMo/AOtpuk93Oepg+CqKt5FoxO9XUU/htJaP3GQw9Yz0Xrm2xow3gS8aaQoFhePUs
TmncOMUGsBUcRzWGyc00dm61cdm6ckZEJbbbKO6u4pT3FyJwYIDD3HDrFKCc8rXl87LBrssiuvYN
cUZCSZQxt4R1I/QvXximvbXryehDqzrMgMe1rw7AxXRTEGd47PGs3cdcKH/n+K3zBEVGkUdVNPKL
0sjB7kR40o80IiBzjSNbpodaFpCH2RjDGORuTtt9iE6fA0K1wPNlUHrvugq8eFVT8l9FoT08ed3y
Zgs8PFmzwdTeKM3gFMnpUykkgmyOB4xEdsVzQo3EJ2CZYMK2QXYvljn2yB5HvmE8y79UNISMLDuX
6NoJqYhpXrsdI0zeBY7y9uALCK+STLCtVeIqFh42/+HR7PpeA8ZzzHJLmlDBpsOUVbd14oTRWWum
P8LWyY/SSRZ3d9QJkzhskYCbC5sfasJkth4dYGM9q5vpKssMzK6QjV7hePP6SCOat0KFRXZQeWZ/
pXknrlB/ljS482Tup74o93aG/z7HSbzzcpZA3JLlcYg0izLJMu3WCxhnsoPUvE1Ic/sxpzWOkho7
3Esq42Iz9FQT5MP8tHugIC4InVOK2up2mG3SH/jY7Qm6izpPkzY27Grp8adshzDaWBls+/b0NlW8
oWuGEu73Ns6zPE1uY9+95Ox991bURI9xUYCStAgbP6SFGfc79vbxrmydDxfc0b3hpc4PvHTdyiwX
3qVZfWnXTp9sGefiQPBOwPDXaV4D3ubXBvrJm7yujPvIsP5KiLEILf675IV0KVRQvLgXeq2zyCf+
oFiIMyHrOm78padneUrHfCtR8V7yroY2x25WXHrTSJ9E3/Mq/deCCed/kksgQWELCpsJ4c1v+p7Z
Mjw/CUZ/P3lRdwkg2x961bJFEKzt7QHETEhPxmJcpP3XMPNKUVoXu7rHpaa5slndumvfLxh21mSB
5SULpnL07N1AGc++2TJvCTK3GcsUnsTKCG3ooDynOg1OOp+7NrlprZ5VBar7nY1SK1/rIZs5V6iA
edeTal3pzNoX2GFWCeqgjRdylmmFU1oM7uOoaQ7cYTJvwV79SEsCDA3ZdwfIYIi8KhKagVMvUimo
7H/x1f1J4+0h9WJmi53GtpgOyt9EbAW3El+fQ7WOhpK+Qdw6DqbGtQZ+WZpIloYJbYZNdBg7Ij1d
Ja2edkG+pQpYNAaDtcG/GZDoFPeYP3XhbdMAJK+o2nhdjQacAk2/m2cUwHaaHiD2yL8Q5vwiifx2
6wXAmQNkwYtLx1+Uc3+49RLeJXUfqGAvVJ3S4gTEUq2htcdXs9Hdw+P3Nj0v5/UE9+9kCqG/2Xjp
oxKLWo+Bm2uSEg81ipy/Et3GX9ybf34uEGd6PvelDFCm/vb9RszwPBPu0JJMzBk62lFwLTDv/sWv
WZIpfn/+uJAoHnkEONp/GZn+8CXULIydNqyDPevPKeP1LY3DMCi9Gcfc+7Ro4DkjM6ICzbDEwoS/
GtZaO24YjGdXaHaCS44dFNkMD0vtlsUFBqGA4xvOBDIl4rHusvb5X3815u+SRs5rYbpQ/jiDfGY/
v8k0m5zMPdQ9pHC3FofCbJXuWgqGg2mY1Svm/s5zkF0qkVRv+cz0jP2PWMd9Hp8mvOAbxAzTl5sG
43/pzP9fpP0XIm3O7QCV8f8u0r58JW2MJ/D7F679+PUf//73P/J315H8Gy8vqmioAmih2Tr8w3Xk
m8QC8w87XOycZJdw9/6DSARgHTfSH4KB/6nPNuXfCI8zsS8G5nJAucH/xXUkvT8pk5HqLsgjYfvI
PNni/HZO9OTPO1U3Q8qDm0bz4nKoqZECLZYq3ioJiEfXZgglC/Xr1sqL8JocpnwX5mNzlaV4kOFy
F5TrdsJUm12hXllWJ4lXDAep9ty+6jyaCQPzABvwNuo6eHplQpJRGUzN65yQIqStKj8mdh4fCggn
B1303bYnJ/0AV7W8JI50OlrXrg82qB3hWrOtQT0E6wjlC4shVR4tP3eukjEJCXao6QtC+DbnIVVZ
A0lG0RAVwWh8h61WxcofzOAzCcg5EmLwz5WbJqdKwzZgCzTjiHBt76UVvoXsAVgc1qsayAprDNUD
TbQ1+Iq0TJ8RDL4Ns0jOiUoemZLMZOAVPTHAACs9bya5ziKZIVSd90DOU34WSWrtRzRgW45YAMVT
SU07GQaMEXHEP5Sz8ijnbcBXB/4gjddGo5jxlPEAl81C9hT4Z78a8ysr6pJ11GZfMC/cFTub5D70
3ZQXU51vXdlP74x1vOuYxJgFx2sw0UIU0fPSRJt7yhYkEZtjm3dtS2TpiDDO9a+MLqIU4Etb2trc
XCwiI2tKaLrSfzKjWdx6UzveB6SLBkcfmStj9TRqLpic2PxyBrUflYyH5jjQyFx5UWQxZ6iG8FL5
BYwORIJ0zYXC53U11GZuL/wg8i8M6QClYl8eoPCJlij0Tjr+rkTAempHaB4hAHHA16GP+i/SRZLs
PKeFyDAsbSERbjcJuSbvRg/CIWxJaixTgAF8pB6RRxT4TzW0qK2LBITpetFfOro9LiUNzsSgzHe7
FSqz/oEJOhnARWJbL9odvOcKzBV64UGZd4vclzxPpy82rgqrg3ZlfgAljN5jYLH60jGc/iRWJb1j
xmRvbSOOGvYlwEavBz5Sv9O5WW3dKVcoLclqv8cf6h/I2SCTMIvGXcHUKwdx3FeHppbLlCTv6Jgf
LAXC1B36nTTiZ+TL47rKpv4G3GZzZNmUvo2y0bduxezBddAQ+aq8dKNJLsEEoVSP811GYOM5pVza
eYYio8wsmnOQs8TZ567b8VSD4iHJDL0OvaXBgIqkU8VujlicmZHP6G4cYna+ZRq+dYwEr9PGLs9D
E4zHqAZKgU9cAk9lJU18z1idyrnFseZbZnhJ2xY/HBVIeUUkswp31mAmdJsikXe0zS3peiru1mOc
y3MbEII8khdQQL3kfboCWOJduTWG4uPgW60+IgXwkq1gZzS9O4KL9ND6zbBp3bL6yoktxUpnNp5X
Y2UC3QLLnhQe88WI4hHAZypdExpA7zdbBHZIFmwvDINfW5Z04052wqWoqMMGLf0CqCc/fi3Mfnoi
jIfkZxhWL6Y1OsVpSfIjfSBbev7O1ekO3AMDeo5oVhzS1fkL6bHDXgfKID/K8Z51EwzXpt21N8Yg
SigoOLfBLMGEJZBpFF9SppL48zA/K9x/uz42wl0PLslbscq0L6QwTJ9EcppvuRrztVSdexh5ijhh
62jnp139OCSW2bI8md0JyDZ5D19R31V3s+OF36mBgDCTev5Sw9jDnxD8YBNeDQMXRMTY8RD8tY9Q
TBdwpWz9aN0hgxnvp7aR/Va2tMg72fC/IrNi7L2oAgdCLMocQouFw26BjRdMOApZW8dC2xrMrpUM
KIGyaH5MtWPR0gLmsFe412h1GTHR9lpuGfVrvw2y8+hWBq+XyN7VtHCEb2oMCBZAmf0UVPNaBOAG
kJ1dctYW18qHgmM44wjmxokI1+DFg4qurU9gqucWdQkt+0SO3TmCUPTkJk103f3q7WfHqt/1r45f
ZTwSq3YYa0hTGrZbhMxpZoeyjAmKXyOD7Nf4AC379EM4TQrGMpuCz7gx0MXUJKmX0KkQBrBxEWWA
tW62LUYQE/tGOnJnSXio8ntG761FS04/fBV6dpxsPK2jgDcYWsgLXB91NSDJrY7w9p3jUFvOcEak
NRxs1+MpgMJzVU05ZTgcLrSwKQj1FN0zXVHc3ctRo3fNlfhouvneYRS2JGSF+kGMmYP+zWgNZlip
kj3pjj0jDGvOvA8VgcXeZAQevCjtaiiaHtOAQ9bNfbzVjcfWCc0+gzCxBAuIaZi+IyLDn1yzGx46
ePDZpuqn7sGzRXDV8AyvRsNy7s22cV6MNihgoZTOqV1WHW6qFsbNdJ6DHGGE9iB7+25GWPx8sjoe
2F8LuK8iryBDaZtdLX9FlFQ3SVy0BE9zKWHqsHqedq1iarh3csf+SeE06R2ioWK6syMRP7mx3S8/
XfhXmVl40T5hLPOUjos8CeJDV58aFh5qyzC8uxhS5yEzNit4qfOgOJhl6lQEO4rGPriGCW04NEKG
/F5MvUaWvcqIrobDTldL+GNxaZHcdlu/b/M3NJDiolISkRgEaYCDii0wNUQwkr0kc/3WFPQJ2pqN
TRWFs72OIrd9aEmZ+fCxRFtrVASSFDEEt5QfVPOIXdgXry3CQC58ahKvY3bbB68Ww4iEULffLTn3
NgDBISKCyWeCfqimjr5SaSYaa0BdSIdiEXNge7NpEILdFQM+TVFDvys7dJzAlOovPKhEdqPzB3kU
N0gcnKH54QPmOdR0HD+0Q5gNcrol/LuzliBw3kzzFqIEwt00FdEbA3N17TIseKEDJwYWyFF67s3q
yR8aROF5m0Tmlq2Te1UoOOrpr0jymHBycJwhr7JQvc5Lcrn6FWLek6N2M2Y1wK1YFN0qrDKWLL+i
z3PPzzAjZLq5TX+FowMnIyg9t5fQ9LRp9FuiM9RwER2fSSqfNbxOcUHYOimAabQ1fCe6Mhw/etKj
F3/DS7QLktCGvNpWuiKHNPkV4z5GJLrPv8LdI0uT1tG0zsLls5mwhhYKrV7r8Llf0uGBfKu98lAI
10t2vLGkyM/EyVOQHjJSNWFypmm5o/3CrPArgD4bIUvZ/oDuqCgdKD2SIzApsvZlSAJW4mBZ1rz3
OU8ISbFO0ZJ030U5oaR9NDw2IeP5vAuLjW064xtcy5xdsRLNZ6QKPwHzG9s/xmIREPRbpAnzWxx6
330SKia1IiLwzerhok0etF9n8gGeE4hYIR4uJjZqrLT2E1F/i1ldiVcyUUbxEjcVK+F5tN1bu/d8
yChtqthz5nlzAAqDkWUItIVxkn3EZx25I/AtDojNgNuhWKTQZJR6VVAfkL6DFuIdcBzx/N0TtTs8
h7CYGOXk1rBvEUZplAxX9OKEBOB0j6eD0Rb+iOagRAhRWsHw6Gd5CWyGDPK9LbPiU5oUCVaSOe6m
6DPjW+Eioeq0PH726Ks7TiBhAfWya/bJLBZvRT0EqPLgU25AQQS3YAPVg0BdjUzPQwWwImW8efcS
ifK0rdHVbijQoO35Y/1DR5KnQ3agDK948CgMEzakH4Gn20eXsf21dmzrthjN9glXFIpKu9YEANmR
N/GeJfV+3SdGsHesajxw9wzxroiF/nK6KUgO1ZwEJFFKJruiQsm5YnWAX1xMdtlvUnIwVpYg/ynH
dhIRCCCjV4Z73nriVmlWAFy5gF1ldyhQYB9/BH6rT6Y3sJu3SK9dTf5SgvVdRD1QzBZeD8F6Dsz2
hNk1mNrrKSSiGlLBVBtMFkIR7OPSKb45JNIP/AnynPsiBY04NuWW70wQcuwn47rvTOx5I+wqIFFh
9dyyyr7iYXXWSTIYrJ1s82TaybgifAQXIaA29vAIzWOJiHADBwb5nOmlsPKjeYL3hf/lKwrqmYse
e9nniCnvWtVYlVcy8ceC7bUyP22dAIUQJJ8kBptbmArmmtCGeltZ45VCaUt6UAaTzo7zi53O5W0l
PfwavRF5a9L7OFjqKiXfCssL/oXmI8ihDlS+dt9ZTc2fY94UOauIKVpi/dLP2qpQ0RGG/aALk5kP
gM8HeEv0f5J3yE0Pdn/YW2bZdmt2Ph14b2wm1q4TgNe6RME24LHYjsVAQLJgzORTFJTlwwRIDaMV
n/sugMIGj7SGdMfCQ15NUZkXaz1i4WljOz6MSHDjjfLyOWYz08Zfnl1TLFYhBhBXFljR7Bk8QlFi
vugCfeuZiK9yLsBjADj1gfOiuY5sPgaVkZlRuqAj7AZeuBNG50drIOGTCxrSfr3JlNN2DJzooanm
pz+MP27/a8b4R+IXtObfhm74vfE4k0yHVdVbxhp/nDz6Nl+sjddynykzvauHubtxYo/gEILOTsmc
Y84ux/gvLLp/nrRLwbRWIpXg2zdtRjZ//KVWYlZzKDPU43GUX1NldLdROLAFF2n8yFZU72jJiCuC
Fvr9rz/un8fslBOU+sJmRbyMjf/7b65dl3Fp0c57Ii1sSh3JKmqsPONKTTY7I7hq5dev3/j/o7i/
GMWZARPjP1ycP/ESzh9f8fTxb7fq4+u7jf84kvv7H/0nCIihl+MxEsbHJKTPTGwAtfAf/06gsYCV
wLjOX9A+Fvuaf0zkvL/9ij6mvGIxYPJ4/nMiZ5l/ExLLbwBw3HaXGd//ZSJnwj/7/QEycZmbHupF
T8ICcn+bjicm+lyWse1uzHWMtF1F8d5sVXyBNCyeY7czX3yEQTmx4zK/TuxpME9+WXdHf0jSh9Kx
kotqcA+ummFyvkAtgH8ru6DehxX953VYah0/4xsKJ4x2lf9MQgtOg5pMg9GwxaoVzE4ce3ySSL/o
CnV/qUvxPKdMBVd1OTzCnCweo7ksWatJ+6LwrR4sMmBPHmzjI/FXRLFj88HWKd2xQuTWFfWagJaZ
wnJC0OxOLUGuXTlf0WMPYq20z+Gow35apYmXVydLNfdsmor5vg/ayj568Vw81MKfeUUyhXvA1FoE
p9kZyOZCQ+5ggnCsuD9aUQ6AlfCQ+ovOTqOyw4XB0hHhUnetxzIITj1BJnLLRt1Sd6wE6i98QawV
IwSXPUvdKPiq5nn8nE1MWAcLp0qx7SThuFE6GN4uCQIFBRO1S3GBgFAOp9lw+59QTrvqZiTb9z23
tPlYeUvzq0L/DruYi6ElRZ2KoBgZRlwLQA++9zmpxOmPtoe6YNWEivyoPPYY2MUjsHKvV9jf08hJ
1qTlIqQgQ/XRaavkTZNq8KUbA9QmReVNIWGqbpmHdNswxkm+xrAyXEnT6vYl5x+mVFcx72FTba47
FxVt3jZYIZukng9unw3ryOyia4I0i+x95ua4p9thdNOJklArRVgFaCFi0+aItXkdThB4hR0l61pT
fuWRF2+0jWrbdTIsSliM5Mmgrbx2yuyHLrhbxrLJQNIUlSaBMUofULxFq3aas5XI+dzaD711aswm
dYEzVh+iGpFnJtr+GeWF/+JQ7GIlE21mv8e19FZJnfdrqcdP26zEKoh645CObrRBmZTsBdzCGGx7
kFx5XXFf2yn1CO7ta9ed3DvakuBNqTw5RziaUE9Pc7zHUu3/UFhOUccJI38l7llDQrLckdiTJCI/
A5N9wU6SKSwCQdhFjIxjIKuntkQeTvog2N0pj9prCvEEkXZ576eQCwkJcpq9ky4Ngx085o7TvylH
lmtR99zvweCTiAe7OfN3y9vdPmDRmz9Q3uj4RYsqTrBngUXEEgQjfjUSEz0chUSMzphqRlxbFQLM
H0oZ5to1Is1XPBBU2IUZddWusmU/XjfQrVGKZAv3gFG2He+czMODTla4CdYxMeWq9pT3Zs9SoWHz
I2mERIhq52XhpRg3roOsbUdaRqx36OYRfTrLPmqdeYPt7oZpnMQmHbnQ1Kulm/GsW1E53jgIUvU5
7P0BTQ/iq+KBDbRT3sf+AMV3kqE5vHTcXZRIMicflRAAv1onQyxYwk0B6q2a/fyhi5PuEfyxe2R5
GDUPGUIWf5sYXZB+DxSv16SsEPBlk2lcUt2Y+bPiL0q0YZVm3/nQBbQuYajqVZ01jEMiZrYtN9Jc
Yvz3GbWvSzIX8LHO+U8VpM268Owh2oZpnbVH7kz8bHViyRXeE+dOEe93U5au++UZY2kdHLAnRJE4
rvpkAayw5CIX3YRQ/fsVlW7CITFaT6XnmE/IZWDUiwxFbJ45mJ5F3UTr2K/lWjKiopEzA5ddMVFd
PaOjOWYcPXWyZc+sm2rNR2QclNShwX+0aTHyMaMtopUZ3noWy+c+c8uXChEJGeRsym/0YGUnqsSA
urquxy3nEA0QJsAB+043nBHdBrchoAQa/TQOdqnhjXfuSCCDE5fWfdGXjCOGzsXsmpVRdQwbfMir
Oh9JKG0mwtM6RhKuoZpHs7TsF4i6w85U9rQi3NE7YreLUP7xiiy27I/E5xhhPrMNbDELPjqa0QbP
ei8mHVzXENPWJUEYGP+qAvU1df3F6Cr9IeB1vyeDiXEjNpG+6Z6scNWH97wtE3/fmLJ9rMx0/ATy
5nxZgTk8DqoYdr1bPgQcS+NqQEvZbuO+emAKOaY422KGQU3GyeubMjowB2ea0vbIossyJZLU6Xp7
zcoUrL0PuxVdS+69RbLksuq2bK8yb/J/EkUAXSxBhSDCAOd21xXvUhZGtKloA4aDsDTghf9k70yW
5Ea2JPsvvccTwAxmABa9aHcAPsY8MjaQ4IR5nvH1fTylFq9EqqWk9r3LJIOkB+luuHZV9ehEgQUb
/PqIQ7oOui6b71Xfki9qa7jg4WrxDQ9mbP1p6tS4kvS81YdVsdVc11Jujd93W/3WFjPmekjNPLuq
iRVhY48TQjWOeSIJLkb21RzSL2UY9tM0rrclf+490OVDnoOM6i8ezR3rtrj/kU2s+3cQgEmvLXl8
Ka0y47WsHFRKLt1zmQr+f7An74HXMnzBFDDfcyIDFBbN9fYsbsarVK3N4Eca/5GT/SECWbyx+MyC
OSrTgRqisfphIjX5ixqwf7KnJlBiZ36K0W5yALOAiXDvmVxg83hV+blaBShiz0iBZdbEw3Ctd0Hu
1ROfN2eRvmWm+omekZscN3rrkzUaW/NS9YVxFnbdfXEF4w0W2yMCVlS3pevPXT0xeOt++KmB8H1h
vJ2elsLT8qSSKv+kkw4352oPxG/MzK5+ArwYfkWyYOsMt6Izzn0fIbWv4KmyEM3GeQGrzsVPqsI5
N+5gJLuIbXWyW/8J0txaqaE3GI4zkaSk/BMHHD+ZR4N6sjNBhmpmF7bjH9d6X4y+GgI0z63GV65K
n1KhFnFNLelh3ebhL0lnetMBVPMEk8n4V83DdCpm1Vxn3TlnRT/8U17TirXrYdMmZM2n7I324OqQ
tGV/SZPIPJg60mevIxuwo5u++MisgoCOp3Fv7DEvTv2tu5VXOCX8JK4nEAldVvYZd2q5fbfcfumG
WuT6na5G9GvoF4ckTT9REBO7Nk5fAeMgf7QMMAz8w7fUKPHLMUKXTcUW3umrhzZ3t2cG04QlQcwm
zk5Bz/ksramn4feMDxSl1V8enA4+b1AcSB9RUMXiesIKpNrmR1UP6Djp2lV0Uyt1sUknfMtx7IMJ
KAG7HtuILnHdWmrXWCoH8wzsPubMXG8cxfpjcOP212bWZN9IoN6WyWoiXs3e6zlBnrp2JPFfa1ZY
4Lm7Wt3DhJ1SQI0pOJ4WGEYg7Lh+5NRffSIqkFcYdjBB4+eM3yKruJ07gDDsXnjsuUoPOaAj+Jj7
a00hxR4RtP1y04xHjQuN/oGFgbL9ZlzG72GoKSdJsr7el22eP0hSFvbOmdkx0BRomzffoLPcDZ01
0qfK9vAt3gbv1Wub3N1zE9ju0zUxySctLIgWZ7E/TW77yUu+jN4j8UpZBBww7u+B2ZIQNG66KOx5
MuPNWtU5KUjVY80aXIK50kBFZuu2kut1zaOZetNBDYONS93qnCd8uIaD22cWL5qnjt/oeHxPtiF9
kTSYP85rzNyWqLZ/KsSgptD0NtUzkkC7Z7KfNGh92G4vk/bSBxpHyeEDyQCJL1tCOvEin9uGg/pI
2hICY0ocNFCTMn5z4mUhz2cditXN/mBPbnxGIfXmLV5thb1p6GeTmMpXvWX0cHgJ1j/dCjzz8zp4
50TXzo/cmbbH0uyMn8jN2Yu5Jh15pX4oKYVfnb+4L9LmSskgjXtbr2hZtpfhfZuX9YhVc7o4DRU9
vu0kZobZGXWfSotuXf0Ur9fNg1DqI1we442C02IKir7pD+ZAHLdMOvyla0rPS6saWgtW3Gv7SoD9
hXYyJ3u7QCHeXCIs6MvNytc6lNolZYod36qpM65z8BGAUrpgruL0QnOBebLK8XMxBwI6cZ36W7qO
vBABpqFme8OjqTkviXRPaddw8tix/ZTONHOrVcQxrgJWziaH1w4h+h3DobuzO0GwcIDIL3rvb03I
pdeyOy1QDoKWNEdo0/BxcOeEBTHd6H8io+kfWF5y/q2ekeEF4XZoDPahLgf0YkYE2xfYx5Df6/px
qVRyarOGVN5qVEern/NLGzvjrxlyz5NjrKAloonRiGx1/Wrz7Au1O/dHApUxoM6qhx+QPKcVR3M/
8kLXjd5m3Fc4lqc6ujRqSg+Nx85yiQlcjwLVRBmEued0/sXtYThZlAJAFnHKnEDIPPzOgYvOQTYX
7i3R7H5lrcCfClhsOM+8QWjrWQE4tBgq7Brsgtfn0/fmtr+3xmC2Kuzo9jjlNtYkJGL12nXnlcD3
gStQjEabcKtNV2nekZiqgsShfqCtjGnXxZMIUyg0T1jXV3ffLkt30W0+XM0maU6rQTuR76rOJLqj
4j38e32VdfTK2/5JI1dMy0gCY7YfbQcwIr0+G5Z47F69NXus8HsCBnkMPLHdsuQuMQa8edk6Fu+1
XJIPM6YAhdunHnnAtm/aHJbvtCFmqTch0h1iWHa3YlQ/aoICpzrC8HQwl97meMuW7QcO0ge8nt1D
TijxEPW34iHZMQGOFSJPIUdSmjfzQq7UZ7/W089m6+/KpGgvfZER2bduumFayvin8CLzZ8y4sXfJ
ToQ4I3HXDMZ2gfXW32fFNL6UCX+2JF4OA0mMYVvEBThfNHOK3UtxX2tnfh0cZvO1z9GOx8IYkNxc
dR7InwcVbT27YZX9Tywo4CM8Z7koL5pfoljhdHYHM5wx1WFD1XYoDapSyHZ6+a6irpdepm6ivodp
5LHg3dgGtLWgBNSjVQat0SpwJvlYDcBeHSJJs9Ume82tjduwIZuvgYQX5nc8yn+dIhqcVycGN7i3
KMPhZjKIZD/wNPndCWPG3FKUWJO3tPpa4o71xCgF+qNjECV9LLOGuEo61YzfeflYZ1J83fyQD7Bx
rd89/hULZZImBjKhljyN3G5CTUbBJAG3pO95u8xk891GpASX+6oiptm6mMWRPLGUttvnlDTq5LAB
Oi3IWtwXFlk9UsMlNESqYvqOlWFBb9gwItjTgoIpbdhK+6EajBervwkM82Tveb40Lxg0hm9RpBwA
vVUehUq/uqxOLrLvhwqSRJz75syehXtdQTQuqtVr66zDsa8Qxu/iZcWfIKsOJUn0YiMcZ5ZE/ORi
ZKRpUcbc96xNhXkgEOBJ7OTFbWTEODM3IQaxjL8I9tzbjngDGj/pOfMvTVrjvUvt+Ie5lI4DwUxG
cDEGJ/tMq7Q7s8GpauwRrUxZaS3F2XAyCSIhGraXarAmfSXOTadsnSxswDfYbgEL9Hm/spU4DNL5
4ZUtydCW6xsefXa+nEipOe8Ba253XDq7L2pgthpwTgpUmfQaEq00Xhs3cq+G3hBfvUzukrGevvjI
pd09R74GvDSW2QM1f/avIhvdDzYz5s7gecQk3RCwR5G6V17T/rK7GHdD6sXyugCaCy0vKX5n5K+i
Ywsm5VZa1uX4Ija5sNuhx5iW346FwU42okOYaGZl+VRDzHdZTvCca+EYs48o2h4hYWnI13KuY5rD
QzKrvexrx7wUCbkqhO6Fj3uPHHdLL5aDPPbcxLKQvJBLDMeZTB9VfHD2dteMnzJqb6NyX5OAT/ui
eM1ZB6p9xMbygXKogh8tkTD28DJjasUGL9fnVpX2N/4EG+E6QaHKZyy5lsEjanUUoVU4B8t59hr9
My+s5kOXlvu56apaSE8mxmPtFpJKaIyW/X6W/Rq6YD6w4RRjd2ISL8Jpa3KcVOuIP6wk/0UxDS4Z
koyJG3/Z7docqLzQ90VUuTaXLkrJQ7x2DixaV/3S7D8MPxNFftF2kRPlY+b5zHqj7w6Wpqgma7V8
LLHtHotyqHFl4Il6hnjdYtOQLUCmjrvHHvAd+Uir09XVyqxY7Pq25ENSIos1wVTWHeBVURqwumfk
muaUeSRJAwSn7JBPjr2AuYuWH5PmgsV34vbv4+rgd9Tj4vFdOwi6e4FpgzSst7JAgw0XfdOCa726
jptMgT24mjkhj+VF9xPCbKym7BsT1cbeIl0MK1zB/2CymOyhO3vYgz6yauTSxdtTuz5+tJtdirBr
/JmmQ38oK6HPLEScNKxcWR3Y1ha/q7YU1JqtXrYrqBEcKQAkq/SQQj54p/0t+2hnkzbWEa2Rb3PD
zrXPydKsvMVGyENkAAB40wFcEcRxwVCPU+y9lmnHbX4RHD+rtrKf0ToP7EEAb4sr5wSGk9i0kEth
mZfWyV0QVsmiepPESjONm59SNf6rU2P3VmhBX1FOHKHc5YKV3i4dnHUfJ5rdI3cBArH52AE2p0pL
xt+LkzqXRaDC8rHL3PtsSYltOpyfHNg4HAuKgwxJ215lx6avqmEjrw42YqIme7wx3dOpuadheIG4
t+bLDw1szccZN/7gk9SJa4e1/hA3cT9eG5AsVJ0ZCNK+Ifv4N3SzLAmhlWC0JIxttHseS5wrS7UU
5VsmJ/u84YXC/zhCRNzPPCaxTGpvBvmB7myIXtW7qTHXK2owkDpukQYN0t3SxgH4qyILBESwJ4Fn
pTm4TEYdVyaPamWTz3wA9Sa6mylIn/fdAJQDOjPBrjkvWX/lpjfYZNJ5DZg7l9CoZ3O8rrOCcm7c
LOr0bDbs0UB4sEzqHUrKdlviuff9NjDdFzzZuIJpUBlRdgPPIAri/qqpamM8nWOWRWvNC46psY/u
KMRTlMaV1l+0ffe5cx2LzWOm9c426mGhsZmmMj7GhOV3RtF0VdBzbMJ1GVrjKeaq4b7TDbgGsZ5S
LjDZgBtytiay5FRVUVdpV+tXwUCm8GWK9JktLkYpBtcWkIaTPueFux4dFwEhTPLFeW/SsbmgmN4q
BhImaTKx2WPRFp+NIaOgTh0nP2U8RPAYi2EXt8MU+dSRVt8IOsbvOm3W16zwSDclNbCPncOxu15u
taQANMFJkoohlEOo5LbLhkv4i2Gu+2lmbvm2URMJ7qmBx8llLTkbFmLTfsCSRa0cjuad1FpwqBb2
H8uASM/WQkIDjNsLKx0bZgkB/d5cxegbZS0pZ3bm7Sh54z5Tutw8RxvJrSTLrZQIYSxeurbnzCaU
Nrzm+DaXS9KOTbixX4nDbXamZF8aPZsoCzDmFkb2iFvS5e2b8TGa5C3jksxwDq0Ct862WdN2bShJ
0Ue69CTyTDK4YJVyYZ3IAL+QHSRWtljrN0lYbLJ27TdmVu3cdivmXwgyBDK9Vnwyky2KZ1uW6Jec
qwmUqtwFptPRC9aRcnplFo1v9kC8BXsTKQo+at62H9T81H9hHTCLyo49ACZDs/wjehq3967MCr/S
C8t+vKE4V8SCLbHkoGei7HR5+P/67D/hhv9On1U3rf//nZT4P9XvpPuv5dl/fuV/qLP2vxytaElm
9f2fgfaO5mdM3PcWzcc2X4Qw+h/yrOX9y9Kow6ZlYaJw0G37ehyS//2/LPEv0uTEufjt6AYz/0dp
Ceum5f+nUBV/hKUJXuAyoGdJ8+f8u8tAs4ScIAEPYQeSrX9J4B2/bo5RsbHAbPrABsEFcGHVbViZ
XIBsULpBMVBs+m9/bf+Fw4Ibx83P8O+vhJeB14F4kCIyKd1/Xum/JZtMNenUWD0R1Fbfv+cuS4JI
e9Fpog74dcxT77pwfjI+7cqoXvZNPYLz84yAzbk68kNpSIIV5jw0iy+FKInWlK44jHSa4jSM1KPJ
I/q0Mbb7K4jd+yTDnon5TmFeaw3xlPQoH2krqhMcqI5ngrFh6I6LKDA6ALdSOZihmMUxJo6AfYTt
YJXR3Jkzd8UANeYK6VZMXGP5+hs5FI2hi/TyXRsVTq7MvseJTZO1zui43fpBfqPkF3dKFpjc6GTm
VrCY7WXRA+GGFUVQDttvbOXqFZIDyFnqJM9DPvePpLR51kNUTKFwzPVPJL/+hG+ze8CcbJ3NGiiU
Ttwx1B4tgjEES9+u8MZhgzoXdXNcUnYg5ajjt9X2uKtm3Mb31K3pT4ueXLoFTfGWzJ5BSCaXp6wi
D7lxOF7bJDZCvsQ8LE6k/XpOumOPteAaG3I+Te5tTl8Lkg7xSilnO17WwUjvx9SOg2ZumwCDMtH7
kUx+uDozUMeBdplY6eFVtTBkvbSWvhO3tKhWs/p0WDIF3drfLHumeWx6ufGttY8AefCpamO+i0nW
vI487j+wwExAv26UV7wO8LpFGrTQKPdy66bfbZm5gS7z6skuXS5RkTbGu7kpu3MaS9vHthD2y3xH
5ICmYePitgmFtBRTh5PpPDhYNFcEr9iiwZuwLvPjjq0xC9Acu3QuieT2vSZYn6zFUSeAW6Mt3/ek
6XvdP1K+rFHBoxaKTV/5c9mlR2agxG8GWGJNng+faRajbPdDvWcf848JzvjpoMLiza3W+5Lkuu/N
vJ9S3lYhGeU8aLgG3f5L/467wTtg/o4/yHaKaodDbb2LbTyYMEqsJ3OR1uNYTsuD2WBVaJtp8eet
SUkOEUEqig6o2rgdmngYnmBkakCZ9vZkD1EWtJsBuVhCT5vgPT3ma1o9SEvEgRSpCiqYCaekFYjz
Cd23XYVVcXKG5ljPTfNeVFLyr+m0VArkCfSt8q/EwxSw+ClfI5tmHId+HJ/fg/hp0urjtHjbdUkW
NjnkWg5VFYtAop2Sui4dWj0Nzws6EN/7ZYkav4t5aHeD4QY5FvDlgKeD4gtI+iocpUJz2ViV3JfE
8n0iH8R4q3Itj9lYSAhTrOJGuTDa94Z8nhaU5Kq/X5ptgwxUK9JI9nrICvbS9qStu9hNHjwOmYAw
6oM5ksJPkAtjsxov8L7TX2vdJX9ZBI97rxiqveVt0XXlRvGwObL9jDn1j/Q46XM3Tc1dNdvDaasm
FSKz6AcGXXascDyfY5Af36K5wSgyIhHDPI6/OrtonzmZWfk5N4WoHVGfya3svViXyZ6BjsplVqU6
P6Ge0W2gunYXOeO4grWDpeeDKy1XjKDtGEZo5qHqPbe5ryZzrghUxtndODexn3RGFpIlkXuSEqxH
qRFM9lbVOYMvWlMSrx0n0F6WnMnWptE7rPPowS5T0gxCeTVmAPYpLZwC1uc/uN2OT4aoodsKs+/e
+xa7dm5F8YMeuvLMw2+6i2Syhpxp66Ffx+o8r2Xyo7GqiQRF3PG5TiBx7BbAteHWsD8GKuEt8po0
uTo7ICNsnKnenzUnZ3RqqqoN5nGozm7Rq0879YbjloEq2YF9oc6CDPShsp0FNI3rNX9TwkZNEG3d
8JdsSL+Lpm34LC1vPDa6fqgS44M1VH+sDJMIDLZaZIMUdDI+Ya/kAudBPDQ3+wdwZHAPGijbp112
xcnL1hv7ZnZO0Zy6+7WE8pKAzsFTI6IFAGYbFY9WMsMBKKPZXk46WyfU4jKy8j8aU/r4bGWl/RI3
LD5DJI/mu+ej8B1Fonqvi8S4IytEGWdU84AOrI4/rfS2+a0B/8vqt40gZEzTZ156xgX75hIBnadw
Wet503s1AHMxU8n+DriYPMcUbWJDclEYcXb0e7DU+q+1CvXMo7B3T7ND3+7T0Pf1aYBa8DIyT78k
FqZzbNutUPdT6bV/47KnjzdJHf1BSbNk0nXXExwQdVjTSV80FTR/IKeTfYmEmR0N11LXKLOXZMeE
376IROm7auFvNc9xToJDB//VG61+ziPd/iht3T7bnNYva9m2R/jSUxj3sVBhkyeuJp7kLndyi+TR
VmlMrIfZZbYjZzeABENhNwv3obci2o2n/NmAuHUBoEntuZ1DUgP+BAjRM1vzo/a69MesslHgLEhZ
xpXAJyRGF9y02qRL4CGD5XxDFlXARnpcxEFhGYCeNxT6J6tCATcsI35K8Cl8Fl1jvUn2pC+I4sBD
rV6FQi41eCcjxjnhJSemGrbflER3PbPWnPlsESe/WNL50NZiuFgOsSWmNOMJ3aM+EPnq91Bz6z9O
uojQndjyUwkOha1byHoAUmwrLuxVvtyvOeWYwbatQnJjnahOhrjDstaaRx+d+BT19fKTu8XskzhJ
PmJqNe8cGZd7I0nIrULa2tMsL/b0ZR1FiXcEs557YnW1PYxDof2upWViL83SYBZzD6zQcF1VZV72
YOkirrOXhpu+jZljHsXR6ZdtPvd1lpwZZ2p/FRZ+VcYGjd1rhL4Gj6mawUc41iPhpQ3NS/NWIN/J
prGT3TO/KlTZmh466txXMhuVD3DUuWBcXgO2HXEJALLrP5tIs0fN1HqyMjGEUU6eigiNF1btrWGC
WCTuwC1+mLZVhYPNe9ROOveqDeTfNO5Slje7xv4DcHPpqk8K1L8j5eyoUDsL57ObZgmOZGITayN4
/2S+rMPBUg1JevqAPgx6Jh6LLs0CmUdF7uPYc+9rg4flYTUJcJG18Q6uccOy515xyCJlHwEw6YMy
U9e3Kj2193XKYeuq0dpZY9kEtJBZ62O/mJCp63pTdxpG3mOiEtxrkyyyC67H/HUaAXFRDG0eFNmd
U9ar7BERR/ZB1tTrn0mUBRVy9Zx9uAP9x5VBFNj3st6R+8yUpDlmC99NUJe3MPBS9WYW7RTevF09
KSc5uf2S7jO2rf2ebAX+ngV9ZaP5OdTsp66VM5r32ey0gvk2f1/qRIoz9gL2jLPlREcvitrimLlZ
dcWNOt6QW1QmmXCi9GQZxwmCys+xj+WjPYueuZrd/AunTaJ44450uSfEnX0q1hEyoumcw1DocJQR
mCgChh7wyVHFLl0pMmBjYXxvLMH7w6QH4+xm2XcrDe+B5mhSGOsmij9j5cQPOaciT/+BeEK32Nwe
2OKtPkGp6s4pUqY3YzLfoYF4jzzg2kttzvbF84whJOMzhvaCaSpb6uivKnQR5BTiPtAfIG4mgZHF
xuxYnKKN8c6mnDNkXchcQc6qzEMO2ixwCtU+b7MGdrQMQt535BP2qbct3yoroidIQBQlxpSEl4Ni
LLMINo9FTxikKfc0VLQ+y8uGJ2dM1EtR9aOs+T7qGArSWV7wg1ELs+ZOMOGCf2sEHgfNg2ZXIM0F
ZRo5d2tSJO+4Ue5bocnYkSM5FLXoAVxxubl2KmY3nHcOB4koxmPNHcP34kScTFutT/aCAmUX1YW9
25sW5R8jch+GCfJwTnYCQTA3wzSpZqrjXZ5MGcInMUFaEIftoUBi/jWt3fhQM33tBqaAa7LlyVG7
Mfxb62c+YxtCqQ9zrKgmusqRBUrCXWqbfUCgZWjxQIpprliBqVEJcNQppi64YJB4yOHgA1g1pOr4
km+pvoud2LqwU+3Yssg532+NopSChRkjY/mbNFdsQc+eXxs+TKGNEQzuOWAhk3JmH4x4/gRgT5+i
LrYv7jDaT7ZVuucJb2OAx8nzHcNNDxGf9gvLaxBPsu4sRtDKvL0NYVmsvDWMBR9trZZjVGhNUCA9
u/lwMBN60dzkgAbPe3rdzxVsAKaO9ByxId93IiP4Qfe3v2qeTWAI6/FkOSUIYwPRJcaSd0MDdLaP
hZd9d3tsTWaIzZ5cLDqktGKQ76doKzn/pol/6gjsDxLFagSAWYwLyW3v01SNfWCxZn10LiO718YF
3qlt9FEqYrrlFcWfszcdtykTXy5QBTZPW0MQU8NPRdZ7z6uoPsmqMZ6taVTP+dbmnJXKBUB4c6Oy
akXBLdstMBnaflmWxRXawq0Kn7D+LZMWcc8eUH8yaN+R8lcz+mkuPPsQPzYjV3sS1a9tNhoXsU56
R86pPxpr4ZxYI3t3s569Fxcrlw/ANQNxxgA7OZUMeglgRznNlaYACORp7WszAvVoc4s0y+dsWnLm
hKr7hu1g+yWbTswunXHqpTgu+WacTZnCPLPm4X7whv7sePmzqqEAu/h/hd3d1+KjpfZlzM0Ai2oo
Bv0jT+aHajatY54sLy56UWyUz/DuQQIjpcIlxiNl1dOe0fCji71P8I++mNLvjsXGvgDdgJumSp6z
ZSyP3qA52GfKfOx8FryPu/rkufkFJ215jhd7u2hEosBRLun83D3Yaw7eNkuKY2RW6Wkeivgg0Z9N
WaUk4yqkmoIL3jYZQB4VY/iJOjF9pLg9/yUxxV3z0YGTQOJX+9nIGSlM45gg1vo07pj4xcsoxLwR
XZZClYGB2e7oWdz0d1WbgYmH0Ife5vhb704nWFvFIXVO1phcrJJyMwnIrrFS9dY0Dg4B25FvaWaz
0e6mgeZSQXDvAGO1pGcGEWjErDmqECRd8w5suPAJWc3hpoEwlZvXXJLanF5gnT3mCjT5qvj6SQeJ
yM5D2f6pFvgbEJlJ98WuWQUc8Gezcf0WHkDIigkNys1vxPMl90XeEdsVt5oXRxCV5/uj4GfMB2Kj
yw2F6LanKXPdx4WNfRjRX+RXDkUdBBeDqV3MUFMuO0ocR7hbPqU2zGeyBRh1xYKRrzSVI+Bf6i4c
lCsOc1oRj5xN/upxweydafYC0FK4WJpOIfrgM9GNnq8OHpLrJOu7OMUMvUF9pDQeV6dDbeILgGE/
TeTjmtLwMqQ/IZX9WeNOy53Z1AziosV2qDQ04x6hNOSxadBVQ8ciaCAzIPM434/5ZHHLplSLJ9cx
t9QRjynBxsmfMTCReyyPrlvzgXLKgKftHz2Le6NS3qF3MNEb1kW5uPOYtcJ2mn6MYo67/SJlfmp5
HLx0lrneyyj5MUqx7TtKIuCkqIcyW4ZvQ8nmyM/vqpyxBaGvPcmW2xgjivECEfuulq3fZMCHAFHr
K6Yn+qWU+OQAR/0wW/UuZWn5BkKL767We0kmy0fI6+DNJyEz9L4Dp77Ww5/RJOA68WjeeQ5STT66
kORLDTFTkK5IT+Q19slcvrY6ZbxU8z4lQLJreYCHZdRIlhuHolo/jYaVvnuT0NL5BvUv7GJ44ZLd
h4Wd3tHsDL3cGh7nDulJyjR5THoy2TXgaZydk28VJvMidX8hCYXx1pUULvQskJ2nmmPRln2/0I7j
Y8KtaBxDR1OVxjlgBrq7dd4Qvjzb+dXwzEszpykfx+rlJp2NU3WOvN47guG615u3dH4/jp4/1hY5
FXqgPr1qOGcbGnjBhWNXNgtU9WI5QGET2Bgge51QO8fQyLVF81MijnlvTY/tNsVfcW51ABLkN1f+
V/Kw+/kRfNlotb8d9lwwGLj+WYy+p4TNUABvGBtAwYUaBExoLo57tAWlR9U8PsQl65ZxrJt3aVFU
kWPgQSY3XHxjTUPN80A7TttgbhfOTapiERbin9UvW0JjQWRuy10NuIFdptDtSeuMmnljofsF1JPh
lNXOm2nCLiWQ3kYgsTjCWTEMNTJ9m9Ri3/M+C8SIVKij/ppFNlzkzGTrddoy4YKPX/rPvreNE3Sj
FPnJXKH5kgtvtqg/0kf34kXZSynq5ODUWXPovCZ/Nyo2363qHkmB8LpSQIQ5JaM+UvoYxDznmZNx
YWZYxpjCm2cN5w7YyxTg8iLeahptdUK0Jxw0zz9UPWH/4hQ/Eb2w7wqTKsoYKgYr4iIn18v6hml5
XqR7deIG4ZO9UIN6n/F10S09m4DKYUhRvymRZplDy9VjpbPlKevjFiTKbR/umc7MJhX3nRDxR76B
JejdujqD1lyaoE9pbd4ZUU+qIVqX7DDnSY7hZR4OQ07qoWbSZKDKR7+0eSKnm9lhj3NgH3IurIV1
Ryhyiq84IS+Vyoz3SDTbLmu4egS9YVmkNBWBJeHmxCWo1smuS89I5kSNdZxmy7wsTlzx7qzKjWa0
VTu0E+n0EsWUBfFLZGCKdLhylxfv9NuokzXo9m+fNIyOkU0EpePCVBHgehKVouVL1/LQ0ipwQOVj
ALJ0a2HDx+zkT02pruY0+B3Dn7S8m0eILcXV65R4GUsRn4tViFcO/uphhF9xmBA5sYJ1bXsQWSnb
EOCTUDsqTBYMKW3Dow+/wmq3GKpVO7IJq1eRfLua8wK65Zy/IdzdjZ4iS7vO1WPW4gmwFvsPTnr5
0yTNk/iCCPzvqEjLV8aQH5mniPfm3RPJ/Ffh5TfzFguvcZuPw7Y2Yc7sfMHsytsVosje1dV0xFJc
fTeKNhm3sbM9PR5mMNWQK2LWg3685tujOcKMQEfAo7E6LmuzHB9gZNos6DRydFk7IXik5t7NJe1l
7YJjKRnephXwlSm6j9QC1NClQDKhm+p7pO70eTX69svG9kureOTMBzRYpEwi4mBFFRebOHpNEg9m
0g1rEY1UsrjjZUmzjANvyc6rcP6mjP87SVO6n7OC4iRYVLOfRtd7tYqSh0m/YVUaB6u66i16HJ3t
UeP4e0qcm/9sKmghGcQv6oN4M6pU3gEGiAASbPLSZ6vxPQFjCqLa+/IGywUrQYqIKcnerxPpksqT
CKgEDbLTMgnreIMVZI04p0xNb/jR1D2IGdoRHPrfxsU1jlzsZjrXiqch1eS7EKagxAxXi0G9d4fp
IDe2ksEktv6U95VxP62LxxLDfk0a2CZVDijM7nB3/l/qzmxHbmTLsr/SH9BMcDIOQKEe3OnzEB7z
8EJIEQrOM41G8ut7UZnd9+ZFFar7oR4aCSQgKKWUfDAe22fvtTG8kYKmeGCCxL+yoCr0hnWnzY1+
NlxicF4o0qOBiRyeDOEGrgnZqS/HB2Mx/oYtvVquIvZohv4jFFr7FBO11vkSrXShtu3g+hti1U9Y
IK4TFVswWGubWpgUz/mcGVQOCEnxFijifmsy4XAWIo3am94fOJOVm1Unn5R9jApAbVg1qQi92uFA
JhFUP2OLdb6oMkK1rGJ/zWAx8/aK7lDxMQwmr65ICswZjGSOxUsfd+ENPNh8nHoHhJdP0WhWp88i
wvrZpXCYbP+Hkxp0KkRnD7V7Z4uOUXCy7n3mIhz+ct1Cv8JQ9TLJ9E1Q27SquzpeN3Q/aNl92A1x
MLNgeWxJe6xNOgMeLL1qT7B3+wBLdvwi4InvAeMw0oxdFeC7oQDPcIMmru2N69XarqC3LpL3I7sm
EnJxCrR1Vj8KKL/hOodTcMYwhPYiBd+AqBRnQ5rsxQg46RtI6sdosL1gNNoD+RPy5zZU4p0Hvpvb
CtMChTm4qUMgtUTghK0jOTqAZjHa8TbCDnvRm9heBiCMi1Q4lz8NtAa+P2Dhzvym6bH0puceGxoC
obmtON8u/gReZ61hePmcMwYznocKI/Q8AKcql8Bk2+tvNKBqT9z7rfPMR/llLLFcjGjsMYCsuLvj
XKAKPJJ2/uGM/vAZuz33OkQDf1jAHJmYTxgkkgz11pYvAqLp3aCNfI2njDeBHZOKr+GsoARhkmfM
zH+H/QynO8RjNXNcUQXwrnRXPMvYiMsdZHFxKSMBZyAfbRskVwXqPgJOUK6tfPTb1RwVCsywl9jg
WUw3eZa5ag+soxjjACUnW27U9t4lRTGvnKo2+W/NYvEGq+EtdctPan+gt0z9J9dyXMlNQu+H3pif
+LS4FzkzghXONSSRTsLNGcw+4aSo+CeQddldJti0jJS6eINIyneJn9a7i2Y53U8rNyF4dWZYbWs5
CBDaVrWdB9s5eGHkXNiyjldcVQXyGDvh1lH9tk5ycS8dmxMtdiM+KA00iK0kCbvXtJBuT7YbhDdY
+6B0lStGxeEXr46kng3UtmukyR4/zIMz2qwh8xDrGA2bGiWoaX7pSa49oqzF26Yq1vOMNXQB4Swc
mQzIGl+/lOIJ14Ez4Bqh+FlR2oI9LtebY6fhrTJ7n54xVNm9O+bWXa60jJAM2BVW0VDorAbP7kBm
lrQrRT/tSKov1XaN4gMczd6PMsbH7jVheuOD32xmzZeHyqzMO32If/gdih5EW6ImUg3vdg0du7Oh
wmX2fJOQOgOzLsAU6rNchWBYYN4Vc9BMb3USZJ1OgNmsrmwE4XnIxniO6gaGd9bu/MSbX8oh1oMx
qtoNGUEFx5QgZ5i3RwvMIu6xud1zC4y3naWFD7LWOeul8zGGfTxRAQgETfeH9pJ6iF8jEtiDnYW4
59NS2E8sm+ZtTM/avSpVsu1HbXwPe+MX5akC+GBokzBri5cy4dmBJQc7su8n91JhJh+EA8iCsDRG
VLYozrymUcynySAcuHWA6nqKpQ66ymThsyFQCwIMaGmCdXtiJCBjZASRxTNZgMEFmTQ+jlNm7BMh
6bYafS5olO+wQTxMdsXqdIHaL09ql4vHxl045zWGAGJBjf6CaRmXlVzofv2QL4tZg8i4GjaVqCFg
YByaervdebS2XFKVDtsC0FYwZeYH+7fwtGAAzznT5LpouNBMSbGg6DhqhzTNNxO7vwuhAvHqavOm
iHS1TUnf77u+d/dZXbenejaSbSY7/SFW5rBjyYDM2deK6AdTS7PrSxU+xpiur8iV/FVSloJuU9on
VtPGjVcVKpVjT/XFCKUgH6ljfq1m18RGUXvzuZxH93uayiLfsX3hDsjWDcts65PntGc+PWipBPNt
eWfJ+kbiMihR82hT6p2DnbvkB3RHVKeojBDjGp1Kr4C1ityC8M7W/lx9N8oxaFt3WKm4lSW/cqwD
217Lw70VURG7qrra3BkMCic8ovu8mPof2YCNZ+MPmqJzQ5TJC+/vB7UR6W5ERODRxV6driuDa9sY
Bk7avel2GtNqltAUpoyYlkEbmQ5xh/2dHti2pUmKC6SzURkEgFVrDKdphtfuNaV8x/s/3dKJ52Pd
4EPrYy4GlAef3FLQnlLTJoGp3VXM/80UJ9jevAa5OO2sOyvihO4ral8yH3M5n19KG5+NXGRfM9S/
p85v3S82cP5ZSOOYyNSqibmF5Cc8EJF4VRMD4MKoVW8aC1nwfA2AorI0+FQYWqBnRASUDzV9NYZD
Zq7GxEEKZmb4RAPl5mE21l1EvegGYxCRSw9GGIv/8VDRV0/MY7T1U1RQJjriK14PGrR17PjvYTti
OI+ZN4ArDfoJ9ZmnzZAKOPCIlVwTbOXA8jbSPZ4dnzdINq8IQ+8wnn6q0c95jDvts2XG4FUbmjkJ
k7fJm8H987WfdNY6UtcneiqY07lrdNymcCzitxMDtaYUf2XZWN57U4EbufScO0IQ7sasc7Wfy2yY
1yh9/dboosreUrKOJ0NBKcYIq0j3TkA+f19wMmSJLTHzezZeNEsllYGKEXXj3tNMn1WG5lGdPpr3
la0PZ1dj89pzHj1g8tAW1GISMLSPt1xE9t7s++gt7kvrmWhNhtcB1wrbHgrYyMIOu04u+jgNVcY1
NRW6kw5BgIUXTmLVQrBLKNpbuRFPgqScENqHJCtWhooC8GLmWZc5JB/SW1gxZsckvui5aeA0Trnx
3O47NZI+6KuwIUOeYmdos3zemJbx5KLtrxPdgAfIabphv1ucoSbcxFDSMEiX7coUs3ud2qbivj+O
P4fcwvbcecq7h4xGUxIdmf5VT4zigSWt/2hq9nhjgb0QqiFlaRPBHrvUh2PaukTtoiiXa4tCz0d7
Yss4Wf1bhw69VMa28wUKU7bFSdPueJTidyE+Bo2ueDCEk51HZq596mOQt5X3Am0OLiMJDEZJb0yf
G/w6NzWMYlzp0k5fxobyMqImM+YmXM7r2povLR8IokAhdYfF5B66ONvFJN2OokiQI0PPo5ZVXKlv
KEBDFB65xak8oGUMACDqgm/EqI5GjXEGnAj6Zuu6sNnoiX2D/o3rA8TPq+ZYD14bkv+r1S1uI+r2
Qm5xWdtFQaFEHBRjeh+zJ6R0st/bnsv3x/en05TSz5XkY3nNqqGlNCg70CWp7ks3QTfgEnX2pwJq
FJcn61K7Pt0GBiGyrn6y9ekURSyMPE0csbeztNG9SO5TyMZvcduQfKa9bSdsu3g2pMvB1bOTPpRp
eTQqRxImyfCE2GIMEsNsXqhWmC9eF/YrrskNnD4W1ZTaO+D0Sw2Td+MoYL9NBDVFS7B10O+6LvSm
3pKZQwAYqYjSV8CkNGLxen7PMQ28l5X8uOHJQfQEgs1JmsOvujXQerpI7OmWQdqjKAErulULauKs
6YifAGS+H41PCxDsSvU6rXeSnC4Wy3wzJyGSlG+UDw3DxYPqJ3MTEdd4J+KYxiRYxuE0FjpuY9/w
vp3RgoXXZeMqJo9UoEiHTcY3f27uWC/5rxAhJ3q+KlSDuNIwy5vZRizRwFSJ6gBE2Lw3Eie5WmWH
UD7HRMB9ZfU3tIH4M1fsk4F7YGG2ECKxOxjOaXI6m0JANXKezR2q4ShOkvZCajSzMce3lbBPELb/
2YS+fWRQiT4RCZkhYDOzl27S+4RLeMFFQIqj178tUtCrTltHBIda79/n0DFfUDeSd/xpJHYbKvsi
P9Q2M0SIX7FmGw/T6LA5CKv8CU9/vGEtwPV+KW+z/Np9FDrdzEQABM0mTvwwRKzP1zU442OPx/qb
cMHwWPJ4ZTEzhXeN3wgqOKEZ74ueuLWWhuFRFpa1bTqeNVyeS51Y2qTekVmcCyurfOMBKyM7ouzu
jo2B/VhILuBaNWWPWaX9TLuW8uuW5ydsyyOBmo51jmjvomY0fohyQFbM+M6sSFbrPBPBDcR1S8yr
mc0DhdP0zjra8DATA0OfV7INKHjA/d0iZNSpD/3YN41vM/XCEw4dkhe1JlvutXRG3ByGgy3LuPBY
VHwPVdsUfGy56nN1Ri1gG2U+qKoLH1LfrzYRRoCnMkweeboy8wju0jx+rX1LfotdWpyduiwfnx0V
06nQ1yyetLxnZ81YGzAjZ68+0VnEaC2M3wbyeOlSCaKQHdC3Z3w1HFEA4raubtmnznTmH2WdODsv
ZntHAtha+1w511A+eFyx63tEDev3QriLu2/R3mtddt+Ya6a1V0XicW6M+TCQrVzzvgGWNRP/WGfK
QdNgE8NXFSu+XRAYGzoXXWFyIFNiy0v4WLLBLsbrkPT3xWz0OON66M90q29xkzFzRom2K1ndPHYD
PIZo6MRetxuTW5VnEOmb2L1/zxogVErLy+eMlBqzYGeRcHKqA4SD8Nqmsr2j7Cc7xqASuMJjFFxl
ru3xkhu/OHC0yxBOXb9xcs3TViInqLj6n3jF0jQ184nyMyWMde4t7URVSKFnmL/n/URACaBm8gx6
KdwL3Fe3oQzTD5Iiw1VYLF3QaTHDghDIOZHS8v6/xS6/+1VdfxS/un9bOGmfFVwkHB/9v//9h92f
P45+VQsc7G8/YGBK+umedsPp4VcH9fPf/43f6K//8v/2J/+i/P8XRnjLN8Ho/+dG+FUS/2j/GU/2
5y/4y//u/WHploBLBulxMcD/ozDA+oPLN7hHHO3CEjyx/4//3XT/EKbOesdArnVMx/+HA960/+BX
OBR46hzsLjUY/y94Ms/5V+e5qXuexVraFpyu/Jb/UhjQDE7e4VK1dnVo2E8wquaA9p3yOCLJQsYf
JYX1xXtMjAjBzfPeEyqpziwVJF8c/mXvKMx2LnFlZ69pHCe4LGfnYvilGx5GCE6sE8025nHQOs6r
OStmVgV0+hyCVqZtrmdlkPmTQ/hrmF99PLfftBH2r/GMeL4CzNnfEeUbbzy/wY0AD1jDxc62bPLM
49gO5oPsVHOyu7I6TmDUaxLT/SECEjAGhqktw8ds2ieo8emJEI9F2puw0FOW0Jd4yBJbO+kp/yNy
9+nApcyhKgmoR/g8VmlDk6ImTo5P9BO+FtfZVPOyZE0gNlkopfpzSPE2cp8V8XtbZIMQfcB0r6iL
Mr/8iG5DnJJFdWy7Ecrj4GTUJ6ewItJOJme9SF0bwchnyqJ9kbJsQvz3Wr2wyym6h58GqXg7FG55
Id644EmQuIAzDaLgMd9P8htNTXsAehJSDEtb5w8wGgVHl8Z1BYPL1Fxjijm5N+leUW9D1+bOEcWY
Pbp5mg4Oj3HEJ1Z6LLiZfzCkwO2WbnWGIi4OqUFFAFsR3SIvmlIwLAUy7Wh9x/3ieHVi1iH4m+12
T+aZAbrydYlBudcXooSkNHo1e1wbOx6cXPJLAG29XoObMXjMVrq7HSyr/Zr6PKF1taOMWuL3+Kyp
U3o3+sE5LtCxk4i76h6jivmsMFpcMuop6d6adFfbCpJG2mZkT8hy0+busXZTRxyZsAFAZKPP0x+s
KNkGVgmiAvY+DaULxSxVR9H3+v0savdkpZraGA6GRxTu/KkoRf9o63as9pXJIi2ZNRxcHu4Ukx0t
qoWOj/GuxhyZrMj09xfRetZZNCxcdUMzJ9zDuFdkN4OKKxUvqdc6yFEQP5hcIqks4r1wvEJiJoU+
hx+0A2ZHLbPtd3CkzgmyQr6nZMHkZaoM/8qUAxJNuJSKruqhERXlb0v/ZOanPNCdil311vjdUemB
tT50eBiZYxw45ck0tA/0ys0EatONrhItEHXzUWO6JVJSEfDvB+2lsalfb/3qSP5a27oypPdtsu96
cK9kRv1t4SPYhq39Gsa0kUmz21YVqVAiaDEcXk8hJTSfOEIbutTbx4bWTj/pwG5b2YasXE8gGfcv
RL+7Aou8iwdnbaTOgBTmsJFxZEE96tIO6rhLU6gyzawMwN+wXbJHIKcV+E3IJ26/srFKHInirpVu
IeLa8AYCf+4LygFsh6YSb3gufbu8aHDc0BasapfbvZT3PbUA0SoipugtnRkwy8kmeh8ScwR3fxBA
KMckGz+R2ekI5DTBEFjpkFqOS6dSvLMkLw6LlVwbicoq/pD8IvwY1e9O1tFSUsOK17c0rXlu9pVY
pdxKyse3S8KFj0U/7oxC2Dt9sHXw0A3ErZad2qDwLhYRJvIVja/hs8tLu5bYylYKZsnWw4dCTThi
E5iHHImxTHu5ndKlf0sk+qNHlcOHZxBdXpkJpdmFaeJNcsPsFppeuNXTKvmuWeX37BEEeuXc69OW
WPa4IXxD1d0MpHlVWoN8r9FO900Gang1zFmyn8Kk2UqSxnj7Ote8tI7urKwMwjGOqfYNvCIx8nZi
ox2qaFvUdNjldjk86rnRvmm5zI5u0UxNYKYsPDrZINyy6LwBGpcACRijf0bI9czc/n6OxIlRdjr3
epa/tWbUcVkb93LOtEdJWxmhGy97mJIG6zyggDuT8OnOAyZ9a8pznfSHgnY18kwkm8hZDc++bw3b
DsO8uSY03BzY1GhXvSv1+gQXZrpTBFvP7KzTYZ1J3zjaKn8Pfb9/d7Use2kSWV14mbN7ymLsjx6L
QoaZRh/ZYmMDuItiduzxMAG3N6O5wzyET1phL113mF5wfs0l9JJQJhvblycwhADg50E00OnnU6uB
W2a85a2bVZZv87mYH8O5h+SMvzR79fD3b6Z67O8Ax1tHuLMzQnU+12uIzOlXAy7+gOuMN6nQRPII
K5JP2fL/dpPEuvXUtmzJAU1706idT0PF084JI44+djAToIYcPh439H7kQVpqZxdhZ9m7E/9XPO7r
toFJaThbdlvqIfY7EYHGiKqd53nZwQfsvAvtuF4nYZi/aqWcn/ERm+fZYpMP2ot+8NpGPVmXsWUc
It36ws8KP8JQ2U8i+rSeAwKqn0c2mlDLGT3KwG9a9zzWXnoxvW7yVh1nK36vH1aHpQufK+FTu43u
LK677FZpsEOUUH72oThPQToC79Y2QJare0Zkoz+oJpmfKpPhDUBvIY86HankLrLheUyNr1biI94l
YachEbETACIX/XJlH21LB8lpNZkImRP8AQz4yh+ZsS3zBUVGPXHzUD9CguQcuuZA97CX6SWMp1TU
z+6U5r9yKyfKZVWYGeMErkfRG+9xagLkaAFV3PVNzU6VQ3SEhsitj83njAL35ofRz8VYxlfLOzUY
6DaFidMIwPW+bIxHfeZ9nkhXH6cmvLKYbVY6cC5SKGpGm6gn8zFr+ZLsJbCa01imsJlQbkB5yAXW
6cOLjVOGDmTB7med0nIOsHhFwKE9mLUmdg1RPaj4hF6CPFkCtID276k06Jj3dB6ttGZQ3RGq52qq
8q2BI2/tlUZ7o2p9fM5qChAoHweSkZd03nc5i8ZKaE+44jajPSWrVje9ewWN6dpi2qIIL0lfjWky
D0NbyE07lPVX2aYZJoyu3JDyBnTilv6bYxXTXWg41dfQmeMWXUelK+U402O7OD4JZzKYmN2etH58
jit6+bIhbqB2dPNpRK35dtkJrOtQ3EHMSE4FVvwjdCXj51ROv5d6HmUF49Cxv58GLTnRdxXZTJLZ
+B2GujrPbAGSYCw054pZhYME5eVnMbQm3rXOo0VU63eqUMnNmZijjCj0t25vYDWg+uhCYpA7YAJt
xQjBwjTd+FUADbkldXOVntVjBqu7YDI0xoEeND1e2eyM94KKd6nODJ1ARv3SpgrTxNhYc6xXumaz
Z87wzCbnqY9/Qq77qg3/DotYty2qnvC9HSXuQ1XX+LiaWje2caOdOBPBLmJNip+KhnOVMq2xTNa6
khBHhd/MJ9fp1ZbEnvbgQafX31U9ey783I4QmVP7vPdVbn8zZFVyx97ZeOEh1exGxcrIFVSOH+ei
YfZrvcz/wsxAU8Pc8jTq7AEvUS7cwJ7lfNE77UJrg3hgmJyOwFPilaV32HLaxGeaW+xdEL2SaV1F
RgcZihX3U54Z0b7ouB+X0LUD1acnS9TOlRMBDlYTFWcnAvywKsi+veEltM5moZHaZM6cr23voQHW
euO+50zWj1Vrtme+r0Iye1F62jbTcJ/RqaGwiLCvtzUD/QTO6GxuQibcAE3GaNl1l/njTBoSJyfZ
sHd2zsXZ6jK8Blg8xdWqmFDom0FuYlgtFgK8U92wmwhn3VHjTd+KUAmJr6ZdwJiQ6zTMnnX8qmex
cYLeSR9TrNsa5bOMGOQXDxVQoeugs2oL+q64mIPj3nuRblsMYBa7WYh8mLenxPgZ1dIjD5G57+yd
5cHzfFYqbEVxxBZRnMVo+bQrYVaHZR2A/yjxMbA9I+6lvKduopppBWRm2oyey36+ryjcbcTOJ5oR
sHRGSNfQBNdTGrY7Tq0fCB49WV5ZYQ63413uYccfEzjPZnQzG/HdGEO0D8tKO4xpSAgGzRoo1hJI
us60o68Gpy6CnGDnow7hggVJi31c5GFAZ7a1zu1spy1XDJTiPS/EvFbVtqyYDfmTYPYvv3WMZkES
aXvTGckxZwzcXJGzVULeOfCr+NVvKYNGKnnqwQUunULPGmPHiusgVpG0v+N2XhJO8C6W2TVBgdHX
SvCIcRn5qYXWORNpUCbCW89+wrNBjz76irpgnCEr0bVm0EvXCWYFeTCr4v7gZtSmAOAfsJ2GM5CE
wiK9hDE2QxsMkoEkGQQPujvydlvkZqDn4w9IVFgW433PCjWo7PJuRmW+KauoNk6sz+RvZ3tXW6GP
bu9TxaGmFjaWb1rHtOyih7D2sp0dIvxGzSA3jS4la7BkUcZq8sMz8U6GUm0adqMhCFKEwgjX1I9O
Fvqw9Mjb5n17dnCXJCQqeH29lqxZNmrEQy172NuaG75Iw5RvXVqycgGDxoUl7XGnjd3k1sFsDsN9
rsPL2DhR7b/QZTP+YEMZniBHKLFvQxrcVSbeIlUTzOs14ZPQnLng4Cs3kgenjkY8HJY17+tRH1c8
OPTXCObnI8C4Wq00IFr6Tsvy7ui6LhyXwYPLQ0ygfrXt/tGa+CjqvffU9xnoyIG0RJHU3n7Mmx8k
eK0Viruz6cd0jUvHx3qtD7/MScYm06nuXSNpeXvuWGXPV67O32nRcBb1D9AlJefDB98siMyiTkAs
F/GucEZnN048qgX5t4MZ+xHmUnPc9x4qwcqLDX8D5LE+0eKHwLDsiV8ikeXvFZ0Uu8TpZUkLe+c+
ewwuNnsB4DELLDQ7/LfoahdWVVVXffd/V9J+q2P/kNn+P1LfDGQGwA3/ufy2T4ofn/GP/D8sCvjz
F/8pxbn+H7ruIZoxE9oepW3gLf4qChB/LNW6VGmjKtMGsPzMXygKy/rDxMiJUAehwWSIQ6X7C0Zh
6X9YuFKR4hxDuL9/6n+LkH9RH9Av/xQl//rx/yglCLik7DtqRa2lCOCfIRBogYZvIF8j+pEnt5du
z3+CQJhQ4WquFoTAoQdRs9JBcOh8Orhq9JxPu7faTarH/otqhLdzNIW51A77wFVpeMBEbH7pKM37
jEEqIFR5Jwu/2NmsJz4IX+CEnJ2aSbnPms8GOYYZqKFtDgzoFYvs+OD5sbatZAnuh81o++WX4bQb
4859YHhM1Iavkv0Z4nO1V6XtxNtBK7aTLy8kHXLsA/hvpHL6A/BVzMykCyfKurdJ7RMdZ46r/Ui+
Ydv3vzLNgXwTx1O4a7VQbq3SAIG+wNi/IghGH4TC5XHuUjMQztjvZgJye5TLaccWrdx1YyMDiLQY
xhLvDvVLbSbiHfsqpt6vmaQDbNLW9wlCzE05BPB90D70VVrOhNusTGnQDJP6eSBr9Atit3Ppdc06
Np58mjvdR6DsvJvlgtdnyTskvKoVfTteglECr3nbumD5IcvhtU8HDHH09PHsyN46Juij5Y39sczM
TwrZyXpnSXJOYqz0iet1jzmuE9aXHR43DhWxijI3IZYKvsEMI24DSWefI3aMP+txIDgydkL7Hian
vxSTN7xVqVlceMP5e4qeysAG25LQ7asSmJsD10MeYmbPN5x+36PNpOI4Mf7XnKHwCCgbZSS3Ppli
iQHOOWyMxGIo5gNv80Jp5aNdmCl3Ux5HgDP0N+zBWAEdUGg+vjiwt5lxseK428MobAJlgZn1oiUZ
GPViNQwC5m+krPQktPDFa4mwCVbfLGHznuIfNKt+jq33caqzvTShw7PzKRYAA36/1kOYIWSCPdJU
BXvhDpeIawYmrOQN/bS/uCeGIX1NtbgaxpAeJOtX3nT9XIMePIO09r/QlqLncTC4c/CAfZlGMz96
9Gc9KSLyBExGvzkTIJbAgXXzvmssveQpqRFGqWysqnYr66+OlZy/RMoNGdVbWafmdbaI4aXKGdFR
qe1YOSaf2kT38+fc9c0mgFQyb7WC18xPDT3Q2lJ+zCKuTprn1Q9EWt0TG3JvOym9XVkjl3l7SQfy
mKsn132huo8kYQGkstXQOtspDZTI4h0GzfLZgKlypVAQv+UCR93oIcaaVROn0RXHS3SzZsMO+tha
7jQ8dSMEx1bfdZZiRgn1aS3xsKxdssOfHndBn6ek1uzhdthbDC8edt/sNsvqszPGI1mhdE0taGDq
vbZtK3UpBkIsHmMsizbnibtFEEGHP4CGdigQjx3tv4DfWP/aWMypx+aac9oQgHjAef791COs7rJc
5DhIWorEV4OoeOrWAA5iPo5lfR4Jba5VARWjK99y7H3xpmra9mpjzsKKRP3JqZ8H9R3StxCUcZmf
/GEJeCcIR+cqssq3qmE261yVWMwksU0FCEVpIeDROXvwf3+fs9/fbQvPon0o+V44B1YN1lGJidyl
Giy73ODAzD7+6TH1H5z47rL7+duJbyB42Tx5LIFcycPnX078CQ4vmaRI3xki4hZVrODeWo+aN37o
i8/SgGC6FmBhzm4rgYFovMek4ceaTwO4YOzCkWiNjZipqcQjGY671BQqaEGz/sLyHj2RY58ObqP2
9pgfaP+kdtaU7YfX9dsKI8ROlKzic9NbZ1ny2TS0u/DZKsiDeVh/db8J8imXS6I/PposhdnAZgPG
xxY0Tjm0lrPWM70n/pGZ65AK32AA2bYT/ljcpKv8D1i+5cc06MNWOdiATRoWryJiN5FHBJpiZRS7
qlfuW0Wp7MEprPA2FcnwwA/dbTvL5C01LJL0g5oDBDtvMxcO9SuynneVo7gG4u88RDFq7koBbtlG
vRk9TsB4oVhDh17zx4b0mWbxNrN9Y9cq4ZA0wOaTWxkadcwZuWm7sH3pTfA9ETaAl9Qi8drkpf3t
6D5VJ32WnfCGdCtKRtNTLShJWUNhFS9aL8w72LPao9UpE7uWD+hzBl3+C27C+OKgwL8Itypv8G/a
m4fD+KjPhbGnATA+h43e7s3BPhQ4t/sh9gI4Jz2unY6mElca472plLofVZFd8S6zaotzKlFimyBV
PknSblPTPgI/ByBqztUO3o35kyKy8KkK7cpfh/lz3KeAL/pZYEDuu7n4KPRaXWYWaue5Bfysx914
KiMPgCrpCGTrPDm7NPm0eHg8a9sa6URYsPDiNW0N9dmt6X7uNFXfOy4+XS4e0bQXBTc1gbZIM4KS
mAbn7CYBT18cNn9BzGZ+ubPDt3Zc4g3LKZI3IeOKeyBTxfKrvCNW8si+YAU9r9hp0XQZO4fSAc9V
mIOxEk0cVd1yZkWge7fhco5ZkRGzkNe0b2854YblrMvhdleqNVc2l9cV9wyxm38fjPL3IclJYZMe
4+RslzPUa2POGSi4MwdBrEMIXs5bFPDyeVzO4Na0x2NJYRDOCRMfbxkOBGDVxIkOCuxhcJvqNOuG
/BAYXYIqd90g01qTVdnyYEiXZwROSYubqcESBa/BeG2iLNH2rjlz8+h/P4J0v2bZ72tTr4LMaNyn
Sa/EXVdDrA5wm/tfSRsDn/EqIxM72svbozbULIeW56QkDRIg9fEEhYTs/VR1KnhU8Jm2eE4l9Qlb
ysAZSl50X4WZ2oWESZKAJjoe6bOO7hIRc4lRAJOBqHkDE3nueIvc31PDtAwQGpPEvIwU3u/hgkUB
oTfpiiBe5g6d8TH04wZ0/iKlhrnnbciIjacC0mvAPX08hILlHPanAqG5joMB1eeQSglhUXqUYBmD
b6/LsZIj8niWXQRkv4PVV/0ljQrzNa6gGPUo7A/lZITA+bu425rg2X81c23eRgoVPodcDrekm5Jn
DZXwMcQp1wWRLt0Dix2N0BpxOm7/dnLnGFT04OCOraujWXLfEhK+MNOhWirb5FrNE0rciqmOj3VY
F9deDkvbIHX3PxEV3nSnBtDFfTteZ5jpSVB6xs6jQhZmNH/xlFvDodUg8AJjdIYnasrxK9edoD0c
4uFNzFReuc6I4SetnNvoe2JNUSWfD1BCTzUWlATZD5qOpSUEvQuoArjnBw96hlHLde6PaXdxatob
nEH5hK0Tqlj8WX5aVVnzGrO+QTfmi7ZVamZF5TgROl2EbPUK6FXsMgjFMahGJzki9GUn1Xra0W8G
tSe0Oh5TV4MLYSetH9SNE7Gs1PR3Y/Ruc9SPTyzQUH9ojdpRFpkccYsROVC259zHk5l9pNRvB/Ni
VFhZbdH//F/cnUlv5Ei2pf9KrXrHBAejkUQDvXB3+iDX6KFQSNoQkiLEeZ7t1/dHz3xVIVVmJGrx
gNcNJFCVg8IpJ2l27d5zvhPaWCyrvmt93YHG6JVpsOM/edXjJvCXRprf5YUkWtHj4decLmMr1+O7
BUHKXAoe8wofTtAuWBRxu0C0AlIr1zaBTki8JQ5H9UM3NQKOuhL+G2uipS3YSToccVf7tmXqj2Wb
iothbnvgcjT9QsPp/THGolQmjjo4JkxQFAhI510Kdh8nDowyT154unhn2PBK9Lm1YwODJO4FZXHA
u+nyttMTXBVJHZ5ok887Vh4Ka5KDH8DL0hYv8wdDVOajqI1+P/RZ9Q1MR/INznXzA4kDI0stwXXZ
qWfGjQ+WhKaxShJbHmxRXplyvEkgA1L0T/26xzLrI8dXIGQzRuC+DiDMWvceZDr6iKI6uLJj3w2A
QnlWZu1VVyW+gYb5KdZ4TnUCso/TqPWbKpLBGz1xsQslMVZ4jpeyXhXgYMeJvtsUie99HwU7T9Ta
VjIouIybPD4yaAjnY19o5QlFmXkfcX6Z1nE5dT+GtKJctNLWvSSxhNVmCK3kC1JhYAxqEegmWDC2
Dt73XVNaNqUxcVa8iUT9bByvkfyp8ACyeICO5FTNhUnrnPen5XcfsuAw9m5yXJgEi8OsOlPfMl9w
HLlJZRvtIXMpH8N8i1RFTRycLDpBWjofJs8zUY/y+QBancecSjCm+zl7V7DeZuQCeFsso3eeozo2
diAJEnKXtRTScTbz1jazLjmGRkDMq7JF3do+eUF/pRz9fdEg+YMRGC8MzZ0bD4hw41T3LSKtcGUi
6TqZYTPnyHJj9T2xFK9B5D7kXUFR3bO3K5Mo2nFoxp2r1xBSImva6QshB3+R/oCMEzwECq+IiSM+
jrjExBkKs7qrnCBnnKl7PN9Z4Xb3tCfUvaz6qiLaDOGa4WD5TKMKyD2/821WlOYVowSmQYt9xxKh
iZUj7uQGn5db7DzH074gALJuLaMY30X6GrSYBUYCxJexZiTxl85i38QpZZFWXOWYD0nTBn/UZtCl
iizZgSCpWUVMzhhTq21y+zvooizZLvkzdPRmxNYjiaibagguuzFR1xSEx85Ecqb3j25K3MdpJvvV
hNK4qgszeU/s8DpN84LuZKXfOXZQP/F8sXnJubsZ0f9AMi+qRzzGzMXIHtZspOAavhne6CeiSsav
BLdYT4Ge2t9kgkSg01txaDU9uWAniC5lFmhrRmK43IIM1oUG3D1JwkPXJMxkwUSv+qmP7uKkkieo
HPPCzVTIo8P80ACkX6tECkAJqZ3BC0BTyn7qTI+IOxl/FchB16VuRnsoJTlEmrn2BSp8kB7e9MXs
g2pHdjo4JIZn2wmH9V6UNgfZiEp2zoLZH2Jj2lND6jR2S1fCULf04NbOiuoAPHLaogkXPqzd6CvZ
bvEOa5eNXKMH0igabx+SB0T2bTwbKyxdgHrsnN5nSKN6YNDwWA/zMsudwnANxg3EHovoqi01tSX0
inA4GdU7w0i/ZtpcXaSi7XeMKijIiN/ZgsngzC+kuEeh0vqqr0qa0mhtVu0MFoIWqUOAYKaNck0b
mjcwLXQWbIUZcS173iwupVx3Xs5PDF0O0zEorIe5iNu1Jhb/eVhY+wh8+i6w8nbTdnLmVYnzfWEy
W+lQ2K4MN4XLlDDh2owjeXch6e1znwZH0wiCqwJHS+FFrzaNmSTVD2HJT0TBsckD9FEpA/W+jB67
HFtT5BDel9lqvqDDR3px4504l69NLxv5bvMJ7bgW5FfR4hrOx8HZ0CdQfjzZgLqwx3E2J4vkGLm2
w1cQGIexKY3vigQzCoa2eI8CJBVydOODa83aGkGrUa2sgKRwcsjS78SGpU9FLJoM57MZnHDweYi5
ZHbLWaU7CvxQB2YddJZs2VoPCY6HNQ7k6ilnJrrGlVEe0foknP+qZF+heNvDbMl2YmjqywLh9b6F
LFUh38eBQrigKTyFLSMxdrxh1teO49ptpzF/Kwan8eOc3kfkkU6kM1XvkvRYmvbF1O5JYYYKVXhP
LaP8pI7ck1kM3g7MVfIgyeI81GmWXTpx6xKiR6xHMGKSs+TYr359Fjb/7CiM4t41DUf3YLouicA/
NT/HpDCDQFiYR+a59ZmNyjdSWPD+1Xbheui+Of/iqgzvIQIyQG1Shi6bKKo0fCjp/LpQexo0KXbk
z3GiDPjy9Cvp6cDf6JGnAcmJlEC1du5w6ui+cO1MNAjnUroXMTIxbAecELX1f0vX/v+lfjy0b0Sk
f92Pv3jJ8/4f/+slr/73P44vbQTr/2dxrPH7z//RkocBjThcUN8YQth0vf/Zkkcdu0i5gUBL/ke6
PBD/1ZK3f4OUbgOGpv3umedu/X+15M3fTEeCHxCGsIjdpYf+qQX/q5a8kAsB+l8tedLMBY0ZHssl
0/enp7Ew+9AgrUzBrWwQTAPVR1sJWAB5YzxcV4Rvlv7Ce4tXhobQfdW3IvUBYNTHeQIeUoZhvQW4
al/LJRtbn2EHwejHY7fw57QuoD9VaaGBCBMKyoZCEVlsgDyVXMH5kKNrItk1mr9h+Wp3JIXqflsT
XVXmTX2DVTv9FjYBwwAHfEe+1EtjT9CFF8IlKNRIEbLUVeSKNxe0U2B1GF784i71lxPjQobhv5Rl
7VKhuUutli5V2wBAYAWrnlJuXKq68lzgOa7hXqo+1JgSLhVgeC4G6Uqa991SIXZzHc/Huh7i4wxg
67IyJ20buGWwmykvRaIUsDFJyakVTMBLIg1HOGYgucqlOsWtNwD3omKtk4FweHJmnrR0SHz6B9be
WGpcAs5mANgewSZt2DJA9n6vivtcx+slcxzYjSBwEoTbqtTG4GgzpHsVqRpoe1Taxg2RhwDcpwZf
qnHi3dJv9Dmqb2EM/VRfqnaHI4Gz1skWvGC4O+/UomDEhBo3b73VBxdWjy5gRxmcElIbMbseoeaV
K+gD2r2m5aS9KeEwLFF95r3TkFX7bFJsZnGmERrFwPNFq+IU2xi5jGst7zo/1jN9E6iEPyUmTypE
TNR0fkt3dr8k7fiRWvLVMzBAED31jSVNNA7APswTbej8vR65CxuzsaoHNMxsY65XV+FXmoMuTtzB
rOlESdS260zPc/yYqRve5NKxDl5eR7e2SWlpVA0oxbIqR5OvrSnndd1H820QIidu6R+iZqs5aDdc
4kuPCJwmo9bpm2IGDwNbqZuopxgsB8rJTHCYeXOIhDZv88gI3udKck1t7tkZtTNuR6C6kBX8YKzN
kyPb4IX1mFgsm+hSiknDpK9HPsQmIoOEQrwGjBHEXbvBrt7cNzHNqxVcLJy4vWJYbZoqPsUiC9/t
GifvFJQVI6AYoJ1dGpycs6bp2KpGxakCfHGP7cvV9O/0juYXxfn1q8XH2puSMIZ3nb4ArzQWfjzZ
jNXBRlmurvH+tFWA7hbHB/1wolI25L3iqXQzsyw30wDP0rOhNG5NzXHFLaEceL3ZmEN4XMkkl159
H0V+Rtn4BS1HOq6sSsNT09ltYfqJUbsLQ6vXf4xzXR40vKiY83MVIq8MCwf3ox7YF8bshC1NJM8j
4mJ6M5GSHmajtN9EobK9znjlNIXkSk5LbJMCJHvLl0JXxXCr6YFIpvCF3RQUlMQ4V81BR18LCx9I
+A41UeqZzKTanN9VRTjkKX+4T1OQdUfKWHZWG78GCb/S6yt/pBe7ZzxIi9qs+o05gCFuTDpTm6nT
ugdq6eiVtMHxNQywYMs6mK8V7ZDbuGg1omHs/Bb+i022RkPuyEoYs3jW4GFwincsQEeE6paXGTcJ
RHgJoSlIMDVGOtbexCC/VngElhGPQm0sL7HOFSjiACrFWKou8Q/bz64I8Q4XSx8FIC6zMbI1Yr8i
q3QdA08eiF4zUBwNFIEHGOjlRW6RPL1xqRjiTeeYwWWSONN+Jo/Wjxr6pHjp3eDSbklyXDeajhkd
4WILPznr9BfmTd5XafUgZNrWO5UquyN/lSp1mqoV2Ixia2sA6VaT3Vf30h68Y07iLoHYIn4rzUhc
9BSknOp7fYc8NQPAZsW+3YJPtlSZ7k2SFDcZrh2UT/W44VVv/HJZ0wtYl2i3kRBJ+HhPpFRnnJDh
bOxsRnLrFOP7tca6d5Xr0rjxWq2hV0fwGuSQ9mSzzt/WIckmRVOCmRn6tN7h0BK3shfpvdFq0Q8D
OR4DpTgd/N41vaPCl7nXPT3eQ4cboUmHBJ57kb0HX1qUHAWZxW6qMU+uQjsfUx9OtnolpbrdJ2ke
n3Jq18M4dXcY0VEasVoKHByJZz6xb3vHskk5r9v2LO8UIjkmheGIldLTc9x97Vzgi+om2itl9J4k
aXji3BXcm9WEtI1xlfdKXgNn7LYBhIVs/mWErveN4wdKLl2BEo7nfI+URDkYQgwNyafDSDcGknyX
T5ZzmTVKgmBU4+XQaOJa1jga0ZobwUUYYudWejgePDOOt2GEuh61eBiubKPrto6WZCfbaYkZiwMG
y6qKmh+0v+Lo2iS08gX8l8HEE90YKT9paa8Ta5ouUYmG63AOQLPqrrjEHDE8mW1IErLQiVJnF9sN
Xl4ua7wbEY4SBCRpGaJgeGtV18olHoclsDZ/WENZXDPwmPyU6D66/65Sq7p327eAYCaAs4W5HcZa
u1BEM/8gEmtesHHDFwDyISFTwk53Fk3LC9yq6QtWOHz6hWeGNySv6nTbYfpua5sQxBDi3qHvBQlW
beX0R2c0jOOQMyf0NPKPwFsSdytKVjqNnznERsiorQ6m28SNJOGKnMFb6dZ8m139NRgLOJ5sJ5Bm
Zoh8U9meRrthfOoGzn2beIB+h5FOFuTOjUvL5QhU8JqBfoGvQYNsoXDMIL+VzqXHvvr631Kg/6Ws
5oN97X+GX83QDSJGFvnIXxfpm5f8pfjHS/H9H5gBP5Tn//zhPyp08zfPMPkjeTrOhfi/RDP6b1Tg
0tV5FKmSdY8j3R8Vuqn/xr9xcMqSH22Yrse1/FGh868slF8kuKBtNGzTEv9Jhe5xPvipQOeacK/R
ozf4SxguJt2PhXpFLx9/kCF8+DLvKPeuadjuKundJ0FFYm1i+MSdTYisg3sonneVkhhuwl3vPUcU
zVTv4TGI1EPay10V21tD0/zkEjP7RUeg3uRkPtTxq2jUH2rT2qWoxytl7xK4LCTcl1EAgwZh2JLo
hnl35GfxKGRJsxd1dkildScb+9qW1g5Vyp0IjGuAIKYMX6cw2s6V5xPw+MXVqi9qCvxAWmsRQTnN
dbQmryr7MuMASXK1s7GfOGK8cir30COHxXB/XYjpobIEZWpxK23dr+Z5B95jlTQd1PHgXs1El7uB
uAfLum/G5CYPSMlyIsjzrd3sFd4hBBxwv0Jnj24NzLA9PHeNd8+o6ZHZGyl9uthZgTzQYsVQ0L1p
nQXPML8UVIc/PXl/Mgc3lpv0r1PWHzfR0R2P6srgqVl6Az+dtua8MWHX86pDTt6EEGhzJ79kP7ix
5/nGaTDVRTCXibj0NTgqA3fm1xdwPs59uAC0DOhddGIYHJQIixPz5wuIa88tWe9JuylY0qv4khID
Kl5mrGil2X4amexHqdz1gYJ2px6GIsb8Zdga5RU0I2f1A2xDA8S1keshtWKAmOCpIbCjXmj2fZ2m
HINChLIEn+UojdbChta2K0aQjuAtWgLOMp9tHNxIxpiDTNd94FnHesIdTWyH7jNzJmogAGc0qbue
LBbwscaad++bVZvHgDMIUNljUUf1RclZ4Pifr5F/uQB+sO/+5X/1P3GZROdHU+Gv18jLl7SNXr6P
P35UH1bI33/uj+VR/GaYS8XiSMtwLbQc/2xgmKgNDZ4r4door8/G3z+WR8P4zdFtUqwshxrck4LL
+GN5dHH3GobJv/FMx1xW1f9kefwkrpEe6yyuSkcnTcvk3VoaNz8/2HY5BlFDZNxGjiQz5O2OE092
GebNM/gzanFH3zDbLVg2+l0AI4Nuo/6Aekq/LNvh0RqTp75qrmWjFi3g0O+7urtNOKMAWCR2ruy1
mDWhxclqZ4+duyBavPQRc+nGG+YLy5McDvuFuw+m12QR+ulu/Mm68VEvef7lXAvZEAHDGKFd8emX
g20TdWouBfaNZGNAGkuDd7Ajt7p0/maB+PxJgjtpS9hl+LHpU3mf2kGh1hjOgP5l0xoc2TEMk8yB
PaPcGOTI/PqXsha9089rEeoi9m467BJPuJDm0pL6eTGU8Zhr1HAk3A1vTlA7SLmKbx1gRcgjxiEY
SgKn5YDVqiZ6yRmIytClgAxGetQuoBu0p2m/EzGGCKbRRZFfabapNrbdPIbaeCSS+cWMNsKuJArL
8rWZ8hkUDD2sqagvZxFSEqL33AaWzkEJo4LF7H3dDZgIhR6TrRPML3JQT3UdP1u1w4EyxT306+/A
WO7cp+8AwiJmdMmKbFN+fPwOAtIYhtnSvE3puruI6YWRT+S/RlDoaC155WOVS2ptqN/YPolNiFF+
5N8zTjG/vpDzB328EMdApGU5OokHLq6WjxcyR9MU5iFN5ayjBoUXyjlScx7dsF08I9kbzsejSDiI
Zdmx6bGjER0AI9vZceAnatQz73CSflmmxJNd7ziovqgkfM5n3DOZffqbi/0cZ+dQbbEIUQ7pDiZd
69NTWoDy1tJuinxdV8wNGEQ4+ngvBv1LrckrGlr3bV8eEiIdFZL3uNYfiIqHNyLQ49KlbBQCLgMG
IfODtcoiPOmoKCt8Eb++zn+7u1ynhzmSsRavEnLsT4o/O6wdcukcbTPE2RfsgPWW49uICGi6Ge3+
2AYtit1kBHMiO8H+qJ6HWpGIAyQPUtivL2b5Tn6+wZ+uxV2+05/eNrQdRpaRAL4JyBmaCM5LMWRg
VFkxqdi1f/tx5zXp8+dJnadJcKdAQnx6oBwrSF2FhHRDwB2oa5KPsIbBa8xHngrxxSBGHeN2Xm6G
UoPjlDs4zyLSW/To2ZkZtyV4bvxwzDMObsXjgpULW+zaSXuvgDYeEWiSohF4E2Kp+M7L9X7TwYnT
LHXJsZoYFkmDj8wpuLew/MjaMXzcekfXw8ABBD33hagvs1oLtwGnwVXlwffpMIwB3KOraOcwG8wm
tPzOUre/vhEfl1iH/EfJdkDLnr2Kswb73ocbgSUtg2/KjaAf7CsRQrG7nhJCjPOrX3+Q+e+vCSMF
Jgcctfkg0BsfP8lWSOWLgHfaShyghumPwjYYw2KvxxJk9TSKo2/JNH4RtTp0/XyyZvMpcPOlRxE8
N4G7Bk73PXTUqtDTfZPRCe+aq6nMdr++zn8rSjEcfLjOT1WxHnhOaFYYaQMll2Q1IkycZI0r5zFg
g8a5NADJroaYiX0EgXoqrpoJMqFbkb6mwCiWo9KuQc6ASphqa8+Zfbhq2iaHlT+me6ZqwS6sJZnE
dAgf+hGAaVV310PJyUBUPdyBDoK3RrOeR40PlvpAP5pzBfpzQQ7gSPofvjridMyupz1Ufpu65CWI
KkwG1Tg/k1zwYNK72GCoH95zuqn0F8NmG/R1eCxkqbZplD38+jv794eIagcZA6UV8x92kI+3lnh5
yg2r8DahHaCVJgqiG9ax5eyCytz++qOMP/ssag7HWs6waJc/7dNTopNSZZXeBjqyddH36huCb+tY
NXP4gLRVwNMGlVHMV234HjrMakuLWS+J4s1q7EC0qtmQ3BS7uTW8+W8ubvnsj6uMY1k2by2zMd6m
z2VflgzQB9B2b0iyvpjDrWNrR1V//Ztv4HOlsjhidI9FzOEzDHOJaf157WzMNOzBx4R0tKMlHoMe
KnjdTWBj24gj0q/a/jSGVfWS1fbXZJzvbKjnTBSQVYgCX5vKKzqrceE77XRLrzy6zDQOSA20kr8p
KP7sSiUZs/byWDDu+rS4dDQPiSEmXsmVJatKzLgLJyqCj4hjLohEGTlbXQ+OLvrEX39Jy9j6w53A
fWEy4pIO3ROH3tnH7wjdY6fKsAw2KA8egtFhiaEZ5pV4CM0TXKp1nNd/85HGn30mHRFTCo8dFvbQ
x8/08pkMktTGmlAHu9yEaIUodLqohGNtzJjSPu/fImzyUJpfkli+mMrERKq9diCa1pFWltfuVLwn
DIyM0lnHyf2vvxLxbwsw2BRcUxS4i3uKyv3j9U1abaCd6TQoaT1J7w320GAbJLwuELCACKYKRxEP
0TiZqISii17J57ZsSAiUwVODAnSFNOdkjsM7xKFtTlBJOEA20NL4Fs/PrkJls7JLRD5V+SbZbwlf
DbcDrWmI3ulOVWK8SFIL9x+C0Xnq621qtz/mXL/vZ/EE/nJD/3k7NOlWhPiLBgv2za+/AedzwwMn
GU0Zy6HI5d2BvPbxGyhipFmuETmbdnDuzdy+o3u7dwrCFapqytB8do3f2tFVRQQv3nL+SQlZl4DZ
1u/C9tQ140k0CZuBhnY/TgX2xoYN3sGumOuPDjrOTe4xzjKs5jJsFz/vzOJdg+5oRmksLgNCF8S4
odP8gsC3AKLofhks78kw4ysjtDZphqY1YTdIyHwfdTSyuLu/R8uUtjdr8DTxZuBCDT2/ybLpckqS
yzRjxomg7WXouo1mgXBIiLrrOnlVaumu5gziT5iYV+S/KWKoGHOCrySyhchJSO9of/IJq3yKUVe0
a2JKNRr9Bsqd6o0ohJsyIxQXI2b3429uBd/0h/fThTmzNH842i06hE8rQy+LoHBqjNMk3tXkvzj7
odzXiHOBe54/aWlsQB27/f0P/V1d8E+f5ae//T/3Zc5f/784MzmmWjrfHm5Fyf8xreXE8at2yveX
NPq5k/Knf8DvfRWXNjEnBJyVBDWzl33oq6AToVBkBVkEI6xu/6ULcX7j4EMT+HcPp7tsSP/ShXB1
FHw6rWdWRIqt/0AXQgPnw2PzL13IpxeXfJwyNdIu2mejk28RBni0XKsxXEIRciiwlleAWtAKd9db
TXuhd2jHStMFgDbILrnG+E3EK/h7G7cbrcEHPHP9NTzB+QFixyKJj7E8bRsUGdkqHutFsJa0d06q
iwnIVQ531HJUiXO5CmlKrCu0qX6LdLAEYguc4HVAwlYdhrIUV7hUoPxNxvgCRLB4rSJWOb8RhL2U
+RLSoOzYo5MwtFLfo7eWz82chuWKimbCbKl3OgFvWTbUB5SDKCkBMItk01dGUl8krozvpsqxQ8jg
TX1vg7D/0rtA12TaD/A25kY+oVnASTQZSOOmwWQMi2shy7b4sFnjLTvSn2ry+xjSW1oTw7zvnBPI
CpgddmINb4mtTRce4bAXePLCEyi2wq/d2PxikloK+LNBsK9F+YmlTO6wUXl7OvFqN+hTgRVBOsEl
FHNrM3Nu8a1QThtk1pq7HXpoJKvQ7KM3j+FktNfQ2Xh+ZsoBOXA6qmMFr/Z9DIbpi16H6gfNmBzH
JdT2J2Wm4sZbzHV+1EJLWOewx76ic6dM7vu8u40qT7+G1jSBTJ6YE3C8w6OfZnE40Wsfxq+kwIPe
8mKaFnJ09K9ub0TzypMgW/1Yy/RbpJnmK9ml9a5Rbr02zC7FDKpDUkI2jxG4rAqIzXkFjR2DeXeZ
oPGpV7XVFHsH8G97EHlN7kBqFN1zLlDLYs/p2x9hHkz3eDnHcdUiPjQ4cmoufHy4EgAgyB4NyyKD
Q+EJc5fWSevd2F6f1X43I/1ck8ItGAxrWRlfocudCFZBtkCwyEA8zTZH1fmjoMASm4g6L1hXMAWU
zxkrMzBa4nlA9tBUz0pk0aNuct6VeTwVN7k92cOKtwYqJwDdfOREAp6HPIAGGXwMfYTvbyCjDAfX
UIDitefoZBtR3fDty/Axb63gHfEumBHOYMEP8nO7Pb2E3nirsgFxUNRIgwCTPFA8UhPdkK3TWFF5
O2Smcdl7EWLpIMvIeh3H9q2X0UQkZ9UXGz3O+fvWbLVLwC1l6g890yJRKpXcdtGwwJunAIDFOOdf
6y4U32fSMZ6mMA0WNDC6dugS+bI1lvY20UG8rQWa60MVOVG5OETYpGMN5drGLOrMXetl2hnrAX80
dmp9riDyzkQID400iQ/wDGDVmZ2shqlz7vQ+aA947NphleX99EXLvPaVmJ/2W4Jg4lpMSm3tHtI2
YKJJuiA1vOEOlHb7bWxscLX2iHMJqch2yDh6AgRB+8xUPCCe0fQ6spLKSPhmVWR8F0gx4hWxC9W3
GaEvsvyUEzM6a2Q1pE2VhwL1urkyAotai6dyXGX6SFBKZA+YghNH+rIthzdPZVO9MpLe8QiyUN0V
2XnzSYIMdrcl0p0Afe487eoQQJFRZfrBAc5agFfvjafGS9X3TmuJBTABmV3pOUDU3onCK1hVZIKY
pXBOY17FXwb8vTQiB+K+9FGqvcDUd4rdcbgh2ld2K3MssLGWPVbQMnL8gTJzi7E4uO+gpcRQikO1
TdIRQYXtVTH6PL0v1kq4yXMRj+VNkqE3aevQWyXeNB36oFHfgSeWJF5HWO92aVpazkpCnaQ6SquI
5hHHnqeqrNInB3nCiFMDNN3annBasYZ3X7k7E0zHOTRAARM3i9Koni80AmdR3+GH8Halm5TARrSe
gFCEXfitsqR8zWxL3nei5yGECuKZGK/r5NlAvPpo1yPwlbpusIKavejsrYB9GZHtkCzIO6chwsWs
9OoBVU2SnnBiI85GP8Oiw6Sv3lgaQfbHKJkZ8g98/cp34g6njazmYdqb2Yg1ttFn0PtVXTVXIcBp
7FOFN6cb2hQQC2sne52iMHqP0JNtqlaP71FmMBLwMovtxsmIcUzI2MCLFJYY6WcDMwOjhHgPDL0P
gdbU04UYaqKyAYBkF4RtkDxhD1kOpgDw0TW44aHdGCEF+uCiNRgrHK0bbaa6HHKSjA10P6Rj9hnl
cG7Y07a2rOTSagycA2aJoFCnzb0bphuylVVIwl9bVjjLBnU5J1Xl96SX2ysdfADxrjJPXp06LXw9
s44jOdX9Ksl6fqrkCu+q0mm/WZk7XkCa15FLzJ1NhGGqIw0vRz3ehJ2DzKhN7fIbfDZ8N6Jr95yF
dl2bgXibDUC9buMdO7mMbNPaEyuCA7KLCPZ/yOvS1DB828AGOKhUwTpka7vGOOFYujON0lu5+qC+
Z+wGbNRxd58VGagqVU7rGXPaWhRtd4IJNGD0yOIdyEJrmcW8OBT/G9V72R5BUbg3yTr/ak22tcee
ChgwyqCHda4hftSxFwzrMhu82572+DYF9T+tFclCF0bQQXaZ454BpaFqpHJx02zGOJkgw5EcRbys
zvAnSK8ym4XcT8aiJvSJiJN5DbUNclEnEXauo0EzdgRaeclKxXV6UATvnUxYEheY+6xL14UCBaBH
HPtoIdrENKQePZ6zTUvj6k3OJMTTXBH1jcgzXIK57uyTriMLVVQQA1Chmt89HhiktUZxVyce8WOZ
ioWfp6HY63ZXfdULxqhjz+0vwfQ85lHKMGOEKQUklvhhEHeJc12kHmS9GKOG3yyUH9l01TImt9eK
Udh9bbbt24RP7xZTFqTzJpndNUbo8Lq1W8e3SifajbYet+hkKuycyjad51xZCQCsfoFkC/wBKxsw
w48gqiOG9Jp1mfQV1lcsnJBVx6pj4tSVff80iNnxnaF2v2jCwt5Z60H4RGhhhNkvHqZnTUbac9oL
UiCSLkEd4CVyF7kVtiXajBfeNKbvXG9zi6xwfsVAiINOVXNLeRY32N2GBp+RN4/0I5KWbPiNhRrJ
XElm8Hcwp92tM9vjgxISMUJd5C+Aiyk1qjbFntO1wQjykVTgZk00RrjjVo2XBvIfVgdknHcxZvGa
8kVixOtUxkplIifO/KqPGnyJidaXux4TfnCoGhhBG8iIEl6iERnXbVWJb6YzEmBpopOet/GQk/M8
NW4IkcFs3GNMMzZfl2JqyccaPaCcrtIVpjmzlpih57F5GlHzJpsmjvRyHassuIqBMqNy7GR04Anx
1Lokje8ljBw2tdF2jVOKz5doCLcXmAjzpN+bmAIfhIjqU1VnZE82nIdOySxoAELEWmu0yY5xa7s3
xqLsJFsOkSdPAYJP9l3MsHiCCZJMF00opvo4gtRKSQACrY0A4p0lpMZZTuqepaXjojJFXYvgND2L
T0nRRIhankWp5lmgyl3A4jN5pbOTRueesox28UadRa1o7sR7kmueTSicZnyFATG/xIsS1j2LYmkO
s5OnzSKWxWGKcLbua6CXWZIgtWzJSosWjS1pasSuLLrb+SzBpcZkbCHc2FdY1u96t2g3jUM4ugGf
FpTkWcgrFk2vF7kIZs9CX3nW/I61edLPQmCqXsSmzVkgPJ3FwkGYae9ZnytqtL4BPrnIitVQl1st
KCa/cSxeE7EokHmyESPXiy7ZOkuUCYYCfDLIaYXCbLot9YweeHEWNutnkTNPFXSCRflMVr04WIsa
Oj0LozHfLCLps2C6OYunnbOQGqkiAmZj0VdjAkZqXXtB9l7iGD81VoYUm9xT5IPALzdaoqmN00/c
5EW93S06bhlYSLoJtEfeTXatjqIFzXevSD8PzkJwe9GER4s6PD0LxadFM651Burxs5A8OIvKETRp
98NZau4uqvPwLEA3OXOau27RpZeLQn0+i9WVMEJMbItL1ULWd3QX6yqMlLQCgIKhVQcSuR6I2Nki
cJ78sIFzJ89W2GJxxZLgk9BtwSnrleSM9Yt7losWFzRTaSct3lpwccUWHS2GRLvLQOOOADpX3lBn
awjajDeTtD+Vokerk5+NvMHZ07u4e8n/y8hEXSy/tKztIykalFN2Gvgm1mDqVG+n8076ZPa16M69
8NlcvMTz2VasxUZA2CNe47AtnbvwbEDmdJCQs4ErWSGrXs+LU3maoEdEkDgNZAF39uJnHkwQk6tA
2nBOFr+zqLLwKBcPdLq4od0o8xCQLx7pMtXNb3WjcBxjLGa4Emu5tUWDjLUaqsdiswZZ+eYt3mt7
cWHHlKV+erZmgzPHpT1YHI6bATkzISDYuENLZYfybO7WF593CadiSwknb+ViBRe/m8Jb7bZcjOIj
ROd5FS728frsJGflJcl3sZc7i9Ec9XvwFElTsbQFfcXyGMasLv3iU88KPb8uFvM6scTydmA83Kxq
153jlSV1rPWL5T1azO8QDyZ3FRRJctNkdThvbD3XsBhgmQdHO7eb/8vemTTHjaXd+b94bVRc4OJi
WHjhnDPJ5CyS0gahEfN8Mf56P6Cq+xMptRTl8MZhd3dUdXV1EUQCCbzDOc8JFiP9ZGVLUB3meh+8
yGe+u+aN+WK9X0z4pGngx3esKWI+N9jmk7WY9jMzTY4EbidnVwh4s2Kx9+ea51X8t+cf+z842mjT
LUiAwCMhM10wAVaFhiHI7PHCWCACqcsPWQUG7mI+8dLZqkx2Tw2vOpSmQ50xpDf5mUJn94GVeRAA
OxKipq6yWFdFg7Or06RaR9IiXBeFv7leKhdF3m9UPJhkzu8QSiQ3pW19c2kGeSvXadtuxs7QKB9G
sDy8Prd9mnoFmnt7eMQpGXEt5xpoYkf46JcUovD6v9OcZxW+xuwg2XKtdNaM40Y4SUnU1RSp65lX
SgcHISFv5f/1IaIU+Cd/Nza8j4HP5D+ODf/+R/4eFHp/+QhMSRz4bhNbhn7foW6e9xfPWHbKJtup
l2Hgv9SpHpot/gfkhizuKLlYyvw9JyR4gVEwmQiSFTR7Pen9kzmh+XrvhMrB5itGYJqP1oF1s3oz
LiSDTxSAqa2D3UeIspeAXl6oZxsL1MkdiViL2GZs7MXnz7N7fBcPaXjC4UojJ3S0MYl2WuVW731O
otbcBLpyKXU7YsaMCjSYS6v0wyf794j6Rwbd67Hmz7/vm20VNYKjY6LHD35MKNhkk65dWQKqSBFs
BM0jjbkvzsgKgj8su5m0v5qo/nzoN9vuyrHzqqmI34vDlsEDu2Tc4bW3g1lUbpPOKClsMoOkbnpJ
4nqvx76hOa39fIO5nTlkhap1mungcIHlJBLUsE6b6BoUIEzHik/PkeN1JoPwHLDUh8BRAuBqCnFo
8RNVeM4aHntpIhTPep7BVLaZ1z+DbZmwbNdDfVMS5rCPdN6xKBHhZdq6HjDkMd5mlZWfcl+UZwWa
+dxgwXsfdYPemOQ5XJIzZ21JXKt3TaW3ovg89fSqWREytVxSFPyIbLbBFO/soRyPbs/OBL40j+kx
jHeJ231OGr9lgVNaHYmSioyiwkh2cwn9KQlrAEaRKvdEFrwDT3rdTQPNTtUc22EzZMYzwRg0mVlC
BELiPxFOYOyZcFw0ky02E++Ty2QOz3kOjr4KWQ6SGEA30tEyDkDjes/9qPN+pqZm+WT5yUn2WBis
froeRaR2oLYpaxaoqwGq5lQR68ZyP6DnwopSEvy4GxtxaMLygef7CR4DL/Km2vSIbCwjXBOxcaIV
hIUnRc34xR43VZjDy5utfl8mHpMoOnzSk5kwsNEsKfpY17ZEcRxV44gPQ9iARAkHGDtYM6YDPtTb
ofPliW8N7+/uIph8cOee1e+qiPqAUup2zEeNWtBeCMDdjg1YdRCR8WAW47AFP+YzwOOaREyJGPQi
c+mlzC59hmKkT5hbKtzg6BWO2Os4Co7UBR4SXJxtdYnGkU2qWmOXWjZjcn4wxhr7Rrg1yExf91F+
nGWDjyyKM5ZY3M303cYOXWQJEMfHIJZ208UQRmJh7cZ70eefbLd40KnG929B74Z8R0n9IAQtsEOq
sZXxWarBVtBV+4Mj9QB8WEIEcrFzgfTCOUahMPgBU1RfHRRXc8FF7h31WBRtum4kBPZIYYSSWZcA
6WDSyoxpgwqQ8sH1CBrPhjsgjuLCCPGBOMNIPimvU7o47V5MDLfuE0lWIji7/TjYhFgRmJZ6o7HO
pwgdVZdcOR7dFF0OUF2Ku7VOBCs+w9obA64lOC5b28HZY1GUqNy/AKp6JKyNwR1Su3oaH/QYX6gK
YpKOrvrarKAfwtp3++3YPs5Zff0SGeWK7g4buPfOIshkhxZiyzTpYxpDOHTChoA7azPlxQN+qK01
+rs6yj/jLNnqGaVC5pr9mp44WgN+uyKGJtqbGEfjpCZ72D+h+rweXWiwQWGdc6c2LGAdk7sLA6dg
Fi/L9hPSRdJU60Lcj+0EnSmz7oyWMFkS3GAX+/34ubeY/ouicXKmEtKn7o/5a06LeBxKP3a9Noi5
rpPIaqpsB/yCpUy05FXVsjg0VVwcrdRiMYz2bdPkqbr1Aitg2InVa5GgHDIjpPTjubhJbfEuJ6h2
zdNvuKAd6B4a3+NhgWtsJeH67IfIbA/o3WKE5IW7ZHOP4ujXXXNXB3l3M3Sw/+IStiM2f/6PSUlU
6iwjgA+NuMTYd43N4ETjO22JH3yYyE04pYHm/ZDaj900R9umctM1VBWCIS3wEaiHmisLvOZaeMQ0
azuD0YAbgZkXxiXEZTFtzbhE6wAwNMI43qJqoq2gKH7OC+PkBjPPu4RacvaSQzEARbJcBrzNgPzK
MMtvhPccBJCWPcsea21Quh1aP37PSsne2nFwC2eJqO8oMHbY1ei+e9LMByMxj+zViqu5+ZMGk2Lj
h3Xyy1sMIpalTPzscNLcNwIk07Ajk+xh81D65W0Z5w6QJdzhcaS+S/JfLZN/fFObr0UUPx/pTWmB
zpPUYiuUhz7s8OQF/ldzXvYCAvxGkTqfHKvwMCFieyPKIdhUQBb/pFS2fnGyWHhQmCwSeN99o+Mg
GRxqQzubB55WbrUWtmWsUQzX+GRhogHxMzZxbab3zA/0IS2M+gr2/gjbyhfkLgX1BcGizYox7LOD
CuQ2HSKf8JNmEeXg5L1S7oxbzGScmpAhcYgDXTCEGVligvbZEPBxojHwDm4VfsPfRzuiW4joTU4K
J4+WUGcff18c/era/ni6b6QCzCaZxqTKBKVJFh5ubbmeJqYD2Ozm72X+f7y6r7Vl3y8uiyDW1fwB
mtby939QpZoDXBKdjoQmd+437ULHmpT9QXpDsWlU9fz78/rJJMAVxEL4X0ejHP/xaEYMsJbEK+sA
Dw4yqJJPEpYmG67wixk3S8Blqm+6KIuwZlrzga0AOqK0UpBkQn32mY0RMKg3LV9DUivGHRx+feqC
xUc4dvkmjrmEqRrEJtKJ2lgTVESRREQQpoQQsaHmp5UweQi5vhyXoqReyhObOuX357mcxn9JPV4+
VCp+0wHV7Hmc7nI7//Chpjm4PoP3yMGpWVynTiDWubRSSjfHuIl7Ywn4rkn2+P1Rf/VFfXXYNzU1
/TEPtxJ/o2ETC8P474ubQskbGng1cSOMUzGNVwFW1ptsqXLcgZnp/8avwEPJR1PkYUR5y1bJhDm2
VR6bgPBJ6mx5JULLOmNMIbFJK4Oke+daeYJ6UzofeOrXf5Aj/uJ29n88/ptvTjf4hFoVDN511n2Q
bTxe6SKQp7xmJjwZ4eXvT3fpFN5eZ1yJimuMOoQ/v77OEZFXjS49cVCyTS7JoxlW7FL09vdH+cXT
gM/zv47y5pwQXcg+U6V9yPUIwp8TXLWFDd+OgcY/P9JyKsLyFN3qTw+Dyu+KeUalgWlvYD1oPmWO
f+Q984cz+uWd+uOB3jwH6D86TUqnzdukclE+6OsEm+meSAHQVVMn79OQjIBVuJTH9VIoW5Wu/qDO
/kXLbAsBcNHzhOX79O6vr14QjUPNykAeIFFVLKqa/qGybPMYx6M8VHJ8V1Z+ugn70GVzPVG+hXAo
3TpDEJ0bHw03TrcVk8F6qS6KizTMnxyGtjdmvKT7OOUfGmbcqm9vNhtblfI9hhL8xurNbWCYfRrk
c8Ovhoy+mKAKmRF7JbAAYk3S7Xn0nZEthzh0bYSncogBiUOg2BHrTPmuyMTqcaRvyMc5UqYG26Q0
kYrS07SGOa1oIr5VyIuOol5QDSSi4kNiG5YDfOonYg0qA0BdNZfUVlVQr/rsKwJPczUNdY4rqLcv
27a9e7kd/0/r2P6jE/CVX/D/Iu6R6wtAK5Rh/1nhti8pKb6+BJMev/yP//bvf+LfVkFYRYpbmiex
8z1k4O/4AfmXo7AxI6L+19TpX5o2U/3FxtVBz+5aQJJwTv97VmXaf1FrEhjwL73bP5pVvX5GL5Sj
l2EZbwc8sOj63nzvlgVbobJh2CYhKrARqBGSXA0pxkS2YoAKPf3wyfxi1PT6+fmv4+FKRIwn+Dze
fHGykHQdB80IXo+WHbAdfutZM3Hnojn4/ZGoRV99SV+OxetrQUVRq7pKvHkjdA4Sfgj2wxafOxO4
XCnS3cLIPBLaVZ3TIOzPHUvZfWbpYhPWjf+F7Nz+pi3G9IgqD20JJmjzJCb6dRpbWE9Mr8PmyQbB
y8vFI+QX6qp56oTVfpqgsAbr1nQJBUpGj61HjgjGhU5ffkXtR7PkpeZD7jXECUuXAvlC2424iTOI
EOs2ngN2XK79lc1kycRhILYOX2X3rRtxt4UOGva0YFRTBtl8AxKCzCikI+G+7jsi0jrd3ybObFzU
whf9obY7tB9p5POrdG4QPPEIm4nTYerI0zPMXCISvcm14Ygb7r5iQlHCxEzINO/8gba1tcG8oDjs
m285LdrJbZ2jG3I/mH1nbQ23uCwm5wG7IM+yFAnYaQ6N+SK2VIHwL6OYs/TWDkS/Bmv3bOTA7HiE
3ib2XOwL5V6ivW5WsQ+MGUVJvZa+0VxOlJlrAm96FmigqDIT3tPGcLxiBUIJyIgxEps5tc/Qm4gq
JOyA4RyLbOp/up3epbBIyDIAeo9jvFpL0u8gF/nbPiimfRpatybr8dYy7qa639DFoT0zx2jPsNje
kAl/tGomAmklOXyD91qY9BZJ7DMUS/gviPVw1JWHNiODDw1VsSqjVmwcm4NbTi7QpQhmUCY50+RQ
gT0KP4ZWes4LCD2L7X8IuNXNFme+XRh7RgS3ZdqAqOITTSXND3l799qEFSJG64vqgkszdY91maD/
BpUuKgYlMcqitdXK20Cm47rMzS+Jk+9kKup13um9FMk3JLvpNg2aZ8Vf9IF3hQzmG1GOl7kOTyEx
q+u0X94VUX0fNognFfbzqb+IgpS9IrHiED22FYLxtTd6FniRoK7Dy0TaFPAJadXXtVZXsVE+Fz27
FmRB40oO2YXwx68O0QmbdGzArOdcvGb0wDuHfgEJcvC3nYyXYNiCrb2PJKazvSvWSOGVDMZPUdA+
jWi1tspCApVKgnadwHgIZIg4h2BucosCJrtEjFouxpI0ALDjhMSzpeXeaaznVPicAAo8XFMwoIb4
U0D6Ji5dDfCIqRh6nJVdleCxBId2BstA1qp7+KZqWHNhb6N8Yj1bDrxzs6xdMQ1hO15b8wMCNPSf
rfswCM60AEyAGtFb2aIizK8sv9dg///l+oeIbfgiAo86D+b//Hb9n01X/Oegn3//gO8vW9/9i92O
5bPJYRqDy5T32feXrW/+RV4Me2T1017I/4swBvwYikQK33YtCuB/7YWcv3DTYKly+eN3x/4/0I/T
wr9+I4E8xJivHNw5VLoKj/HrKrcrnKSX0dgdY6XMs0Lf9hEeoL/To7tHzOQdy7lvWlzHgX8ZjQvs
2mAAe3J0WIt1Vo3aRo9Ul8XGlrN+bvIeErBDJNeeXvMuYyoLg2ld2BaAEERV62AGHpURXr8asmHZ
KQ1mf2niTeLrkUKcV/VY7+o5aA5qHO3PsjXez73PlK9pi+t6dJITGwyWFVZwU2JouSQUjdDF1Onu
g7ok3aEXSDUc0hbcWLz0k7U576K4RuFbxYRNzHF/GekOTFVq9vj+UvdAautdptrwWZZmb29LW4UP
mZsWT7VttBuLPfFNX4DKZu/bdo9NXUqGeXMIUKARW7/py7M9h/YmDZGpalfNyYpAAbnv+hoML4PV
x3iwL3MXcBX2m/u48Aj869vlLdEQlVzbLB4KXbC28EZeiV2m9I3l9+0jlVjxLskgZDNBd4P3rSqr
Uyh7tXFC4s1bzxy3mnfp+6Yo4j2fKVIRIkj74wzrbp20xJYo5V4ggj63TmpuC08BELOdwSE3qbDZ
GS2fioiuYCxXN9oqmkf2/vUxY5OypyEOH2u3o4gATF0REkQim084TIQkAnwLo/yDjmGjQN1dNdQ0
u6D3ga/plkf/TA9hW1mwH8Es7gOCLndN0wE+NGEAZxYvuJYoGlNEt5ARP1sj0ZQtAYAw3k37Cm9R
DIHJ8BBU2hLcuvI2CTuSuMZESvwqSrCSHOl3OuXjRRTnrXo2L8wzqj7aOV0XrN1Z9bvJrfX73jLj
Bzyp1mNN1tohELNAh4pybW2NQ3I7t3qZZNvyQrlewHLe1VsWKHDmkF/duJGZvCvIjISMEsFkAW4Y
2KdYCnjyOQawyznMynWj0T84biQWTW4iL6u8vPf9oULZzMTTRqSTbwrDJ4EirXsKHDMZiNOrjZrd
osQj9S2KRTlv69Dz9ca2DfuuiAI72/sIIZ5rO7O6vecF02fpGPqmSrAlt2NedGuuGRsQ2dj9xyhp
x6NCrIXipXLi9ySstyTj2V5OpKEQpHc4CCNzyzmaJiEJQDiICPXA3OJ+MAe0x4gons0h9DCEzBaZ
zZYo4wN7awo5OTeps7KnJFfbqnXl2QLzeYb9YlzInCy/erbj+UrGeWfeW6DWGbfbUx3uGJpJ/6nX
RX3EZtECP/JZEaznIrTq/TSaBuLgLMTnd6zbVolrb/lcUpyYEhN5krksmMCOYohENAUknYvyTK2R
btuJGCIq5mOnI/h6EN+3/Bj7QsKORz3qkeFqjiNx6zngBvMaqVLYr+D7Q9weknpjBgWbuE6MdzoW
3wgvmbZFSmbM0FqwUg2KPaMKrFVTmxYbxBbGwhTMV76LPA5WnyLaxta7ODXB6oVI+RlBOIO9kX7n
3vf+eKQqN6u1awSsbBCRbe0kuG8Tj8oi658sYGUM+4rLxkZvjP7oi5nnR9JrgNOFxR7XRb5XrW+t
SdSNtzxNi3NoyeLkcNvc5bIyjki1Uzhu4Otw9Hr73M6ZqfNQ6Jz6MgoNG7QPDcEcEC5qCsZqNqOg
os/x0Uds+Mk+ir7YfZvtPbvIn5CSFle9TNWh661kHfolFYePP0hBwLtOkWtu2ceVd25jl1dNMbZr
O1XzdgaAmqzGSATvwmy8TzWb0QlzyJEgWUo01CynykF4HvtYTd1RGmDFk0+lmcj7GlDjLizCfo1O
O9g5qG22NhH1K5NQnFUf+OvY1N25zhzkvEEkYE4hannIouqmrxr00gQTrzos8hh4In0dRFm7BmGo
m7WK5UblSJ6Vte/rBhl0f8e0BAiMa9wXRfW16+KbdDA1qE+TYHitNbVW615rzbcs9AgpAFEIDn5M
i2fb9Ksj+Dx4Fdz/E+MOlQdfUIDuTfDUN8Y8i6+Q27nTy4UR73Yrk7w5eDNsUBvSfN1CX3TIwNf1
YHDlKxjaBpHexipAUT1n5P2EgcJqKhERyFi7O8gxLbnghGIWLX4NsOXjenBdBFUYOp4Nfu8dsIV5
G2V2vaeEHs4epHCx9ozhHmH3vaOD5JSp3CUoK+t31kA6nGePYNvlWNw2bdxuTZfs68rJ56tZIy1i
ETmqA4hUSku20d3GSehl17ZdhFDha5R3IrCmR+RjCAdlMFz5PtxLJ3VT1JRKfdZ18w3Nu9wIJNGk
6gRI1EwKa23alMtpn98odpirULcWKmqZfkIgXuyESqiCQ3b4gMeR1mKO8Q7cCTwJtSHaLTJG9xtz
JN4oAI2HG1jF8akO5vloYfC6qrT+UAOWWisquIsAveMjE7ozZh1SiVR+zgp32cx3KyCYgDLH+umH
Gu8Xc4LXU3sM5q5wqbhsRvZUXz9BfoAs4n8lZv2IRC6vbodZo7sgVFzv9GCBvYmQ3YMSRHBm/GFu
8FON5rJ+WTyGIOZIZXwZ/f2wL6gqAwqYV9hk2TwhhIkR1P3+1N6MQDi15QD82/aAROHWf10E2hgE
cMqURI4Z9Zm1xcWcTcekFLe/PwyjpLfVphIggKTis7RsaADLEPOHMynLhvC4SERHz2qJmAASlDvg
dcvpui1y+W4oKSertmQjPkhc+ZRYffFQ1MaEuiQzv3Qh097LqRxMc5tqhVYV4Sb1x/IFXJcUROjU
xcAGEFSZV28tcP4sv/E3H1WXe8P1aAPlBf48D4+tI9O7yRVo5xihOL26qOLZO89zl95EHvWEXVfE
CYhESvQCOBQ+GdIynJWKnKcFebkm8nySK9c11OLV4KeTJOIMZz9I2+MwuNOeDJHigjnEuMuiRUQs
ca9gvPFPdLTDyrOo69CnguP0A/3IELsCjWVQPCLd4Xfs2Y9o+grAgAqx7EjpoL3Sw/YxV2tnYJV6
8BwwtvmqN4c+2zPRYyI+4sc4YI5R+aVrQ5EFtR2uRNcbX4lcnk5ta9lHTC/1vG5sYdylqQNjttTq
GvObvGllFN7Xw7Rl/pLu4pjFmlnMjDf6xCyvCfFUaw8f3LXSjnoqjEpueok5UGd1tSN+qQVhMDEE
FtCRJDbuSHkFBfCHIpkuel9/LLW57yJGa6jn7asq+dT3zR2ScO+ShCtzrYyZEUSStHeRSBmblHxw
gCxIe1o65XKwYVIT4fnRrJW1zVHyMEnq8b0UGPC7+CoibGW1TE5v+jg6uJTVR97smJa0kz02Lrgm
RPCyPs5uRy0/VW2/rQhVX/l5UzwnEw58PIGfGDeSb9HYDFpmvziY3JvXNfKO+xgFKt+Q8a7E+PdN
opO4ajVdA+zQCOeCx6htPnqdaSOb65k0fMkmvFCZ7SDF9FK+3Xvf7tVVNVe9xXtRqfHJn0cTyAuc
348Tk5L3mhjw+R4YNY6SqXIhPDl+WL83ZRhdeZVGNhsVzicyVt1VWvWd3IYodz71UdrG69zpGR+Y
mjhtgyWnG7kgqfLEuZfS0J9lZlHEWn5+b5GgEW3dMAXmiKxsndWdOiPfa85d2fkMm+Ii/KByL7wT
trbPjBUpyuqBUqsbQuZLqMwcx/Ae6nSpbmMJs8HlvcAbHfPJYRB1dsItbFhcTdYPqzYz0juMN8Ow
Jo0SvrBoUC4jhiUMFjdiMrRb3jdVveOjTIZVMuNqWlVStac2IA+WOZHPx2klVF5QlLep7QW3RdXM
z7zd7a9d6SAoTlqNtkcC85AVkXerNLFyvghdcagmMK2n0YtRmjMMKx4dlaTnOUxt7hanuwsT33/u
Wmk+xLlt7OomCO9mI6XqlKIp7mdwiQ8o4rm6dUx1MNuZODmY+S6i2ibpVHmtexml2CFQRtVqi1Mo
httcaiBhQ300CGtsVkFv6/tMx+7zFJB3g7mGTFw3WUjOWfExsr1hi8WFcKx0Gj8ghWoiBHddzdql
8PKPrYj6e+yI9nMwuki7LFjfhJy2lhevyAWZD2A95Ic5rWGzy8R4j2gyuUOo7n+s2np8MO2xuEwY
5acw1SysInNhItFIRA9XXWSg4ZdgR1JYZwfjqU26h9EhsZeYAcat6tKO2qaMw2Ftj3r6ILzGuBpE
lcOAJlYa50wRpBeGndRnm5RFEp+s/ovI8ffxpWu9JyRbjaYrsgx5AXA/1JhkRPhsdQOJfowO4iV6
oGkcumZhvfeaJr9Xg5cehwAlnw0ZmHkzYZeb1g4KH/Mv1fAKOnh74qnXdhuBHTBj/FznuCXHwfqg
3WpKD6ilo09TUiK7yoOsP1fJrFe1FcCfz1K3nS9wdDFOrdKQhASeLzs5aPdLiGAf2LvTnaLEatK9
K635UZPPV21NjVRJhaPxroCEcaOdwvtUjqa+702KjRGkfM0VTYFQND7e6jVoqpjvPARMaIQwREGF
V2wNpYlDPx3zxaSkQ7BZcBrDG618JnsiNq6nZORp74rI5jE+40LRnV0k0OtJiVm1rVBXuNAcWrZM
9mfSs4geiqSEc91O7Y57vv6KYCs9mjWgkTXG/PC5GGMGOWnkhseOnu+bFS+cpjzET53rmDyoOnZH
POp9SsAM3r9HE4nQAH2LyPSM3D28FQG3p596U0SF1o4pophZX4Dl968TL/Dv+HyKq0GbVP5O27zP
6wGXcCALxCEUkBUKwpoUGXT5IE483TWwXWK1NcNhPDa2MeCJ5hGwSZg8JZg3Su7HhDjaa/SM8XUX
W+GhNmTrEfOGuqgpkAqsIaRhcidKk4VQFNuMYItGkwtfxBRGqnTfmWwrP9FLypKdR2zbRDxNJPvk
QdwwWhgncx1rf7yZmuHZEuK+N3T9gMEN/SoO3PK6y4TAmZ2O0aGfLfWRFYbL35oyfRWH1nisFYDx
arTa566W7bcxFF6+IYDAuy/FmN/PGPEfJ0zkxC32bnREBBT1i18xughRU6c7mhHjHIJ4VbuuMopj
FCakEsSSeKXesU5TAb31lMZE3rPtRiMCqt4brtDmNtcuSX+rjI3JnRPn40q5dkuaX+/h7BXjPVmR
UA/M0QiOtKtOuDNHmR0h1efNjr1Mvtgt6bwsRC/udW0S3rnBwsA82+unvagH+bEH7EiuscDfCvxk
RYbWtKQS21jk6FgpwaK2AUPn18Z4YzRIm+NMDZ9dTJ1fwooEp1WXeHmDz6JfugaeEx8ZKeDhIZYL
SqdySDYoDAuwrBooMMNkegyHBLAtH7EPIsevEuYZeCfQMfUpLUjNF3tah8j+NrjR6mMyd/oBXG1i
buwAdPcKRyziZVCS0wowdH32DHvcZzWLqM7rxueqBHF3nRu5wz3cLM/NKhaTBOvG86jWo85v0P1Q
BvRMI+L9WNsTBYZbzksMH1EOVWSVWxlXxNiKzCd1C4/957mZ5UXrkcCx9epxZquQhymMm8ZrLtok
q8FiAMedTkPWG+HRI2uOuAm7nD5UPnWb6JL83Vj79VeVDt5RMBd6UjjIH5kPddOqt8SwH4RhHkvT
1nv8Od1xKiKPMK+i+5aaw8RUQtrgduIca/y6br0eUk3QMq3Fl8s7qd746UQvLWiICW9h1BJOKaTf
0CWtAbtlt3L8Sj3MvpltC4tGPiRx0I17ezdlmdwWrT/f9+MkrrKBkSa5xSXhgy1Ok3hMyrvW8YPP
5QxXLVZNfZ8JsrQ3Ydt2u67UBj27lvHdzJR5145R9mT7Rn/FVHd8KCu3ONK+L0snoxTXsTt4G7+o
gnObCXXq+cI/THoZJRvZdECIGa8n0AzfSs8trpXVqAdue0rhBAhH3MrjiPn3OdS9fZE7JpiTmQyz
SMkOKDVqrlzLYm+lRNa76p6ivLkd3LG+YJ1sX0adLA+pEzvvBVfuUyDZcdGHql2P/5UkFDO9BL0Q
37TuRDzX4oZuc8LKB4tZTxtY4TfPjt4Fo5EdbFVt8yaDxe36INXo9beTVM2lrvR7AmiLPY6eYe9H
PpiIEhe15xBqQE7vk88D61xE1XAkbOEzzFwmlkaQbmWTVCstFa5PqztZURAfULVlF4GHe1gXUbwO
zTEj6XIoyHlhlEvqIiZXP2sPZWrrgyY8YmNoZLacT7tzY5vlrA+jlJfn7/u411KTl074ZVcubZDn
ynPeaEvTAC0Hk3ZSI82SSVZs2acwlfoPaqNfHYWdCZGJBFIjBHjTlNYRD9M0d9VRa8vcl77JCncZ
0/7zc/GAFSymGOl+d4P80JESF485oiaQg7x7ezOI8PO0TIV/f5Cf+2vkWY70TTZ8CoOQ9brtTTMT
zIRrqiP5C/mOFA19Zi6kz8Uyiv79oWgBf+qxuSxC2A7sXtPkkK8PZvBuBOddukfyJS2agqWGjrHe
ruuuH9jxanffIZCExBKDNojym6xT+UeSXcg90qqzNmHoxeg9cYX7keS2y16qdfOlcvdfqnik+VT0
ECunz2rZgtB1etfJS91v6lIeAuwNWLFr0jDlS3vAgM75GAMGXanU945GYL0LiTTnQ2/gLQQMl9N5
UisjwUK8YgIUfiAgkHbEWzqTfOlRnKVb8Za+BWGWjrbezOs2KcGWQ6mhw1l6HW/pelBXkDBckWRh
1Q1j32XIvObhYHzKXpqmcemfEH06n/ylp7KW7moif/B9LSJaLsZjtF+VH1nzvaPa9L2ysuojCmAA
psWk5YjmreZDUmWmrvRMv7gfMA84/CN19dwElVN8MSICCLeR6sJvWnZlTbXh7JO+1Z8in2yS26q3
/fba8wrTuUlF6sptNufDXT+VTCeISNXmdup5+UR2/wh6TjFIn4CdAlf1GbBLhl31R0fNrr2xW0M9
1drKbnw/4LHgyOzZq1EBy5eJPWE65ie3GItiDfqpfmI+iv5ca3lv9YPxuYkC2sLOgx0kZLd4wML4
WccS1K3R22dfxEwNvV48eU3IUyyOxlsMJqBQDcQ7hK0LkMMRzFg5lZIqV4bXQ9mQuYii5M518+nC
GEd57rKQWg1Jz06O2TNmd3FLPPrJHUzWMMtWgy/19Ll6WXUAl+H1bRipFW0Hnvt3pEqzFwlfdiR8
tQTzwWVzYtm1+8X1HO+GoOzmbg5n80mMffI1U6QjsRNUpxA5x7EIhTiEc89ep1cF2TQ4TAfi3cc/
fOt+8QVHy4uilVLV5T9vtqi+CNMxNgrU/MZoHSvT2rOrbMFaG/oPR/rFU5HeQ7gOXkMm9t6bb7dX
qbI169A62plfnb3vi8hYIqP4/XPkV2ckLdvCNKiItvjJMOjEYzRVs4nqw32YO3oKNDlyxyJD/EEN
/dMZ8fOReYFLW7jWINxeP6+iCLqJiqbhaJJlnoCMmhLkwbb/h8P8dELLYWyevf5CxwfJ+vowPmkE
ZpeI4Ugznp6cua+PI+xsH1fEP/zklgO5Hv9in8va/82B8EMnJHir/hi1eLDWVW4wRxychcDiAtj4
w6vlp6n0wm3ktkMtwJ+IrXh9WsB3+sx0m+4YjR47u/Y6gO3KQgOtF6m/XXr1T0+Ow8GSW4a3vJLf
Xix8qnPIY7Q7OsvYXZMajUPoWOrw8ffH+fmmgOmKHIESi0YGad7r0yKayiqisu+OOVN9b2q2Kp/+
IPD9+YbgEByEqb7LyPvtezLP2k5IBnlHyShGb0BN+7tYpSNi/Fp8/v3pvNE0os6GqYMFi6MxxHff
1jIWq4zMDlwMoISXAzJTRrcreyM9h0lXLzC8xjv+/og/nR25DooYEY7oLzGUy33zQ12D02YyVd04
x6Ke63Xrpk++a3LF3D9uJ366VMuRUIz6gpAHi6jM10ciwD0joT13jh0adJa9/4u9M1mOG8m27a/U
D0CGvpncQQDRMoLBnhInMFIN+s4BOJqvfwvKzJsipaIqa/bMbo0qMyWCEQDcj5+z99p4RX+3GP3y
EgYOattbVgr7zfI6lWbWN15k72MBj3SyyVhOW/c3OtCfpyw8CTwGNsMJm6fuTb0ZmTNpwkUFvsl0
23XZuOQNT95tP4/bJKU1kxbNXaNqxfr9G/XTC8xYydQxgLNnUgIab2pDBvw8c02v7tFk2GsCL71L
DI76tBtoE92lYiJ/Gaet8vj+ZZdP87c34Y9pFtoj7hwSJA0G/uu7NlIPuNaMcECZPIEJpaDpY9ko
IlY9h2XSYhZ1Ti3JijZnG2NdE4/Tbx7RX31yxEcEK4BsZvN88+DotZXQ7rNH1mEb2H/Zp4fRk/Yj
Rc0nQkHMz/WiA3r/Y//itUDyxNpMXij8zbeTrmGeHVgsRLU3gxcpq3kRE2WJBie6KtLb96/100vv
qIzT9CW0gemKs5j7f3wFK3uoWiBy0942RHtI4one/GT75LBq/swA+/2r/fKTcYhcYkH4TuGKvrpa
C5iqoHqf9lXaToBELFlXm8KI5UZ26W8enl/cORcmAeNQVGPLmeb1tQigCc0WW9h+JN5bYDDQlixs
Wfnvf6RfvPavLrN8wT+sYU7I/Bpm2bhX4+SEcMGvQbC8f4lffWs/fpI335qLMZZc12TcS+8E4u4C
Ad0R8+f7F/nFyoIOyWSJ1KkMbOfNK07z0GXtbKjZPAAuyWQbl3ZDt6NddGJSAjsbDd7yPg1/F2j1
i4/36spvHkHAPUa1jBz2Wm8cpGLsEvGbL/AX9wjFhwUYF8sAz/mbR0Gw/XQSssQ+m9DbDRxmgpSj
4m9qql9dBYcB6knUkCas+9dPAsrKprHhIO3bDswKqaTXs2T6/v5t+t1F3iyJnpE2JKhIY1860nya
ZlfBKh+2v9lmfrEqeCw/JpEPeABZ919/lGgoJ1EWtr6XbqX4KJtoeI2KQmgLQMLlxfpvPtUP13tz
gyy7FrEquF4bOTUYN9V34iH+zZv6826iqWyZfJ4l68C039wfhfq9Egw89t0iUtQXuSJECibcVlGX
94Opl7cJ0D2yQsZR3MeDaf6mmPv53iGMAG6CQkLXDdxpr79Vjq8T0IHa3C/ugk/doo1MoO9Ov/ky
f174FiMs50wedw0PzZv3qfYqECnM+vZ2caX0/UYffxcQ8PMb+1rr8eYKmWUXBVMpEnYjAaO4KTZR
RZ5rYk7iN/fs51VJU9n32XgtyNb6W+Vvi5Ev4bBi7cFl9DtAZd1tpsZp0EaGC0ISdWW56CwL0ce/
OYr94mbRmFqO66RlIUx4+xlDZssdXfj9DD8DXFrTxkEZGeXnf/o+cxUqCw7KHk/FIqJ+tX10cdGW
Dpeht+BzMN/2bv0bRcsvP8nyGlNisx0unqgfLzGJopkrEZl7V1yidnoZBUHs/8Wn+OESb9aLVKXc
ZaRvYhMYSmAzfXWw4FC/f5FfPAs4VF1eXvqt6k/Pgol9P0wa3l/L22y66BNNsP/iY+g2TljuBNuF
9uYFLWcMip0tzP28CIoFymISkdX1+x/jFy8PHRFKWhOQpIaP7fXtAO/WZ2hqnL0XWZeRd24ycazl
b+757y7y5p67bYvUNuUigp9epMl9rI6+ZzPSf//D/HxPMNqaBhhLF8bad9/Aj8+WM7aaGwFE3ddT
329BpLtEqkdbsL0vfZhsOGWq69gFMfP+ZX9e4rgsrfBFC0Zz1nhzo1q1L3J1uawME1Li7arxkTdt
KKqhVmj6LYJIN3j/kj9/ozwSNh4EEsNoz7xdDwa7kC24Y2s/paF3GonCuofZjRR8EYW/f6mfd18u
5anI0Dip0kR7c8hrnCEC8ppaexNEeqAkPbJDXEJOavFQ2qHcvH+5X32ZS3oe+TR0GOAnvH4gQ4+D
P31l7mEYJIx/vrz/45d3//UhjpyqH378mxUuGiZFhB0/noFzvqNragYuGvv/4iIcvS22CQyeb5fR
XoUxP4ge6HLV7XW7Ngw/iZjb++9f5vsK8PbDOIwsljWIr+u7U+WHah/tMYkjNJ/3U12XUJFFkl2a
UYbGdirIUgFfRG6kNa29xU8wLM4CY/EYwPUt6UblTDSsPn5pFy+ChDD5mzv5q6+ago0adwkZpin6
+k6as6K4UYp8Dk3hsVX0F5LMmz++gn/kufrP3Mq/ju9YLvRj4sefFw6eu+f/+R71QTzI8g/r78bg
6/6rmG6+tn3e/eUg+if/8U978X9gp8IvzHP/7+1Up4Q98vkVWA8FL9b75a/9aaIyPlD0L53oJU2Q
7/5PB5X+AWaexkSZbYuz9uLd/QutZ/I3wCLwP0NdmvIsr39ZqLQPRP7YLAP0mznFwjH46wv4Uwb8
R1rK32EqP/JvgOi9egtdDMuEjrCk8CZSw+Jnff1oGDQSKq0KJc76Jj7pMGX9mib9TY6SNBIorsHa
D7ZzUZPRuZpFCUKdeRBje3j0Fv2kGWIp4jLn1tW6k24gKhJCPsl5nHBpnBS3Qg5a9vCtCuNbO4rs
bNmSklBLvPqqd+fJpEWTPzlt8gy4RNuQuWR9jG109aUT4d8v8LEmbRkwMXtpvEEjImJ80UNyO7Ck
WPZNkzaVHw9hFTTFxzbqrkqbzDUdvD36Q92f+mwddwzqVsB8vuneHO7Vucgfhder664biksoWetx
ivd1I/XNbA63bWucDEDXeTmttWrGWqszt2rK8Ztdark/1Zhl4qH+GCoIBMwFs291KnJXMgaPYT1f
jDqYf7cN10PXPxdlkgbViPQfdaOxdixwhLrZzSuVaVKtOMNV1abFSk2aIghVUCYE+7Uwyxf8UK7K
6iXrtX6Lc+LoyOzCIZJtUZxvRzDQm3yoinWKg+UCpmZQERW2atIk9mfbuYnNQuIsKxR82mm3M5i2
rmRjiQc3vrL17G5ksOdzulp5rndlVuDuyimIwvGxc81olymaOKW5lxzUGM9yUQSw8Te5Oj8gGNpJ
CC+iiwnBkBpkXKPqTdjHXUjCg3IrImQ1uemilEFiBCD1OWrizyAUrrQQiYwZ6eeUrsUS/3zNvY5W
pl4Vm1ofnCUvMd1UzugGmjkMwRyq5whn9zrRxB6h4F64KGkTYTKBTbnfxpRIgGggd9VZSny4oUn6
dgw/RG/toEBRFcVLJgmIXGhn/LFhDGkf46a77rPoqQZE7pO9xm+tYknvP5Ee8phNTrHtai5MblKR
Gjezk+g3k6nceG60HwutWSPqQNbvAsc3kxQDXKWvZNFZh7zsVH9Y2H34i0DT6zm8JWdTsy+j8nSI
Cad55yuJMhyYacaXIcEpJEeSsJLb2C30VLnXGUTCP2vXrpT8m4kU8zoSL2ZBjALBB/cyxTITd8Mn
JxPDV0S2pGxH5ldVhMem1S8cAGG3M9LT1eihQSGwwvVzISGxjs2+w/6xRo8IoafLjlhFLk2VmSJn
qC8lo60t3ngcIqC68Vx9a2R2rcwZQiMx9L6DgLapeDZxanU+Eq9mRTGe7hhBpL4ArF334zatnU1e
2V+ypnksrPhmlBi67IVj3PIAblCGaifRIORVBJhHF2635OfYAyZKrd9rznFEKZW4Il+3g1dcRdJZ
V456HicKNxhRJKpZwvvoppDvqt4nRedqyWZsNaUjsWZ6HGClJ4XyElc6DFvTExpRLxNKyJkbHyun
78zvuq/O9B4Pcf7Nwn1jdv167mL1rKioXvEb6ZsCvRiQwp5+rh4+DySVeNO+18Av0hqC5axrK6t2
bhL0hb4YxUsxh/ExIbJi00EtxRGtFZg+1Jil0p2T5Gs0Or5VEbjK04hTT/ehkDww2lg7kiTn6GTE
SrMppLNqZ+FXE9hBVZx5CI2V5JtTrPlhHmf3piFJNotjXgdSNdT+xrTGYh8N6s2AoAGHd3Jb1BX4
AZXsVUhhKyApa3SLtt8qGXoaR/gCzOaGfJ9vNWhOPmv3bBSecoHwH1RBMfhGOzABuWHkto/Kul2N
oX2oRP+RvAETAW0s4/vOKJrU72ZD3VZJmn5r2gIyd6Nr7cMgiEtzp76rVxMAhsfJciR2Pvq5n5K8
ymjQG1m6xYIWBXPhyjVsbR0WwFwFeWZXm0xk7gr0Xv2t5lXbTQonhK1JQVTt4A8RAMT90TYY7RwE
et33H804tyDQGQ0zvyoEBZyWZQx/sKryK1XAn/B5e/V0q0ZepCEYVcoB1GOR4gYwcg+OG6eIZtNr
SeH5PVQKw5cFZszOleEVis5514LrWVu4ol6gzJMwSxYTobHNnVFWF1YTuzvUVvPVoJaAyrMStanC
GO1k9J63NrVJY9doovzGHWzlaCJiuQrVjCAPqTvPhtJmCbsbeUFa1HnbRGhFv80n17wfoH1tZV+H
l1E/JVtWjY+eNIoKw0CbX+ApszZs11g+VPFceoN1NWfJ1B0dr0N43k1TDQmydz+6qM1XxDLYu1Fv
dNTnWpZ8lCUgAA2pCC7aPsl3/Wxm57pkdEf0gPFkNZMbGFgn8a1ZJph0w8qR69J9vledpIW6yJFj
V2dTcsq96osJIPoOnuK8brPKuUSUba7mUSj7Kuzn58rGYKzndlH5Q/7JysxHV5KEMmsVFMms/DZK
dGU5IncoAV2OZIKIXwxikfKFLzy/HRoUcj7z6XadKhJ+buWt7d5seLjJBpsNPVq3IKfvPXyBGkmp
q67EPQuoOoEBDHcDRm1YvqAy7obt2Dr4RYySMtzHG62fnS6tn0FQ0L/J23ZJDQzR9Vs881kR2lea
HuVnVzmMOvSmLVlY2l5Ds/JoIM7zxzEtnpoWC62T83YJA5hIwAbd3y4UNKy/aJF7T5XnSA1vNLfp
oFvmteBBJed3rDJNO9uyRBBtlKBiBaFI30ujeJq0gJiQLzVNmGZMxq2bRHKfirF5qN0WyyhYvjxD
TzvobAG+l0Yfv5es/6h2/3VV/mNR/j//WXn//xGMiEqdztoy0H6nwP8axc/58/T8I5Po77/4Z4mv
f2BWrRv20lnFRL3U8n/isz3IQ/QH4CEsTY1XVb79QbW5OmNE9HWc5zka/FXlWx9UzvrMXCxKfXCr
/yhoj5ndqyqfgam9qG2WaTqTnMUp97rK78O4o+/j2DvhCQo8IK+0Ll2DV3alEaT2Zczy/NDZyOj2
yA37W9YwFyzwoKXzBouXcd+kKXbfzrazgPQRVOwFlUzoW0M3Nlsi5Ix7r2WLBK2molpWwAAYVmkb
vjN6LmWfaabejtXZzbbq5Db1UVXANE8te7hlRXGE8J55cWs5GOIki4Lf95py51GRXLi9A7LZBG9K
Mru3JpeAYKHSvVFnASPYICpuquQKiyew+6yV4jOJCTXSOaMtiOc2o+ioEsXWIQPX5qMVt6B6BzPG
otLn7pazR7FzelGcGz3Rd6HljoQez8Zuwqe4Q6jl+aUyjTiy88m+HmLDu3Mrz90OWjacajf3/HQq
JHmFtLMMQRAvJAPkarHt6yQI1A+ycof+JqQJ7qwaonk0T4F2PNTJtAQ+o4Q86nqYRIehHOQ1WgTE
/lFZmdGxSbp0gPAvpQFFKo+gI5TNSKaqFiJ1jBQDLOlUpcCPIm0i9ICQIUW7nmFmTWcRuXZ5reGR
48SmNoyhM7BD4R68rzbvezxl6SGUg4fCNg01ue4hO80bQ8b5R1LdqI9Rwnf6RpuZRKPZ183M13s9
m1YGaNR+E9qt3DqdGn9RK3jXflEX3rYUvfZghcTGBJEaRRvmuN88b7zoFZjfMFT1YyWmOsObpOyU
ESQ4ymYYpmp4NYylDYF86LCWjIV3MsQAqLpJrrUkUze2moMhz8OUTruFwLwllemLQcm0q3QlTraJ
nBMtyCu1CbADuneWk2KLm5zKnoIi6dxbKB7TcQiTGRtQYnG0IvSgI0wq6A2sKeiLY4BGRnVQnRIv
ROtFazVxD72YFo2gNt+FmDM2RKhYB9tODZLnIA6VGicEaLxZ1ba3k5ki0dTs9qxEWkhvZ4hgnzMS
hZ9AFuRqyUqDfEUqYrQFqp4f6Qe4eJYNwZk4L46iMSnZUIcndzyt/UWlGhhKOABOw2rykpRZSkZw
GRtrAKfAxnsU9ftIDtnZc0P5CZKEEgITDDXyB/VxinAvjKO6mhXOUEIsivLCeRiTpLhuJhDnuBbW
0OfnhyKVyRcklcNauE59W/RRu3XiPuV7T6etDRX901JY7HNl7k91N32t+p4BcD3pxdodQ1C0Cowo
WzhKxkl2sG+HikIDSnDmPNUTtqO1WtjmfvESbEaGNEECQ2BtK3q/tmTTb9RGNFsM+ZzCRosRh2Zk
m5w4cN8UUb7LPeWgAqpghSlGXL1q/zFUW44LbZRfRcyjDy3o4QMHAY+yuAmfzUFSNPzftvi9e/af
9b3YRP79tngn0GSIt5vi0vfir/3vpmgYOtI+6EGoS39sfWkfNDYj3bRd/juxEuxHf7e+6NWy6dn8
FbbFRdvz16aok1HhsZGhFCRbQgVA9w9aX+Z34dWrni1yKRPJF+00tlkgma83xbrMFCgtWg+oE3h4
jysLSo67KyT+Ns0bP6JXiVYSM4iPlHpCZNN9HXX9MXXdj5Aj1ZuwwaZtNcOXbkpwtZJpsO5GmzQj
RVNWY9eUt1mttheOjHAAuyRAw7ZpV3OTXtu1QlNCl/GuXFg6UVRfktiog+Wf4jVhqx8rD1up3U9k
Aalfixrw5lQCWo8wkZVeSq2dKV/wlYHmEJykKqV5wqZBMBC9tR0HAQgplhFy1Ug+JS3N9bk6CuLs
ccINBQB7O7qK4HzwSlrKWgV8R8R1Wh5rKpiLDrDcoVZq+0i2pzOuasckllLNp4fQi+7UJHseYgEp
rEP5IQmjPCmOaa1TgoMWPL3w434i5U83+5tiSrec7cxjbWtk1GRWv5nDqQIN6KGDaMiD81ZOP41Y
Zy2t/6b13mU7EVOJVMK5xiGg+l4dr+OmzbZTawFiUpry5KQVg52xDV8M4i53timcQ9zqdSDsBmQ7
xq99JrT6oOaR/dLZ05MYiScySI7w60G2i+WE/1ca9Utve8optCXo9mEJ8OyGNJhzyzzNmeg3VlF9
TTVOEAoZGGehpt5mQN+GT0zDy6OSWpkxhVpncYlt32vEoSlG/YZq/Utdhwl5kWNzHpjoAWaaPppu
HRNoB/qgJc1mVbTq0WyyHsSqGQcz0Yuw5PJv0JWynVN5T16XZwFdBQI8unyKN4MG20cW6qFaTo38
qXxHKFd8kTj5Ha7KO6dr04NL1AleqTG5I7azDTKH3hbZEtEpXU6iUIZcX8Ob5s+ZR1JSErd+V5v3
jpGGOKoV69SnzSPPq/d1XA61qlIWl7NeiaBgEr2WdXsXKuFdPI1ruxrpWM7tQ8oRMpCq9LZtiex+
VMxPeTmqJAi2N5pVj1AOEG2w07WbAo/VgxpJmqW2i1fAu5vH9Ko0qFBoS1skO0D1aWWBL9eTqreF
Tx6FJ47wjdgWgPf3KE/xpUaTqK9Me8TXailkLoksP3utTuiVGQ170Mz1Bsu6ODPNlgco6ckuyqAN
5nHMcua127mrTz3MdPKfcgE4qazSmzY13a1e4+0D4fdALuZ4CyyAkoz+/E7rItzjpn2vkYK4zcjM
e8hTqHrcKtri1iQ7HNsdRrpeAWVV1XIdZnpzTLo2OszTYGMrA4BDDrol9IDE068EBcPGpOpY2ePs
XdqFOV7TJfKCGgjjeiQ6wO9a+8BIzjjT2GsDN7Twp3pDcj1oOfnBtduf1XQuelBm8+duIkSrgzhD
EHK1c9W0y1acWa/DrBuDXkmoBuCebTrVw7/Xho4vwW8FWTfgR6FcosSNF3gudQiufUW1A29Q+sep
9ez7PuqdXeNO4WOu4vIi1yzdWBJrJ8bVeI9MdrpoHCu595K6OUJlwPoQI3y+yWdNuYRLMG8LL08f
7VJ/pIvcbajI8H4TNFC341XdSf0rzmJ5kwz2wCizbQFKSBue5ljNZIopK8dr65fE6oevklL+7NQG
AbCTPey6zs19TueWr5CGSpkaPbpmXl8qZBiGSgGgAFN2REycBwLOLzDXA5tpLkYZ6ry5CQljxZjR
ApKxc2HSE7oa5rA+hlqXnmPV0/xK7Y+9nUgQRV3zCLWhJ2WxEJcYUXs/nkii6xOS+YqWfp1M5/Re
evwa+TDNN2E8X48WhaSOPSaggkv2GEOv2YcU2mths7FUK3qhdzXvtFy5i8ZGBVdRjqtKL7tzlblW
4NI4DKjuMezoyRHwaXbTRGZ1baUYHovEZL6iOYpvOY6+MkY3DKhSJ2xHnCL35Jv2AV5Gi8hbF9Ll
MuMfFQytSkGOT8hoPJCOwSqcWF8B0paBZ5MuDePvuhD250R3Jz9MqbEw+ACGVCnXIKvQHOzpQUjO
kKsizMygKsMH1azYFZffQSdMl9zFwfOrztNp9PA255aOGDicvVOWxeCZdGmZC44yGl6UqAd1lJaD
uNNr95vVpqdi6Fl9tZ1LrMYaPcxZArKBQpoRkpe68QAhI+430s1gGSnpjTNqNflodvpQI6la0+DC
ITvHD0R7by3q64BZvSihRnufwH3Pm8arv1QjD5Td5neyAfeQjtMQlLl6Ocv5VHj4ptjt0vu2E/q+
VxTPF8uddrMp5FBEJ8stWHo6qBilPr/0TvUkHZ2oeIVIj3XOqGnttFWKN6xMDmMYXSVxI06uilAk
MvTrBI+bP4XS9StYEIEL9nYlZoIizdQxdq3MxF2ECzmY26jZ2iCddsZYPasKq5BdZAEhJWu7s16m
Ut8NpvWFWYAFbV6jdW9Yfwzk/68L9J+Uu9gn3yt3g+cv4vlfz+WXf10+R8/iX7tn+TVP3rSEFjMG
P+WP6tcxPtAPctVl4m7aSGQpZP9oCTnUseicPf40mxtPNIXnX9Wv+gExKuNgC2GERVn6d/GrfkB9
ZGONBGCPh8rQ/knxu0g3fih94XPSeVoUJCxo/CLqm6lvCpJ6NMKcISVEmzQdt7YZb7SWrPTR3P7w
Pf05cv5xxKy96T3x2SmuNc3lgqjW+cfXZXZUkN9Vk/WxZrvdSEfeTEWzazNnUxLtPnvNp0K1/G54
9IyN4sznqJhVsgc/Yrxb6cl4MeZs6jz9v/mtFsnDj9/A998KjxhdMX6978zUHwVKRIhWnl004bqO
p3WXQY60h84fdGejYRecwZU4SuHbyGtc4M/QB4IpNItVGNVbq/Pp7Vy//wvBZ/j5N0IwTrPQwBOF
EJXn5cffqIidWsGLF67buY+38EYZxVjmDXi58DzG8GhqS8nPdS57AbV3PiRVWTCPITkxzSTStLh8
UkRpXbM65BcGaQMXpsn+45SbeuzxOZbDkzN+zjmHSICldlWebEKaiHWgHbOaiHzTycMixGNttEwf
Y2/VugmDvzlooAqVunVSGyUAdLCpzTJIcyyW0Ff6ODnYys2gMzwK2fcw3puNhC4zLZOqgCQxJhH6
IbLDbd9Ux9bWd9j/V434iBRrrxA6MMsXpbyARMdgYjAONeWabu4y70H28lESBL8SE9FS9ejsze4h
xPIEZhnbe7U1RBcUbY5ZN7qegVs66WXO7kNose8itSmc8GCROwmZFQ5AfiR3+baQ5cEwHGKMjJ1N
qoHfF92mSd1ps8Td0SsGMM3xguF2b4qTjO1Na3wbwcO4JtfMByp2cONNtWqtRxJXD5AlfacEXJJb
wE8BziQ05DrCXK1qJ9rBj/KWr4fLeGZQN8NNJaxr7idJTSQzEFu+mgcZONa40lMRaM1L7Jz1sjmW
UF+ShEYhyDlV9Q61yZsp3bWaguNLbjPg2Yq4ZAK8wZf/LCnhTZPJQfVEjjbUMXDkzSpDQtgylvCm
q0SUOxcid+E6G+gbfhS2/aXqWfVt0oVPkVMoJ7CXZuD02VmpU3bcGa6WH/Fo6aBzr0A7VZ+XLgtT
C8LlUPLVKaPGMv/aQni41ueoevaMhLrLsJaXBk46GJ947wzmraP1+r2dQXZth6j/BB6fqDZUJ1sw
YzTgYNdHD0WdlX4Oq49xTkkxq2eg+FYh2LNbduF+Q3PNCToxK7B7hmUSV9f2+GwBW92VVkGnbWxk
dIplnRyN3jiD27WvxSydm04v/gxh+b9N8nebJIuSq5vLqvTvm0L3XfcsnrOYffLV1vj33/1jb3S1
D6qJepufyGREZaf7373R+WAhitLZNl+njRraB5T5KCxpJLGNIEf8e2t0PyxJJzSMvg9YFhvHP+gL
EdPwZiHGB8DlLWpIBiUeOojXC3EcTrVgkda3UWoVwOnYGWZfpcsC19axntspBIBPyNCqQQTs4+ov
R59EdVvfGBiLNoPlDEciRxMO9SpgPUySflzf93MZlFLOvuNkVhDbTb53ulq+xEnf7dUUxgCB85GS
+N5c0megjp6xtxVu5rtOQrMp14xN2TXzGZEVRP8GaEYKXQ5of+/GKyDD41rNhp0CYexrJCQwACfr
WfmKxCNDV3Mv1a5PjpGr48/X0wQsTY/2QKeGNbsiWbdd6l6kcJ58L0aM0Gg0uuPU8L6kUEqgEzWT
SoEQmttq6tVbB3XDOavtZsudcYLCGDNnZXbDfGAKqwcqqTEbfUZF4RsQ+5IV4OXn3NX4RYcoT5EB
N+ylkZyygYB0ybHM6t3rIU+htDU1CCPXrF/UIm8QWNEqme2njsDUGd3BKjPz3TzlRynh8FjTdayg
QrHM/opl+MR4WwSj6YDwE8l2JrlwT9jdyOFTsfPcj5SiZmozkrIVZ6F912F85eyVy1BFc5Rck591
AQTVXdVuYQZhaYF+ciu33yxYe5r6nlDlquz16lkxlOk0CRE+eZCvoPu49RVxxX3lEw5qk9RJKqdI
p3Y3In8/sXvTdFI7A0Cp22UEd3patreL0dnJtnF2edTLe2lgNSRA1MoAwM3oJ5DDHTGeM1PXG+Vz
a3QhPUq0OiueNKIRysF5HHJbvyhhktH4iQ2UX3wjEHuK5EtiD2Kt8lTuvLhaEhasuNyqlVU+SQ5n
ZwdhBakQavoi6grHyeR88oiL3zpFmd0UmUlqx+TYD1UCjLROYvVYJo1zTPM+ChrNjgH+j0emWtFR
qmO5EY2h7DwVbjo9F/3agQacrMakqOqVmfFEWxkCAi3sL90yzk5EQnO8zDN99DWn0I7TLKD3Ip9x
HjpHj3W/9YZ4XzXJdIvuZ9wXQ6td6eRwmjADa/kMXn44hJltwndu0y0Jjt3TUITDMSy9dkexa9y1
qqvEK8Qtw9lQUvGU2yFgXVwhbePLUbGaS0/F4kM+Y6GIALNTu3KyTIE5O9DSDZHVECSfjVuE/1ym
tOzhStp28WASQoYeSeFWNBneu3UbEe2EedCogEIxbzToYR2clEObkqjumeUC4R0pmsllGlseoiAz
vxq6uTtK+tFXoyaJdoAPO916c6UdzKzDwmo2WvWZ5nl0VjtyPFa6luob1FLtOhkddWGPOyh3wgwi
9aANlcZFy/Ss00c4hXLOrlpEW+suHEnnzLU80Fxz3DnOAE+pU4b62q2H8Izlqj7GhUswZd2NwCXp
N20omkCb0xNIjnoa6hunmuyjFrfjhYreb8vxpDuWaj2cYvpFT2SeQk7rwkoaaNXua0BRcO5qI7zT
RKET6TlX23BggMqwTdxaZT0GiSnLIMm1ZOvgWgW9PBQZYYb5cA17cryeLMbJvHCi82swYAFL6prO
505pVEFfVMbHzArVnZdZkDMdpbnC619cJbjIHxq4/ogT1errYNTRjBalYpqLCe7WmXr9LFvdetDC
RrF8rR7SC1q9hNt2TnrBlIJHujSMb2UWukGlDfWDValaoCAafUhi1KGIl8Aew26b14Y22ZuUipzy
PIs3agurX85R6zemSEF1t3p0azpFuIljtwOQ7OKfrbLSOEZFMm+nwra2EEHctZaKOUCGTnSO6L2P
JSGPGyR8/U3jifCKfwz3dTc4H5OBwJIiEvEGwn1zqdvUbdLOy5fJYfJranrxBCaWhrFbFFe9LZOt
PipJMM5QwbPU7taFFIZN+8vRMXzIZq01RWH6Vp7Fhwxh0wGYS0OR7oq9OWsgxaghffqbn3Uxur5d
toc6ZkrnsKsVYfVUG3Mzoql1bohMJgAIUzXUmuiuSXP5tWzVIbDRxGw7MSBycXq90db2NDNwUMFg
x0zgh2GjTIYd+Z0w6mPtABiZTfpaogclm7tMhENVL3dWmrj0uqyVaXwUkzhYfaKctEruiogEGyeJ
TiPoRUR541oj7gutFydK3Kli3QlN+ICmynotgNvDVsPOkx8yo2vVFfekYIDbl6Bb4n7cZF2a75l4
Lp9Fi8q1gG+Icl88qSg2dniVnMZ3BwO18qxydhDtPAW9qc9rvRmsTekV8oaEVKtY91Hl7WhLceZw
XZi10+itBjpVM+V7XvTtldqyn9W9ke1CD04rXdXiMNZ8PUSdWXeFWhg8sbV5Qp1gIHAM60Bry+lC
G/RtZ8zzjrHOvC0HPf+ojeGXRbuRF+FzPDrtbijyNd+KsuuqFqRF5DdWBUVPMysUqopxg/y1P5jg
kG/NSYIjFEo6nmMHGtCKSA3iWaxYNQO7HDWa9AkhQrqqfBvReB80uv8PvB/N0XHrfmcA32ab6asv
RVfInavXzqHT6/lZxFZGEkN5FWbo3vJ8mtf/j7ozW24by9L1q1TURV8dKDAP0VEV0eAokZIoavYN
grYkYGOep6c/Hygry3I6M6tSGR1u3mXaBsENYGOtf/2D3ybeNRcgYU1Vm+l3VNoHW8VfV4dlfqH4
fTjnL2r4r/XKKpfHbIcdnrytGFM/YM6FrV3gI/YkaLLNl7CeqrVq1ky1HYCWl0RCxQH9molMFOmF
W2rYcArf7sRCsVNTX5mpwD2HcKA9XrE+Zka93q4RbzbyTKpSM2amk2Z76guRnsM6g8QlwTMPXLaB
WXAqVzAf5mpRhN2lg+LzDFJDTFetieeEHWdwmVV0s7gnSrrSTHGrJUkID1slxRqG101ltfGyV2nh
+G8gvsQLxFILSQPGqA+WCMZEs8JWxVpOhLrAejTfV113OZkhpzlkj76sEKv02bwBAnVtmWCMmtJi
Ns1y4HF2/VMn+v6ly9WnCie7T3hKHsy8lSMmKX526Ui+Cbmvqddwl8UszbRua2kllq253G5GXS1x
HQW5tqqAhAWESi6iKe1MK+wbdeySTaXiEak2yKS8Mq3mQWUpUA4ITTZiI13iCiMI5Ui7y1rxpBVJ
PxJsiqRedciIQEVS89wMB+/J1grQnLL0V2kwalyGJrkRRmaeC832d3IS9KsKY6OlNPHZzCA2r33L
L7dayqtzFqpjODf0Os5JSXf8s0Gy2mVl1f5piSDpswKBfGETdbBLRNks5C6zZiVblAuV3rho8N+e
SbEHKI0pCiHqWiNmnZ1C2heiNxZjrDG0xTg+m6misxaBJ2P6QRSJT3XVSQSVZfrGssuWMWRPLGVv
Ktde7QSLMofg2UiqtzYGPVpFQ6fgsUrIW64CJkRYGJ+K2Mt2VhdjYtiYo1piKS2JB0OU9broonwv
Y8c971XhX+qC4Hl4mvodL7qY5w+H9HkqTHWh4ypxhh+ovbY8CMqNn6cvdhrZ52ZlxLdtlCagxKm8
KBjFr8cIqiYAto4GzJOJY8ixl4w8h1fNAMRMNQCpWk77bSXXV4ZcLalT5W1kjeGCAdi9NMkmIENd
tIP0mLZd4Gp+ZtxqKdRP0y5h22Y0LblpVeTfyP1ZDpyyKL0UN1rY792iIfxpZjYJ2QHcGBhTJzVh
5zIy4BtZH4354KMKaBhvuUyyvD+QoiNe+oM+bQI5v9VcMSoJOxm/bMZmBNxoEP0xsLfw4bDFUjXC
bM6cQbrFyK2/sRXFeRjsNr9Ug9Hf2INaPJIuHi50KFrM0gzVXzG5zm96zRmXpO/AJ7IigTemI+2I
uVADHlqhRhS001TJ0SklMIITDxD+mESKOMV+Gt7xKmfeRzBEhFOvkL74ZubPNQlbWCnE6pAxyx2W
OUxq6twgMsBRHtSmsTa1AqYYFk42tzh3gqcN44KQb6ZKhlYa86Swx9MysKxPVOr+ylBbrCjD7oAt
2K6pYetRobgQa6M5foTD3BiD4aptUiyBo3GL0R0k9MhmeCgrmPzSlQbgWnFfjmzbPkG6al0wKJR0
v+blnlAULlpCwe9HNYnVeS5szCjLwGy3Hi7sp0FBtQvipppXWVa1l1U8hpMtm+KdDwQ7PBuNLJ5y
b2znuS5ZC+bO6j4bI6zuAPuI90CNtMiG1txAv5fWhsokrsI5u8DjrREj5Ae5f26r/qEKxmKZNoZY
6mUSL42+iJetT+9k5oZGdMwoIBsaWIgWkNUsF88lAsKztoJ+PYrLEVeuZRqk6plH/7oTjFIx3u1b
sedBd04RSHSnKnbdp2TqQPYQQ/WSBzWlYNJ1/U2QdIY0a6gXcP4u0saa2Th/btWpzm6PJXd8LL+x
TJI2vIUpygm0qRYspLqU6eXJ7ujg62tTJa8di3p7qu8RelHpQyXA/X2q/zvJrrfO1BNEU3cQT31C
E7cqEyIfp3qUi8oyz5wKj18ajPLYa5hUZmxGUwuiHbuRZmpMkqlFwQ6GbsWbGpeuDHhZm506s4PB
wRQbkvvCDxAVOMeWxz62P1hvpfm6Lqx+ZpemctaXBqw3PQ+54BE3LqRKslXQpx1yQFy0QmGKbXZb
7/S+DFeDPTC0nUTTN2MxXuelbs5jKd9LqhB4cbNgGsj/HtKajqUzlbI0VL3kZpTCZxYmjJs2oEnT
0YASqxg25B7YlGGuzXWYBb6s3ENFNGaNrWk7x+6su4JrMBCKQsuIN34/Y1RBHxmFZXQeRDVIAU0m
ptPhrDt2nuaxC3WmhjSHW7Yqpia1mdpVWHQQLOlg86mVFVNTm0ztLSc5Nbq0vOXU/GL+2u7MqSG2
p9bYkHz7MdWLx74Ko8/m1EA3Uys9Tk01HnDpyj522hgLDutgar+dqREfjj15PLXnydSow/FUN3hc
Wvf91MbXx46+nJr7dGrzcVuWTkM26cSr+dO2gP7YHJGBaAIJEOlZa2MCDtS6cebfYHU/mNQcFebf
zkQUHPMcnQA54DdIUTYk5m831MpxNJqEQloNyMDO0kic1qqHDGIg+hFhPNkHjmbs8D+QlIk2jE++
aBAsqJbyWNkBkUZlZvlPQ9t0Z0QcDBvJVqodKkbngcIgu9PsfNuItFo0Mn7CFE/dvsTLG7c3KY+4
pqHGHMLCBR0mS0UrUIeKRVyYZJ1VNqzYRT1wVrh4tVRW3pgeyrEhoBiSIOGg47SRkZnIngbNif1t
PO51+nHfC6Yt0Jk2w99fMIXh3rsh0itSSDGtTjAX07z3C+ZgKT3oaJRWiWtdjw/aQ3GQHop9d1Fd
QfVJL6X4Dxzs9OkSvLtEGiEqk9cW80O2Suu7b+wAWBKzFt6qNW3vc5yRFg/JORwusHAc1RmVdL4p
hwLipAL15bNijGRa6F70AjW419xhEN4yDbuBa2lRUS9GT+MdruJxLK9IgZDuqzo3b4jd5VVnpmSV
zCKMcyImZEO57ous2GpJiQNhOuKfpEKNzYFTXNOy9w1KpRUsZB+wISE8VFeK5VB1ELgzY/xkkvxw
WnVefIoM0V7VQyzdJqIrt02dRsRGtv5GjRvskFsK4uvAMUcYnSKE84af2Bwz9PIOvtu0fyVqfH+8
jP9rkP70RT+bcvkr4s7t89to/VlwKH8Tq+dffsXqrRPHsFG2W68q5Ymr+VXaoDGsluHuTyPrI7vz
bYptnKh4lPEPdCyCJo+0f2H1yJd5VjBDQtTMYNjU/xOs3lK+H2SbzNXhiBICxDkaEGneP4FyIofk
oAyQjRQd2Jr4vyxlb0Kzs6gag6hE2fDMex5TOZ5XpTnFfFcR5CeYZL4ynyJlUtdD+3vdyRDiXQS6
xnJy0ju3+6ZeKl1Q77OOwLRUydAUGMnowIAm4y/AGX7DCSVzZmPdunMa4nMGkMl+a2ZyucnheIlL
o2l8GG0mRsT0u6EVbErLqtRFGGTxHl2YMWDiNmAUj0Wvpi6gA6XOKrNomVxyGJAWN8zgyO4LQ3st
O6nRrsmcDfdtYxTrgrYowjM/fWCu3iNj85TmiR/HE4v6mMmarzU3VmWSzKpKjPrdLlG8VYd+MZxB
10b415FatDR0syXhUCusbCnGTs+I6PPEhagVZhcRrkjJ3LfyUT6jUiOJA3UrMEBoR561Dpn3y2t9
pB/Eh0IX7LFmZ/Yzkl6kT1njOQ7Y+iC2mZeFhwJ0YVup0BuIHsumREbVkse5HQ+TWE+zSnMelcgU
CQ/y7Ae/y5rHWI06nfFGnT2rzP5eAt2SpBmlM2ytUQznPXxORAOGgxa9Id8REDnvo7UiqR1BZ1J7
FSLJ+KIlgUR0XRj48WIoOumhKvRBmnuFWWUrvajMnaQaIC6q7scIaivwPBJs2/gG7VZLvVHLZLQx
gsizGZHDyouZy840SlDix9GqNW/ZSIVjkJ80Qo0TpQBCyBkMuITPjMjBPMnZKCLPl0qetnO1rIpd
Pkj5LmhBsLQ6K/ZBaMsXyL4MCY1wmHTzGCeBRYT51EGu6v5CbkOtmQ3FAL01t8htRpyxMHVymZ1j
+KSgq3HHgWTmWic/NDOUYRlg6XtvYaN5LvspyhsQ+Ls+zwS29iHTI220qWzlicjs1eO1kvX9LvVN
lLN1T3Cz4nSXocKuH0eGmOl5EZ03SuwsG47FOIy0IbKv0lVV1TaAWCoD43BK3Viqi0ESMIIBxBAs
lN4ZmY3ZWk0CZ0kIaboy5CC5KxU9J+9KuzU1hkD4ZvawYnO3aDdUEtz5TKwGt+y6aO+0hnYqpgTq
rpHtubBFtUHOIs89oL3bHKUq3WfTn2k1aciBNbazgrTrwTWH0oHsqrP+kQojC6OC8UpTW3s+pKBf
3OvaikBXK58HFG8vdqfXV42Xq/OwMZTr0e/GO4lWbR1b9gDIFBbIt4EB07uYjuKeSMD8LspqwsSD
MryzcEY3OxsWecSxQ5muclZFtblDKFE8FmpSXaWJrhw6xyN2p1At51oVIFFpEBMmFCa0OK7DnkLK
TaiFi04bgIaZPh66MawHN5cq/VZVCzCDFlZw2bXJ594PrUsbZPdTSEm/CNAw+vMWWc5esy1vPeSC
yJYki5+sChMXNytkFZGkZAyXoZWOqF7kMH9RyUy/m26EG220xpfA6rp8bndyfDuCLVwRsrezMkGU
RR/UCRpGQ+n4nRKB3zGMpkcN63Fp1ZDRY8ydOPYuoFU0ZwN7xB5vdv85CaKe2WTbD/eRg8GJW7E1
rzWYAOSkaJ72EpUZabMVUg60WJFq3qCcUlSEX0h1oGH71IZ+ejAJcHxWaWZRwNjw4FG1tsioHcKJ
SsXut/TttTLzRzEu+7x25ngr0aMLr1+oNm0ZEzHiYSiIlvQBMrMVTy/PQHML+OIxLc88VZpxjfjW
KMBig2aqVuOOkDUektw0CAS0a7Xa+2pcrAQswsxtcd25Rgk8RUkRyEUzZ240M/bIhtX1RzCz6CyV
R+8TebvXpA3129BvoFTm8hBeEWgWJeusQ//bVrTXLsHczSlVK+RjZEoYHSqDtjUjuz6PiygQLnBj
cBkZvXOBUJAOLBylhoWI9fGqMyu/W6uirq89rM5vgtY3PuEi0C3a1rc2jFrlK+C07gwzanMbq8yl
RNQk/kwixWwRRb1ziUJ+WLdZb5zRREklD1mbJm4sd0JaMIgypaUtCmHMOtMpznkU4HEEVXblFyHF
Wt2aZwM5r4cep/yDBMy2QlbEOXeaVj4pNdGQBC6rN61CktuoT0bIyKa3flnmX3zP7w4wiSjW0RnX
UOklplnu2Hbl2hxEiEtDHePDq6QvXpXhxzhVG+tGqjWUWExe56pRkaxAjso27CJtSUIFKzpomBRZ
nQHdeRwAKqj6r9AmSAh1ZTvJl6KPeN/aWN1fOAHbi1soxmSo0LUd89wYgCBIVG8f1EPzQlBx0lwq
UUMbndk6ul50E8zXhB4CSojhqkTcwJu9rMqrNLNQkVf06S4ZRJY+iwBJt2SiFLy8WjO6qKreX1pB
kp0FRoVqQgcNfrISYuxdiZZQnnmaJjaOMXTOUlVb+da0YnHHOxuiOSqcmlmKk7X0mJKxiWM7XznI
Z4g3KCnyMc+exO8hNPVIbaRNLLxRPhVtlSJVx4HDLdAGbMZCkvVNkA7afZbLZj/vjfJUVCYGIEaV
ZmftVKfXmaXue1z3znQniJZeJRPuY/uxO5L5sBvTigVx2HSnRNr63iA3+yWw2/Fe7jCEiZG7nFaj
jevFaKd7xyv0rVVqdBGDWZn3tVoGcGg7jXLI8HXDY/CVgwYHZEHHXhHdk5BhnlOwFfrKA3Ep3KJy
4q0zNPajM4qeabL5QHZxvhrMqCfbRed2xvR47pS5fiOFWnQamAkTXQdyBANZq7JumX/heZFjY7Ji
QhE/Yqff3alsnTnylDLfOIHiLIJ6lGU3IjJsrfZxcGaKjNiaQbInMMdceZ60FI0GcoXYDVWH6NpP
g4qtK8Q53ZzFmhU92lhi1i7ZLPa69GT7QhuaQGVMLrfPnlE5i6bHJoPCaCHnAiWAVh1SkdvrruP2
b+j/N0pt3+iDV646p71WrDa/L5EOrlq9RBNptTY7Vtga8qqXcNHj6ffja8Ftcl/0cu8KZr5r0Ult
slA0RUDdctr+rIEPHs6yJq/9RQoL8sGp6uFzjt2gQDYqmEt1MRx9Xj9QwdZjlSOJIEWsnMl+DNrL
ZR4xVmgM7DuaPH4UhdmxiA4+K4PK63PlhepkA0zcZDhMXurk73rw3SVpZ2biBk6XtfOF7t0IOYSs
nmmZdtroXTNXwoxpcy5n0nNuJPIN6kVtHcYDr97ML5c+AWKzWLTaTUde6KQvHCHv5UllnOM2ASgi
d/qiS0rGJI5Mz50GyWmiyOnMQqO7q+w6n0umcmGhBLlApezBM5S7K8LVxTYaY2UJGUEKSKbkHet2
HtqHmVV01rz18P5oEie8UBi/bP0iYQYiVURVrJPIr8/LkWLRLWln7ozWmOIw8Z3R5uqQSuamoEC8
a/zSxD+h1/27gr2ON9hg7HOLydWcbAr2LaVI49b1JNuBxY6G7pYJMF7ZA0YmvlVP0Zz+MGD7Qarb
GcOH4qEyFfPWRhC8NTEkhUiRtia5n5lxxWbH1Aab9+CRB1heagMmYlhEaglv0ziFm9P753lklOyo
NY4LYC32mcoPf3FMrGrmQedboNvUm6dpl5D7Ho8QJ2awZiocHhKUv1qlVcE6iXMtZdccFGneVEze
XeLPCwibjG/0We375Nw1FQY9cAcMdVaOunTAdKa6TqH+I2OhZp/nSZpcjlbcPCJdIm+pIKfrvLEt
BuY2qacVmbqDO+itfGlXZvxYgWLUJIcgNidTNZAJwyqK2JgbgY7BhCN5HilhbY/wXE4Dpi59zpyT
J8JJ1l6rOveY1NPotJYHWyeyuFVnCXB7Rp61juAuTwcZPdKo3FcVaPeqNmV74wwgvoycfHGbSXYy
XCUIlZslE1P9pUKQm61yEOZh6cm1RRopkdw1Ojxujsta02k54jjTQ0BLZeSlFzvYjNjDnmemcw0t
qfpZHYzUGuz+mzpo12WTpJve1vR7tiVjb2a8DgS+gZu0HerrfogqMPx4vO9GH88HJxA9gkFk3rMy
kGPYFoU5mq+Wif9r6Me34Mc//w95P1hHEjy5BqquGLjuEnDwe2DJjwUAf/sfFAHzQ3JIj9qAuWi+
5T3+8CteUZVJHQBoCFWE+AvuGkV9Q1Us+cSmZ5ChQb7SGcFb3nAV+cSC/cj2oMmcNrPuf+EqyAN0
NJEYUOrHQ/5H2ljlaJT5Lc5IaopGRcwrw9RVg6nTe1ylQAcU+uaoQ4a6bYbs3LlRlv4SELsku9Ob
2aS4GfBf9tot6iWnmSGDqgoBu/je6+s57sUzu9VhRSafHK8leXGNna3bSEsmq6uWlBuvSk4D+/PQ
63PckpBVivum+0Q5u5DIG0JeeK3lOHKrw6UWlEtNOkMsVPazeA1tr1Uv/KcAiklqbElvhxN8npUN
btQvaIBmUani+AQBmYSvEMIHut+LNknnQyfNYmzsEzPCqKlvoEcgaJNWKInKJUpPn9dlfNEHn1Li
8sy0+wzgclvV8hUuuUwJfBy7DQ2LnQr8RE+/1PGlaSP/a9qIyFToRKibpoBDZgduZ6k7JQyv/Xg8
pRpeyoO6niqWSDbjmZlstR6Ff5Xnl1VDcVv4JVI9aWGG8g7Cltvn2BRhff5s0FvP0kJ/lOFicpkW
beYvMjTJodct9SpaDsiWS4R+oVnipFSda6Le1fizE43+JbJMLGc4V94xhpsrKh4AA1vcuFQTZ+Fj
yAGKo1P+mrgTmIzZsUsTOz/BwK+AvenqtrgoYLCH/R+YXSu/Qs0n8QlG1MSiKRbooPndvQUrtupF
xkyhH5PbsmYSr+vVrm8JdadKwni5mMeWeVZHKQY8l0w7Voaib+oETdwgMyNIKnSknuecmvgYRZJM
hdYtyQD1QFu0ndZm+A0Y15puTJZN1byguC7SjdzoqzJPN6AjCuVdOkyRiuOVEQdr28IEQXEuai5h
PogXvTT2RvQosczUQDNR4mMdRjhtBKQrE7bSTc4Z1dZ2kAtA1PBLaQ1CtiuNctlq+m6Qna2pQ1JC
CO30ELiC+ibMvRm3JIYHZ7ryyTQmP7jmjO38QsYZGWqIX7gWUcauw10ZDWg2WrG1kTsXsFW80iXV
+HNSD+s4JhKqA/bCWo0o4mbcjn29sG3vQGrPEjshF1cu1AuyoLlQBkg8+r2q+hdheqOW5Xnp6etK
6W7S/tMYGv0mVwkDD1PFeiw8jTE4FiAU04sgV3CA4BbpTH1JE7ou6OnknnNsk+HSH+AV215G419r
zaboCnrl8dM3u+sPhlHqNMl4twNxl2gWxikopGTGUtP0/5vp/pjh4wuRDPlbFj37qFI9ls8rlU9F
icdhWzJNLfeFF12MDYZLVXkadv2FELqrRBWRzMzzImrgeVjlp5Ral4GasHfV+8p20nlQU7gG7Utu
pH9wd4N9f3feCItgjuOoiU2Wg/XBd3KnKi/ivFWQZBRWSVabqsFV5YTBfrCUZ7SIUsSLA0Yg7Is5
XB0JOhWtaHNAegTGtCqCeHAtCduzsoB3nlsW96yvYhcjcKoJEUWZ8QXeh9dsrCst7ncibK5zSbkd
oRcnpfrkG2gH0Vt6ml3PM6S3LjwAvtiss0Vv22yNrfoiN/Rjfl1LzHMgXYZjDlUt7/ZB2+4Asza5
6fmuMFNUFR4uH6bzqbBGxWU+eGMq8WULBMH4M39JpTBYGFp+09XSC4l7MYmK5guz1+vKDB8wg1+V
ZF8sDeUlj+nDcNJxUs7AL05L+rTRdiiQjDug6RVkSewAys9dIJ0O8P+ypFtUChSabia3mIBGpLbn
qotyHb+GfpEY9Tnsmh15hyENBQ2E7awlUmrpxJr7sKxvQb3Yx/WHMSpufdFfEo03ztsGyiGmgcQl
zApfXhu4NBhBt5ZpeNI6/OLJ+XUc1GeNqs1NSB9laODVYu/8VD7N8m7X6VDDYvs6UVTA3cScM8tc
OLDmiVhf+oG85NJvZQJKQRV4y4h7eGLr1oKQi/ujARybbWsP17SBMQMwcmwB8lQP4XgNMWIWCXse
NBsnj07D1LtHxsKU3fLFDJueZQHzx47GRQBsD+WtfsERcNaDMzbw94oyfCwQyrtOFaZrVSXVZNSg
xoWmVd+HiXWV+VrpSkVB4nDXgTe28GZDrJIwjpPUF9TCtFvOvV7F9CjZk+1LyxzBAuY13jblMUSV
n+3qIlqro7EMs/w66cx95IcbXUVLC6vDLaCew7tS+Pf13MmaJeyFuedj3RpHD6HaIWvt10mDrAyd
LMhXndxqQfrgV8a2L7U7UkYyvAEejLG46ZOmXnBXnxae9TKq2sZrAnPRwTCCsj4FXyMTb3C5mGN0
FC8MfdwyG3cLM7uEKFOurFI+6NUYL9Su3GfacIgKXHDg8D6QuRsAKpnZTKCKKvX6th3ts9aCm6rJ
WCtGpxE8YQQjaP6VfqYG4Y1SmQ+N2mzkvv+coNh3pRRKdaytpQ4URZZ3eGnMoSXfJXXn2mXEMNbZ
mw0xydEjrAjAo2bmeMFF1YorTCgWA3e7Dvo6CmLfWbG+dyj7NbgOYpXVsHyUYu9Jn9vIfnFG+VPv
9y6uPkulcb6EiMBEQkikbxh7z3lO6Lst7Aali9K+yJULQ7tMmz2uPrtSSrA3otXR9mQvuig7bpO+
AtcHEoCWiC+X20LHVsNn/APhlTJtqB4s56YzAvT3OindL5iCzRX1sfGvLR/GmV1iGnkFKI6EHxVb
o3K7SOehvGcGnLvBuJWZOFmD7ta8owS2PxCaDT1ZRALjqpB8SfNS6b6gOJsllvZQNzYYPc91pD7Y
zi7pu5kVX8k+oy72yvvCU6NZg1mTLz53CEmS5oUAX3ymnM+9psVLp60+o9gmDgarWqE8tR0NUuME
9HyZMx/gSbqG09GekxjmZPZpGCBOgRmGmYKf3ImBsNteHfQnqcTP04bpmJGBtOyycWOU6U3gF9Z8
DJUbJ5Ies2G4z6Lx6FYxekRBtzmBnBp2F6d+HRFDHNvpwjLTZk6MzJesGVf2aK2JG3dNyIkzGeIs
dVV/Lem4s5RyvujoYxOoWzWAQoOxrdl5yowZOEi19TlpcQnvgmesNG8IGM5nRaiuw3Dw5xlgLyLG
JFp41sTDkDzcZeubWCPZGRNmCvVtloOpy0gPlZVfm2c6kzwlK8/xjmL3hVpcGDil1SuYmSoR1Boz
P32AfgPTaQ5LX8xro5Rmle7UTH3Iw/5/wegRhdJQpuWGs4vUybfEbkB0kodyBAVMMrBRv/L2WqCc
sTZiwayhxScSA9rMsmp0kTgnyBKaHygL13/VyP4Dw/ivLfMPfcR/MdWe/nSXibS+yX7lRP5v/aU3
adqPD/TOmJwbJq0nm3MfLe+3jeWxpn432D+e0tEU/feOEB9qUTdPz//4u6qeAMogMjYm/8Hp8/e/
xVnqf/1jyznRGKZbNH7y8cNcne/7ZoV+aw1+/+f92rH918d59wMOT4lAE4L3gvhSf7sEFnb+6pQ3
9+8sw3dHebcM2IAjT4er8Pp5vwzKiTEJhpAp/vLHP9cyYAlgok/80CIoqDEVYqqptN//evtEp0/D
h5La++f62a/+mzq19Yd+uWqf4AAG5R4R6vEDBPTtU2CdoAOF32QQ5Tl9frqnAOBmiuX42CI4J3iT
KmSVvv/x5ommk+EiE6Xyc24BE35G9/WxH2+eQBxiJ5nYSsfP+0XQTmwDk1iS714X4fVZ+4n2QR5c
CFBE2H1wIRTrhOvM4FD5bhNwTui+ifc08AGaPvzxz7UX6ASAfvQZUJwTHWCJQYXzep2/2wjMEzp5
h0HZ6xpMTr0/1yIoJmTzj94C+okFuVTVAX6Pn18vAsRP/Em+lgyvt9xP9SwQB/vRRZBPoNbiV4Mg
5PXzfkMweSdyv8GSfl2j1wrkJ1oEShX5o5uBxgyCUD3DmfKSvn0hGif8cJuUmK+75U93C2jMQF53
KOZSXxODfqM2/u2i0MRndOLUUxL94Dmw5RN4q1TPuJoePz/dIqhYTn3wMVB5+xuwd3kd/OgxcNQT
G126M6Vm/6RrAPr60cdA5UpDYYXgjCXX8fPuabBJaUIjq2s8D8fPT/dWwElqSir7WIU0lUCMSGXr
/V5gwwu32Gxw0H39/HS/XsHt/sPPgXaC2zDCLNjqP9gLLBumuw2BG2OU4+c/2Av+jXfGL4DCLBDx
0xFvEM/VN9lnf/gX3trxXx/ga5t9+vSPv09wwru/OHkBvR76+Re/6H++2y+PUMA3f/gGDRy/5+s/
//oDf/3V777r7Ve9/c+1eC4P5Rdc145f/fU0Lw4JqAXT9gAbvl15eHqugm/hAMWYIhf+dUL/+Pu7
0/3mGfjd41fV+yi31530o4d1BUqLt7ObFhyREnXDRw+7PpTDIT28Heh4JV/7wQ8fWSSHL6Re/HCl
dVmj7/7oV5wdkqT5238dkvy//7Y5IDYX71aIKnPavj/6LZtDmQLYRe8X6bVW/vCxuU/j7w58rD8/
euDtIaqCw1P3/Jy/rcDx2lrsZ2//44duXb/s8793j58fnoLhx8/Q63750dO/fBKc/tuJTmeuvr6L
P3rgXfPUfAmey3J4d3DCcpW3//Hnl2XXpOHh89txjmf9Wkh/9Kz3h/BQ1ViivTv2K3Tx0WNfiygS
77InGZdPaN1HD3xzSESM1elT83asaUW+go0fPfjRJe5HW8vX4v2jx79/ruq/uc+pf4jfnf1rMfTR
o58f2MzZsOr34QdfUYiPHn3VhBz9x0j3h4+dvXsqJwQdpe/bEv35R4e38i8MuAvxJfuMP+5pFWMC
WL0dfLp7gA4UZQLsPvo7/gdO+2+/nghfRcH8V2yUv5vs+ktd9Ocqjd+Pz/jgwX/MVXxb+OlasEZv
ZsUf/K7JDnm61N8dHXLjpMX86KU+n7jwzfvK4DWz6y/Y5M7/INnrgyszf44D8bYEXxedZZmGFh9d
lt9knH6di/wF78PZZOIpsLp+X2YfF/+veIhnQXCoa1H96hu+Kpf/gut7fM/8vhvpBy/xHyqoP3j8
m2ceLf/7Gv9fiP9H76Pt4Yn1ebsfj5u0DuCBzTgAGPYCqopq7+2P//wL4sf70Z/hTv/uev6o3/xl
Zv3rLvRtFv2jf/a+xZ7+xpf4+VD+8/8DAAD//w==</cx:binary>
              </cx:geoCache>
            </cx:geography>
          </cx:layoutPr>
        </cx:series>
        <cx:series layoutId="regionMap" hidden="1" uniqueId="{749218A3-F328-4ED6-86B5-4AF9DD5D0362}" formatIdx="1">
          <cx:tx>
            <cx:txData>
              <cx:f>'Prepared Data project 3'!$I$1</cx:f>
              <cx:v>Evaluation Criteria</cx:v>
            </cx:txData>
          </cx:tx>
          <cx:dataId val="1"/>
          <cx:layoutPr>
            <cx:geography cultureLanguage="en-US" cultureRegion="IN" attribution="Powered by Bing">
              <cx:geoCache provider="{E9337A44-BEBE-4D9F-B70C-5C5E7DAFC167}">
                <cx:binary>1Hxpb9y4tu1fCfLpPeDJzUkcDk4f4FCqKs92nMSJ80WoTJpFiSIlUb/+bmdq28dJD6/vxU0hQFAl
kSK5p7XX3vI/3y3/eNd82NsnS9t04z/eLb8+LZzr//HLL+O74kO7Hw/a8p01o/noDt6Z9hfz8WP5
7sMv7+1+Lrv8F4Iw++Vdsbfuw/L0X/+E2fIP5tS827vSdM/8BxuuPoy+ceMPrj166cn+fVt2aTk6
W75z+NenV/tqP7pi3z198qFzpQsvQv/h16f3bnv65JeHk/3Hg580sDbn38NYwg9iySihUqjPn6dP
GtPlXy4LeiBjhInEAn36xF8ffb5vYfgfWtGn9ezfv7cfxhH29On/e0PvbQCuHD998s74zt2eXA6H
+OvTo+59uX/6pBxN8vlCYm5Xf3T+abu/3D/zf/3zwQ9wAA9+uSOWh6f1e5f+Qyrph6Yon/yfl+7/
fj2bv0Es8oAzShXi/PO54/tiEQcYx0zIGH8WGv/66M9i+bSkrz89tprHRfJl2ANxpKc/lThe7Nuy
eXK+f+9/dAB/zkowPkCYY4SkvC8HecCQQATF4uvDPgvgjy3icSncHftAFC9A338iy9j5am/37uvR
PKaIf04OhBxwRbjCX52Vui8OfBArgaiEW746s8+O8rNU/sB6HhfJt4EP5LH7uTzViw/Nvsv3HXjS
vyt+YHEgEeKxwg8sQx0gpCRTMfssCbh8VxR/aCmPC+PO0AfieLH7qczjwpbj+DfKgqCDGFPEGI2/
qf+dWC7ZASMyZhSpR2P5xftyLH64nMfl8XXcA2FcXP1Uwjjc2/C3WgZRB1hJrBhApjtSEPyAMkQY
YmA3t58HofsPrONxMXwb+EAOhz+XHE72ttu7ff1DRfxzUQOzA4ERI4yRz0eOH0oEc6FwDHjr04fe
d1V/aEWPy+TO0AdSOfn3T2UdZ3vIb/Zj4ezfKRd1wGKCJLir78kFSUXJlwiiHuQef3BNj0vm3uAH
sjk7/Klkc/LB7pu/UyzogMGRY/g8FkbAgTEECIvhL6kJeWAuv7ucxyXydRsPhHHyc2Ufl76r9m+/
nsj/P+Kl6EAygmNFIMO4G0biAxCAhFD+BQo/cFq/v47HpfB13AMpXOqfyiT+Dbiq/fuEACQJBdwk
AeQ+ZhGKHEgiwImpxwPI767mcVF8GfZAEv9+/lNJ4tWH0T3RHyDraP5GedyyUgzHSNw3CikOlIDc
j32Rw8OI8QcX87g47g1+IJRXP5d5vHQO2M5Lu3//YSz+RrHwA0VozDEQJZ8+93GWhPSEcxoT+biZ
/OFVPS6fB8MfSOjl5U9lNmf790XY/zeIiB7EFMjcOP6SfdwXkZAHRErFKf0S+h9ElT++rMdl9HD8
AyGd/e8W0uPM210m5d4df5aJJxBkSIxk/NV73Q/46oByyoVQj+eNXxjy76/mcYl8GXZv4f/NdPv3
qfhvhYoUMsDNpwrHHTb+x1c/bQ8KLw+G/ojo+nxWR+9/fYqhxEEEhVT8W/Hkdp57jNX5HmLYvnv/
1V/eH/cBCjO/PlXxASGx4gJYYUJ4zAEbzxAB4Qo9oBRAMzhIpGLgKMHwOmNd8akEowjQZGB3QAsQ
ytjTJ6Pxny7FwCEgriQnlMcwpfhWYLo0TchN9+1Qvnx/0vn20pSdG399yjB6+qT/fN/taiUD+EIY
BRXiEig7gcG8+3f7K6hiwe34/9W1E4aOa34k87w575k101E1TuP5QLsu9Rla0h7Psw4E+xTP9ZrO
k2w38RLlG+b8Sz6N0bahYUgnUY2ldiM2aZyXaMsLNSYFK/Mbl/ls0aXJ40veoerEofZcZJzpclDr
Zc9xp1kmm7OQN7m2Q/EyzhajLTCJh+MytcmEx1gXIX5hbVFo7+f2gvtcVukcfPain2cS7VQchjUZ
xTp0adHBxJrMheoTLvqw69Yi88lYZtOyQ21eVJspY+YmwsVQpsOUm0284u4lFYW8GUl+PDZu3UZE
XnkR7brSdUmgPO27ECeDE1CfQw3flW13GtGcHYYWO1gVveoXd1r09nlmhUx6g5yelvg4asolWbus
3NS4rDWN/JqIuQoJLtqTcWXTSWbNqSh7OKIyxNtpzLdzV5Kk8jZs2rg1eph5/q6Y4vm4m2a2jfIq
0p3g8bkJVa0HhZstL5G6yew0nFRNgbrDRZpwXpa2PS9YyE7LxsfpEgbdovbU9DVP49pHuwEtzX5h
sTir5Ij1MspdFfNOD2vXJC1RSR1Vz3PWqrSxSizal6JMQl0kc82mZ5ONWz0TatO5981zOWSTHmj9
ytfF8YLhGhmr/pBQU+iYtW/dlD3z0aJ519JN5bKPLV2ozk2rLvOpH3RVCHMjStzsplptRkO4dmu1
nHHTlhvS8KnVo1xVYlSDLxrf0tSQ6bD3WaVDu5SbebXbOaoP2ZqVulHzUYdwGmfdkW29SXxcwfja
XVZdltRl/HaeX7pxmnZRkVWrnleDdVUTpAecv8jWfL0wZWu2hpJ8s7a50OPkLmVBfKpcT0+rMI1J
Setz1rldkcU4jaYcbfpuQMlSWa97Etbz7JpFsjgrBn9Mo5oVSTG36D2W3UfHpjVVvNpiitNFct2F
6kXdVPmx92rQU99rxHCeRmt1GAX/LCLxtMnHcXnpyzU+IpPYGk/ZJvS+0osY8sPW5MXzrrVXBZ3e
ZnEQOh9Zs12WIBM3g3mpudhmeHrTxGujQ9b3Scijaicdy5ImljCpWsML2porWg+s0Jgyn1ZtEZ6j
JlsLPY6u37moyi8WfpbN4XqQkd2tFe8uZxtFiZums3rKEjnOcA7ypo5YkjfhvKn6kDi/sF0129No
RVdhKV7M+WxPQGoVKuqtycx13T1HQ9ODH1H0MBZ9k4Q2VBuHN7KshAb1t+dhQqd1PE96ncKZGcLR
MqKXwddSG5W7tCXkKrfV0YAibZsevSSlLRMZplgvBWjjtiu6MWnljHdDhnQX4z3LovIENeOaFOK0
LS76ujle2XrUrvhQEQ8OzQ38ZrII7i9NuWFeyeeKd9u88UMEFssFSoIPvktQZuWix1XFYOoKs3Er
Vd1gTWJRzVtRZkuVDv3C2wTn1IbDlhXtdN6JSiYoHuJGr0KNa0rUEqtDPKusOu7WMe9fESUsGFNc
9y6pOlq7Q5PbKT8lDcoXbcaSWe2dnPyGNl2YwYWWqtMojzDTsihCnqqwDPmmXeMVlCWOV5RYxtsa
XFpldnJw9IJGEzmT+RI/WyKBt42i48ZWDF+Nq43rhK5Zi3YDL5pmE1ks5ySrjNKm7rO3dOLDnErV
8EFbsRbRxreNL5OpWn2TiGlCr9emKWmyFh2GOBGqSiWLxQM+tdSRq9oNcC7d8ExkYU3Wqpo3aAx9
4kh3OAJq3VbCvXTTKV/psMkzdCak6s9YWSBNXJQloaSFrm2ZJUj4VuMsKN2rfElb08+aMjFrNFVv
+lrN21DN73BHh0RamkgVyGWGhvncOPC3fLRvS/G2GSJ1HEhWQuwIJJ2cmk+pGZiuBNqJwjxjCl9V
Rqh0aeQlzubssGgFT/LWoo0fmDhxfOGHjcnapCzpcSajK1P7OuElpqcRaOQGrf27ZjTRrYxyXYWe
alvMl6BkL1fclx9jNhdHo18nPTdmPalqN+tlNu4aSxTSCg/hozI454nPTU+T0TpUJY0qRQ5ZKeCZ
L3jrHmB4Z/pgy7z40pTy7eu/XpgW/n0a89uPtz0tv307+9oM88O7dh/MbdF1fHjT7Wq+zfVbY8Yt
3Pq21AcY7nP7zHcA3g8v/jH0RwSAoh9Bv//ocrlFU19GfQZ+t4mTgCIC1N6AzaYCqOrPuI8Dxy0p
kBLQRcM4k7fg7gvuA2oPY6IexX30AMp4UMWDmgSSGMXxn8F9gBbv4T7BMMFQF+e3PT6CCslvceEd
3GdQv0Rd5MYtannb7KJsGbMz0sTg8UZl+FEnc240wK+R71RVmVkPnKxd2kZ1ez5aBXrbklyekKmm
2xkC+SkfVF0mbegtGP1sezDlOe4GgDEt8aeqXbZeVHTS9SBmtwuWollPU79u8jyO5sSXLDvzdrY2
BWTFjwA99nbjfdv2Ow4w52Ytl2VOMV2WfCPnylhdmxaCMOqy/HSRE39Lh8FvcqHm3TIpebnWeD0b
Ihlt2n6tE+Vrs+kHX19NpB/eTQRF+9AtTfsSwht/29aue018ntskEA9YoY2zotjmbMzfT0hUrxrZ
ukEPiEA06WdRy52Y2uX5iJDfAW6z5BSJwd+E0Gdpv4blhkq2zHruUH9ehtGitO1wNQH8catIakIK
lDYuomvKq3xo9NSWNtOTxf2o8472Fy24yFoH7NVNbzDN96iTpoIoFKJ6M9eDz/XArD0HXj6+kQ5X
nXZzgXPNVBcdjyNtAIC2k1/TSKiJnsgpjN1u7IzBRwZ3NmGu86+8d1UDjtSNsIG6YYA7Fttuh6qr
3lLn69O1Yv1lU1r2vsB4eal8jHrtQ7Z2el6G7riv18po2s/LJmvm/rodO0BwqzQ8aWMPLqkLg2k0
Wn18XfjcXQ9DX+fpsKpSAdBk5grzvBo2sILleppdc9n1Q/GsxmNlt1lw6rAo3bijaMlfV/ki4tuI
WgqZlp1faCqFX19510/2mOMZRwktlwhvfVQEchixqdrH4wRhQZk6pydY9J3VsUUdyAxPEeBhhF6M
w1TZTSZ56DVm1TABeh9dpl0Q3iYqyPHacy7WxDfzclNxJ0+rUqlal8pmfjO5rO1BYSFoJGPNZ6Wx
LTu6m1tjh102V7TfuKHN6xSZaNqxSvnTsWXkmR9n+bKuILtRdQFPjbqxbRM1tetlVjnaXC35YLRX
Iz0sB04vcbG6k2VChd01YwcAGwOUvOmIr0+EiLIoxcbyd71DIsVdK6Ot9dQdl1ngLEELLbWNu3mj
OsNvVF5hqVtc4iExPsr7tJ+8mhPaE0gmBmKPJF1ctTW28FtkkHfJvEY0JGZ2+RVbifJ6KCr1Gs3l
8KpCjXzLJ8lOxDw5wB4RTF7NoU6Yka/8VMomMXRmOjjM9iIuObrIWW74pm1mSPrU0viLoVvnkNbe
s2M7MZvrtZmyaktt71/HphjfFlUuW92IIJudBT9QbUm9enpYBxJinXMET87QRL3OeC2Kk6HP5zgx
pfCzLqjCU7Jw1RfJEnuA6mVNx1YPZT+fhXVhOCU9sS6BAn5WaJNJMPMCuSB1jVRtdQ8KuzcsKvd1
1EfZIVFF8z4MHm8rldPTDix81QKNxTvLuTkXoo93C0LrdaE8LzXJKHtnfVtdyCA4O1lWXtrz3Jvp
TbR2VFcdGxOMjDqVuMpfgkZVCW8VaGVnV7OFYBJuah+a8yGXaE4sAqChhzonuxi7Tm1iMb2rLFt2
Ih+HJBSh3XTFUi+pr7AfT1qHJ36aN3x9Ds4mbl/USmZ7WUXynOSgEFsuBnsMYLN+XQaaeS2dFEKj
po1eQZLoz+tJoY9+LtZRy6r3qx7c0AgN9n2KEDHvHR0UBd9eErQDtrGW12yJKsiLUUujrZ/GIHas
s2BmM4vRmLhupeTMiuAORWbiFzLDDQaCwQfderAUBtlGtxkrU5zQuHyTO9we0qYk2pHe75vF98/9
PLGEjAHpeImj5wzcWZvMbBATpKerqHWuGrLxYZ32sVooPywX2l2qOiJWT2uYjnDn4iPRDOtr1wjf
b7CZ5Qb31HSHNnOsfI5Yu8Rwb1ZeDyNfkfaFbLYKwv1RvZC20jVbe3BHM8LvfdaLC+Mb+iaKpvaS
BGy2dFj8dZMvsrxsC9eCQyF5zDWN5+5N1bTLYdfwhSZ+7sv33HNID0tr5CZaB7Uk09TM4kUe+enj
IkrSpnHbDm9iy4QFlmW0BUDw3Ccsao1LyiWLJ8ilRbtpJsiidDwFOQCtkV16O61oA+lHPqXSCfBa
LML81cg5g8BdZ4doRWhLWtUkTGXz8xoS/RMSEXKY+6kAaOgL3WM5bfpMxsdZ7fzNGMY503lrokIz
1kI6eWuHkZaN6E7jydILSJqufCOWlPLhlcknMMwc8G5ROUjVyjg7Kan1HRAO7P1SVOgoL5RMSNwP
kEX2IWWhfFMDG6izQXyIl/Kty1m0w2VjUpflrU/8WOJKx/nCXrm6HOTG9OCJdRGPatTEsJkeMR7X
NAlsqPqjmWXFrOPIGJbQiMdTCokpZAG5aPy6Xay0C2SI8r0xA5AVBDt8XfQyWnWPXBkfznUjl/MV
1Od9xvlqknkCqMOKpnUpKkZzylwVtqtC1WEN3MyGTEMJutJMJ35xMhVgEGPa0LI6Mq5Bm6KqxFUd
A2sTT1mTZpOq37WyJB9lmbmbRtIxXdYwvo0GapJ65axMZ1QZr1mc8XPBDbAFau7wpu4aSOiQ7Wp+
GioTRS9ZUTaDzuapNImsPZBhZCin9XyQwChtWlCYPG37qgiQSDmKN5PNl6O+jOj5gKe1TJqFAhtm
sKeviSjq6kitdPwAzA7RLW9m0B3ZN0dtOyqagEcAFoIuSF6sK1CAeu2sOpvXXp0iRwLk/NgXb9t+
pMextVGts6lwb3vigGByyoQ3iAhXpYE5qhIfyRW8RZ6tYtdx3ELijTzg0Jw3664NwAimNZzyGbaS
UO1rKrgmCz+uW5slPTFy1oaT8RpA1FpqSL/Ju3EI9rU3rjhu2lgWaUckKTUEpeU8t8pAJFEWRYnA
cYb1SHF14QUGghF4V5f2PCrWFNfO8tMpL9ujGLLeCtwZItt5trfRbxVDA2EVwfNI065ncQNmmixK
yrSNG/5sVqu5BgZfiCSWpTmSkRCvq3nw1WEHzOOzqepzk8qcAM3nS5jytDQilBcWZ/nZUo3WJxQY
tH3M1fCM9C2/ykYrep0R7qzOp5X24CsJ6MkUK9gzbTwC9rBKrZwzyFuLctYRANNncR7PJz6D40my
AgOTA248vq5nQMXgMorQ70rU1cNGFky2r/K4Mh+IbUkJmXkAd5HPt+ioKvq132XeNXsACtlVmJaQ
n8q+H5E2gwsrmI3K203dlqLTYajIosFBB5dmVeGu64zhCeIychfehOyk89O0AROwH1of46u5noox
xb1qnhXrEr0kA1LXBOjTHZmU+uDpBDxPJOcTGcfRTUBZNCTZUK3PZlP5G/C/ABfY4AgDdmesdm3H
QtDAtckj1OXhlSlDs2oPMeYVZ6h3KatZ04ITQFW9g+RfZACaaTMmOXV9A0gZ1ewIRQ2gmLHsMnso
Af0fczHhQZupoEflSHizHVAdlykvILppVhRD2GW0yMvj1fH6JPYsDEee4dHqsgJWIfWqUR+nbmrf
jVbKIWlm35HNCLnUNatCUSS8mIEX2aHClFEC2luw45I2dgKfVfXVNl7neaIad0ZFe2NHcRgq0kiT
qrWJq6Oiq1YHVPME6U7KEDfy9bDMWF7FBnDJToGm9UzXwMwKXWV+H3fAVoUcOMjZRb12SyM2OWEm
2i0d40cU7AkUc41ke1pw1y8J8I0TPV/7HAArNUJqqFy9QBBv1uM6C9mzWgEmuGw8XrscIoLKyWnD
eJTtinb2zaaVud8QRBGnCW2nCTKVpottKHVXDMNwVqwG4FFvSs9SgvuWnbuKdtlxjMepuJCz8PyC
l1k2H0KhwaXLFHfPnKiH6FTGgElehAaRdaeGENPtuKxFeRTjqqxel3lv28PYZiFs+1qG8U27BrRX
ZVVz3QcfZ29qnneZFkuOBYAkR7Mc5D4TW+ppHAFm2mUoE0xCmRVpHgh6Q6Hu4RLr7OyTIetJmpVx
UKcQvof5sJbYHzMoC9gNiUd8aBCpdy53gCVIxpfnRefa9iiUvELbwvZU6o75vDozQFWJZG2xcRtX
A105RMUUpS6f+S60VGXH1JrFb/tKQuxSXSay427wYSC6dAQFDZGhrTdRxJvxZqkBbvfDEtqzhkIZ
KYmGIl5bzWcn++MOdUEdZlIVQbu4FcU1BCk+HrHFdQBz0DyfTjOVCGo05Ti1LwseWPUWgw2bZ7l3
Ie14Xxa6GLISUruRT5fVoNRNBeCOaRtcL9IRtsNSY8uwHuJciumkiNjabGQWC6bXSLitIHbgepU2
Oinb+kZVUQaIHPf5ZVH3EBNZ1r+J6KIK3aD1shrzq2oakE9tWY+gPGpuiF7pVO3qhfdFWmZ+OCGu
hTDVFVH2cS0B6x1hUUFmBBTDVGjXFOFdyC2lR+MMLCxg+2k8HobJP/d4AD6N58Alkji0RxMdIqZn
1lz5fATf1KmxPskXsFhALVk5pJkMMbB+UT69HYUEphMjiThEIdsKoNchrzksRwsk3TiF/HrMoVSk
e7lWsW7KHF8EThtyplA35SmMRqVm3YSidABetdOmLRacOIuW3ZJ34v0Arr/cLAMZX46YQcZUV73d
txHvjqKxiZKGi+wUOPPRJw6oa66bPLZNurYxvYibnF4NpWG7sq/ao4oEtL6lGI6Dz9yegF66F3Dy
6pCpHMF4I7CBYsp41KNu2ecjyq9DKN2rMOSu2uEKk+OJYnHkOxVw4iVubvJ6En1S21aiRBiMWqgS
xj1Ku6GKmnPl/QB+icpWbSPY2PWQ1+pE8jW0eqkNcEudzOYh7SHZT0eb8SF1cVlYvZYVmtLZyww8
9qD45n+W3fxfSFx+Llv/mLtM4HXB92W+t98afX4rXN+O/MJf8gMpEVEMGEKwc377ntNnAhPaPQWW
0DjNb/t0PzGbv/GX0DWNgKQEhpPCux6/1a2B2gSyEdrf+W3THId3p/4Mf3n7KsmdsvVtMR0K1+i2
ww5x4EUJ1M7v0pe+4AIqmVXY8dkOL9vBiNeDwPmZJFnhdKXscuMi9Darsf0AVH/3ZvZjSPhUFH7D
xtlsxGTsRsSRem3Bpx1DzMxTLMvmPViLf/U/q2d3+fF//e9j0e91itzrhbjtJvh++8S9/pRPKnh7
/5e2CQHNrDFR0ApO4I3G+LY54gt9LqEBAn6SCIQPWninbYKKA+j/49BtAQ0St6z7b+oHKgt6Aiop
CHDf8C4Y+TPqB/Pc0b6IYIhckBYoWO5drVOknPjYLGLj4qIp9LqG8KogfPn8TurnV1K/FF3udWV8
Z/pbzv4OJ1+JqA7z0olNYQdrr2ZgHPIX+bKaj3eO+ZH5oYnl0eU/MBrVrrX0dcY30Hwyrs963CoE
xFgFjCpiqCWa0cFl2x8/7Htn9aDAMIKMqjnv+GYZqaRaIppbbQKXb348P/R3PrYZCe/93T0soQbU
Vyrwjcc9O8N4Zu1zyJIRZMLSdcsuEiu3ug1Df/XjB35nQ7f+8O4De4l6KE3DA6cGGJJjU3joKWGj
L8rPYem74r9d+W8tOd+0S97u9I74ZbnOyHkaA7c/ivmYAw9Hkr4eSXEa10VFzrC/LSMO49BBcR81
DA9b1BWTPfzxBh/0BP22gFu9ubOAXrRjHY8h3kAVZIISKYESB8Uf+5oOAKkGyANbIP5FdGrmHNcb
T4yRnY5ySVpo2f/mCB7R0O+dMRTN7q6gyUM7NfEMRyBJnADa/Sjiufyd/X1v8tvf72zPgKXOMrh4
E8IoXiMTDDASvrr4a0t/4BsaWZV8pDbe1LQsPyD42wGnXVTWPvlr0z/wDSaagRwr4njTODFd4xnq
0QtwJX/N88gHnsE2c9X3ZIg3zkTrukFLNNmU98aIv7j8B96AQGYlQ1OBNzDMV0ngfGEacHej0r90
PuKBOyBViDoz9tCuZYBfvxzhxUZ33ToX/Y7v/I7yiAfWP0oESdESyx30CbWbAHSk1QukIfZ3DuhW
wx8xfvHA+KE6xRpPQrYzQIS12xnKgNOmmQOGBrWyYOovPuaBiVMGhY25j8TOOU/cYcdNhzZrh5tl
05duXv6aqd0Wv++a2mCmIaNLK3c9VGhe1DYUF9Cvpl78WNbfO6sHhjzXi8QzwIMdiaCBqAFSjJ7m
LJjhVR3Levmdo/qexOn9PRQSiiFS9HJnGxaOonZFFyrHttE/3sT3pn9o0FkZgBZY+c6LAagyVC3s
BqjlfvPXpn9g0X4SQNDA35LYTQ1IwDXAzDEfAXv416Z/YM++pF1oQiV3bAQqfNMEuUT/xdmXNdlt
am3/IlVJgEC61R7Ug7tju504zo0qdmJACAnNw6//nn2+Gzevna7i1ueETSPWAtZ6hmKMd32E/QD3
4tnkUYomCFY/T2zf3rvk1rkcanGs74P+Au4FtCA7HZNoA7phVBrVj3F8v2nZ72/M/xZQP4ln7sWz
zZc1rWcpStuMffVRoHcz/0HRQ4wfpkjl4gOgvJTfh/0tXlQLgCnwUEpF6Sib9N10oGZSKGPXOCye
uRfPm957PpFBlKi7OHY/WrKgvzuz4a2z+bbqP1suL6R3WcvYrthPfQUAybmWqJq/t9Gx8AeJXqi5
bJLs7Z+NzehfcyvX9o2V+9Wdh3tR3myyEt2xIu82WeMeVDRWAjd7k+Nal01rzaainepjOWnFnb2a
7ZDizNFf6l6WeOJz4AJ72WCveCQyg1KpFdF8pnoVZSYa+sZmTG5R/7Pl9bJBukyb7kmfA0VxDN3l
SKpluqQV2jZ3Di/8/Tc52u67i9hqAZ/N2vR5A3a9fSIiy+o/M0PS9I2p/CLt+bijrK1T162alU5U
Iz3xI//XAdfThyXt1EsbzUB5sm+1KIfIrSW6xqwpJM3kP0GBlnpJY04GntW1ZKV0W/YlxVH6PMaR
DcvZNwWZV6cmlW0dAatTpg1eMqc5ySyaFnrYxzd22S+iLPXyxKhRGyfodpbTvlbkPgN6KP66uQQR
pwBH6opWzw5I04M7+c3ZYySBn8XLH3RtG2yigZc8qyyw0ahj2mKfGTqsYR/Gyx9A7AIPxQcBAGaa
XPiOourBu+gcNrqXJHiFMm3db0c5Ar9UHoDsFnxw9Rs56BchkXqxD5EhFW04GsqaaHsiAHKdq70j
gZvKC328eros0d1RErwbi1gln1vJ3rq1/mrq3jUg4a5lWyOPUgLI8TTvbYy7QK+SOmzfMC+cVQ1g
F6DSB/CJNgfofTPnCrC6MuizMi+aqUONejIYfarQOFypGIsRiKjAuXvRnLXkyBaBzxpNRJ0MnQH9
M+h8hM3dC+U6joZ4rcaj7IGKuI55K09Lyo7rf49+i8ufnBc3wZIfM1Fbpeo4kmgt1yj9F89Os1zZ
ZFxbTiv67v/9G7/YO7da8Y+/QRextLWp1pIicD/mU1dfEtaZsOf4ra794+hTi6vQevC17FjK77M8
BZVhbwPTDfNCNplsU6GVM5dybNijbqx4clsTOHUvYnFQV8YkdCr7rq6S05Ciby+A5VLnsIX3gjat
5GiiA2Ue1+rtwaAx+W6uqiYsqKgXsqiPRksy1xOwh3IdX+gaZ81v6ZBxFbZvqBe1IFEtvVzIhish
mFTGpV/2fG/f2Pi/2JTUC9q0Bksny6rl0jcqKeg4E9CrAPYIWvkbu/DHTUldzUhV36BUbfRlILjf
tflWhX1W6sWscQdIOOjE/v+pM4KucLrw0Kn70Zpm1ZypZLnkK4rG5Db6GL4wXrSiC+uqZsToW50r
tBTNXHBO6sBl96JVsTRDCz7G6Iz822uQoqSWgZWtWzvix29qoCCaaYnB82O2ZSPyAS8vvoXdDagX
q9tERdXsBlCZqQIHJFlIkbhqCjuiiBerVjnSdjSeL+1yQ3Mr/e9cH0nYqhMvTsEbmlyn1vlijWIF
Z+mXaBlJ4OBenMZVOtBdRdNF9HF7Hjf9N+gyY+DgXpj2Y77VuAnPl5oDesBrQBzmgYjA0b04FbSO
pI5yTD2fk6cR7ZH3lZANdAUDKujEi9NtZqRFS3cujwT6tYDkgfZ7jqYoGwP3jBeqpN9yOzu5lDuz
gNJHFDhnt5LpW9j8yetwSnRFgHGxOFmrsXnI6zE5j6beL2Gje8E6D5Wjck/ncsrpX0lNPoyMfggb
2o/Uca/tvkdTqVX0jPT4ZScisFaYeHGaa21F0ooJBEqVnWeVfupM1YV90P+12n9oi7RmjIY8m+cy
0hMAoLV4J4C+C9vsiRenaN+ubtxAwWmb7R8wLj6T1D4GLTgABa8Sb6ZXGeG83m9EjnEqDjIqXuwj
lWGpN/HidJHprAwbphICQPGfbEIeACjsSMJuGokXqHPfEPCOurkESeQ4d5v4qrSrApfdC9Iq071Y
9DCX6T7sJ1CoMHXzVuf1NsOfPA4SL0TzFoBkF9mphJhB/pSNMnlqosp9DvusXoiSiUyA1WlsRwUe
BrXrnyLTgZ/Ui1FwjfK6UmYuh/SGo8y2L02fvQ+ad+zFKFtB9gIfHPOux09s3p9SNj6FDe2dpN1a
VXKicroA9hqdohp0/iMOrA/EXoQmiXPiiEh04XH+m93Fl2zYm7DUchO2/PFuFCnc0wdwX8tGtR86
2V0rq8IyeexFJ3PrTjcU8C/dsdwNK3lkadgJGnuB6fZ04p3D245b4Ju7rWyHKqzNGnthqZtpU/OM
STv7+7HMp1r8EbZDvJBs8hp8S4OPyJT5Omz5h+zgYXkq9uJx7hez7SsHY3Osk0/HPpGynsFQCJu4
F5GA924tqHRTOUaAEpDW3OVV/mfI2NAvfL37TKPHFCqg0SXVuN1GMf8bGO+wgw1SLa8Hx8bu+ybG
kaw034p0ZNEZTNslKHBY7gVlNi5iYukSXXr+MoAjgCp22Jp4Eamk6lmv9qmcM4A5VjqC8NjzT2GD
ezG5ot+17201XhLl7tYGvf2e1lPQTmE3bNePuWSY59hEDQbPmvQ9nd03zfYhcFW8uIRg7x73WQ7F
A0vfpxh7m5fQsb3QTFYtKN0SlI0Jjd/NmawferbxwFXxolONbGlwn8VGSQ8gqeP694aroAsWy73Y
3PKZrSZH5G90n+pTzCrenQluQDootUCK6PUndSsA3ujVTKVk7m/gsz+j+fB70Fb0wVoLSPQDp1iX
eZbpGaRvXUAjXgTdI5iP1BrUIlCP3jDxbXs/d/HDBs5d2F7MvAitrYiZUHQsM0OfGgAOLyBiksAV
9yJ0lgOwkfMylbFrPrCoOdWDCrqkQNbg9ccc0qjdJbVjSUhKTivIDydQqb+HfU4vQHd0FEbQ70eg
GfgXOW4PWqQvYUN78bkNU2UyAiGbPWnWoulEf21tHQbDYD6wqgPTM1+AFSrRQjrO7QFiMAVZKGzq
XoDOjoxGJetQdsDaNMU4g0cRLfH+MWh4H1K1gu0NlvGML7rs/4y4wUEe6mvY0N7pOeHgUY53Ywni
zcfNufvY2rB96AOpliozvG4YhImWXl2WVZJz1LTfwubtBac+GHgYmwGZSoHuwPZnC0rsfw99C8H/
+6piPmRqjVAPXpwYQJZa0hlCOrx+6jlEwdaazPvpv3/kFow/+xEvSFPTbq3pUsgHaPpXo9jnyJlP
YUN7IboB8XgjoQyI/2W8W8YhKZKFhbXqmPCiVBKV6oESTJwln+0SQTEucn+Ezdw/QzfoUQyg8ZYp
0Wy9HHTeGRgpjTLnsB/w4pQpKbM5a7Alt+iDtuQTCMtvoKB/8UF9mFSjU5AeJwwN0aMPU6x/qygP
akOBAPI6oTfZXtl+2YeSVpaUUUamD4lcdRDSl/n4KCKWOF00dmIVH3uxQycDQk1h6DTGvTC1WxVN
2wiVjHZxMcSfxLVfZVh1GCzy1+syDQwKFTmWHOnxcdnJY5NuYTHEb1/5h1JcvkJUrO7lUIpKtoU4
9sd8AMsuaBf6SKccuyTeiBnKpFve06R/N8RT4Ly96Bw0uhN8jfpy5NlnnQwfGtOHPeK4F5zVxqyR
rh5KjpUpcoDQi363WVg+9NFIE637CHy7Hn0b1Z8GYiBQmIddQX0oUhzjndWmcV9KTSEVsaJQcZnj
iIctjA9FgoYaUGn1jrjJd3vKoE/zsdHxEfZFfSjSAhXICli7vjzygZySkT3jJA3rnqP//nqbzxF0
jNKtw3bpchaDrJntZlRFli/mjcP0FjA/OecglvUqkIAFjiEA12LtpQKltkXxrKwq1of1EcBpfT3+
buY5G2zlyiwaTX9aVme/zzlUr8JiNfUO08SSmK155MpB7ePZgqNdYIXSa1Am8AFHQmxbFi+xK+eG
k1PMAWIHaS8wP6ZexE4NEHgjbV05MiGnIjmI+dvsGyjhYbP3TtNND3xYN6xNp6A7pSf7+wY90KCx
fbxRQ7rVRpCCKYc2c3f7GI9XKPCpu7DRvRN1oQvdHSSyyrpKj89xV8k7GPo5E7YwzCsaUeTJFNxe
V4IZ3o9XMWeUFWnVQZYxbP5e3KIZZ7rWLVh5Oq73w5D9rvomrDYPqbvXISWMJcAYD64UbHrRcvyw
muklbN5etMpqX2nTyL4Ubf5X261JoaDaF7goXqj2KJln0QyROjrU2V8gzm53s7FL4JYhr1dliqNt
P2jalYjUvOCAvkDSIxKXsIXxQnXYI/ToG4wOtaC5SBP3AEWZN0JJ3OLxJzmYeXHaawg0uIx05cKN
hL6GbWskG6E3A6nMXJo76/b1ZbZjc09HiPKUExQ00k+guIn+PbSfx+ElF5bfGfQlu7vaQJOiENCh
q57l1kMDqzig1Db8vvYkmk/x3rfm704p6IJA3keTc5Ki1n4Rbt7mc5OgSnbi6FJv91BtzeqSiE2x
+6qDRhl4+6gm/BkB2btDjbcexZmKDWOujYYMtOxzNYJtR475Cn3Z7ThDDwGE4k0wVr2foG9Rfx2T
tO/LDKJoSzls+HvPbjpSSNsuaXZqBUkg/rkLOd/JpJP5O5614IXF/UFeSJZDBZHwASI8EBArIQCW
7dfVNgs7LwOT6WURK0MJu1EQu5KNgxp0DEWUHQKmmorCdnpIHte2qvP7hiYTKw+s9npKqVnujyOy
z6bB2xrSSV19U/0YquOlSaBeGnYL8dFedmMzNzPtSp4qyCLZqCCS5mGh5SO9KKt2XCQbVypu/62Y
eamEDpy3lysXdGK2BsrUZTpX5Zg3D1BwDisO+iCvm/zVnqCCVELocyuqCAo6EKzuAtfES5NDLCk3
aNqVktTQ8jX9d14PYZc+6uXJGvTWpRVxV0LO2D2DDabvOjrZsFRGvUSpoFAO8Qw+lnIw7B1EEGsg
/+fpS1Aqo16iHKxcICa6dKWByswfQ9YfKOa32RS47F6m7CECD5pI3pU5ispFSup36pBhTDO4Mb5O
8jFCGIIKriv3zlX23MVrXW59rANfOT7MK2l1AulG7EgubbpdyNhCv09EqenPQYvvQ70m269VpCZI
SbPm++rYQxpBhDBsbC9S3bxC1H4XXaniHDiyaRRbc6J5Tb6Hje9dapa0h4LMTFzZwIwgK0TXU/TY
M0LCsBiMeBG7urZJoF2KCwL0gCGYuNYXrXXgBcHHezmxQr1e4ghHjwZSpXPCTy5a4zJscbyYXWNQ
pVPddmDVNs0Dp0s6FbwfeBi+nxEvase6lQAydUjD7SweVEvjv/Cm3cNKwb5IiNhsf9gR91WUsrb7
ilVzKeJJBG56L2oJ5NZyfTudam3laVx7CRF2a8MSjg/5SoZkmze8k8tob+m/Cmjzfw872zDkJ/NB
Xymhba1q48oUombRvcnbBPr165q+0Tv8Ba+O+cAvcFurijdZWx5NQodPzuilO1WiJe68Qvn8Ewhn
z1GUN/UZtziTn2SOx+hVRWnahX19Hx8GUjCP5xr3z3XvVXaKIH4IPQjVuibsGe0DxHhMD7xZbpmp
mpLq0WoJ3tne71Mclvp8iNgRzwPotaQtYc6kDRTgIa8Fjwq2BF6wbvIrP9Yb+XjYoSX4gX2GJqo6
5s9A738LSh0+SqyZLNSc5qMt3QDPhU3S78eUhk7cO45lfyTjaIQtl5hdG2IeCBnfeLfcLjs/ebb8
b0P/UIO1URTLFQoiJRw6RvifMLQa1uNj0KL4ILFJNYNM1qWFjuKQXWZFoKKe6sCjMs5ef85V6K6F
AQikrYct+mrrlX4bIhw3YXP3DuKxZm3H2sSWuGs9i+V4bHoZ1sXwcWJyQ5+RDx3EyTeiHiAKmRVS
d2vYIeZDxVbDdQaVeltSk3WwW4D04oMSc6vCwtQHjLF86yh8jWwp0rY+9Xl2Z1iyh50DPmRscK2U
Va7bMmdqfTcOlp0gmrp8+O9veruD/GSzx975m69mX1boSZbNwXpc+eNR5pcmTrruwvGqa8PuWD6G
LNs5tNUhLFvG0CN3UOmd6ltoxXkXdhbH3llsIw0J91xjb6bkZZ7ijzKpgrY9jNheBxWULKYsHjB3
VNfSMwyV6uKY4Vj13x/g59kG+lSvR2+xGSMDVOAlEUP1cdkj99KqNIzNRH0YWaPbZI7J2NxycPbB
WZqWkDPOghad5t7N2aG6EFcWYv+5QlWi67MPEZM6cGG8W/O8Ty1cdXQDhAAknE4gH/ZfjibvlsDx
bx/khzQPQZqqctPQlMcgvqJ29AQNzM9h39Q7VdkSo1sNhiBIqx28qfpxXv5daR/W3KRQMns1c43n
W6uq27K7rELBcczuLU/nwO3unawdqeftGDD5SsLIJ02IKyCpEnZCQZTi9dxzfog9HVF/S9YpgYio
Bh4BlkZtvQQVX9C1eP0D2bJW8DRSTZlAsRTaynH8vgOf72PQl/VRZTvXqHCtUPKVidy6hzpO4mdC
XDq/Mfv/cfX+bz6mPrCMMwpNaz5j6/A5tb/1SdLOd9os/XDFQ2wmV2je8fEMs6itexfteBW8c6Lu
7RcCs67rDIeWe8Gg+VzkRzVDXQFOIeY326YbOdm+3/XpkKo6vnbVrudr63Dm3nzRtm/UMva4uHp6
2LVarjAAWDEENDBUEVvNjk8qAb/lg7npVHxqdeaghzoLduB/HdaTioH8fK6dio4z/t+jfqKk6pag
iyT1AXHANfbkRkiGYnlSP0MrPX9HNJFhByzNvETTRSbtWLyYkmzxv5z0H/JEvg/bLl6OwVtzh0Lr
akp6AGfbEHZPOkgn//fgtyz7s63iZZl5jqw8xs2UvYNWx/0wHs0Kny+gHs4rXgjynue8UV/++8d+
cUxlXs5J+jzlbElNCesLfmFmba6Ha+TvYaN7OUft1Yw3IjXl0jF1jqrj81STt9bp9h1/tk5eykli
qWczzKbk8CR7Aaqa/ZYpuf291Un0RmXzFz/hA+XiKheQ1u7NZdwonBXV1MOBrVgGFNvv9QpG2xuP
6l98cl+DDPAEODLwRl6knoy5zumWAB0WNRdtj4ycgOgOqypBa+d1GpUKtZNqaLBoLYkAdOOfkYgC
DzDh3RsiCI6gENCaMkE7bqLrFUYEbyToX32J27//cKoLCiznAQ7u2cheTPd5M6bXLoMk+IXLpYmD
0AVUeHGdYmyutYgg0wEhQXDd5Z95L8KorVR4gT3ueQ8f0KEuhUinKzDXWQHV/rDHCmzIXq/QolGK
pHOiSg0I79Utuz1nuQ56x1HhBXLMXdI0oqnOyaIf4ooWrOOBa+6F8U7h0QjzjOp8HOxS5f3VahL0
PqQ+hm6H6poec1OdjSaPkAR+7HlYFY/6GDrACm+CtRqGYPB9eKjhaVNGKX0JSps+hA4y6mrZaYTN
nsjx4twAe6W8Ydew0b0ovXkeVWkc6VLo0T0C9fq5l3uYOCwMNV7vQsmFhN/krMtmh93UnE/tHbw/
w6Co1IfRRTssDpgddKnrGqriKnsXiWG8hK2LF55bHffzSLv8PFmmtysh6+9uMCasqEj/59v3QwZT
3c1DgbX5uV169G67sh66sEPch9LtCs55VuIi1Uxw+WvnNj7BN+KNzPuLG4KPpIMn9HSA4YcgGpeu
AGrs5DgUhYPW3IfSHRDpgfuu02At2f3UStfB42Zo8zBAGvWxdLndwbkwaQ6iVXcQ2BhVw2O3GR3G
g6Q+mm7mbdWKnuZnux7o2X4ACuCNlflfLfgn1xsfS8f4AbvwVqoy2SO6PMbapiAYSQiHfoJSUlfq
FA4+hegXm144qmsrHKxNukCO0/H92s953F/gYSXJ31akZCmrjGoRVIGnPgpvi/oEuhvT7bk0TPJe
w9hyvqjRjO05bF94B3Gr9cSzRInzNiiOBLXXsOFVKU/ot7Af8IJ9mAxMWCs3X+ZOORiYsPXschZU
aaY+DA9XtpQ6audLctP9WtMeTG0mgvDV1EfhObGwsZow+DJDu7kZWV90DQnD+NHUO42ZmsGGn1vY
udSJO1EDLy5UJL4GLboPwusMfAliWk2XhShbZFEEAtfG4rBzzRf9ksCaxiyi06UDsgYGxoN8bgSd
/gibu3dxZqtzNOH9dIlydD2YOeQF3qCBC+MdyXpYkw6N2OkCjUryvrWb+cpj+GWFTd07k49Urf0E
o75L2/LmBOVqKMKwKkz1hPpqX00+URiApONFi224ptUEffHIhPXYqa/2RWFCfzRmGi90tQqIq+kT
6NXbGzn2F0ebL/Y1rz0ks8Q+XnaRHHCMMcNJmMC7CvOuzKmZeUR7rPphIdeyTvv3eFBhXELqQ/Ci
w9m+aihMccGeOcP/XZ2Qj8Oa9/D7eH2JO0CDqPSCi5Vw5Oto6YtVJIxeTX3ol7IoKXeOzRcdD3Gx
OVJdqgowuv/e6rct/ZND01f5ahLTE9PR7MqrJl3eq9lqe905aYYrGxxOwf/+mV9sHB8JVi0Upmc1
/oiUZNF5Iak8tdschgSD3cXr5XeqEtPEMbqUrT5ngIGdYKr3T9jUvZPV1EgHwDMOF7e5/aRtX59H
W4UdfD4SLHcsnmyaDpfFzMvVqowUEDA+wk4+HwkGoyxYNMJH+jKpo7kmo4Gnep0GflIvXA9l2dGh
1nNxmRIn22zwXddDGOwfHOXXn7QVu5hEVrlLZKPhVB+uha/yHqbcRH0YWMVYMyQ1dxc99ep0pLY5
ZZDJPwftGB8DNic7Ss6DzK513R6fDviL/1HH7Vu69b8IJeKdqxVd12QGWPkCG0bwUW4XDkeSt2qE
vxrdO1hZkqBcvef5lUUonS/Rt65pP4UtixelBj7sFfwzxBU6XxVMvg+gEye1jX+GDX/7i354LiZN
R7sjHvJr6mwLAG69cfWOJ02bhcUq8W7Absxm3OJdfs3HBL5K5KGBWWzY3MnruUOIC7aRBENbhuPv
hodowwCJ1Ed+wQwCTn2iz6/HTfrIrAmDWyssQsMm7oUpzK7VdOwdzO3gntsO7n3Mw9QEqQ/7ilOA
iqi17MwBf6jb6B1r9YegWf8fyBdkhBScsOCtyGeblMw14F2r1c6/h43vhWjrkr5u5k5cWZdskFBn
I3u4UfXe0hO8jfOTQ9vHc+nIOAZjU361LhrvpmpZ7PMoYikv4KmK6l7aY1VP01G9/biGN9EvftQL
XwFL93ap+wbP1m1tt1PS6Ia4izGIuuaqqs00Rd9Z2NUULe1xtm/1PrTivmscV/aKh3VtYDR7mGW/
V9UeVX9TugJ218aAtJqC1js8PQtcclz/zvAkc0/LWK0Jv98iJnpTDEcjI13ENNdUFsMkHC5CHcen
K9K87+TfblB2TgpmBDxq6WEg93ze8aAX8rz3yzqczE7r7QUScvAELlIDix/IfO96G9siyeeIsyLf
IQ1v7hJnOKTvLWqWk4VJ89DMmOAouvZ3RyweMrWos+/WWfzzMPdsOXPAfeHFixUycKteiS6Pfd7g
umRiOrZ/dyjairmAo2mcwHw541J9aTUz+TcrZxj9gMh5dIMtoPZV73/eQHp37rD7VrQQjRpP66rH
xJwFiJPV5UDLhlwiUm3wsM2w0/LTwtc9tWeyHGn8CH9qnl91Oh8WvLC+2+/gEtCeBHcLf6rjWWfn
WNOVnpTgPW5hmc3OmYUAbrH1kvct8JuwGpfnKcd7X5xQIdlkh5n17SCKjHC4HfaLLismcG1ELuF2
fsDX6pQuhgw3uyJPIhjKzrYlf/WT5ecVnvLi26yPnV7d0KXm+RhIxv9QPRHimU4Vpe+OSmXwY24O
cFTYNV/nBIoIBxdz8wSGRobv5bR2mJyMYaY6X+Fv73Abs3F3mDv4R27r1z6zupOnbkEx+F6AgZR/
SjaxweuuaRmcxGQW3WQgm7lp1wgslgOgLSjoiHmZLzu+ZdfdkxSFNHLPTZupwnCTX7lR7anj22oH
VFP2aFxuN8tlfIzn0VzWATnqmXdyrj9tG5Fthu3Qkfla03TcTp1UjEAlVu3NGe8alX3JJtp2j/l2
4OGn0njehmJ1E4r5RZ6lguAGNU2U0hNc4Gj9ITHZwK8QWDHbY0vWBFXteIK22oE287RIcLfifeQT
kJwcImtxM38lTQTOzLAI5l5EapPsrKoxrb/i7ZPBKROQqW45j3Xajc9mjiX/BHhWb6/1Drvmc97F
XfpwpBEx7xIF3/h/dNt0cKBlQ9Sx5x5Bqy6tUzu5dzap+88qgsklbEeZkTwthGW5e46nySRfWV3B
ExRG57mV5bouS/oQD5p18Hzme3qC5n0MNrpckfUh7Zzy5ls1rdLAy7M32dcUTunuM9jlB3yAtcbZ
BZ5Htz8B1Tdm+I+7iH3rani531vi9v2TOeIkOTmFSPpWM2zzO2nI8TzlsbzGpM/q37JhFvwSZ9qp
j71R2/F+BcGDROhEQzcggy8zggY+qFPbfjfo3KjHmvd0L7uubqqyJ3kyPM59LsipZpSRLxknLP8n
WU31DAp59IA20vEN1BZb1GsqzxICQdF500e2PsBDYjnuIB5E/2xyzfKza8B0/CB21bTPiax0cr/C
53e/wJS23u7yfYh5Kfhm4s8xr0z1UfW5dCcYgkbQRKxjeK8WueXj8rAcYzo8jfExxffUcdf8DuOO
qvttTnOhrrEynThPG2xiTbGm2aCuwE8nw1OfL/xbA02A9lShZLj+prZ4uNlhd9t64Wk3DfIco1u1
PJoaAsfXSs4O9JpILPKTysac3VvnHC+mKhr4V6Xy2p1kO5qpLrI2qWIYHTG63Y+NHafztBIYuU5j
S5ICDu2r+0KnHDM4p7FMIGe4YRY6kuNQ1Fs0tpf2JskDY3Kk7+d+BTHtkrph/QuOviuHvZpsocsJ
Kwj+hOuS/LdCCItT3ShiT9yuafd571F7hcCRtZA8K6g5Dn2/TmDJftrhTzdUsOmdxIZ8f7i164p6
wjG9Fqh4L+M3k0yT/LioI3+ED8eAU8FAsib/2GCo29d00zxc4LiIduelXYlNCxBA27Rs8iQ3l2WR
tNkLmUzZ8bhuo0TpYoOXVX4XVzsuiqCzKXU/wmotKo5B6+iFp2YgZ8X4HJ3HeEnys9iPo/5jiA9a
3y3TseblbLuoOvcrqfZ3FI457+NkrPULykdkN4Vumim/QjpeTg+5wTPmeUddLLsyo3HoTVWV9gB7
M7W9sxL23qfuGJLpxNwgIpAXBnj3rqDQHWPycYqNBSOjZdP0Xm+xIHcd+sb1cwe5O90Xy87gogNx
8aKH4Xtyn9B8nH5Lxz5q/yZ6y5p3vKEjNlqrbKP+oQ0c7OvCQrdtvHQy08sVf9lWX1Jr2Pg7h8N5
9TBKXdN7MGl58zQPBC5fF+Skhp9hzkSrfw/oJUPYfFR1ejd2WkoAnEHDwkbJIKb0oOppd3cw8aUA
DhMAiePL6GB9WCzT3pKXNsozOJk2+R8ZMSj4QiY9rT6xRDXRd0DtX26g1ztIqZD9Ou2DeAH8c/ve
jX28npMIB+BpqVvz3YFc84cFDSO940jPSbHkvdnvkrX9bAZWnyGHrD/iVQONpCOOYEjYDIcVp3wj
2Po2hmHD8+K25eRGXNbeG4K24VVOETmvtT4TqHp+4KJd1qfmIDs7a12P6YvN+yy6qi5yJ7V1pICb
RIxtYNfmFM/pMf411ATPsqyGkMppwlvwqZ7A+3yvGNQUz4A5VY8r/uHpkI08a9ydUFsghm7nmg37
n2YY5HSyoLbt7yAJSP9Ww7AVrOZPypr4HhbfES3Bs3X0vgcC6y4XGXs5EgsxGJX/P+q+bDlyI8vy
V8r03NAA7nCHo61VDwBiY3Bnkrm8wJJJJnbA4SuAr58TKnW3lNaqmpHNy5hkJksxIxiB5eLec8+C
u/5DGOFezFISOFwPPcsJwXM/TNtmLFB19Hy7BVbsnEjH3IbltWyD4Rmeve4usSjxBesHWjTz9G0L
6zlbh7JBArlur2O/wu3cI126O3ZcrTE6DrNMaxEqRs3HOaogH0WjtTHYFxo4DsKrr8N1kE0+iD8Q
ZMWQovEyGr8JR1HvA2j3zrLVoKy3IA1X55SaxX0Hv8Y0WYot61aEAXHsLBKzLW/JOPh95RD4PWQ1
DPrvxGx4nc9LUMuHukcx/EKnocyUDiSt86FbLRxVyirup6xTiayuNhIZVYBzZOzBaz7c+AHN4PfR
JPfUIMe8GNuoGnCoakjq+zSYy3siZbnsQYwcx0dw1kz7BPMEfl2HTekOw7yu620C9wZZqAWL+VMM
qxyXDZZ4ktFlnutPdlRV+KWpqbtrKZnvpVJbnXlYsGuHJcS28G9T1MzRk0EgY/CJYhUWfIyRdA0H
BaTeMaho456zNU8a5UheSSTQXtXNpvJ5tgnwbm5tmScbc3thbNseMJxs8saDE3Of4mGbqMz5AVSr
it2SdBjzNUFiIkKrdYH6bbOgtSXox7XNidqS3cLT5rQOTV768fOA+LIsWRp/8uDRtdP4EWy8NV/p
FOekjjsOcxOPuAQ1pT0eXxB0ibYMYdJm16LqY4nOXkvkDro0um5GE6xFrerwyDz4t2uJpWg8crOL
oPvN+17NWUMZjCMUH5/R9X7hHbuzEYIZIoNbNEZIe1YPZEH/yT9VTXrjaJpPc4Q7I4rCQ931bsy3
tsX2KAjjp2jw8wkZY53Koranhy6WaW4hcb3XYS+ugjYZVR5W0y3mDOMOpE8Ydzhn4TDfynquIV+P
YAW7l2nbTzd0kD7AswIOC+cUoetFO81m2bOoid1dNIYKhs5Y3KcfYjH6eu96RC/dz6Smn4RGbFCh
4xLYkmgCw2/XUZbJPlStJ3dYaNLxURu+3bG476OD7KcpWDJ9gS/GGBUXigtwIMXBRRKzyTZW6blE
yZRLjjjr6n4FsyrIF46791FvfobgHrpq4nPYZJZdjvjrRt51GhgmDl7Vzzu6Qrfd7yGBjBBtT8ex
UGFJZB41dR/dxFZekoK5vjTXAtTduspT4RgpBjuHkcWbQDM+DibZtaKHNVe2DZDGfpBQUNKXSvPp
Wo0WbX1eV22QRy2sB3HpisVliecoEsTCW+NYcS/RVCZLiFmwMtjkwidAeWQs0TgwpwYfJnywE27M
nDDEq3drbcdDt+B58pmFyrs9Sbo+QgaOgrleFDdUFGvS199Sx6pM02jbW2GXT+NY1gQjDytbfWvB
1kPFU2jpmyvaSI/df7neifUSvLupjZ61EF24E0hOWtC+odUt1BZT9uJ7F1Snjo/MfLB9GbnHUdko
x25uJl/WvvQuZ0sTFLKrn9PF2szJ4H3toOKasOnJ1NLWx9pIGLvE0PWj2aP5tplUZgkG8hm03+7J
qJAcSUf8YZlsuvNDQs8d2P0fezRU+bK2rxWMrO8iQFr3dUR4hZgC88S8u5omPBmuhK/Wt0i20cs8
MlEfSVNDXrC1ektv5oCo+9DDfxj29+wGzqE2E3yFi4oNtwPalvmlAuSk7l0gQTA3S5LbAJSLMmAv
Qow6WydxgzUkPAaQuUtVpsPqjBLnTqsS5BnVvdp1pOVdNgyLAfcGYSeE+SCvPBIgig63Do6P9agZ
ZXNsbFLtcGEgMIxX69XGxZsQlXmISRxf8bDDBUd7lTchf+iZGp6jrV/uBJftQxVKDSKV7btuzpaw
Sb3OKsxv635F+OJ65I5ULzxa5JVpV5EW7TjzfNjstuxH1bKrFYTc+NkHInmqeg+WT0HMmATHckic
77MS94qA8cNah2+NKVfzzBjna+aaYREgJ0fOr0Vzcbg49euywQhIqGiVyIqeZ42rbGno1BYVd1Fw
5aIY/gIQSvvwStVRmd7qYNFm7+BcEb5svCc8T9fYmbONJau+YBYbZoRmkIAcZSOb+LpdXI/44mp0
KK2RVOKF2l6GdzO1VO5gPLKOMNnQvD5NgUv7zwHuTISwsbVhTRHqFrHyljUYrlJjkyZXPbpun5U0
oLTPVrba5tsiGJ2v3TK57RUxax4Nfm0Ew9O7x43MZNZCAtfu4AtVkoMSfdM+LBHQrN00xnTYmwSF
r8CMXiWn+UIo3c3JQOgdZGItO4MRTqMiSheWniIIAZfvDZ6iw53VRsgwX9PK1Vd61jTkGSxyBPq/
rSX9+gCwJyHAdUBC3s5a9xqVqB4T9FBywK3/1AF+8Z871qWneMLSl+rBJ58jTbvgywDKAICfZWLI
EMVapc5xdaDzz0rrOiTAKLsUbqiU+MjhUmFehK9D8UnrOSVtwZI5QLNSjixwT9xv7VJlASEJRZdT
qiFPS9qTW72JZf0ew8Cif1MN9Jk70SKI83Ht6yWFhQab1D1Sy1m37EYHv+JD2gRkuue4P1GDQ6ou
DQLikRLA3/UIof6xpWHtj7Sru3Ao4k0tasp6znmFYIMJEzXGl3bOVzSpaKzR9xj/0Bq0iP6QdlWn
XnodTG4/tYFJT1qnluGMbalXxUz6xX3pUgZ1Ha+7VH8xvpvdXlbhEORpZ6NzM1clz2dQO8z12rZx
hVOSNJC3auyNciXdjAlr5jBIerEbXKUh+Z/L66ki88GXi3icKVmNzgzbNnm39n2fKaTdZpA5VpYi
MU+00371Au1LhYBge9qoBuRQpzbJtPHonzNjjdcPSeST+rtDWI/YbV0Y1gX3sPOaskojNeVYYnC8
bmA2h6uORgO9KlskDp9ltU4fU5RPVVBj4qjPwgYknhfdb22AkWsNg8Oy4bo+JIRFyZXB86b96j1t
Dhhqo/TzhPY+qXOWVmHziHi1Gm1QGw28sRkuMkZzgTq9Ap8IIAXdkjpqbkXrwy1XuOGfu4gNu75s
+IhbrbRXUwhM7gYIHGX3Ylx4d+WdSl+BLX5C6oshHCFBHKKGCalH5HEkVfkFDi2YMqoBZbJpVXdj
TJhC9QDLHH/qE1HnclsRoQOhUnhsEkX7m9lQ3d+o0uqzlXJqvyLy3LwHc6d1sdgApzFekpfOXkaK
rhPjY7/E/oWjozFFtc0YPMHUM0vW+2TYQ36f8qyVvkJzguW7Q3yjWLCBQCXUQCxNe+uhm0KmqLhg
l7AyUC+d35KMMGgqTlgOpfqazmIO7mkCWipobslYuZPjVWV6nBS7hhoeBWXb7JaQivbSNvDmoZqb
lO8i6LHm7wsmH5cHNbDYL3AfQb6zYkLHuxFzH8Gl2ZAn1WC4PqxjqzPSooDKzFmFXMaK2PqbYIMm
L9Tb2uXroCOM7kncuyVrneiDz00Tla/i0gwdxQLfhOeVy3fT9SY+hUA5oiqfh7izxxQpNyJPuRre
J4ZbNhMIockRdBPGuz6Nxa9wdkc3HIRV7ODYWsaYy0VI9wtJfPJJVkEKRX2TlsC6g3SA15eWMN0o
0AEN/orxafrW9wuMDIHF1e34Au/BtEXTXXt6bE28vgEMqraz6kn5PtT9ljIk2q+OXA+1j+fnoAw5
e48QAsPeAJbUwPrail2nk+pQO8J6zUkVzf5epWUioVTCtjSueBXeNwHn2M+gqQnPzMMid586xUmx
mC2kO8cd5pB+sMsTXL6j+KNUqXsIglh/FGUSPYPNZLbDVELWdgwmQD1LPyxux2MBi+qtdfIjjnl3
HqMORE3eIlIerj3xdJrqNJ1zJjGzZTIou0/Qni/ZzCBHlDL2/KwWGdwn3C83PN1qsZ9KmInserYu
hxlBKYdI9uEpRso4at5I9UuNAWa9k9UEPbxzcLDK2Ixp9clbmBZ/gSUOkAa9+rj+hGUHnIa4W3Ec
iG9blIWURnRCD4JhCGioea4Xjo6UAhxDc9WELQtgeIxYiUJB2MF2TFRAAr0lE5J3ErU1ByJD+YJA
gbZ7JGKCrcGCTJHHBh8ko82lNc9RtlfjMwW0l96hEUzinEp8nOdpKv20b+eyrXMSJ9K/Xtjbp2ns
h+G8JMnW43d0gX7EqOz7O1ol/ozOsqF7IWQwHUEKTvwDlivjDmViHPeKsVYXpHZ9BAIooo53kw9R
ROD4coVzAYCtlGySwI48aPhuXc2jDurW5SOzUX8VBG7YDjDU294ChiCwrEfY6bnapgW3TylwODof
7ro0tpgwjb+iU4QWtm7G8ypr9gg+/gzNCxxLgdzBeoTGSfkp2CCQ2AtovtZnIKeLw4NIh9GbEaoi
CVKdug1Yl+6tHE8jdm7Nl3qb9ZDjTMHCQXQ1xgBUzN4NeT2XEo78sONKb2D6J4DUeC7taZniWRwS
pNoj7Ld0XDRZwGDkufcpvdyEQeuqCpP7jLkNxacr2k2n/mQgM0ozMi2mx22MDe67xbOzPEllwqpw
8IgPwS0eSBy9TDE6tML5VNV5EjsO9Zrha/fScBgvFSHwjOZTD3QuzobR1vVzuGyoHlUQ8OiKJ9HA
8iElPSkm4Lsun0YHsDar+bpURQu5bHgXy1mJB0TcNC5b4Wsud3YtGUZhssXoYFIZmW+BQk5IxiBe
Sh+QzuSSQ71Kn3zj+FL+o0aDyq+Zjvokj/ukI/d95UPYgEuMGXWjh+FxhSVFtyetDoc1Y7CPcIDk
63Grsrg3MIzBRb2gKZzWpJwRFZ/q8qaewmY7RXG4jDepxOYh45J6JADIWr2HjDb1LdnKEUy7MuzG
I6IYAnIPJXDCcU8punlsNMdV7pFI6tUe3E055NgTMvs6+kEHiPzcjDgFPbDBT2E/XM4Qx0hVRCqV
LYZ6DHrDrQUi3uVQDBltM7gLReQccsIwzjITjMcGzCH36sma6qLkvDQHj3rtC8Wk7HY9GFlzQZCx
ZLpsVsNa7zFh9BiVYxgKgk7cXwLvkP83FW3dpMtVacJE5FA+VSkr4C0S4oZqygEMDSz3p+qKu4Vu
6FmMjI/rGE/gn8zo7TJsFqIugwR6a4sZl0G/jxcbze9Jw7o+wOwQxYYiwRm2PN9lN/RQKHbY+Ro8
TAf0iXEe9Co9cCLJupy6SFDxYhWyia49AIZF4os3cRujB1nodMeSpl8+Bvg2aZDVQEEmu7/4s2Pw
dWJz8a29zOznMpi6Bc0XGOBb1q5lVd2tQ6QxrChLOW7wuAMAm+TYHjJvslAP6fitWTHPg626JkP4
rowLZjQDCcPANBmodR3ylyZ1pdPJijuG4lGhVRTt9tbV2K99aVs/dfu4iscAANEs6Yh0ca6ahxjt
Pu5lkiYx20u0RvN7LWPmRWaiFP7jPomt+BABbG4QaISNlnlNYVDcvcjATsH9VGGF+eDSdtbw4FhF
T/LEzXDqhhBUqv5UD9jk4iKJJd2rBIMP3yEZ1M5naFor5vMNW9FpgO+gSpqkCBk34uwldqPX6K4F
v0ZbFOunsW87dZVU1E+nwPbV8IWGIXArfunZ9nYaApv1CfHB9RTCb+0hsNo2qHFI2sxTdMbjbrWD
ULeNNpBuDSxM3IetB0k3F6HG2rKh/QjTJFUF5pvgWpYfKEDTnIxI7GjddhVsCKRHywqnzv7kZUVX
9FMIbc+jZDH2uE5jSo8KeyN/6Du+hS9RbRi7ajrstnMZDqC07KCQDxVAjxGrKyy09MKC/awIsTnl
QxtkuOduuNQXjHZkMHzZhxHEAvO+CSJsMPmIpeWa9QgNFNk6L5IVqk5YfDSLTbejjJcgHGFSSLxN
s45WSP8DKhG11yxSWr8wjZyA96SK7XCNxrZJ9j2rbfrkPZaNRV8B94beFhTL+2Yce34uq37snrzA
gTmvRHT6KrQIiQKCB83FodPrxu5bmwzV1dKqtHvGoAd4FVA6uuUZUJsYsIOJ4TrYhLnFzSyDHG42
fJUFNtuJSPcdCK4XU+7kMzw5Qx3laQpL12E3YLmp7QkNmMKBNUkr1T2e0yO2KKCXYTmM3i1dnygO
O+SCKau77Rn7QCC+DnfyPt225BpDNA/OJCgBrWc8hB8juSymBTmELefy0LXJzK63foKXQETWyXz2
jU2BaXcWZjh7U8llrbPIYzmBrT0BjTCctXA5B7ihvwwuFuR+gpGIJvuLeXEETGNhTgBc2FLX5ung
fVesg7pkJBrNb5kq4/EUQ5vuj/MoLS0qt8rxmmg4L2VL2YXRKd4ko9eBjqJgj327aYpeVCkGTjlr
id6IDg39uiStjc/lVrXLIzYtscEKqS7V9kZHRqtX2U1hfwopZLunsPHrfAMHDGU+9LBXR1czsni5
juJAr9/XmbXyunF2SHabZQKgYIpGJMPy2mJP2GgN4ups4hsbDtrnZkUI7knhI7SF3Qjpcug8OPgf
cXyhijuxT8HSv+0dUq6fQ99V+kaZLRqvEkQ4bpfznJTQ7aRmdXmjk7h9BZoYAJJlIpAasDkmmVyP
uM6HHXrqDo9GlNDLgO+V9HdpoBzN1yCIFG4TMStIfyS7HLtUAr9CD6FYeqcT1wewzmiS5s1enoxv
iQUADV8EVp3mKV0jLFTQTj1RpYix6LWx0lKZ7WOYk3iKzLMEO4KwoIQFYIrRai5vSZ0Yv0f9hK2n
68fGvZt2kcv1tCUD+6gWy2NMLXNrr1aA9MtHkQzS3V3sSOlRD7bMBvg2zRna0GopRoqlFR622MXf
i3VNkytdQzRzi3XfAO8GNMUbMK25A1zFkMEaM/PV2mAWGTRyxAPnlx2QPDXXj2D8RGiFHPLFH1uQ
dPFARFwMbEhTJ8r0JZFhCtHEGGI1C+i3VPNksgbS1TibBCgxNAeNQ9l3IEgVcGIgNaH5Cphia4KM
G/StbcZQXs2WVf0E4VKGvAUMnPsFSmfkXI1LzOvPMAvAtiazHnlM82FwhjVt7mdY4aMBDfnCokLR
Gqyk4t+0MnCaDpg4YN9KTR6C3AZgU5i5zOH5TZ8pXh2cna8reUrrXxFmzN0LthEjLFDvJqLVDjDB
ZqEXCMrg9G+lXcJl1XF/hOf8shQhbyebbWvN7rB2HW3BS/gY/DUy3o8mWXyNx2Eadb8L009t/IG7
v8ZO/NEbi/XULWi6+x1tHgXQiob9RTXYj85YE4xH07JJkj2ejyHQo9SFNxplWv8LOfqfeK/R6AeS
MjAwYkCuxE4kwO0311NjzoMPJth5ahDNgFC7FgkXSTqT+0UDs8Vk1QZhjkUJztM/ZwP+GXHuB45k
tQD2bgKV7CcE8/ZFA33WDXiwc45GDUt0LMDFvzDN+BNe4I+eWmrWuNQo5Xt4W8zJk1mn0hayQoML
IwR9MdqFk0mPdnRZx39xhP+EL/yj0VYLqiMeI4TtuUC8jIGD0m4GyPwvvtCfvfsPREqJcEqd1CkD
CWp47VT04oUs/4Xy4c/e+3K6fscXRn8+D7Iq2R6bZ0wKaj01tqd/8c1/IEuaKDLjZDnbA3zegYOM
jUcEyPGfX1B/9skv//93n7xcsFZkacP3VRhoPMxdmUU1Hvt/7d1/oDmTTlIQ3XBcyDbAZtqkCEzd
pqd//uZ/doWSP350rrA7lUuLy6VOUvKmASb5POQrQUSWIIPMpIWw4Ai9HpN/KWkSzqJ//JW1qHwC
+yG2R7Iv+xjPSt+2EXDVf/6FfrU4/B+4uD/6bSXtSoEHVfF+EGkN6DkdV4+tCv55XyPDX2K03Pg/
YxyN/NDI9kO7NR8iXGnsWOrG1hhSqnqHoNG3xdFakswk6MX+8en+17fl36v36f4fn0P//T/w52+T
xJRf1eaHP/79wzTg3/+4vOa//s4fX/H3w/t0+3V41z/+pT+8Bu/72+8tvpqvf/jDDg25WR/su1of
37Xtza/vj094+Zv/pz/82/uv7/Jhle+//PT1bQBzBNOOar6Zn3770entl59AlMV+5CLj+q8o8Msv
+e1vXL7FLz8V733d/M8vev+qzS8/JcnP0GqxiHGBpv7y35/+5t9//Qn/GTQiLEGTKCWIw7uklY0I
8a1/+YmIn4E/UBC9ohTABYCCn/6mJ/vbj+KQ4FUhx6MG70h++s8j8Idz9N/n7G+jHe4nEBT0Lz+l
lyLx35cUvpwgCUnjOOIUXiyp+OHB0YwMPMsU+5BGAcIGH2LGjthV/lPtjLsD5/WDDVTwOFKDjhi7
dXkGTavKGKjWHTrStv88dMp9RVfVnMouRbY92B5YD2NHCyzB7MFeYg8LD5dHvH2N5s/L+wro7juG
j1dvNai7W4o8xRaQF5/i6V6mvvwwEyxGMQTqj+BqDF8nAY/3AGhypsuuu18n9thNvTvD6xSsQcr9
C215uAvbrcwqbGeKtDPT0zSln4CrxXnkQS4eu3nZ8SDwh3AEJXYhpCn0hd5h1/kpHGh94ZxPEACZ
9FEuQVdYa+aneIAbvK7QildeA1RXhh2bspsPWHT4j3i4gjhGyv47YPPx2tGqfhV8mIFLaPNqR6E/
tJYMCKAoQc6IOSTpsaNJU7TDEkRYTJXRl64F9s1jOIpdMjGvfbTAIx/u9xOGACw6viDMpoGbUcri
JgM5Kfw8RUmahaX04EJC6T1lyrEbZpAhk61JJ15E0OtzPUfgylCxSYdpZoK/1K8X+f/rm/2m+Qa+
8/Td/Hi3/6FA/H9UEmiM1cA/qwfPBtPB3+7V17d3Xf++Lvz2yn8UBRH/LFBcwlCgdU9TchGe/FYU
kp/DFAoadOT/qAl4ev1WFGj4c4zyQQTaK9QldlGA/mdRoD+DLhPilWka/1ow/m+Kwh8fnEmM+51F
cRJyHqI4RD9K+sxosEeyzB3gUAZUxKr1bpygZIMPeKNeg3Trzj5MYRP4uwP1W236fS2KcFX/UI0A
osU8isBDFxHhIJj+8TmKctA5oAfuALi03DeKMvl1INj6ZNhSxOATyKirwUvw9lMP7HXbLfEku1wk
UN3mJYB/fgh7YK+5xq7xczmXjcnWaLxwrFZwEoWicx4C0arzbii1PXoSgUY1g9WI5BxvKCQAk1hf
qZ8zCs7meCCUJp+HeFi+rhNJX4awRaR2SJx7WPVlQdMZ3pwBY2KbhK5RgtMZEftpjJMG5CrmIHoY
znEzNYB7sUjeeK638RUpWMBuqSu2KZoKXU7fHKSCcBv17UOKPI6PKUzYDljvtNdqAN8QqoAYWHVQ
8fI5cOAx7LYqmE6rIEs+lut7Ar3DASVsX7qWnAxZ2sL7+l7UNtm7Zdgwe0xdHkTjy4UlmaM5AqnM
kycHCmPWpORxHaB6YG0/5v0wQcid0vhuBMFIYGuRE4pNQ+UtXqhmdrGx6/PAhCNQdtVib0S+SiQ+
ZlUan0OmC11ji17RC3Wx3wOxgO6k3FC6KHBj0IFzzTCf6HoCnabU/s4DEb0OrTSnrYSws+y13ZvJ
wpYfuCpYYMDxbAVEzCDYd9cJSgu9AD03rLInAqhsD/IUO8VhAuo2Vhy7SFl7VYa6OVBfExDqlg2e
eyM5dmVr96WshiuwUPkhZTA3UtsKEY1Xwc6RGA8cHVX9aRyD+E1GrjoCOAmKJODBLTaF4yma5uZx
3XrdFSBCxUUFWBU1eCnBVWnbkIK9IkBSKxBgCwo+8Nra7TyN9dc14d2EVTjFeW/qLflc2VjcJGsT
vY6ODG8mWdskF4CVaAbLEPtYTd11uARTX0D90dy2JJ1PZp3P4PwHVwOV8qqGfv3jIDiSqiuEkUNr
skF/i9Wzb7Zcp3XAszCcOM+bik/3yDfpgfohdANrlKkbCzIQdotpbQvzJaL9da+H6LBgZzkcuqAW
TwMLFNZkQxwWMx83smNBZEJQCLi4CYFk+EzPq3sgAdgFMTgq1VVVyQ14TQgMEwwZ8MZL0m23c0Kx
e5jRGz+CRhFiZd3AgZLP1XANRR/BCgEGkpCYCEQzwUvpw6SQDwtyl2hWHEzwJTK6xh5QO5QHd3SY
3EtazeySXZaASQODFXquwD72O8F8NV+tsLl8n2bM3IAIo5eO1jM2oEMUfx+5L6E3Bd1DgXEz04uk
ZGXB44WOsufpvJ2Bu4F7iTBdRfNxDiE0o31bf7CkGcGmmIOzkmG0hypB0pxVTfJowRP2+HyD3vdb
cFdiBc6rDsr8+jpy4LGGASwi1wt650h/dHVK73gMtgQyXq8vhnJoEnh3nRpYjW8RRGcE9LBiAFvh
2Mr5duSbvsfO5q3uIp4pCLfy0vTVMWwTeTMmCXZk4BzvE6iK9tWQNPc1VpoH6BvEGYQxskOcyPQK
ZiBY8TBFvA3XtmqKYS39dalBQx8ALcdZAxHZOYUgvMYFLEiZb+MKOyG1sug1aX1z1RPbn9MkuVuS
AYoGbO4MLeCSqfk7RF9Q54Ecsca5GIMB92XwyQwVWnQsP0YesWcsW5K9Hp19wAI7nLHhK0UBaMxd
gdT2LumM+qGnON7XSpZFStYEkHqcM/h4AM1cQMvzQ9WcsNEZ7oMQ2CFydmCzGUJa+Zj0cUc/uGAD
dTVcO3OClMB9M8FgbzXaym5XT5iFF4wSEOa4Ol/NBG59SxfwOVkJ6DRw1atw2EQHIBweqVjwxVgS
Ql/ucTTQHj4LLDjODOcxGxaPd0CK26ny3a0rY8jlqvJoe2hCpoFdmb5ObiTh9RXG8e94OjW345SC
g63mqgXDeWP61NJuyWU5d9VObRv47Y2uorEI1lm9NcEKvgV4QOF1wkddZqRs4a5Rq6BdMsFcdbPU
7rFZq+6jaRT2hQkV72Ed2QP27HCLTXHDHNjshDuCP9/GO+ecuIXz0PCS4DzlbonUEUTP8c06Ht/r
ZS5fwXaK4icN9ggo/tsIes1kaLhcyGyqLSS6gykLokrtOqm2G2CdNG9t+Iod+rQHZWU79CRyZ5Ct
4AY0fgoWC9QaQmsQnDvd0aTwDvPLoRmsBk9aCuhSsYA2H3xH4hpARRvfJjrxy27limS98/P9KsaH
kgJTrS3sM7QcgnvQXMrbBR6wF65r3sBCL9SqKSJMusVF6QAzhtMQJe3Oi1idIRzNA6bAjOiaCl+h
vgHW9waa7jfwUOKT1wlahZAAhIHXah4sMzkGQQn+XgUlFSH9tRT9ghWAYgfhIGcsKwIDvLrCSa6X
+Nyy6gVpS9UOtAJcAKVHea4oNgQGsQH5EGz14wD7ht3UNvvAl7CJ5BGUH5Zc1wsG0D4wEdBrAPJL
RUwOSp+5ATuQZpedVjYtCOpa9UxAGUOqr0ywHcIZ8jv0gjQHjBsWbtmey97hQA4T3JE4Dmw/j+XN
JJDDU2r57FkdfEinUR1Nyuyl1UAGFVfmMEGDdUAFAk+CSQgSwVHfhZZggEPK1/F/s3dm3W1jWZr9
RciFGRevJMBRFAfJml6wZMu+mOfhAr++N6O6utOu6ohV7/3ilY5IhSSSuMM5+9vHTRlcF6f+pdNm
Hl9ggrPifdenvOsBfEZlbzWk7mGmPLltRTavLPShPPCJ7Rw5LnTvibi/qdTQnM3QJd3FTWpYQqPv
BKxlNL37np7fCEHoR93Ps190+9y9xpazN0DmXtOaQM5gwnFuJkev2jU96TKQnh790hmSQCxmFmtS
VMyyYJuNttooiF9ViRFfgJbYOTM56gdX2mqrzNT6JEgHFqqb6lz4fTattLoESosG0z2QFQSRHMe0
OABfJU/SN5yjLkbjeW7S6GfeRcu4qktRbCE/koyFyYj2aa87B9jzu8BNpX4oLQ0AW1cdSQs5j3Jb
6SLbFrppvFi28Ffcs8mXkayFIjdz+TVkpT6uc9dndsUYl8UF45L2bDJxepfE3XxMVbrcE8rjG12O
ggzgXBLf4vgAal92G7Mb/PLQ63rmh05sLc8ZI1t+Dil90qAWWXZriRne/LiqaS0nbhxwtGWaGkf7
TRpl3Ysg3/EYxWV5iCOCBrM5NjmbnzeRhGxd+ZbYjR0UhZ4fAS3VM2kLezfS3blqvtVzmnSji9VB
UOeGMI59Kbw3LZ+yNaXN6o2ZYcTNwA7cXj62InUfTCG1JWw0h962yOyCk3usdxQEdGOFLzl5sImz
riCZGKOuYeRaTVGi1rgDgEOHTun5KufeQDLWiYpHoKZ46+dlQ9Ol5MDIjIub22tYl2t+gpIo4DcK
Y2O2oqpiPUfRBFe+aEiyLmwR7G+D9MaZBcxwg6ITCSkNKEN/KQl7WuWy8V27eRwyO117uf/JNdsg
8oz1JhHlvKVo726apo6/OLTkoebWxALlkhMFGyhtbwvacfu6Gbt3Htrlpvkdp01HgfnTYg6Eppsk
uEVGHI3AsFtY8lKp1nycSOGpzwrxdHOdFQNtnlAWS0KU9ZJG3ES44K0jYuzTqi9bFa1tc4TwoXmn
iZULubJ1gCZvZKXkM2LX5NeiZebWn11Zhctky+3Q6t21nk3jfWDa6/OgJhNeujX9t2GR/hKmSVI+
yUKLv9TkpgcC6dZnY9PAgINIgBpIB6kbjU/7Z4vq4iAnAtirIlHNbW4N1ooFOzQHts5gVXOob28b
sI2S0JI1vLq83Z9Z5NnfHCL/7bMobLd/JChjW+FCXKQMjU7w/BQpcKc1p8ZaOHKmWlNIyLZkMOZk
Xxt8CINBahGAPUMJQwabuMYqz3h67ZlcXlCxHx4rkgREjNC8P8rWi+Ng0iyTpEDtGTzvnjmvqrG+
dzoH651IaLwt4ZNeat8cPk2uRMS86ubWOvY10cZAqrwLUG+IYz+TjZF8Dim4uPpn6sXThyz9dO+C
pb8wAVh7M+rKEaEL/f7uJrM6jP00b0ZfVGdzsdyrhLKQIFwq2tlpHjZzne05UccPyrRpeNOd2Q28
hJ+jJ8eHvtLcix3X7YYxqFujr7xzQrH30LumEZAZT2+lrdknZF5IABy/1411UyfzSokGiNTL5+hY
tUvLiuNFJxmLj0HGX/Bx6jrUelQStoclWln05ledO/q/BkGI465f2kAj0DOdzPilFf7wOqU8OblW
9q9pLmUQKdc6lUNWHZLcLq5ZZf+SdqyvzXtxrOE4e8kLkjqKuPxPssoLO+hk7sjnuojA/P6wSBAP
qKnpJbtX6Dotix+7yEkv4GdWCOhACrcw6v5BQaEGrUank1lp8XW81wOtOoH+I15UX5Cl59+b2bSv
cVH25DupKnaias+jM4Eges3roKukChSkKceDAvWWYqLjup1mc5MN/fIZu+Rlme2kr7Pc4gyE6foN
sM08jSNVjJz4/VviNdFHlLDmO5JzGtvqeJtlNX8knMUey14u4UKv4DQAaTz1nPKIOkPVbha6uAfM
a/Upoov/bexY7726Gj6SpC3DaOmTz9mFTEfjwpXaKEfvJDwuawRdeboSdhXY2kRQnmNPEZMzrlNi
mFCdGbLvOD2V1hi95DjcDk4dpS9axeeqw4TATXAsA1HPWVDElnHxfN08RN44Bdo45M9qrs0Tqfny
l022mVCaXprPgvPko16w563oUFtfMOfcsICQ26MuOx9QIErlTuODZoQWaSGDzEA2vA5N1suAKDxJ
eVUDvglfGU+ZM9fPXmt2n6kWU1vxsqEpA+U3JVGEPPqcej1ndrhkfTl2VeteFla/l6UtM/chJaBN
aNct7HaTZiL6lP3E/coZEuv76JbuS4X7Yp15XvWpiI0EZqR7r5VLkcYp+uqB4SzclCbWDn6gtAiQ
KOSbZPTsGz11IzTc1tnxSnbn1ujGExoQqIFiGI/GiCG8M0UUEvPNd/NgzZsl7qqHTrBggL7Ub62n
JxuZFdrNyTNnnQJ3rwxv3bPEV+uyqsqvijyOegS0jp2dBr6ywuQwzzT9pfFSctuIV3Wmkl+EB0BA
Wn0O53RW7ipaCDOuqnKeXzPukAFxfIrGXqLFRMeoTG+hOLlQm3FnFxtOAe3DrI/xu+knxrOXlnyA
mCfIz6B11Y0kE86He0b9xS6aX10G1UZsZS4/lzaaf1WcQfexo7EMRQwHiIumCpxR07auSr5nksIW
mUBm4s2fuXLmoGdrXk/YINZTnOr3w9gLi0x1mNvuielk5lYOiXaUaS94N+HSBz93Ao2MXDagCYgH
ceuTzj5HVgRHJW0TmBjChZhhlO0dNAfHiYDknkYwHweNot+B+VcgjHls3bepYpNVfUOiN1+xVXU8
adpyVMMsTomc44CiR7s1/Ej/HvPx+V4bQEurrKwKvj5vjm6sOyf8FOWGVHh/wy5xmZfY2LI3T7cs
0soSZM9qSYI5YGga/AMYSnt2TP18rwm94z2w6xXUomEFmVamZ052BfAM69Up9oRLtatzYrliCKJc
DykXT5Kki039bekDS8X5i456210RVHGvHA1yew2jF53JQ+irfvJQ5gB34Q2wksDqdH0lopnnMo/8
VY/DIdr0aHZLNr2qPdottcS1PZjRKxlycwM10L3T89PxkgxZt3JjmK0OpvZqJUNDhAJTbtWQ7o3p
D530WoPcifzKO5IP9XZWlaUHM5m7Y93r9TGxE3FDUVVvysmlkmcS2nm7+33PFNe6PnSsjiMNrE4W
NqNGF3Gx6zSU9vzDX5ol6BkwC71o6l/aIrP9GC3RE4MJoxXeFNNmO1rMlbuIbCMZSgHbrS9nv6P6
FpswpERXC3FSWV9fF02ROAPa5F9pVrlDuLR8khHzDrVTp99cB8cMizdzLE2LPGNN8cpY8VB3Z+4E
JgEQUMBA10fOXJ69szo2s57pNIgiFdc9AymKqX0T/diBkE4VbGZxx6nrWBGnytXVi8x83cxC2zMw
vT5oaEhgqMrmQ4ckDTRZ0Qyi0cJi3O24rm8zo2jOo14R380EVcVFsZHyV2ff26J4yJU3bTAQ1F5Q
ximSmFkgULWtmGe8Gik3uMxA3A5Z0xpsPOb4aEAqv5DoMshslThohjmNV1SuFklMhXSJB2HIPXlK
6ucMDFrfJMhd5mDxcARsNIjJ6jjGsUlJtsaHB+Wb8YEkcKG9lqndHYQep9SeOURn6xjc9UavrU2O
FTJ0NATLHbH2NYq9i+M6U5A2yfAr9cDol2FyP/CYuDeBR8LYeGWuNWFKby7fOBbZRHiu2G9XOfOw
h/XgC+vWCZsj8uQn5rjKhF+/DraVfh81fV6I2k66vVcd8ezDQqn/mVkmhIesaNpqpBnParASuZJO
011pZ8PCEZERl3qiEGeNNgNYsv7dIfEbRIJuo2H4/odWWfGmnlUMlupZh44G/kvapbBspVBAv25s
hihHcgop/Z5XYQnRvqhHF7JOrJzKr576foSJimYseZ7rHARGoIvFbJk2SCE9HuSwADj0jSW+qBrQ
u5Sl6WdQdLQONIXbICDM1O6oITfkpmSl3hK6kUgJCnM+ISX3wiG+JrU3DIEsXf8566PyQWIBIV/e
ZgHBbHWKTHaCHTKKulglS9x/F3HagTPOauhWqirGcUXV2bmK2oKer6c594PEmxmu3VtUaoOxYoR1
YJHP3LCNQM3bfn+14O5fKZxPV7KKJb4EI98mpU3qvquhyDKgapqZdpgIBpRuqsScSTA46ZmeOgmg
ahLuR0/Q4z1Rbn7sNWO8tFh5GkqQRmwfG2KCOm9Bzp+xMJxHHFYMveg9bXyblx62weVwjWBIpVs9
TtRZAUK3RJeYbbnOeCGu2HMIxsvalF8R0uhhndiG8SQjCr2rpNCLp5SgZKi0iAs0NKjDdto5a9eP
uUipwnIe28robo2s9Js5WeWZZECZkrtPmvdFieTRXWANV2Mj3JPeafcYZsmA013SN8Y3N/ZNiG+i
7uuiSXT6zgP1z5VIC++ArS76kWTF8ln7PDzhFHNgI/LHUN1gXOIycIkwMEizHfNXPm0jwZM8YSeg
6qnOHabkH5PW3xc4HiKHSeevnmeZe1Jsy0k3S8aqxvhp4H4IuFHOXg+dr3919tDGyI/Y+WA9tW+u
ltR0xVvvoGTaYKboGR9uxcMv0vbJ1uVj26wmBml4K1rA6qdLvDZAEBZwh8jTde8i8Iec9g4O63Yw
elX+ZCv8R5oJBrogjvgq08aq1wu4HpF8vdylpFo4o8mi+TRqvWO6z+BVN65IVL/rsvuWjZa4Ck5n
P5ba855QkfJHyzrUybF5k0yP4ooXzbQ7Eq/TDn2mT+HAa/hUTl3/gx2oECtyPv6zthhWtGYsopmE
VRdfgGq7W1VlDt0D1hamO8KwH30UTpfC8vJjbfBF+CCTlVxc7+KqkmqCPhfDx0JZ7b4hj+ZJDDC4
kcetZCXLKb9lMVjmGiuQWT9FUbVcVUaLLeZw86DriXuluVXumasX3zrTqddmphyMaQ1XDbtqw7Y1
8OXFU3Quxtk98GXyzNOtfVeMQlzz17c4GrOQGe7qkyuzeBxQTlxmVXw1hhMU2UDmLq7E2kz9+eQy
dOgpmaxp21ZetU5j/2lOOjPM3NxhZ6R0ue87HS+EhVgmTE3dvdP0nCtcj4dnrvsAqVuVrlqMMJuR
6ysdmoEKh5YU0b7n2P7hxZV7iXQd8ZNtqfZmc6DnJpA76FHwmcnVqIiMJ6Nj4R+A73+XmWof6K7+
IFtnZqu675xzTI7pNAFYXBXljI8S5YpDTDKSpCoH2jfxwKdp0uWOVTW6wyQCCxo1hawdzF91GREU
65jEUK6NqtOSNWX31ggy8njFmtS3PA6aV75aki2LHDdHlpgKZ2aYU7Ky6bZUq8GoX+in9vuC1zeM
m77aKSQoge4R4hOzjjof1MVmN5WKplXfFx+uFXUneodDmLuz+DV2ZXectCynFmyIdx0+uSWhmwsG
5uijfxgih4Osl9K3spaBG4yJX+zYgZVvzaKxAkE3h3Jv7XzWjl3a6zjvtX2ED2plUyPB1Ucd49Qr
h0XO95paMfo6fnJKej6Wb0zPeLTtr2qa1feEY+tzowZ4XzdT9/U/KocH108FgxgspT6ajP7lilVB
vlAi5WiyFNzxVmPKYjwOAvwD94HFRpP18WnSdP07oJYowqmOeiopMxvXXPruPqo8Io+9peFi81sF
/W6hLHB6yc5Vymrfdk5tg16aJVH3KJ9fG5GZ9G1if2MS+IMHIzQbkhCronUVkQAIei9ZTkMSsXoj
zcoOnu92B6lIOqAqnL0fJPATank6Hb9Vpip2KzOpI21l+LPzWBdJDHHdW1nPx5xdjByZm46Eggdi
+L5SfJsssyXIGeTNunBt41s+tvRRzDI7qtGDrsHnpe0pshde4KC+4B+gWEBdMCTmN3q2RPsnGqKY
fkvH+cIAWD7WdFCvbF6cXbAWDKvIYWvf93pxdxWai3qj3myGbZYy4/h+uypEjzxD+goHFf3BcCIP
GKgk108CGdtXZlf3TSz3N4Q6CcrZxjBGGweKgGiMXxyXQjcOqmzU46zT8UZFQpG8iAm5kU4JhXAN
nqwRNWI6XaGvL1bcTdyuu7eBQziGhjLfC63Uwj4zuoDQwfjTqJ2U5ECbMLqO1Vkuswg8Ty8ftLE2
19HI/1pSpydiMXT6m641ySNer+yUtZMZVr2OhaNRY5esLad/Q+yzXNtxLB+qrBG00Q0ttM2o2OeG
p//I6xEFYS3ah4IBCueIzBfhAEZiBUM+LT86acU7afjevl2qacd5nTJxRfDoPxDu/88G/QMuSKGF
XgzIyv+bFtySz28/f4MM/89X/W9c0P6X7QGC2S76RVPnA/afZJAr/mX4CGnpI5h3AvDu9P9PXND+
l2dQLGfTMIVzZ4T+Lxmk/8swaAfqhm2anJgB9v8HuOCd+v2NFuQ7CF9nxolvmB6fqd/5HN9MRrfj
8hP2zt2zsywUNWKTqsi/vSj/DQn0O8UOlOhDLoAe0RJxTX6vP75NR/U4nThNh66djR+jrokNSXXJ
Ka3Pxq0kVrL9+2/4l433918MEsvxbEZdAFEZf0499AnmYL2I3NAzlF+sSHDlMbWDmPh36VllQMUq
eRKDl2LCFbcB/InwDV/1Uc50OfXGTw+4TKyDQXU0hN5LD/6cTyfCR8uDobL6H0a8/EEC/8crxFtu
O47js0f+ORMt9bRsnhTG0Syqiq9pnLN15xn8yfEbc4wWiRVdBQRXiai+2kpfvgYlppdZpsygH+71
3GHIvpXkiln/l+rX37+c5n/9nAjXQ6juwbdafCb/4LiIOug1pyM3ZN+3T8li0PtOnMoKvG6Kj3Oq
PIBMKunHvLdUqGscPHqJdoefWezotXqv5iyLM9e+o2HU3Ou0q5KGU6wiNlD8Ts2YvQPciS29+PaS
V2b1fZAGTTiG197+/nf5a/7Jnx8NwW4tYL1Ad/6cjSCShUTQYDlhPeTxw+y0Yj3dRayBQkp/mNoE
J19h6U6oVd30BWhSRQgJSu6QeKacHUYy7Too1b+7sJ/spUb5UGSa86aMbNN1zslr8aKWXjLShdLk
ubSGcd9XMby2TN9rp+HmGzlvPgeBxx6FUVnenU8Jnf6ZWnDW5u4jqCd3CAY51nd8CP+NiTRiQ8kc
N4bncUCZBbElYl0ndsj4S7itXNhurProuA2HHgSHchWzGh058U/zKjWpBAcVzc63v38t/3pw/3gt
OdA5tuUZKAtgH39fP9AvEfDvZic0Iqs4V8SxEb9M+gNw9BYRyC+2VXVmDjHaYaRFQPpDm0+/3CZv
v9Ow6U9MWho5lHCFR2ia58BZDaa5svSMtRZZ9aWKq243jp1UR1kX85c/TMYTxUp8uDl4imFl8qFe
sHus85o63Sx19SCyId30g6v/wwfnryjUf/lluftZd2LT4VH445cVOvvx/SHosNY8ysIkAsdLa+9r
lvWLRoR+0xi0/iMjZ1NvhDxatcOxjQ5SvTOI634jqDr/bCep//j79+G/WV/FfZE1eQdcGNQ/kiO5
RAedO5MDNmE6a6utfsXjvLf7TAXID/5HIwT/WqqE7Zumr2NIMVjSf38ZKvaHScy9E84z4xt15KT3
pzj9B2H+n+Qov81v3wVI99/zKrlAP9jd5ReZlSQ/daDkh3koEfTYTLbe/P3LB2f7xy4ohA9qe99R
BSreP14+PpJpXZuNExI0NY+WVixfAJvug91a1CpUx7JbVpMPTK7r5cUncxj8/Q/w3yyvvg1E6GGz
Atq3/3xJtcmpm9hxwrz3xhdjamxq7ov3D7vwX1Me/v0D7AiDg4PjCJZwE1XFH6kWhnYbYs5TNxyd
9lZTJsaFPW9T0ABFDMRPzqq01kQEvu7I+oD29LwYeYTlrxJBahHg94ehW/exXV2JkU9bT/Y99ywu
5XdUAU9ZWCcS6dEQ74ls07O1/KVlaFvzk2LNP8DFf34+HCEc22avhG6+n6us3z8fi71kzUDBJWzY
doBBaLy5sBvB4lbaP7w7f+LT7Mj4MjApuBxgDPLCv3+reKHW7A2aT1HXlYdozrSdpy/jUbZlvrG6
aNjxUvv/8E05Ct431X9/u1x0kLrHcYmV1XM4nv3+fSezd8wCoDIc8+nZ4ZoaWlK0Wz9S0xsuKoJW
hupueIL2yLfePYpfG49G6WcqIeO4aBw5+xAhEB49SPfS1dymWNzuyRBINlzohC+S98js3qsRsEun
yo5vsFsxqMZcNXmPp2JSeycb7VXrdfrFJ9aMnAh7TTJTPtMcBBOJPusIMSPnJKpIBRLgrTa1fOMp
oDufOyr5i+I6UHPm8iprHqAbmYY1i/4+swW4TjWcF/fTrpevUl+6c7kUTsBdUb51lTactSY1N1Pa
0cFeUmNVoGunbOWl2xzJlc7f8/R9XjQD01RSxjh0u/HLzOkz2bHNDb3oLftdJSbtO714rmsqomI7
8HsmqTR+0LZDzYwqBGAL54KHA3qhl+MwXqvJsrBM/HqncqdYw5gWj3aTZhdDudGA84kBZQBv7LlU
U35iehOngrLYJjGkEURJNkVr3xix7k8u5byIXeqDoX1TmHTMa6efsQaQenJoiweUqWlSlYyCQimB
2O4Ii2tfo3hs8KvOobL00K/UrkKYghLUQjxGmIfIubIDZNb+r3myHrJpeG7G4WfK6fIlMRFhwNwV
IZrM1yJuDl2huk039CNVa1xkTZpa1zHDabWa66rgv5VTLvcXH0i8uRb+8qLkIE5jRlemryG4Y9iN
nM4AZRyo+vHcYqPcIkF0Lj1TK7/KjrdtaAVB6iiWv8TY+1u5RB0DSUV97XJhvJVNnb9OibUtU7T1
myRV4oIWo75S/KHooqQe46oxG+rZ6YiwRy4Uw6N5YG4CcwoaFDTPeNFqTLJa9qjVjdyhwtduGQet
x4F+xjrVTT3ASe/xnd36MUInHGaT0kOwbONTi4x2XyEQfDTbugli3r3dkhb9NR7y7+3ozd/T+284
6ViX2mi80PncLhXSYvzwzMs8N9F8ijSv26Z6Ou0rI6t+MEsrfkavRuTHYgqrM4CxCNzCB83LabH1
TR8sPo1T1DYOqqQpfsyaCntwPRvrirLZL6F3aqMhkT0UdVucIVZ/xo3zXhJM96HWUU/R/0rUK0hl
tbMlEg8i9TlnOsXAiC5e9mJKsby18pXW4isRqyFd9cgwvueV0b9Ikbk7nNDF1rfmKqyj0lxz8+lI
H7SYNfzW3cGY55tWE5J+IT+Uobt0oNtSO8HPUIMyIv7PWXljhVW7BjnrHlAYxtAt5Ra9GMzx+NNy
5BHJi0sGzKcAVeqWWqcU1rcmHfWnUaHOG9WobTJLiDM4IxXYShNP1jB/74RT3fJ2cs94UuoVz+AS
2Iir9nnhXJZat65DXPCemKh4Aioyw8FGIMND1ceb2J8mOlcWloaqfvDSEbbMcik3zyg8nWiJv/UW
9Z3MqpejrjOuwamabj3Ta6As1NGCcxtcXUacfnZMYHwY8bQ8JkuUI0KqphNR/SLUsDEFcZ5uyWi9
NzFAuHTTMrA1+t693gbZiIxeaQWq84wS0Kwp84c1pQT4BYO+GkL+QQK+fDG1gmhdxNXO3ViF/WJF
DRZLS4JLxfQlDC87E7wgHhDNR4Mgx2DhsMvSZzJxJb9xnV2hEo11Pifml76o/FaPKSd9MS32Nu1M
6ortUqbwuu65NclrM2dh2TXKejIitQYFNVe4mLE7esO2XJjCic6DgEJzjCl7g1t/Z5rIvcsy2jQx
XJSamv5UZTVVKDWeSmeMHpCZpQ26hLp76+8+6rqZyuhDcj3D5I2mdAMRwbCTemmPvdFLemgW9vVM
Pg4LQxd6czLW6OQWrDnIgFZa09JzTHxoSKcrbTB9G/ngFFGfs6pthSr5WFnaeNHwT2/AXMqHmCF2
qOoAJWy3uULOg4HR+PxM7LaCkNCZgR55yUtUCjvsUaA9JFF7F6VVVdjhvHwsxyTf+kos29itY0BS
jeGuQqf177Jztubc8FzU/m5EPLOu+5TrIL20oJNVsa8tJ2HpdyhPt5l+yqeaIEvD4p0m7bU1fqFU
s2iaaXP3LHqPCShGXF/MKZ9vpAbEET3QfPQWLz3qtjWHyK6i13Lx5zd0sdQmzdy4YS5rtnhL2AvR
gWztlkK+QBW6rqmxb2iEeVj8dH2fxH51SC3JdhvPF53xIoHK4A+p7PShzm/7gMzTOdIrdx4iC98m
7Q792aSLd82T3qKuPIkHQp4kEv1UnsaCMbJ654+kOdIvLIvpc+wUOu08qe/4iIYMaP4uCifelCCi
88qDf0/hJmJMU3nNuZ+267zHGRBaWnuoh7OjJ2HRueV5yjEuylqJfm3UbhRidfdOVuNWt35JnC8n
aYo3zyydNT6/lxkXVlDFOttf049b1MEtKMXS0360fYTttlvQlmpI9liwRbaHUQUzXrf2SLI8gaPa
zDVccn/ceLUT7xvLq4FtbHuVk5kPFrvggx/1rVYHqnTtfSqZ/FEK/VXY2NUFXw/1qWlXWMD8tCTN
l9uZRshsSgapoPstnzAqP+KQ3nkdYRPRHiSzSC9IXt1AzWNGfipO96PF6yxxba0bC9CCctSpk3U4
yggXcxtt2qiYagoEjEABwfLPExODzn3fyW9cMcEh6EMaG9Q8brzyurF9JFscvXitZ9yKotdPZj/V
B0tKdVJKdV+dk+gF/dE4fp7wp12wijs/EYT7P0QSl4eMUQChGfN1RsS4RKzlrbFKOPRtAPUsUlvK
mj9Nv/MeirGbNSJdVRm2vlfe6tIr93GTjj/zSbkDoQqtPkIfjtuuqi24RCNBvBhxJkmxtgqATfbr
kfJPBfhFb5SprTZb5dAwLKE2Bt584IhVR9ZjOzeWk3PObNwakYYJWNiZ+Uvl+Ao+i9lMQdvlPXQI
PdYoTAcrdhkHlfqPoDc4tTNtCojuYaEhDOO8y4YtiAlO+TvwgkfiS9Nmxm2QtJimwj/5eYOSPCVm
XXCeSXFJ1lrD7J5GW86K9BZHprarz/Ucd6d0hLl1l++2l74OJCY2MRNqDq2MCIkNC2ityQO9FGhu
4wxWwFqqkM5xScOZ7UY3PY/Tbbs09xIR6psCJXidi+HBtFqDqVZDvPFQ7hyAQMv7AJ0Iv048bSLG
GKS40jfsrriZiD8VKyRJ6VFjTshLqZbjEH2h3ruJyXxuxfhpNPFezPLDybq32LTtXSG14tpgIdx1
eglhpBfeQz6KrA/yKiFipxtdu6oIaz8Wet0GHsOrd0Wu4Qb3cpNzknAw6jlt/6R1WRYYlbA6shzm
8JiVCXh15zoOmF4JWc2PMFyayJHX3FdPEf37XWWX5TvWzoVA0aRbO0pL088xxXm5FF6znVXFiJO6
9nYlsQNYDba9L3xe8PeFQYzbdiNcxla95UkWgBBtdRVg0btRN+R7WZGlaA2mQDAYiTlh0j9YZVZf
3YyCC+0qtFu0TOq9R0Trhd4Lm44QowUNKekHu9XCnVUnG4RHy01+8TVlmLfFUgfNrIF+cYyJbZh1
Ot3ZJHChpbI70zRK4tCm1Bq2TCJ4GO1Yg81zGcFGa9HbpjS1WXLtykJGb+Lv7XzxpCmPC4NH0fAb
+ffqnQu7jhg9qQhSmD4P9+BvNanR9I2WK55pGJ6i/OopOm6U1eufPMPwLdYU7bJBLBdt1EFcPR+r
qBraam+VQjvpsRWlK13h383RT55bDh8kBTKGSjGwcDtEIgkSyzaOhRR05PSDWXRkwwaZQG408ZM9
atXT4iDDhCaZrwl+PS51vnsluKx/xE7u34bMNE+mBxLJf1L+uC+FH4Ws4qdhKhqHf5gZxzal4Y3Y
xv/mLX3/7GV+5gdDn/xgYckf43FS3yZ9TlLIlqzaGDDAH+iSGn6HONvFUiwPeZ/IR2ORzXVsVXWo
UiaE1HLoHxODiQvEBeRrUg/RGaSk5AGi9jIRfDoWHNheCz8hV9CCKG4589Q1MBvJfVEof9eMHnkM
qgzJmcrg+EIqYf5S2lwcKn/s/BUoWneFifAopyztvCs5rx3dvHd/Tsb/4u68djRH1uz6QooGI+hv
f2/S+6wbIquyigx6GzRPr8We1uBoZIABpAvppnEafSqz8k8y4jN7r91A9l9SQgFtHtVHEIJziW5r
VOrs+vTHcG6FPGUtQ9lNqcf80KRBeUrKMX3vuqL9bFLHQlFrsTjYVM1i4f+Px/R1kG64U8Es9w7J
oxCGi4LGJogL66ZJTHInWMHuJRDUk4mwMwlbsuFF0fXANZkeQFaSA8dFHKMgCuY3jL3lq9CCfFHk
wjskeRj5mrK/y/xV+IZEZBMYEME1P4LY1EFd/uFfHW87OjmlZTYHJHOHomHXMcWB+yQSrIKEm1GF
YOJE44eo4FX2koGpZVHf8Z8bdo3RtDeLUffSFKQ84Amhk2qF+QLXl34CIS/bfSTdfkWJomt7spOk
P+aNTbH7b8zDClLlpo3nJ35QRuh1OwmaqsI+cqnPx8n3ilNmC8t+K6Ko+2NUmtNaMzksL8phubyl
MXDHazjDN0W+LP15l88sTXdU0kLc/xs8Uc5eDizMdT+GYirIu0PAli92eNJCN/OmMBXaVir8tOJt
d2tkUYQL3vfN2HAULMswbaJMh8mhKOFvoTekuPWXoN7PXTurG8Z7K3ZRuyyqgipdNu7YiPPUuBXs
pbB7RZMBBWyVJo0NzIZOBNOfpQ4XgIcIeS6LqIqfLlzxQ1fnXJHkknD8W6OxbwrEee8KMdcfTFXo
mxZXfPOjN59DhCwVLWndX7gKOQb+FegI93e+6yovqBGGEJJhXGPdMA2LOc/JKRp3xs7xn0Iqvtcm
tO7AQ6Y/aC1pF/2xCX6mILyZrnNwvzcyIG8qsMdr2icBSacjYknErl6N3SVEw1s70QcrJd4rk2sa
PV09lyYKbqLWjbODCOyfuWIAtYIjnd5hecI887jSI7OMuIllYQS2KRcR42r0Ea0PU3+wrTq+kkIi
78HPCwYf7dD6m8HggZrLpSfWpVH7Wui23xeqat9hfphTyvX1RtRF1HPCJ17KTyK7S7uk2VdFubQf
x6o/8arGKNoG+QAeVngbbkBi9CYkEWLbTwj2ttM0Rx0I/YRbcjLLbSoljQHd8E/lNsGZ6Wp8VWb6
3Unzu+3Eq0ULsMlTgtVs6U+7oLKdA0Zlsa3ccnhr6zi+oI0Mb0DS698GNCTS0krPBNyF3AwFhfUm
EIq4xsaRKw1TY5GCKP0b5i+GaHZrf1Aujd2v9VugUPFGjBdT4iTu3sMQhGPYaFp7j3UmslQ80pta
QgUkEc7bVHNEC768uW1LUGS2AGzGAUdkZAAJbIr8BwOO87bnDHb5saKd7qeOiQ6C0qvpm+Xcjg6A
vGb+tPgq3gZ2vLOjMcmOSJ0mxN1xMO3aefkRDMzh4iOOuk+/DcZ7rN/2B9JlfnKu4Q3zxf7Mjgtf
UlnYb9xOW0ckDYjXCDGJAHOypZZJ8VJkwW7FfeKMa66AJwxG56b+nvOJcVsxgLau6XXFRASc3Yx9
tI1K1NIVoCU+QumeMY3RNddcVnimJq7kPlPT0UN8iDGvy3dF6xHJGA+qvuuUKA+W0xIY6qvY2nDS
yWf0Et4vRhlpSGRWMFlbTLfnBelhEbXJAxjGTRGKLqcHHOzbCGtdn/Iczt6MrysIiL7kN97DblUO
S9dg5IlNwmtlwg8sSf5bsnjeJZvbepsFi2Q0W0w7l7v3goHPvg3M4O0CypUPI3FLFG5RbCkO6r2a
zLjVsGM3ThiOt9OIl45Zgpj3oZ2wrSvprx7R/fPUmdFcsQDqX3GLbKfOI4JRXNZoqFnL14IAuJcY
jeuTELH/xr6eqE8fVDD61KFBehUjhM69FBW8U/YrPEZjfK9z9QwPMqSf1RFBPX19lgsSPOSpq7lm
tW03GXFF6Kj6TehMBXwLaskj13SK4c+3xq3AwIficVXPe4RZ/uAYbciDE25KtjGxMgu+CN2f2UIH
y+p7rYtDp/3hqZeBdcop7ytO06AZabsUmuHQHcWjzuf0rgFIjoi36I9J1eLAHV3vZnLK5jRmmAGC
BrKxazp6oA5XaUtsGllz1QMSJ/tVTtGmbNUPXXlfIUQd9MEYIzZUfM3eg6jQ7crW2/ZzfuuhJjvF
cWI94fayt01pB5diHvNb3WUvJeLSjcxN8qeRSj77LUJnvFLRGf/csheNeY7UiL0/8sYnoqssfOLk
kU7cpICaypUmNDxhz4ifvaUojmCpvIMqmDIz0LVvx9IZji5mQ5y0VblhGfI5BC3G2TgnDAKlD6gQ
/zhAJAEF3f/p6Va+ZzAOdi2m7Qqh3E4uAQdE4Wwy5MZnS1W40PDeHElOYzYEIBMrCdOB/WIvyQvg
2AMghL0NipXEPaJEAcD/crpiucbjaN8HQ9+6hGI4+M0EJ2nJ/OnoRNZwqAjUaRAXqoCwnPsG9DJa
1aw229YF4YEfo04wEaVFDdcovxINScKU2IdpeWe0GD6L0P0eAhEfBzHJ81wigOqD3HtEKbUlYOJG
Lf1J1PR3VR87Vzif98x+K3YHa+Bs+lgJF2NIvYwcTbTDaiwmxvlmvjIAewX+zljB8rcsHrZKa4Z9
ZqjPNor4GMUvvcSUf5MJq7cwRH8sS3wDaAvhZawrICBSxcWG3b7iOhBQoF1aoMXVZ0yFHWDSEKIf
3kw2WZQe/tUV+LbhiAALzWd/U9kuiSqSmIBobSdcAmR+lEHoXQuTOTu78mjah4mAvqlD+xhnZgcf
62dVlM4zVIxy2MeJQmU3CuUdsDv2p3yea4dZS5VcXKEBlwC2cD9bI0X8hRcq4/Vsa4++N5QvsOwJ
ixoN07ZsNvuM97be0kvvlyCYiesNa0YZrZ4fI+FEz02NhQDUbxUe/UCdiYPdxYjjL42rNAtMM47z
yfiL/oqIadvS+fJItVpW6YvQSK8dOtIk/Ip1xEEsXdvfWk1CMKCn6U/QNnoS33eYZo9hDMrozDo7
zbfzwH6EBW16k7tm2S7ZNIFJhZExEwGJXZf70ENvvp6nodfgT9ZP6Wiy56EHz0Iq7lge7XRhpjlG
YKEBZXv+Z13mw0rncb//xii3TjgUGyj4wMLo67YKAOiBGBS1hfYqgWu4XPe5xa+aZtDQLUY16hJy
ez8YFLcodEe0+1PvXzALMMPHNAHX1+W0yu9QUkISqpt7G8xOV9RfiYVgmD3XPUAQopzKe1vEV8wJ
4tmRK7TIicv40aUgueWJS+ARpQ0dMdLuLob0MMvv1oVTG8+qPuU41Nguzc2mSMOjKcIfJjZPbjN9
OFE39RteXN54EDLnCdZQTOLU0Snb6i4EPrf1Wh70QjNsBGG7imzk8MTdXXJDZkzJ0rwu9rQBdKq9
cKaYgGxT/F4MiNXWsbvtGmZclglBQX5Ez+QYC5UJwJRtHXbjM0CB/jVGeIjf02ZInbvNXYqAwcqz
284W0Z4EZJKSgoQhRVdF0Qf9QoH9U/rNzidx5Gwqu/+hZUpgQkucwBX0oIXtxc1SCl/NWrjpuXQL
7EOsKoisQWyZxuFptuSws2h1FOdPUd1Zeek+N2MI8mdkfqotwXLETT+7WMjjbDhxma1Ot7pyW2yD
0/Ix+3RtxZZVFpMNwmv0vdcWH+Mo7cd4Qfp86Hp7/lFbOjsNVMe3mCo8crEXyfCLtR4l0eJuq3QO
rduJTL5m4/t8DOjBRHosuji6txkN/aI3pQvBvH2nYUYwqODz45MUiS/3kSvzV1o4zEX43TPyYMZC
WlcnFOwLOpO9Fn1zaod6hKgxvvUd5Djo/a8skI+1DPxTzi5pPyxQk6x5xkDgti4z7lSQssFKkXNF
v+IZzlGM1HQmhgdtk3tW+6dc9F3d+NmGeI3jUBmXndqlT+p9oqBOdShryChQNTkKc6Ho6VG/EInq
6p9qQC+PiLEeTzCn2w+rDJmlek5zdlPVfJcZ89fdpHggRt1GekMYgnnOXQmIqpE9sZqg8RimgR33
k6B4VZNHeNHAcC7cEqm07MrRh9JdevEjCv673h+oJEytL2xKWDGoIj9NbUiwd2sNOCCcYlyeFtgZ
J4Rm45oZEqhTkFkApgCfsj4g8ukj5RT8tUiMViVimmevjgxz4anWV3dxOLJc3zz0GWsyoyIat0qJ
a64VLPSgqZxzq4wDkAg78R2AKetiyB8geayrASslCVRlZMcrGb23FHzbno94K9TwlnWEYAbBEuy1
Z9rjGMiUMo5Ub7/m2hsT9wgqZ+k2rterWzq2apO0bBHNrmmWx7L+Jl9X/Cb2QGxbfxA32VrhjovS
T+jzqjs7NANcmTx9SJfFO/Hq2GRhBsubg6tuH4TC3ZH3XNLfuf1GLfhl3Iz4EydNOadKkrXRNQH3
8Q21ctSMV07YaWuo3bBLyRE2Usaev4KKs8maSL4TuFhjIPbB+GZhQvaO7QE3CvVtJiv3F3phPwIv
BapYZymUnMFxiXMYBUHiyTDumBnZu5VFg/tV9B+tTtxnotpZv9SSRykGcT0SxvXkIs2C07AGx2E5
JCm2dxlIGedsAVtiepLNehdkLmaKos6OGMH79yZaIzItmwX+WKJk28xE3SA7FwNZSXmJIaKOfTg5
fpX8ctDNfrom0Pez6hroMcRKKoSJm4qcdABxodkqwsj5pHJcGqU9XxMRcMXEvB0MhKsm+BKj+CQo
6ndsfPvWDe0HHiim80yPtkXepw+JkMWwG9J27RScpJjucEjW+ZGwkW44VhyWyTZpO3PisW4oF21G
pGMRJOTH6fjVx21JTLyljbUjb3TGxssni0RgCW9KI6OT6xftLxWDlGLGHvl2fw8KfT6XFnmGhGSa
FgZailwm6XX0GDMceubp0u9ZWcuPUdn5zvMJjyN7KF7zXpd7r6ywPPoD/WQ0G9bMubQ+UFn2r9mi
GEQFRcP4e5HBOWkVWLzAi3+H8RLsamJS9jiy5ucGyN9NWZTFgdsh33t+212AaNf0n+TJsG6Rf3fF
w3ayy+YqUrotFef5xZ1jeSbPDcYsdwb+0ZzEeAysyx2DFUhvSSa+sjj23qysAFbTWeG9dlGa8KvY
yd7b52oavgW87DOEqkhufDUCnSO+7AYz9fTAs5hTPDvtZ+WZ9JcdrrHzSbw8+74y42ams4GWzqIY
rcKO+fAGJSP/zJiHvMxQswYcHvhctpbpu2c5Fd2dk1WNe2cFpbn08AJRKYlx2Lt0VadGJ+zKCXV7
mO0koGf0CnkKZZLva69HjSJr5ndQaF4iY6u7pCbjQkmf8UyuRt5kXro67lhXBkv+mrQFYhGBWGrp
qltRiVe/FL9tRJwv5BI2T9XgRAdRTXqtXwnhcbR+s+D938+QTF7sKTNPAkAXGJzHkaHqQTnp8JFV
XvfgSnv6EJDo9imSk6td6YCoiWj44ED58GAf3M5irQTGIruzM0ddy7yzjnkMWSuGQLaNXJN9GxN1
h2ZU1rYtjKYpsTgXkFKd6AI1pqda9YATfccl263jt9UGy2cRN+286edF/SrsNdaqW4FZZFTDtdHE
1AMYYgILNH7XeT6RNPVAKJqziiDKIeBQAv1Q1B4THq8/trY/XOoxwhnpSfnhhgC4GF2aqNg0upCP
jFX1Ff+1jee7T/mq/nSoais7x6COH2q/6fZFGModVAIoaJLhRVr+wT9y8CZuixxO/pGCGTvrbDtE
vaW436PVMth4zIe9IP4MkuQbPdLvgLnqFqraQUfyAPVIb5vOA+nWVL8zUH6Yt8Sx1G2+KQDd1Rm5
2klhMH3GN6NfvU0DB860+DsCoVhMytliQ5zseVm3g3R2RvvynJv6ee7kCW3Q1sfuf5rx3m3dUaM1
YP8DVGpiZRUMDHaKziIpTpwWq7nktnMa0vnGaZhzz9Jj98OXPHXBlB6cPkZ5XC+atnEY0h9+PbcH
AXHiFstR9qzYdL24Jb1htWiG3kUlj/9lWdFFLUv6vQ/p4UskiXNLs2sdFggRxxJvzevfysX/096Q
/4eIsBJvFvra/7Xn4/TVzl/l17+yYP/5M/8OiHYBYFm+78qVLrv6Ov5hweIF8Yg4shARoiR0LL7P
P44PWLDUEx7xhgi4bfTUiAz/GwvW/wv/iMWDriReBv7Lf8LwwZH2H1SFFE0YIkKX72KBVfyPMFhM
fInKsqRkeCuCewSIo38oGOkdSsKqP2LOwE/CFMFmMmnPNmGDGNCdWPZbiJ5PrVHhmdSa/jl0+BpY
VdPwjUwm+0ONpX8HFcp51S4+Pw4dmwEvTvJKC/sOpdJE0lobn7wC0eM2IFZyXktM5zubFigmXcNa
yMst9UJjiopAr8ATWmV12wZe/oJcAqv8Ckbh4pIPWBDhOa/YlD5BNI9FKt5QKKZvxYpXQdYUvYEK
SG9TAjr1CmEJBPUC88hwT9ITztYV1uL5qBjdDH+gndryXOVBBAjSJaykZAl5x/6pPOoOkZ4zZWRH
NkO2hypIPdMzxTYTAJaBofoujIJdkKDrYXFh3TgrP4bViLhMK1MGq5m5A/nkHMxKmzG91d8yAAHb
tLJoGuV05zjv5J7j1zzlQPvO6OfoM3M0Ktng3kXo5e/ISjRHDIrhp6S92y6CWy32lbMXqsnu85WD
467kzzWEd5OvlBxmuEz9dFofqrzCZUxQAVeen+8jeNeXFjfSa5TVf8qyJ2mp7NtG49DOxk+rn+K3
fqWFz0nUvYTREP1GuM4Z4wQreVr/TaGeWYDrs2cNCKM0+5919gPM2vkbbB0s/vQjnZvROWSRox/K
AB0RMJ7pGgrgDW2NdpxU2YUdJhFO4W5GJ8M8RNikWwonZ0AKzb+8YZBa/JErjjuCwMuiqpLuqWWC
doOQSuyjyW2eWQ/lO6dBusKk8c88peUjLsbqIlbaUbZyj4qVgDStLCQ4VcM78AX9VlmC6L9GPCkv
ra+pGdUf9u8ErVkpiZDp0AzVJo3n6ZEo1O8EBpO7wphgJuJWmvzoigzT3Q1jSbB3n1ZoBKN+pTn5
yFBuzYp4SirUgHrp5svULP49+qIjwsXXKSmxKY8rJsqswKh2RUfN7I1OBMclN+0KlgKPtFcraqoS
HTNwewVQjSuKauyBUs2eN12aOHE/E7v1gn224qtQn+i3uM6zc5mN4w/WvNbXGBE3miTIDaoVgkVI
ULcjnXqXee6jnmQDnAFkVjjk5iu1m+bNnewEu/Ngf9YrZGsZDBFgs03eJlQ+bd86BZl7KMBXOFcH
437j2A7mhoSKZvHb+p6w8e5BB3X9HrHdwixcWMMJUwcthUXxD7YOS6gBWbqNCkc+IWIgqDDjdLhX
tjsR8vV3MiFhTIqmTo5veLP8CyKumWGgqG4ZcTYbsl/VvV6CjvzhQe77pCcOzvhoXAI/RanlAcq8
zVhlmn2UQ43FDSp/B95MwKLnNreUcFO7Y7m9yK2rTL4nuRIxaNl1GHHhqIyv8PLL5ihZweRrMmXm
7whVCnfFnNJVRDYR0o0dNsluKI17q0p/2Fc5F+sQNZyDlQ9TcFc7JZFsZUpj3ts+Fdfii+CuDyRb
EpQ29qfvQMzbQOOaS8zWCBQ2M+RnMAX5SB/UagjarLrG5Aas7grjW1GVzE6Gx0mY8pshrjexLYnV
D4dBk7sp6y75nFBxOOhQM8QwPl0V8mAor/4nuwTyP2GzBK/Sgg6cNXIk91ct5YXEQZsdpqjmMygJ
tzz2RWBLRJVa/ASIobDxurX/MSALC/ZhHjAbqtEE29W8HtpjBC0P7G+Obbwvp8OgzDwcA2VN1gbU
hvj0EiJ6NnSwgrZUdhORquigCQymTWeXwZj5DupBk+wxUeEWQ60OaqQTY9oe5xIA4mZUbvVMI07d
PjI+Qvwatd1Pq11d1wOjjeTKJlb1z3ViiSt5qAQHF3Xf7v0hiXE7NcX8bMUZ8G5HZcMnwXdQQApN
y7kZh9EBfNkxXssG4a3pg24E2ziXKYIoG1WYypHxzmnunaXsaQU6W09/WuGV74yrO8r+bs63KK1X
2uLU5E+k4EXvwxh2t6Ty/kFu0qLxCJ+cabLYALix42+mvPIOg1XgaXeH6ceMRpoRz2C8H85goZOM
i2w+W15MW66xGBxjafyniD1K8BCv5CMaoEIyPEWIRxQZosk9hLz+mOVh77BanL1xC9UtfWULMF2B
OsRvlqPZ7g65AwZPWliQRq8df7OJGbBkjFipPY1ZI8Fbdisy0/mbHn1tu+mLwT0LkfPewwYMPmo3
917m3gMPX/ho+QviSCbYqU41H5coMscIwfvr0A3JbVbAoga8hOF8X3pl+sGYhr+znwfFxXPIKNwt
C00HwLOwu+D0at4DLy2c84rHY6ZNIh6+pdDOu21rdWjaS35xws7ZlQqr4y8IIzD/boClJ0Dw0uWu
FIY3psdq9U6hPVw5Q+WXJfv5fbSC4JyXDiSvyF9Szt4SBvHIl2YhUE3DZ8iff+yMzQgJORvjStcV
nw17vKuaA+sVMB2XHtT6Y6TL8C1eJrbDdZg/OvYU4wGfoMADey9uSVWMUFtFfLIcuv09OcNMGkO2
OG/GODMScG1XP0RWEfulJJhSCB72s6sR1sGpysRPdI8zal4GfEgZUcWCZo8CSoVw6PMvzTKkBo1q
UHSk/Yz7MNVV2xxTuriPHu7Wc1VahB4m9P3vmEQYELXz6D+ldprEqw+ET9Kky8D2tMoewkQy4Ooj
T3VbB8XzNephBARpmjyOfcJ6oCNlcNfiLJfpkv/kdzWlLLCD+m3sem4BwzTfceTyhMd+3UTZVdFu
4mbtlTPcb4/Cz2BYqEZYb3XK5nm7DI5/Y1iWsnphFIUdVLfhcOPHqgXgOXhwKiJ4kyyZM7776CsM
8SpLoo/Im/JzweoHm2TOp4qWqn4D4Og9QowP0Slofu9pW3YPMi+W22WyOFGtwOmeSL+rn0Yi4viZ
LUsdyA0KeONjXaCgnUHVYfdutg43HE+GO/snkQ7yICs5sIg2GTCPxSJv15fJGmvSpvcgr5lVxEGp
vhZJHygQShQb6XXWnddOfCKwb2HdWxOfUO3U+iTZpX9lOrd/EffAXysO0/4tZDPO55uAQPMdP/4F
cyA/efkQvmmWFkeChwWHX6/ugGSnt/ns4qPBW7Mc0zF1T9y0TM8KTxYMZ1Nr9tFJd+FNhKj5Ojk9
87RF+T0aLJ10P1i9o3zPy87+k9dh8TsaUvviRiL+ybpkZpnQMZtSk32XBLZ1hnzPNf9/pR38/y5G
xCFo6n/bNN5+JYACOqqS/65x/OfP/RMiYv1FBxNalhe6CD2IzPj3xlH95bnsLP8njaNSfzGqtrwg
wLsV+o7HH/qncZTuXzyibhh6tlKeTaDqf6ZzlNb/aEhbm1mcvkyWPfgDPj/xv3oyFb7jqVcCxjfY
THNCKKV3oCy4RpcEB3rWM4nrCz+0gUca6uUA1lAJO9WSFP++0Oys0gDmH/Pzj4LYofDODNb6/yg7
DBSNJ/FNLPYZMgtCZ1I1JzixfsymmeSMvH50W63fBWuN+Bml91g9UkYDetUp9P0tIqfREM3uRUSz
5mMLUyWpw4C2x6Oi8Axet01YsJffhOC2GSrC5UR14pbxA0hQ+UemlQNazlM4jrIhPDfZ2iJkkPog
CrNe20GfcejytKTnGmljbliDF2bj5lbHD9COl54SMNi1bmWiu6ggSxiiGbCSJyAuHwilZnlEOgbx
pPHVGiYZEXg76QRUFW4mJ71hyyTh7AddgiwuA9i9q0wHyhjifPLiBKLwDoQpoLabFdJpLHSphv2F
ZG0f60m9eg3XJuq6OT7gvTD5CW/PmF2ItR/Yq8Yd9HcPby9tKtn0jHHTwHlUvcwwo1nOgJvPTXZ9
Sh9NALBCG4vfVrZB8jjJGImYFL+QDUP67CAzDYSdFgiXQu6GDYF10CSdXL/z1UiXM3H7ELkiqM5u
Xo+AqQGEBgdAhc4TNpglvi3jiE0kB6ATbog3wPJSYuGbDiMWLbbsmCKXWzT6raDHRR65tXC7iBMZ
qOk788lxOA4E8GFma6c53LoaQfkOsbL7UE6TRGIDu4Xu0erhYpoQlyN3Vy1Pbh865C/NOgvPFpOL
+pohckHT4eHO3yMqLk8K8Vu/kzbmln28KP53Txs0UwASc3CYs8yQPovaZt4n5KrLfeLXCBUd7A4v
Hf1+fmKX4vzE9tC8wpdBRhi37XfVRXK68NRx/VtFNMNJbvt+QkdQUX2wFVvbf1jNNIpLu4WLgRue
6YV3WfNHftahHKYTqxhgQgnFB+umUPEbm9u4upCIvnbkdZvdEISWPLbaf/BBsr523UAmRx8hXYwH
mVyCcfQtTGVF/R6UqXxi29L9wIniXUM3O5lK0V2h/QjUM9pUlvDI7Hr1QtXsYzC1GKRvB4xrz7q0
l+8i4c41rtVScoKkkfctg2zAwVVGhqvCZGQYa8bFLWUq+zHCfODPWakpPnuxNPdM1a1mR8o6LPzI
CslQEa7tvDRzUjuo6pHRM6gJ7H6P/8m9weid0FPFqDIQy4pYXgebM2HTxYUD+EAOLPCSambQkRb6
Rx9W8CaI5OVplyDLtxJoNl4FNAwML6zoTSx5dIS/CNxhAv6ak/DNWDuBERs503toeO2aLg3ANjdt
8TnnMe8NKyAqEBbQW8cpqmtp5ealwwuWbPI55yxAG3/RjmM/tKE7gW0O7fQ0mKrAPEp1ghfBqOLU
WI3zKousu3bzuIr5VRLuUVTn0SN4WaS6vp2Y6BgyM6GXipOfE6sD2hiWo2R9sTTn8cibF6ZL9pkp
9DppyUuaosQjSMWJfC//xgHTXmz6I3sb4XZ6G2Rc/oJza8KDySlbj6hOgxpMlR/jBBgNqvd4vEua
CmIWsVWwrOIqH5/rEf8U4USrvTTJS0MJGRaNvHhsWi+GyJbhOM02hINuAQeyyyB2ZFtIw6m1dS00
2waV0D0JOBX7GC1+yDjyy9cg7YRF2cyLwgY+tHbkw7vujgEqRLNCzDax34t9dNuRxzN5J6bX+tkP
udwHqkr3js5aCuIE32YXeIIjfJ1qSM23RInZnOgtXN5RzP0c+1ncXxqMkuULdT5Fv8RXvDdOEz0V
s8CpM2d8op4afYPTX+pxn7NifbQGCOebwVKUnIHvOuLqLCr98kxUGWYz1pDdOna0bIOYI2eLsq7Y
10pb3oZgieEBu2/8IgOOuZ2JJ9mvDSN6Wuk2PImhiwyREjQcX8MZ+irnldQRxSDpevuldrzHfGqE
wuHHbHKrBwTdO1zs/EWUm9RP+u8RCmcDmTtJrT3caoIK4rzGM2DDLrS3LznNQoLa9XTNem2deJgX
cR5KGZ8BeNUaWQbZ4yeFyhZEbeOGJ9Lm9bcH3fmdeSyVO6U9NXqjl18ZBkcaGqzoLvfDEFSA3HFa
bBlqLWciOrLs1GEeYG+s52YGCIZEkqX5+iGUjHCJxi7SBzKIZgoEfFRfaPe46AIGLS8zffNtZdWj
s4OxhsncyTha2YHb7PH9uLibvApJeZCYt3GuQgSWcWgfLCGWJ8DNwUgVTnr5bRYu84tZrIBRTppx
HRGx0uDS9obgtz868wnwibyL2Nev9gKIIuxGsrHZlAQxV+zYcUxKPSXRPVKsaT45CCNCYkqIHMAD
QLyIsNvwk3gK9xGuB/OeVEPD7ounATfClc6oT3ZRKYmi4pDbRbERp5QmBXH29DOtc+K/a85MZXWZ
/YPpTpBvY7UE770ekP/WMHYTZ6q+MpCKCbxfk52taR2xrxeApeP0eWb9t81H0JaMRQv4r0gln2As
+mCIfEsdjQ0BpoiJhMgR+m9qGa+brIgYxjULgJkCFqut37gZeQzRciFTmgbVipX35OSiyH4kso9v
PJONSDhxik6M6ULOOE3UB1g2xIT8pY9pDEp0Q5wboVxJPF5FMsbO1kKxvAdqM/s437V/Z7Blk3Lm
xN/O6CWfxF68CMnFijk+xtXpG7R9egJnVySetVB6+DU7Xc6idVm3KHNGner9bERSW0dZ5kpcTJqe
pTO7R9VGwSODMjZnmZYvuWfXP/Drdugo0sb88QK/HKkNMlXce32CZDRJR+EdXLVkKEgCpFGWHCuJ
XymbfsYqDr/BVmvzVkVjubI4ZfXduLbVPo6RAqZDuoQfXkg6iPsbHUo+xjgOh3njmKj+tmN0XJQ3
KjHnyMqxywrKOabssmKcU4J0f26sAB2IzkTxzBSoss9YoovlyW6bJ4Nqobq4bWNWFMY4P85YRpF2
Lsmt7Cd90u7cWYTstKxKE66sPu+Leus7yVRtVUPWx4ZCvH/QS5uciyAOLmUq9CkK0XFajpOMAA7G
CuPrRFZeVef70Mpj7nJqkG8WBdOrW/rJfvBHtfOrGC4NyPk3IUiY2yBmC/pzQLZn+YVWk2gjDtrw
BTeP8z0YBhX4tdryfgi75m2YcrjXGBzlxc7m/KZTSJS2eRPLd2U58g0VgbjrCHAj2cPEzo7RgAd7
H0sHoeJ0mxsI9vBB7Kx2fnFB5juurID4ukDY733Ufam2Ib8PdDQ88FixlqizpnmX2sXcIonHFbi6
BwoOoefyrYmH+GWsstUS4UGOsqgXn8cG/HnAk9yoD0IzyE9qlnz81TtYtRwBZ1pGeo/Wdv5CneGh
qk2e/yt7Z9IbN7K16b9y0etmIRicF9+ic04pldZoydoQkm1xCM7B+df3Q1Xhtq2qz8YFetXoTcEF
W0omGYw45z3vkCoJo0Fa7Px4RFrBRW3B6jwIyGLzSZmZmnZ5VnTpOSmhAWyCwUDxY9j4HR9kpV0s
Ca0k99jzPMyhhVn40S6pu2qnvRoQrpv99l6jiHLWiYzkXZIqM8HslaM8nlR120w6QpZTzVCIZmni
rrBw44q564DRE3sdaLycRKatncQQicxV+7vtLthNVTQWdaOfQpNPQTEfcwJNeuTERCACKjVUhLMl
zKuKcdW1PYAk5GmFtKxLtjWw7AUgJCIO4ep1r+FwdwNK607PsE7jzINPYMWOc67HoL0dsJ/aR1Im
TxX3FjrhQvi33EKVaG0CwyWVBjYDQpHYQgjQG8aXuHU74wJWaRGsOiv3Hgard8UGgq5prfOmL7+K
zPdQ4HDQniN7ac5KTzN91wESQ6I3yBcskyDlETrzFyYOw7PkKlxsnWOCMnzud7WxrUrvbasZn4mU
ZbCXmMr+lMSWuKfAZYcl0oNiHXPei9Aqx+95WE87F0XKEZOSOTn0QWlf0TT44UWdVvI1ReC6yUza
mQ1FxkyYBpEUzTuP9XkkgwIDrsK2JU8x3OZZnaDc5om1RCRYKt3yMoNxDsQSvPL6uietMnysMXHn
dIeGhnNmHGfVpo8JTlzUFODYTv5JCoqhbYhzunlBsl/o7uiIBWTdxEjpqmhv3DVN7rxnxCqfHRKP
6vXcdvSvCLTtaPFIJbIiZJQ8PTShhi5ggAOlO9xF4m993TiITTvzC/lui6Gk0xxUxTY/o03FFPWd
lkGY7hbvVvImUBilK5StxEVixomSNpeufrYNVIeR1zt712ziz02CDg1WaxWrXQgyfkNGW6kv6pIw
h40OwkXYuZj7+YjzAOiHCBVILyPqGoc4iU9+Rcj1OmqT4FsCfebOQv8cBwFsCyd1A4IUANXyavZ2
BOmKPXRA/wImxbAiBb04Vkhjr72+FpuqcV0EJJOTZdsp6ZDvh4O5spoOoVhSJPpryiy43QUyaJuD
1xawDs24/Va1c/9pbJjU8d0EFEqnhKi0kuMkXhiQiA0MLvPNVvZ8C1wJax1rmZPdxe5NWkX2Ko/D
4arsYc97OLatMmhajEDy/qBs96vuKHgUwP0qkQW0vJguSdZir9OMird3rcd5jr+x3EbuMSPGzk2+
ZT14pMYtDaK4z/1OqZBHExp5blQXuaO5oL6srn2O4R2T5uiZmgKxJJufe2erFyY5zjZhHVHoFyji
8bXYmnbpHMmkwju5asUe5TDB6BD/ylJbezMpvG9dhqoxFI19tCp1mAsfsNbtFHlTY1Xs0ryx7hpk
6vgV+OIV3+/iEk/U4aVriPGzQ5Xnu6CdxHjI4CZFWzbJ4evcuR2scmXWa5Jg/EWqT9FVS777uh+M
+sVReOZv0eI5GHcxooa2bW6VayGsXeioVTjR7veVuh58azq7jg1D18E+4TSMPVWhP7Tz9ynVKgUw
Kqq1Y+f+/eS47mmSTHZcDCToiTO8+yolcGW30++ZMTb7psUQhsME1rLuTERaTnelXTbR1k3LdF1Z
jhPu8zIAkTanfZ2R9IVWgTwXayERKIQaD5S7NQAF6oD1+N5zjFW0qbWj3nwY8kenKefbYUrnL0hn
3duinJAV4lSv18zzIZgWAr114rBdgtzsnTI7DjKq9jE5WJ8Ip2LSpEZMjqVTFhQ7Rm7vrA6rXZiP
zqnP6E87z66fBjQiGEAWONc7nnPLcKlFBdaMN9AKAI5EnPvYsqunmiHkU8iYlQyCpjljXI0ItSAu
p3IW+EwPm6pAnU9F41xjMeNCgkuSi4q8zNqaugP5iWefMm9t1559OTnSpJAK5g2uVPW2kBDls6ZP
Tg2k7G3PYbxzA0F5R7rPiY0q3fLK+I+FQYrRKmrqel1YWC9LM7qfMiiauEr14z1ja70bdImjVB10
zic/Io9jFaXudDVkxrBlx8XXw8JMa2oJ/US/UcnL0UyrdguadpzCWH8xUl/c426IIpupun6Y+4Bq
L1LWYz2mYu/lSvBUZ3GoXJ5/U0QtnIosjS7qcaAMGWLEknivUefMyntlePniGnyRsWQm7+Jt8r2f
vHDP/lDe1vMwUA6FxjmzSGOxw+GxTTlYO2wZNxGJ6eWe4SvpPtnIrD/zzhUmUhhu0Q6gIYlpb1bh
4CSXmEkUR080JDu21jX2xMOaSM2Zgiycrl0bH8HRaKe1qfHRWoCTlIDYfQyv5OiOM9jUVM7uZ1fm
zhfUk2v0zJwkBLhcenVb7Sf6ja0xUdie4UJMrzNThwciAsTb0HQku8yBc93NyT51nbk9V8akhqu4
h8vM74oPhLp8rWF5661h6fFA6T29xX5Kkp125KHu0U81Ikc7LtSiK5ugJvstIn4c/2IqKcaaknIY
s8a1SrHTRKc8dDfCypknOLAc4uz/jxW+Fy1+BL9xILZghEEE+++5aPcveZL96/zyrfuRjvbXj/17
qmBhPYzkB4wn8O3F7/QvOpr7B4wyGbiuJXz4zx4f9RcdzbT+wFuPUYT4y4MYb7q/pgr+HwIEgJ9i
FIDQJ4DE9h/w0T6y0RgGyMV7UTp8mhSS6cWPI4WGsrtzCU7YJlF1bYYA6sqon3PbihBhEdjRqgtb
j2SsaXrLH+7UP5kSW8sv/9FgbxmyuE4guSegVlDvfv7w0TBx9PJ4kczMmA9hS7qE0cbTuhkJjGs7
j7lGlspTovsY1Fkk5LuZ4muBKf82qMYYUJZIAwYK8zyee8cHVZ9H57Jo5nHVOIl1UTc4LySNDq6s
RPsbtrm+PISA4BOHMRBoU3k36LYddVXleG7ULlkCMSM9pqT8Qm8mNm0mNeuTjUmD2HSuJrY1Ry2U
4NheOviiL70x3GYahbMH7nNvgsJNMEyt+aaZIkl4ozbuvdke1+jZ8Z+xUFot9MOrSAk4HPinPEC2
s0mcgqFjEqO0ijO328tJOJcBIo/9Ursg9QLiXI+NsYQae7GhDrZXy5Pn1K7eNEbSDUeDw9+6rEMO
gr3tWeE+SgKka1TvTGYg3z77oZ1aayUreYuyLarWGFIsEkGDu6at6TD1qT7hhG8g+8Rx6wYgp6d6
n8QXRPMa8Bz/gWkt5oIfRRg8PA2oOVEI+UN+V1j6sSOhctuHBB8Hsr30C/syoGo4YLWFf2xDmm5a
G89uJ4Ir0dmjy2E51nDldAdRRaXsqoSmjig68nE8dxU5SV2j1CUS63yfxa7aS9rvbp3WfnkqMLo+
xnjeHyxcXe7x0UnxZByiTdJ0805r39jOHY9bm0q8ZIUrti5EHSwBvXzcKyP4hKnxcAqQ8+6I4oUt
aKh9KXE2ofyJ4fAQ+XwwW51uA94cZzO2nXmaCDGu1siJvTVBemG1I6Kdxw+DCHC0so+cqOOqMCR4
L8jJBhKnfnRx+3yEdSiuKqTWDVZ0lzCRrJVe1nkbkTlVi8C+sqYmuO+B36Btde2Gc1rTISJndPKg
chjyUxzxBPU97vxZsHIobO78SEPL7h2GlsQuoaYmpLSskYyQFDU8p35nkaxNVp7gFotiCful6t3G
5uCoHdy/3F1Zg7T7XZ4k89nHkPu1sMP2VlgFWJRHNOxCBJruBiho38mqau68QQcPbatx75jiznhO
EzmeEpx77i3FqHIzlmPtnW34HGDvY182m7B3wmFnGgbZ4YFDmNIAxBatRkUAzbFV0fBKCBGa/z6V
8pQ26I2efbg9TAicCUWL6S+6Jzd91WOTXQ95qjZAD9m9TqRzIBzuqIvEOXDuvc0thAgKs4E2zrLe
otKrvuF3nB6myEmumCXGR/ol3HbCilzNqLb6M5k4tPdOguFIB2T84A4y+JoSu3Y0Sndepv/GutAD
GdWRzp2DEugMN4mp9RW6qBj7mKJ5tMKs3mbdYJ5FOTsv4dwXO6wtkzcJ1X47MNG6hSPj3+Fba75g
W+5em93c7cM45BaOvn6ALl/us16LE6TP/ClOnfoz2hrrAVsx+xjrAWiwmtpwgwMopUvXqWFfkQeI
7qLI8HOGzWM2X5FeFdElfMRI08tkvv0gy6Qc6NPa8KmZw32Iz8lbGFqud7An0c1bE3B2PtDZz0Av
SBy3zP12/hRTO6DLzXGa7RpE+xGDYei544S/oGkEzWZM++SFlTaiLQrjiQ0JNQfeIwm7Ma1pg3kK
mm0sUCtcaDaW1eVUWrUXnNoKZ5gZl0O0EDYKF2ZM0j+GtW8+O4YTXHfN3B9rAY1LW2CPmK3Tv5DI
MSTwTEP8AS8ROIckT1LSYikWDJe4rQ2fu7RovWMomyTc4A2K20+dQl9CRAsDkZHsS5GO1bltiD+6
oFgPsACbvkzYbkikLNyYos+MuwLT7u8guP1Rz2W8hQfT483WdbhZTP1Emp475cUTi3+Otvncj9F6
mFRg7VXY0j11To0otabTHNZYMLUabSSa7ZU9VOaXseqtTd/GytzlsShginV1+8UoBm0jDqjsx9yu
xFOdACGLGrVH0iGpJfsTRjOuOTugRKLaRjf4pnG/OgtAoXRvOa1gXO/OjEOyOSz3U0RM0Zp/llzW
eE2U6EE86z4kJhGqq81LvyptJJEThB16aTWriI56HsLVYKZAJZFKc2NFvjj+PjCG2C8wVcKyr1SA
koAKTscs3LXmceeroTLgwZS+Ac2Ic8e3nPIzR08IVp6mpFGVY189qKSdLxWCrh2PrFjj/9DubJWN
pxoTzH0SBWBTIDHtBbMxkmJILjTaNT5cBV5XuqPJ5HWoDIgBDMada7h02LYHuWd9SvseX3YbeXAE
6+CUT83AbjrHl9hsDvtYdczx6WrSYu27SyBWUFnxLZ5vJBUPGNsyg+wHsbzo9C9zS/RIJAL/Wzph
tQMeCSFzVapAvzXgsp/mGX7VGi62sUNYSyUUlG38lNu9vfFF2WKbWu6t1h2vYwzlbhlwRJ/NlkSi
UuKjETJURkcXIwNFpOOsYy9oTjqO4k/a07y20jXsh4zpw9eeaTjvTAKbHSUdsXvmAtVDzbcILaUb
v/Ln+ESHgZNWz4Hc1QBvokQ27Mn4Hv77cO7nih+ObaSfsjTM64wm5GyDZvQwuozkdoQSAXmxFZcx
ulfMEbCvK7NbYhiYt5QwcanJMHrE/IkC9isgorOBqPiJ4Q/evgv4ZqcVn8cPujtEQ95FWw7lflau
XOfoMnf2otSDxVb410yCwZ5czXRuQyI9FNbSJY4AoNh/4pQb8B1gUVEHUQi95SA9Z9p7mGZ+wojJ
lXh3gFkmTOmHngs6yphA0xVmSSCMumu+dxOI7t72k/Zr58Om3+XtMqXrm6o6eL0UJ8W4lJbaz4AI
CSVjjJH15J8R4paHw7FI3GqZA85UayrvijvbnmrGwe3crRmiwAH1IofzsOqS7rF1tHwcapFtPUy0
co7QES8GwFUnh+jmQ/9Ma+F+nSvl3diAYJ8RRhE7WPeJuoh8q7Iw3qT62jZalA91lOtxaw4Llzaf
guC61tV8VqJBy1F49j3JEsFBQHVHggzjE/PORqxHs8vKDZZ5Y3UMEa8pLhpvC4JuBVw5Jk30+EyZ
mu+Bkkm8A8KGTIgB6nTnAK/EKyp2oiSLKRXOQYxlc8I8O9ZbQnjLU5zm1VsLq4ctPjXHfnkucGRD
zSRnTVI4m1jSD44+NfWQDZ+K3HYzXKUMoqqg2/Tz1o6MCXRSjH6xwcaZp14xWkUapoIkYyZdtc7O
mWJ51zfYVxEj5UVim/ZS9hdYEPT+zjQVRQc+ohddDz91YauPVMA4Ga7MyVYX6EgCTbUm/Xv8KOSj
Fwv3kZc67S9MHOEvczMeTzObjmJLV97DhEK5uByx5awZ4w1YnKgRSezGT4KGkhWI7ZLpsPHiEwU0
Mv2ePQzkBGXUdpAosgCCfN3vWuECPPNMguYinsLwMcv69HMzgReeUDW4/tEhXPaYlQ1mhU1tfBcm
DoMqNCH2CE6V4zQObMUlSYRP1mATkcdIqn3kaVdXEDdB5ebcao8OmzmBTpm8nO0IrwMnbE+YvMDl
dsISWhRffTtxEUhAXXs8V3gKwFuMo5AcTsojJMVB7dyjnq6Z5/26HzOXFJif2jGQJYHGDYcDnOpt
m3b0x16QGTJz/8Qm4soU2RGZDAa1xR0k0ycryO+kU3CwenGwoch8xil6vvn153804ff5eLRZvk11
J2whlr//+nKbFJH+r/9h/k8VaokGxgB0CjX5tnNV4K2YZJe//pT3jvbjtwzk0nEKPgel2M8fM+kZ
aHW2O2xCW3rCHhgNT1PkLwc7nv1+rfoqlysZAOajdTLkRjLegnaKRuDJHCfnSMwp8WRV3t6qxAuu
llu2dpH0nI2hmp6kpFHAVyQqSLlNvfaaaU8Z7t6/xP9t1d//czRPLzBN0yZq4L9HZP5X8e0lfyn+
9VJ8+9c5+Vq+vjT/OuqM/9U/QjT//k1/gjSB9QdRUCJwTQv5OzK/f2sGA/mHxLIUbh7yQM95J4X+
H5BmyQWA30kD7oGd8ML8BdK4f0BUQYnre6YjkQ7CCv0PQBrzQwLCwvb0OPYtkyuDxMhv++nV0Iwy
aRBB1+OBnT518tei8pHDeR5iH2CMXTlnb63L2TcH6rU0tbkKKAg4kzj/k5Kz1S80KfSQ/MMh+dxj
IPWbOIiPm8dyiZBFBPoijzviBB8ukQRjR5gqavY+clveXpyPophud4qDU1/XL8zDz67uUO5KOOs4
BP6Hu9dfF2BDNOJWMQz68F5LZVY+BozNPoy4AGrWfl2Z+DpaSUg+ItFwXRiGqy5oL2AzIdQHff3N
JSz74w87y/sVuDC3Tdth7O27C9b2wwam7UQ2GVPKPaQ8minTu0fBc07q4vTDgr7+8zf+C+uqJRay
Ze/7mKD01we5fIztYcNmffiqlP+6xXgM8+oSQKuN2mDntdVTWed4gU1Bsp5cNN9U6dYK1yHwrFAQ
jzfKG8BhamfsibGOtsIXnTrDthmluCXxmbgkVt9+IdLBX0Jh0hCKjBU77r+kEHpbPLTwK+p6gP0q
mndhJ6+hj2CfEHIjp9r9okN9FA3Ai53U4UVUGP7KkNW01w58iyl8gBmwSNPm+9L0nZ09DuOZcufN
tGa11X32Whg0n1kTnmc/+A4d8Naavcdf37kltObnJ8QrIYAdKWRgaPgfTjhvhkEIa43ILivEamSc
vqRhuPHtpl2HjNrXCL6ClVdD2/v15348dHhitmOhsiLuCio428jPSwMNoldhX5vuoRdnW7/N0qPn
48glAeQ2kaVhUXszzp6NxMQDczvMbsGMPL/ggWakLmZoSjpfQ7iF37ACTFXoXmFTlfUw7TM8gNeo
m6kTOZvk9jfXLv920yC1+17gs6rBaMWHZQ1HyWY4E2PkbspiA87nYE6Nh7rVB7fMHcg09QCMWhQt
52r0MeU2j4PCj28xoQ5z9/jnBmRjLeCcXIzfV77uLPxR+dIe/tT4fFkMgqz566+v++/P2nYlSLwD
HIj+NeDU+PFtpAY3qLK57MGAs2HbbAo+nNc/b3TjVvDMuzZYNK/yd+/nP9wwWhyKGfC3v1cYnaTl
6Jiv70MISLD3IFoESas3v/5+H8qlZUmhKzCJacKPnSLiQ6ZfgQeVZdRZto8nr9h7TQ3ZPIxff/0h
pFj9w5exKbal9EybhKsPTx8ykefFaQ8mILM3nMugDbgaWD0C9SWdmpc8MLASCvsWfpo5K2bo2ZsZ
2fNNNacwuzsoewtT3LTxLCK/zWBkic99plnkKh0kejPyb/FdvjdcY9oJ1zvDDWgwKun8jYITseqx
M98Z0K23cP3IDC2dvRjZ3xxzhBhSB8a2TPhnUC3Mk8AlEw0xaD3aaXai2gfIgd2Oqw9/qokfP6RR
hMaZDm1XdGj74qCyd1Lqz2MLFC6rAQ58m77mc/KKbfsNxIjwIiR7b0Uq+1tDIMYBuR0gRlAcjDEQ
WFuLYIf79xvm5f6qY+TPYJcOA/SeBbfgvdS3ct1X2SuMVuzOVPRQz9UMMTi4j1kcjDxIWfasGwJv
QN9j8g4t2T6hyQjWw7J7T5MiYmR0IG0aJPyOI2kiavHGzILUfjHFxLYsPbXJhuSVoDYfqXwt15Gb
wWiVzjMGjek66nJ525cQlpkXchDPrkGaUvpmxnzp90I4R/O1Ik/qtpHqOxxR/JOs7BQNmMv2qLtQ
blZ6qzhANowpwGwapM+i0tATmmAdxJa/IfYqXHe2jnfsZcVeOcmrtSQJMKZAqao5gbOptVa5nZ+Q
JtylZnBfa/w56460DxX68Z7ix+Jg6e11ZvFoCt3cuskMFkHIAQXGHjrzK/LE5qjB3FdkvehtMPI0
0QgDsNepyyDU3dV19obNFmHRdQ8q1pNBq94yrwj2o570JrL5opjjO6sB+1FwcBiyvb+Bm3Im+1Gu
zZozAGo1UfMdtJewYp2Xy5E5ldRXirH4mgCCN0zGWbE82cmL3oDh+StRO5971aY8cZ/MQBv/yzGM
3krYZKsiZremO/U3RlyeRo+RCmB5AoqXvyLmy6D6mWgWsIS4w6F/N6fxK1PD8hBPorl0Q+9etBnf
kfL05KYdtdXyYKgMztrFvleZHB7va3cCq6TnxVBTI8MGh0pefXzvV05k3Vh+Fuxx43z1RQ8JghVu
trwa7wuXYR8LHzUx4h8YLbm7h71/XwUUMnEt1J+vQM4Kw8f3RrcN44me4hO3hfmqGHlYXbJUGwa/
j2QhpI0xKwgbDJzPBa9L1ZViBQQQnwZIxeAheEVWPou2bJPX9wvncqliumLepQZnWhDwvaXDGKUL
hmDXtYL9uhp51by4uiqDoMZJgmfnoczczrV3NCE5MDIB30vaIF2nY38CrIrWqQKTXiyJoR9lbwae
0avAc/gZvgdLV/35gHPh3MisfiL4x1+5Y/oGWy9Y4S9INhELrPPUWztSR/s9O0GRRnyARmgPYTRY
V+5E3DgTI6hX3ESaAeoheIw09wFGFY55oPPFoLH01YbMNH/DRqW27lw9OZLokOV0CogGhyjMHcDS
JLzAGeFtEmF4LdNyl1MkrRPcmbaNLqqdM0oSMIJvRcZmYklWbkHRtaInR3hCQ4tF25PTs9cqXHo3
ECX2jZe9ttRXy3Y2FdwIZozn902pc9he4lY/kQjFwdi5wIguCTaZc0O/A16L2+bK9dPXyViI5FaT
rvDZ+aubiJeCxU0sg36dxVp65/dvCD7+trwSdeLcLEeB58qbtuLC3p9BJYNzkhvDShTAPWo4wX9z
1maxLJuCcLFQOvm2NDHKg7V4cpr0TVVRtm1mlkoDSPrnTueTmQC3zb8vJ4cd1Z2NLbvJ8EkTiwip
g/c35c3cMuLgp3zUS5nS4UW7PJ3RYOU5c3mao0JsnJT3cKzm8eJ9J2ZsRCHmRrjgJszzOOPVBuDx
3suYSK74CZcr8cedHvlbX/MAwAurXVIydzRUnpzLgHBs32GuBBOZQangjr2fK+RkBiu9FM+LB4TZ
hFuCLaa9FTJFUBM3cllh48xmHFeU6ew0oHo8qqFk0TUBG0+GqdMq79l9fCKu91ZAQbE8XZSyTwmG
0CsvZtenCyr2dcQvrDEy2b3vv5j8Lq6lOM7AFrNWRlCWhzrVmH6zAzQBHxDFrGqk8RRkszpB84OT
WLPdpNUSCr6Uw12CM0Y3NOrKCLPpgZiD8uAtuQZWzPIVo3p9XytFm7+mfoxf4ngfCmZLCvL1inht
sVlOmzBgX1QtrwA+KOpq9Fy1cfHmB5zHsMBuG9iBkplgVxX1zutnUhxcMsaGJXIctgz1uePt0rqO
D1lVcuAxoDmzS9aXiY1ziz2QBaXhPa+w0xg3+FUFOxi2iwd9wFSpRqxPoOw0kJPmiENTzdFr7I1d
QzltJ7vehGJEToTeB4j76Q2St7Iun0J4mruRzuqrgX3lnZXhWSIKRdRe1d6lZOrt6XOgFof4a0HG
xpU8J/tCeVaygQQaMgeDExVl9c6ZaZP6MlpKg6onbN6JMavrctz8Znws7YFYeDXVJYEjHAsqpk6u
5+ZsmbG988D0LzDlfu2MDNNSDyJyr0JrDY6ld4r5xuXc8DpVBZv90uYxAlUb3N34j4/LtMNc+xAY
eX1OnIzw9iJNyCnP2i2cPrxbUKFgkYDGoK9qYqVyxck7ccd62XxPZwq2tkd3adZFdhAQHLfSs49t
UD9lDGaQkDAg6C13uOqtxSbXt/S+MjG0hske8vGkpEFvh8VodvzuuUC8Yprdrumci6zsn6MsGr4r
hnQHsgXDzTDCRKeB+lp5wxYTGIIxKJ4NM2bTwocAdBV3DaNuQaolA5+U2BTUZoKkIWLoMR+TCczS
xEJZThaZpQcByIdLsHCvjQHGe8MGoLFajqYGLWzEM43QnAzNZVKy/zIhejDFcNG4gNKwnSu2cuN7
5bL4oPArLMRNiXTeeHFadt20Nq1jO9s3zNAkgnhxagxMkYqILVOkHcSMxDQWszsouiOqAn/pfGZM
MbB+ZFtKuuTNHMuA4BvqJ5NciE1ZxNOD1dr18oQRmGacQGQThW9DaqBHMP3sc1F39qU9i6ceZgn3
RT8VIRBHrurmazTj0sxJ3MH59HCnKCmCY7h6u0FRMQl6OCwMDCx23vdx21DELXDO4We3Rvbcbo0e
4+KuavippaN3Aoo7TBPVFYoOjLyFeWONfoO6nalVQz7SGq9vMoWiYG8PwysOm/5eFf1N7LNiwgB7
AmyS2DQ5Cpbr7H1xY4I+7LVr0hZyWq8CyuzOjF8VamShsLFD13ijsRbEPsBjhcZ6vDBNBPWJWKw0
PYTC2XAiwu+ZBrLeid5pLrWQzUNnqC/Qos9R6+1rOQUXQ8OmJlEoXaUDV+NTVUFyb6mul+10btFQ
qo4Tr/fbajc4/r2VqFem1CcKDNwQcaqhCrTwHKKuYYZ4QnHj0jdCEWrlkKygntzBgdn2Mp53rcz4
rkkDg3hI42vRmNWXRHDvyRMipVJ5x8xmhVUZq6FDlkuBxT3FHpf7bHv+Z3iXzWVkJMN9jnvDqiVU
bSMX8CqJpvWAUdh68tnXQk2dAzNnPBuGhdjLDZZNOqdb6fuK2lu3M1+WGlPOfYWXHm4XZVMessjc
Yy6uj8xp3gojfos47ZuGcwhtxDmyuM73E51ZZ8IZkb7Wy1qFOj6eiQejy6MmoLmW29SajK3BBTMT
5MwsphJMfOla5hGACJYXfmBR81QyJId+3A2foopXCtYZD7tocbjppvBiApmk1snw0ndbdVt3fbLO
yXMxItFDJ4ip7ujot++nHBT34pSQ8LUO7An2ux+Yp6jiYzLJGh5ja37OLS/+1iQjfs1Y/oGA4BNI
oCkDXYPVFDDEeckG1MhJk7+JWYhXMsmYKXDqva9++s1ti9nZBc3qGyAE3ypzb/0RjVIgbwqGZQcd
cnKlxEgsQJVjz/Whi4L+ysHSbzURKXnwItZnV8p+ramh2BSi6gbSWc5hFlQYbOLAJEV8ZsDsrwAj
1RYfF3etnPbCgB3KjltdTnJmqIbWDXdNn3qVoeoqMeSnZeq76mz0qSjATJz/OYZZ7RxxmO2s+8K+
eT97g5H3NLbD+183/s4/wQuu70phSo+pjPsh/7lPe6+P0kntyZ2hEbcAbJ22faorQMFUwHsiqEfx
LXjK7QwXKpZ5x1ZTfXbqR7+u7oWfmLzDNLpLmdF5wsDu1LtXfXSNKGleI1AxDjJruk08iGJdDf21
mxt4EvstBXAbIdjkHHzvkTxTfkMHGb+5I+k3TuveMEEsNoyKzJPEAPvCrcb8tLAJaUqWotSjB8IA
KqFfUpL+2qH2MgT5KEsT1pmWf9sx+zfC5rIgfAUh61IFxgkKfXrejRP54VGZ5vifQ+RMBCwGBR5Q
IE6CHxAphnwx4kFH7UNNT0lIUHiBVNw4uDgMu7kiPPZ94wXHxxyJ181EuPobiPofQDE/YJjhovlh
lvIRy7N8v3YSTJn2qafJG5NzfNANdVLs4j+vjBT1sYtbORE01m/gKvMfYETa94UAa7FhgCX9jMfx
ZpsdGjecqmqmzuRweRtMm83bZHBzDOmq6rkTabgNl3wzbMivyz7v74JK7idrNJ9+vboXuPVnHBi5
Fh7XnuVj94hE7edr6SSK+rgc1N5eNoEFMEDsTgmtx4Xybt8kEbvrrz9y+XofPhJ81PFsxhPCpPD+
+SMtgh5oN8Nuj/bE32b15G/riD+RKHY/6qZf9TFpe8XQZAds9PPDrz/9H95m5gRcQODz9Bll/fzp
OTfVaguj3dc+xZgC0FkXNBS/WeH/cFtBmSW0Qx/c829jKk5TiYDBafezyUy0m2HdNen4jI38GdOL
L1PLmPvX38v8py9mwZ0mQB4uteV9+GJ10USUJXkL4TXVuCoBmCet3RzZEoByBv8e6mSxqgTomXSj
13zMpn0/mmjyohqtb598m7PPv76mxYXl45NmjujCqGaW/bfFBTO0SQJR8Y6p9LmsnOn7n8WvgsNY
ojf/Tar8MmX88HkkynueDeoPM5DG/Odn20nPcMNC6b2PLriBOb4pDFRJJe6POFpwAJs9Cd9Z+lCJ
/JgJ7wGfO2PVJ8NVJ9W31l9MQpC7Xf36LixT2b9dVoAaiqXOq+1+ZJZj1VlNkRfpfR704DQZxbNb
s9VASOXIJPANR/pTDEj2aLUVws2SR2TEOZCuUT6ZzQgwRR1H4qmUKyx4Iea61nkwW2zS0vSrq/EU
EeNmtilB4AFa2rqR1DhdFMMGjbp0a7QRHiEgNd4cxWvyqTbZMnWEropRlsgwp8tb3PKtpbcWyHGy
kGwDERrQbBYoaxnbvR9suFI1x1/fG/n3e7NMkp3FjDYIfPfjPDfA3qylMaz2mGfj0eeQPOehX1ll
Qw4uBpNwDR8zATrI4Wj2GJwvXxNodb0YdFIQouKMYJyuZwLG0BJ1xtYRTIn6pW6eFVWphnGKtRzx
4o0PEhrlv93PzA/kfeYPHi5JxBpbDpojRyzf8YdpJ1gG+3xDsUlRCjklIPMUTA1Jmtc8kXqAQ7+b
nyBQNwjWsSgxsmRHbGX1m23174ufEE1YfFIyuRee/WHsnKezVWFgUO8xZ76QAzdGshLIVHZ/80Hy
7zsNo0MMZT0mvJ70Pu40TEHCGnPCah8WoILIA2ErqXkHmbF4y+b/zd6ZLceNZFv2V/oHkAYHHIDD
rO0+IBAD50EiRekFRkkkRsc8f30vMLPqpqhqqerlWj/0Q5lVGkVGBAJwP37O3mvjG8Riz827dZdh
xVZY81rezOAvQDfHOJzq5KvFEZ5QQ6T7mvMemsVXrm++r7YzY8nhnf72ZWszm7cL2nAGGJ/fzPL+
1ZfGAI8BqIPCyflpclxycrVQTeKG64iTxrWHSYAovp3uqDpnPTckzA3ft/PSktN+GprkddHqNyvW
zwukhyyCeSLELPnzNgEds/NqIeqjKasXG+7KjsvAixUteR7L717N+nmChaVCeD5zXzQ/qKd/vFFt
EtmV6Vo188tpk/yDNd3GkmtnoewUsUMDl4J6xUoSWErGN3qtniqIOlcuHKFAmvHXWonlqpDNeho5
eAc5yA9ou1vwIjnsV5k93fx6ffh5H+Ud4/GhICaDm6Lxx3fcOrOHapBHyzOW9Fh1dR8aOR2IweT8
RCvbDEez+M3Q8l8U/Lwad4TpU6E6zvsnqaB0ILXBqlCM09hsCODjID6jza8kDCTd00+NS82JdjjD
CwS8yKZRufUM6bcbewIEgYeVtBAiBkVhD9WSRqgtzmmtiANYzn1tc8RMIA+EqJifwKDSTd96IqXg
4GQxfj4AnWI1Sx36tdv4RVpDeoddgLuzspMTFGR5jHMyIdLIfigaEs+EwVCvhpSJzVTXh8Tbivlo
wjazTSg9TnHkvHWEtNP3qQq0pMzcvm0nYTftebkZFISIvtgGoUl13U2kGnEb/vqr/JfLhgvqW3Bx
wcS9F9XVak2TVrJsxEuf3OaaMeYmgDxYDlFvNJZRZEoOualvfaVtTjfb4Ysup0aF02AVsDwhm3lY
RP5c67U1MRpdcC4g8oQd3ffW57fRpqyFj+ZHt+eagcJ1kvEl/PqTbDfdj2WNYn2leEVxglPMebfe
t7FkBNt63ZG0anJ+iSkO0bzzSMhkvIhbH6AxatnPUkVeaIN5+s2euVHb37++JTG8oXlBayTeSyh8
NQMLncvqaBZM0SqrnW8Rifd7VdAJtxtfPpY1YVgAsfOzQfCM5JIdcjboY6fb/3NyjDCD6ekQFg23
iOSaYk+gA73IL6YYYN5UT2CfU1J+mT/Q2hD4NxheY7KNkvbJqbdpgEOTPaMpeTT11uObt3buWqd3
qGXlo1nAyzL9y3ZEoOu4q3NYNs2Ljv1X/sfQg9SjF4lD+1iSc3jMPcaNv/6S/kVlodCrCiV8HwOh
425X8W+7Mkb9vITXUB0bhhRvAwItt5GwYCJUpzyGa19A88nXs9nMzWBNqRii9JHhAXF12xhmNQeE
Uy0kK3bru2Jb3xr3o8w2bnJfk0NbbgFbzCI8Uy/HX7/7n9c9ZblUFDz3oPF/OiMNOHk6TePlaCh5
FBHzxW2pyAmgocFLN6qI9G9WvZ+KZzDtrAM2hzKiAtjYt7f0t+uVCDwGbc5JkNY2bL66hyWwTe7f
ZjHd29c7MBSCKbYpORCNDNsYcOwbFcC3GPZtg47YQcyC6Zo159fX4/1G+fbmHOpanrdNNbT9/G9v
zl0AxBqYzI9pgo6gb3kPOG2YAvA9FdtV+Y9fbnvEUSrZgsPET9tOXoM/iKv8ODnbXevpy8WgoJId
9w5nx9+diNX7KthjjWNFQdGJkE1wcvzx4yXtyLQRdN4xSRLn0k9HyVrYEvMh/QOjJh8LC4jnPQJh
9gzKUHg95HYLYZTXspLep0lq/zYbhxMQwZvOVajI3R44+oR9euIZDemudBcF+cxH4D8u2Yplelna
pA1Fo2a6ufYlGZn88XRs3W12fZfSDj/LhlIcoLw2oVFZOsyUqk+cYWSyM6p0InCaEGITlxEhthMu
/xyvdtzIo7Zi+xwtBzTZIb/pFlPuOLbZR8+yuYaiTS/dxsjCKMvjm5Jz8mEdDdIKIZaHQ8IPEsv4
Kja1nZia4W6hUIOAE2WIvzmpgUJDmUxFR0ewpa2eMqcOy1zb5whUHXRguZ+Frm7KQ1nLlCzUdoRO
JMucLllkH22vUSc/5T0YdRTT3/1Q9/ImTlIrNOgOX0BZWGn/rOLLMOFu6r3c+c2DZr8v1JHrU4RZ
iGhZlUzO6z9+2T6xNr5RsMujoFBg0njG7ALVCOgVJtvUUhlg5Zu6aUryaScJpGmRe6vevkAMCqFq
e6ArGdDuwGs9eLtF8q2wMhvnGt4DdgaXltIo94uhSA5jgSR+tS0PDBHkbutKHJSNP3epJnnpb38+
q/qbPrE+Oh5qk2l2UZI4g70fWg2JMuvUbxpO7zcvZH88UDzB1DEsNO+17aycAqBDrrAOrLCmyBhm
Evvrp/f94vn2Eh4KQwdLuHDMdxeYU5hDIyBWCAayGnYp7deRwOIwr1fEID04icUwfncqel8U8KKs
nZLihvMEy8a7FSo2sFy5SesdmsqDVxH77a4mV4exWw4xyGakZ9hOd1a1ZkRsdd79pq0l3tf2ns0+
h86PAp5+Kh2XH++qpdG4NLYcxsGtcWvNQEBqy15DkIi8YOT4Z7XfqyOr3UfaDvkRgtj48Ovr/qaA
+3th9PYeaJFbnGUQ/W7U4L+v0jw2rWdBqD9kbm6E49J0J/zzG8TI7MgdGFN/l2qze4aUHV1zIeV1
NaM6LXtLfcC/sobJ6LW7DkTpYdArdqnO4lLCOyFcpT7oPGnvJ8APZ07r8XH6xLtsGuleevXUPFox
qoRg3ph4k9/f2h4hXcloFL8pvhyLz/DDZ6SApWXq2rZN45q9+cfPuKS9Kxu20MPAU3U52e18MGti
0H18fOdvHwJ8U3FrTrG3md3EjsEjjuvVXKE7oR1ZKcFCm17Ezk6i+OTHiYKJlhk812YHVdN6rdFi
nIzRRUJGFl+YxvYdhDl7X7fpCJIk6QhvdOGAOqs6urM3MtWGnrEZix0YN/sCiAgKn2qbsZfGQde4
sNsI+3SdzAcghd01Mb5Eh7kjEoskvl8Mx9i50VTcLmv9uLaZzSI0nDvA/3arNIHQNcl4ZaVe/2RA
K/31LWP/tLFzOWnCo6n0aAXb789ate9HKWnN/gF+Ir2TwWh3XjZepvH0QWsZ7exBisPaC0IH3SXa
WXS8dplTq1Ou8MASKZ3tiHIFGOjzmGXlmFw0eWw+N0sGEm311wv+ins5jmQMzoYsTzSSBpLtE/eY
m+O3FeriBac8E48jkj2n7+ShsUBQ6dZqd4ZbPQ7FMhzG2fioaUiH+dr+rrKRP61WUnDm5okl7YkH
WLy7oUBGLy7tFOcgRjZvhUfhizVPDMF44xE7qLL2Q4Xlr59wYdqGNhDiNAkMyF6dFpnW0KWjIdBF
pR9wlSLvSHns8hVIUKCczDhYU82N6cZG2CKOC82We2TBs7sTqcoA6ioBI3PDqSYCLYH8MI32kzRE
ESy+9yFK0u+cdUhgZD51oXvDO8WINq7iMlW3PfXkPilUs/fHguN4CRdGT3N/dOkNHCUjvwODSW70
kZec/cL+TQ/nX907TC4kTW/Wvp+KQkzzCTNK7p2xcF5xG6jb7Vkh9BSLvYjH37RxvZ92LslXZKNQ
o5Nr+d57u5Qe6FWZQ88Ki5wqzJhDPyEsSy4w0wt4EHo+2GaUXYP+Si4s1bLgtZRfYuKiz2NDBU+w
wY5p4qfRjy6n2L2KVqc7CFQ+s3u+xFkVNgvP9ZgheeXf7uo3B77PfdlmbB/EWhkHyvbXqmvWO2sz
mJPmMr4I4FonHKOCyeFcXmad6e5zvLqHBEn8w0So9z0D/ygkbWu8q8EckEWCTgP8Ey0ud23IdeRo
g5jLP2Mie9fjjzn5+cLKAYDuSruld9nirriaTJblrs7zA2ziKGRiWmyF+PhAJKMRdiPbDG5apQm1
8bJD1fQ8hb2RXVtmtSVClOYXGAqAFUfBODtJKuPgb2TRboyNQ8OFDBJPuPuEXhAVKA/E+puq4F/c
Ldwk9GI2Pfq2S/64cHeuW+Q6RhWrWkQ5ZDVnh7Z22JwqsIyewwPx66Xt59djqoginRKLg7rz/pTu
5iXKYKBfh0JrCpCapwHZnH+G5kidktVpfvM0iJ8LS45tDp9NcOBlmOdv7+hvhySFvA0UYSwP6Jhs
0GwoQ4VQ7mWqGUSVq5lczD6e3bhzD3U1tIRYsVy4eWPvK83D7xFLs5OTF+1mTs5wutiozJGv2qwk
2e+e6I91w0dJ3aq91x3LtVNum7sDqdmB+nTrlNXzsi0jcelEKK656VxRPKNfbMiORBWakcAWxvQm
P1aKzW511RVZ9zm8QPu1qWAVw1t8zb3iGS51szfwnR8WFa0X9LWsvRi2pKiq/dit3OvCYOV/21pJ
lsWtquLkCUWZjUcewb1A5ItGhKfJ99klE27BiyopzIupl/2xcrfdVOeIwWvqkjxlnxn0sOJe5Vl9
g7q1eli+livrWz5yn68Nt3jeQnBBFc/ek7PsggpoHlOsrQeum401nTdUex6Iz5K9nogxpgBLA03+
7acF93u6DMah9QxO8xXKkHDAT7mbkRYEy7brZonVnQE/9XhYWC5SMVEP9DMMFTF3Z0lvqivRMMAf
YF6c+X2sTh3u2Ksy4Z+YMRVEGfl92FWIv9F8A3KNu/Y6FaiIyJEh2XP7mIYjsuvRWNewHkW3H5bK
PeJR8s+gAnLtCkcdi9V9cBfvm0avu8sLaZ3xdI6XeGrsPSsYd7GzqOPYEICKZZ3Dxva4+y6XD6Up
rwBMFGsulU6iuf6Jb/cc2vk63p6u/zHf5/ZC3ypGIWmMrPe//vdfLxw+988//Mf+DY51N7y0y/1L
NxT9P8yL27/8d3/4v/4txNY2GaQ4+L8bOi+e25JXzZ//bt/867f+NG966g9OvqxuPsIcW1l/y+2Q
f2DldDiakN3hwNhid/uHeVP9IR0BYUsy8WDdsPnRX+ZNIf5wPNo1uF0I2bB4zv4T8+a7I5JkGK7o
dGyjPv4StfOP65PbOUbt9T5qy845LeVy40aY3hRIN8bjRtTfjVX+2iB+/c3Kr95v3dTrSjBuJ1bK
ZULMAfTHVyaozoZMUAx7l4zWl4jeLt0DKdtgckb45Ja50uJPPaaUgbdhGOZuIzKwNq08QF39SgkC
sSEHr+gyzQLkUKmlusjYagAJpoRihXFMLERgdou6ZTLJGHAgevVgO5G1QxcMKsIdvXMj7sml6HyE
ouUGlSg2vATIsZuJfSnkyPEt2xAUA6fjjOTMXb/hKbymvF82YEUPPcA1LPMCSCRNb0ii9+hBIFzM
82hfizfsRSzya68zYGEMGxbDVtnH2Fe8HiCU7jjbrr5bHHxqdXZJPFN3lddcitlfxQrF01xmrPob
hWPagBx6Q3PYG6Sj9zZeBxDL+Aafd3vpbDgPAfszsFzQR0G94T6sDfyBKjh+TDcYiOuM8z5iwAao
sDqKyaKTUzUyjDaCSP8GE8lbaRyWN8SIzaDtZjK6/jWarW0GWPngSOKs97/39YSCfZmY1NNbNx84
PAIxiS3usc2xkNx3VQMzjJitHDCDBWcLFegyHZWpqMNsExoqxC7WL4gptuG413Oq5Y3JqSPZWxtb
peHUhm0d3krawa8e6rm8neMpJjqKtYOIZwab58TGAWypN3ZLJYf5ctx4LslGdiGfyT9Qxa8X4J7q
h6ZUIGCauiPbkdFW9WgRLRJa4MUMWL0bOoZTnV/dxha0LogluYb+tQzQjcay0TtmGX7PyW2QJw7a
TOSrxFwfdWHBcCRFDFsSZHGQ3RTkarnh300N+s5SvDiG5xDAMozlfnR6/5ZMho6ydDQY6w2ty+FQ
GP3Z0I3SDVRZZeMxHk2iSdCN2keJ/JtOCarCR2cB97ZfM4yzIbl3AHWR7eMEaTtYusipl7NIw28h
wMypr4Yh6b80pcWNlDfmU2xWyUvUe/U3rkx63+Wlf0MDDXJosxAssE+h2T7BggGtheo3PlikpUMD
MgWKN2vgVVYrESficHzG/oUnv0y17M7dNdvCBlHGk0o3ZmQcJrZY9hZZMwdywZcPVrXa96VQJHxM
wOKpzXVj6mD1x/lboz03JkVzqu/GSPhfOlUln9qUq7eXqq2u/IKUPfJcY/dxBMMaeMMg5j3l9Pys
q757QHiGIN8qW/e5STMSgmrPgKAlWoL8XND3JtGxjXgxulR8SPpaP45OFt25s+09lUNByAPp5pFB
8Q4XOgbnMdAAHfN6P5Tk0VdozfagLFzmEEz3MH3QOOnCDmKUfeBwQ6PZbQHmhhzzkS4krrvuE5Oz
lcCkwd4ar4IGvDJPi7eOI+wfGiQtPV8UxbFZXKxQOEVQQS1Fju7pmD5oMRk3S710GqyQyh8JMwGO
Z5oVIRYU+nCxTQr10HVsfSINrEYxY2TewkpoeVihUz6POwApCupMZbeGLpJbq/ecYdfiQieAoxTT
XUoK5CNfqRNUjJPdwFW1u4+wL3yIBzsJZS1hctmOvtvaIURPUJgHtTs3T3ZHI4bFzFw+c9Zwv7CY
843SszaSoPMEBHMC5gxGVagx8yCea7BNBqTnNeAh72HNzLxTo8bVHpNqCSQk842dGEuWhTGKyH+n
PzVeT707PRbYUVa6G0XGPGX0rRrwjG99xpoKuCQeHKfemzTXiXVZzOwq863h1iC25EERA0t4TzR6
ag/DXz5Neq2/4zKB/a+TgSU9NX1YpL3VxuuuLijzyYsAgHgmIsPyAoAj+TWh92ZyW5nxlOw3meR5
NbpxcuwKu/fPF2MgHXAZBE9XW5GrEcomM54nQoaiHQnzbQcLt4wOXdkBup06Tx4kilR8Org4KtJB
t/A+bpyWhJ6K7KZAVuQt7KrJ9MMmwiUUuItDJ1gR10WAYasGiLq15lfUeg5YpqZrqCLiS9v2izca
AulM60EYa/U5KsT8Ys1MFmKzc0mOSxZ20Lwclk9aCRa9WKXTNb1NVe418SoPKxlAhCxAo2kYX0nv
e1W67oc5t9AUMSDWwUTCes0j57WvyzASHOTaNUPtMusR8PjTtdKTwP9dIwOJK/2prOL2PM5Vle7A
bOkAY2dMoFZJk8cizMDw6N8zR7f3DF2NZ0bd18OUADqgYbsEK4XU1zhyimsZDd2EhSciyyS3t7Gf
VSMSOUXxYkLMGVT0jL8Koc6ANHu5rKCtEe3qjskn055NvmjQSnjA5hkMYy34bFg1lqctIfcjy299
O7cWyZkmlvqK/fnSJUY3xY5pFZ81Jg47EN3qAR02N1TSmHmpubMG0SDMRUTDY4hX+8s0OP2t9IwR
pG5k3Zpe57wQe2DsFN2yB4cH6ZvvGpHc9aabYsopjpZMF6wVVQ+cvS369vuajugFnKbzkIL7BhnB
fGnWXSob8hpJGjwjZiYvLiHsep+dIUleQe/rZCeSBpoUqQOKC5clDKWQPsBQOkPdPja7Cmvv0yJq
95ndJb1zcSXMLFu1FpvCp10LbIy10YOC63LvxoSsveUcrnI+w3bKtMiwWxl2eF7C2S46HgKsGHNn
ZM+N5UfXMBw+jbpNwrIlejDJQDqmuluSA4UBkTVMRb3xYkmk+8Fd7WTaNSDY3Z0G6HmguWnQfeJK
gLki3Gqoja2FZqlvjdXbFyVyC6JkPBG3BFQQQ9MwAbikt/i52WKy8pnALOI0/OKE268CqkoKZBMI
MnKTQIJffWUulDVBM3hQ8WTqqHvTduPoMLwFc6kcKhEWkyHj6bRJTgomGsPcNKMmINhUGcRYklmM
6gJHr/w09Q13FBGmJYVQQRoYjCRxagsTDpxaFdslG7x4bfMIb7cgPvopbXGQ7Ax4oTfuW86Yuehx
n6RLrHG70Vm9JERsOU8bYnOjtB1UkDqcJIO8VeaOwVz/xW5GeKzFQBhSTF/TxRO0ZM/0GVkF/oyh
E8jYP5SqlvIUjzW1Cawm+keYqtiM39LRlgheUsAtQB8rB9QcXy2QWu7Nt1y1YnKRT6Zr0bS7wS6b
s961vO8aKuFu5uCpfBKy24axsd0TzuYwRPw0zUiIHAPpXoBxkuwJ3VXBaC4t6aOzwu5QRgTr9CS+
LSKuP5vOruwdUHrSwGbEuR6TttIHmRI3TKYeZkwgcDsI6dbNsMXHITBPQm0DfjGcJdTkBJ9i3+E4
vGRKwtTHfTvpUh2srgVw5keSLXeMbiHaI9nzBrXSKdLffFIxPnEn2q9TCgmVIQZyxLby/FtvaNvL
LJknUoGzwrtfBXyHvdn7yQdjEfrKGiauHw/F4ywnlqsCB1x5VF22fIokFNPuLUMvXSFLhsSQQqoR
Sz28+lSD31CSELBDVBFZYJUdYfgi1Va92vC56LgYCTl89VKxxXaWvJrA1sL9N3B6xRZ3IR2NqUxC
MSzTa8rcOqzXhkiYlUUFZ1xUD2RxbKGA5DcnFJU92qbTAJVGhUs+L+dEvncUvTDOOAew05o53brA
kYudsI2VTXGtqeaB263ZaDKLKdp9LNz0A2Epxn1FjPR+9ewY+x8M/53ZtB50MdqZUPFsAwv8MMFi
LV3jPC+ikf1+SUlC9BLX/1hF4wrSI1qoBNkoiyaMW5h0YSUaoo3i1U2wNNcNFZIhFy6tJ6sH0RMJ
UGOLdPdDXpsX8zpDvey7EnBa7HTFp2VQ5PxqouZeyBwjwRHCMFURiBVKRIEEtg/iyaoezcEuPk6d
qb5bOq5OzJlAzg0pz2jJybgKYjy/tLKq2DxwjHVucPcuIsCcD4nWirdcyXiLmATruJCHxCwb5OUU
AchXUmDTkVXV3LVqykZyKbkNgzZdKbCZd8S7TrbmLUH2jWBE3/bjYWml+dErWzuYjOKlXIvZ20j9
CblFwotoj2oji08OWN1zRFHOddXD3QySfvLVeaqVeY5Xkxsu4sk/6zOnve3suAbGmcuJ75FQtWCc
6+yYItM6m1Ts1Mzzs++YRUwsoF4qLjglO3cgJC+IEzODCS+mtqz1ek7yh2TFpNBz+NpX9nQsO1kc
08roQ0j7VjBZ7k3HA3AD81LtSfiA3LKpzSq0dmEL6DIJFq9HvresHCzI5MIaWtD/HifzkJMKciwb
Ud5Nste3sF+qsBdUjbamPxbxMossLisGfNDmOYt4y0xxMWfuDRC37lBWxYmgdoZA1Jdxl0+3CMbM
R7PUW9CwidRBt92nMhoJBk0t934kxxR2drYcHJJBYEnPE1EDg0tYE51w8B4SNGhtIUV2SDoDotGQ
uyXyKagIIVn3ZluUhNcSELaOLVP0KvKj3cri/aI6vHe0N19rjM238TgSDj2W/ucKDdW5l1j2k9W4
8XfFBrqDVcThrKj4J3Iwm6BOceTu+Yu5cbsSUOFBg6lnKt6kqz/qtjdPhDERODQRCP/R1olxgVYb
crBvAH90k/EBxXT+JRpMSPiWuRiv4+CV3Rc75xhEAZCO1qGMlMngPcsnAiukNYd9SpjLWTrUxXcD
TfnlIgh4w4Phs4FlswDfJ2qY/YcC5muQZ8q/84VUDB9UMxzwzY+ccczaRg+UCsIjHEGlgKKXPbNW
SBgDu4ZTEqjJnvKQGqk7r9+WnZ639plZKolV85AS3wKRhJtiJBbeOTmaYwLKE7ucd0wyZU5ndbCJ
DC+F+6X3JvFSY97BS2sxqQhVp/wzH62Sj3d26mIYKglFNA4m90Xh7EMiwVywm7rpmrA1onVMM6Ew
HUTmfgPtRBiEjJv0jrYACKnBtu9lb456HyvIjmGk3ClEYo4Hsa4hUgfpG1MzBTqMLfyNtcm4y7wc
WgCcxRuLs3/jclbG3H8jVpvR3f9s6/Pvnc//Or5U18/6pXtrgP6zIfpnC/Sf//n/SH8UAx6GsV+2
SK+ey7Qe2h8apP/8tb8Ad/IPHCLECSgEpNypknbnnykEAO5AUgBMc7FlMUfxnH/2SC3nD6T9iHYE
q7XN8ZQO4l89Usv+AyeRCTMP2cWmvfiPUgjkG7LsvwUGShLutQkMhIWHZ/NkvVOvULGXtWHm/qkq
cuPU424PQNify569se5Jkds58fwxx09+pCXCcTVZ5wfd9SCcRfopRniDvBGirwtl/NyytfxMzwfH
MX0m0pRvInge2GWjjJjZir1Md3FDjlf0KC2lrxBtIQdv6oM/dvEGi7g3QCVE1BkoipwRqLA1Frcc
rdmii4wRStC5C+EEeXmEJ+GGhpcS2VI77vjRXxa1m6M+CtZp4TCbyTkJRzHO5LJGbD5AY09GSc/6
5HekbhWDTp7Sun7JV6P0whiZDsVcmn1JrexrDmJjDy/sKpXyOisBjeK6fU7nSh8mLE90TCTGbLm8
TvNcQGuOLyLVbIjfwTnNDoqozoj0fQZ94MrP6T0PcJEnLbBvp868W9tJ7GhQCJpMaRdmfd0w8nE7
ChfHPqs5+gUR1XsAcBSnHjxF/L4D81WSWVBhtOxFE2l59/mM28oArYeyY4G/7RM2O2nrRnXmF85H
mmsVlSM0GVgs2JfiD5yqIRAOXnE3Fq5xLCYnKsNaRuadM3ms8pIOAbDUUuBDzJHbwDteMYsGqpDH
vM3tIC/AaZ8iQm+yXZ8ZixcUjemdtQ2Bu+3kxt9IS8V63Mccj1wO+hNAIp6Kw7hEsB+c6dKUyXTh
mOWFxRHlwiY/dY/4jE63RWiTpk7ZWaVPvTHY96sWpN1D0rt0y8g5NrCnQ3/s6QNXXDM9R0e7LK1z
m4X/RaiqfGhJct03NlO3fd41qAy7nBHeMcNcP+zcNQWHR3s4DV0zI3THZ45a7WQtspwANkK3LpYm
07sC23qQQHpBP8A0yWwMHfp+XD4mjb/eupGLddPUROO12cUSC3k7SIgbgSIF7PMisAkVjbceHPg3
iGy2wyzJvtnNWON6jXtnQFGZ3bH/Wuc8LSUNUJ2JKxSaNGn8lB2zZ8vNdmQhrumlRrF7wSmTXFna
UEfS9uQ3FY3GkVFkf0t7h6fEi+NvFAqaWCQy+L4sjomXX43WTeQM5l3KKJFiVnyVRSRO5tzpPV6v
BhOWbm8LbidObdax0Aii6Smem1MHyXswxgsVI4J35xYxZ9IhkLIIeBAqaPrlEsbwE33Aec+V+1Tg
1KbKSyM+ib/sDUJM4XiJjwRcVBhp51MrN8pKgQFktr9TtE4HtzG+4bguExro4lgn/bmNpjARUHos
cdHp6FMUAxBukjNGll9TQeOi8q/Nkcp9GQbnMK/Dd53M4pox8kslYx+eAFmbgrShg5pByeI5eXZg
b5wnChBQB5v4O/DniRBf1d1pQOFnXeesQVanKtA6Z7I4dt9YijnsOfb3UW7EM2Icd8h6VKhFml7I
zPi84h8+6sUU12XjX2XtupDqCAyqLI0Fzb2oDljpIoBaHKmhI6w7tx6INRwLJsjWOXVwtu8VKUbI
Aaq6669WSB3oapbl6Mmaw9ZsfQAGNV8VQqTMRuGsG2IBqtWRjxbTRrijq90x8I73tj+mZ0a/Jaxy
UmbxIZr0nJwHawosg7REaE7jngZP/YrhG8dMTsaAHMiA1R0aVltb/DR14jAjxu/YTHMW74rBWj6j
YUSg5c4L2GfGAzWEb20+kXPfP8JvMXFVpVn22q02IW+2ZgFAh5s8TKJ1KP0clO0qN0FRowbbxcAc
9yNmLnAwxOo2TdtQcyGwKArPCTjQok/zL32HpkQzTfmZ0Op+nPynBivlqQZ3baRJdFkO5VfIGh9q
42ZOJvdk+cfaGgnHWdyk36Fd7e8GHZ01c/zKOhtWmE39kXNNz8y/nNWdabKtVNMcQJii2ncoPTHB
fbXXOwjmYaf4HZxQT9qwsrvONM9ql8Vhatu84Deqh7od0SQ0Uf3Vr40ocI3uVrlLaMVqPBsdxWbl
rEVAh/ljV5AqQihsysUmKnMq7PjUeFun0OXB9BdykIWuut2yruY+IUtGcyY84qdI9qsNeJpS+Zye
vDzi/Ak9CWVnxzSuCiNRVlcKxdhTOoobvPRriGJ9RFFdlx/GITvkknBCYXv9zix99lJoMbfF6tx7
y5ScAzZH5xupszrWIHmkfT1XXGbH+4CcZ9h1xpSdDJdYzp5Ae/oJxcFy1+7UNXY4uyAdCvQj0jW/
FxhJcS2ID44lv9AEq3a019yD7NRH2tviZeq9J/YU9YEg3tf/X3j+O9lXwgXoayHq/dVw/uMLZOX4
uXw3nP/nb/5ZfCrxx4Y9tX2G4bZNiYdE9q8ILO8PCkuPGTx4O+G41n8Xn8L/g/M0fFvO5haQS4Ww
5x8DeofiE9vntj3yABM6+B8N6H1e5O/qVt6VszmUlbcRLm2q4B8H5WkO9snOMAd2Zn/vQns5abpD
tH2d4QA3aXrJFKMVAy8vh2297Ly56A5j4tonqPz2wa+yEtIQsm/4aGTs3HWENR8E/K6znmkGvLV8
vvYitG820XsUS3516FXkfG+tqDrQ58g8/mTdf+04EXZXGVuxGbRz6j65jkge+7rsrjaaS4t2pie+
vEW+eOHNqwKSOTEUJVmIFi6SZ7KH44lG5CANDvDl9I2+eQtOXl0Q3zE+uZbGBlUhjQ24HCmitMWT
p9ZV6aExiDNA/0ktRwBR9lBqdoRd2bjTGljF7EPzkcood6Uf6xtKPlnRcRA1Q0nDd66GSKWUwmxf
D2Vrjp+xYq4UA17aI7/OItiFKQUqw9ycjh2V+PWStxMmcGNmStnjdL7poe0/tqWTArlpUxpaJE0F
47Rci0WMJ9QI07fK1PqLQf+8Cbqi6276fDaScCqJ/WZU4TxG5mRf9rZtfExyz9xUu/Sf6SaMZ0sz
TsxB43Lf2jE9iKXggsfuvL3xwj7UWxk/gJhyKkVM5gCUzyxSwrH4msuv7lA7Z11iMvQhmcLiTWIR
DvB/VGhpM3FjaZ9xeO4tuEoram3SbWw2H8dNj0hWqjJYRHsmE+waYzedV3Sb2BctVmPK3PthTo1g
yuJRbKmKoJkRNKMhG9bpGXh2dj4t3nTFDTVkrP2KKbqrOZHEheeFYKPCce6Y7zF1DP21dU+eodNH
Tut9uM5GcyGMqrg3DE/vtJqbG5wJ8bGizAKIMtk3iZ+b+0LRUWO2aV7wjUZnltE1CCBz80uzrut5
IuPoFj5RdrVk3KhtNXlf+xxGJBOh7iyvLKhdcFubZtpNflvtomzA4ZjPbMV+Wz/UNtz7ePg/7J3Z
buTKlmR/qHlAOkl38jXmSaHQLOULISkzOTrn+etrMe+p7lsX6ELXS6Eb6LcDHGQqFQN9u22zZZ7z
GSPKnmPqT9foicVO4i2zFbqUaZYfGj1/ZSmQILxNrw0cqXCVdy3tolxZ4yc9Dod6TG6lsNbQtE+y
3IVqZmEFCwq3B8hAWp+7g5vDEFibQuAjK5swfuZ7oO6oJJaPXH1kfjDbMTllLOjfGwDRz06bAJAr
yEGxVtZsF1blaOsQjtOyWa/M6pDymbrCqmTpT40Kng/Pj4/atynF1oUkbIicfnW1Zx+susKUPekC
cU8NZLr7rNzViOwtQl3QfJmZZv/SociiblrIJ23MgyKUZs0C3JXTjRk4eqDERW4UpmxrYdWGt3Ks
QpqK6Al7HD2PLdcwUXhHW2D/UcZJeY1jZzhNJhQnbK+w0Aa7n/mbmCeyvrMefVGpgzdXrC4QRPtn
zx/FS6fVcJDDOH35Wayfp1YU9QHYpPPF5zv+HcneJpTrWoTbaDCNPq0gc2gpYyuRA81T6j6hEng7
mVogcCXarnZpkVT7IawwjGg3iPZll+b3UZrYzz15KBRZVzyx4LCBo1WCf6TO5S2KafLcCFmxJKrb
0Nl33Cvv5yGxHvo6lPtkiNsL0Qf9nfAR5l0NbPGKBtVeuJnblFOAYUKbQJik7+qa53qmNLiegC4p
dgbAUkvrQClQeHatPrlgkKDH3XNdbA61YVnPmGGGZqtkZmz5/qqrSlv94NWh+YguKMolT2xHp3Ie
1EuYadPGGjPV38NczGuTGMca6m1SrWuXitrOOyXLNo4KHJy/K3/s6y0l7+T19FBBy4296GSbWXQY
/PzKha+lUJ3cwaa02cdEfmsdRs/SSM7tsHb54m651cV7mj9jQmBz/tSwZ1u1TUyrVezf90kc3rHx
8r5T24/vhjBIdxYukFOFen4OpRbULrvmVzpX6V3fc8VP8qDdR9pVZ1KOvIcilJfAr2BodQmFTarJ
z/lEkS5lht2wVVp/UYZabEGV1Qcb9NybEVU76XVvieT2xFefVQgrh6gS0cZI0v6nU8S/kqZUW9kY
ExXmFkirgpZCiltPseFUe7dznSMKzb2AHbZxA2mQqs3VgX1JfgyN4GSGtcvKR47mts2M6X0CYhjB
hwvrBxGAEsJiZpTb2hEbOlye2a6MO+1SIlNE5XtmTuKYlS1OkTr+WmrDspOAv4Ni5Hck30JnANTc
0V7V4qN5tHonuRt7o6TMqmwXUsoZRsePbiwPuHNKcMMzxqCRGio9cbXzCnGx0J8I10WIx3hSfAoP
BwrMN4XqEkxWrDtW9LtMOArcRamPTP6zKxy95255YpFJliRwp2razBE+xI3ltZOGZTKUVCJmn3rK
9EnS9/hhZyXEKvbp8V0ytf0+j6zKXOfgvR9hHdb7uRo8SnjIza5VP3ZnHYWp3nF/DjfNhEA2d4b9
SwMQibcc8cBtHWJCDDNGmGGP7+J+jamFcyAWTQFuRGCjWNOsKb/zounulWyH+ziNGhY4jPIKWx7k
w25aZ7a4Kwrvnl+L7B0G2OTZbszKXuO4ZQK3gmF8DYLop8/H/WN28fIN7R1Y1m6H9JHgJAqqx1gS
hS5aV5MnptWTX6qo4COG4oE6ufnDCCvsWyobT4ld/0lIz9AghpaLrV8Pd8pL3a9GpMGPkB+8CtkQ
bwknSe7MhtrVdlm/FKpnwymzbYY/i8WQ7m5lEoSvqavLvV6s1aR+s/ehd8qdUDMpYi/Di4VoHdaH
Ifdd7phlXcIRyNmZuo6T3zgDhn2Xpf3Vc/GHCAay1xgC7Ymd/XiqhBduQGxzV8NhzoGk3Avlf0S5
PRF7x6jmtXL9dv4WlWsevHBJp7sz3hWNhYe7vLtPI3cPG+llkum8at0YHz6W6NKuN4LQlzJZNHsj
qMeVp7st0NVfNpFWphM+iukot9SVoHdUxO/bAXKWNDZSTA+GXeGpId94TMuJqKwOik8UJIo+HUYK
t9EL8jI3d2UL50zMAlmr9rwH2Llw9QL6uTUdmXc5vXArLI7UV2c5SsFico9tcQ377izE9NuyKCCm
szEwx7XLXE2zebN1ZhdDg2DUuvpp4ezycKjOLTbCPUkADBgDpwp7lf65Bfv6MjldhsQ59rvBGq/m
soxVPhFrthOkY/sRYvSw+NgDXNaTUwKx5VEWrW17/OAPEZJiw/pVe4g/QWJyO4zC/GKWFFHzei/y
oexyFidlrJD/UuTb0DQOOYDYkwqUeih7znIQFVSiVUF6D7Aru07BHDyAHPAuGrTrpadhVcDhTd0b
31BsmVSd1RfuIRoooHB/zSY1gA4Yjnt7FNbV7YQ8sc5yf/lR4N/JBfdPW2j8ZKNIIjNK1o9Y6OIP
w9LtHY/N7FjRGbdpKvWNc8Y/qBwjU+gk3bV1LO/DcRaSfpLnFP1x0DMX2Ul5VxJ1ZPJnDX8sdNiQ
G3HLiadHS+/3POa7jKvTwa+VPBqumh7RNJsZ7353KmJF1tDw85M9ptPrYDf5/YjoXEgV3Ai9p9jO
vOpgqzJmEU5UuGYGJ5cDgDeW1pZiTQr+Iqu41irhpCM+vC2Zm7Y5i4FN50tIk6Dr3kyuMrzMnr6v
Oh54zI/Fe0RF5w8/z9KTFeZ8gOvGuXhWWypQyl1XrsheRw+hoGxTd7Ij7DuP38GUpQtVeloFnuAn
T1RzNYpzfFQqPBMyfZFtH755RsCUqSUFngxEdR0e5zCFNNVCMdDZJw2k/Y0TFccwcPViY7odpTOm
sTGh5W+4ZrUrrxy+Y0oGnlO/1KekHiY+1n1/tF3LOoEFzraiodh+1GkAlN+D5YwvEImc4o7s54BR
62folfaRHDGs85gaSHPI6u/JiKZzhrMNNHqcpcTQCmMfaEC0LE2LXT4PvHzO4NwbrkfXaZTWt6HL
c7goRfll8oG5djSxHBPRDngbSPNx9WGcoOTg0KqpvdO+GRGeiKenIIgb5oUk+0wtf+ZXoUZZ53P0
zWVMoA3VgPoDw2FL2lYvhjEPj2k/q3IFutL6wPRo/NDkKHZVbJYHvBh+uor9DKPKPGouPa1n3Wp2
DGsqLFCp0kKve99Pd145YXr2B0Ja3OTAd5YN75cLRuN9yseBT9Yg9wUll3SEdne2Ea0lIq4qEP1k
J1FtYu+3z8APnPoy5hheAQqvxz4nOhJTKqgG84R7zgSTqX8hCx4woj57NP6tpdXHt5gjESE3nw6N
p8IdRrzqCHa4PVK20H5UZtF/IgbVWx+7wKvhCv9STEXwbTAzLcJtTtlf7fp73h6HxEyv7uw5Ky+y
dfSH8oKO2ch1j4XJSNvZhsEpOI1QGGnbMw8+hpUaVo1BlWWe84hH7/b3wo4Q6sHmxIz6hbcLyKx9
m/6EQB802O+mLFA/8KxJQpsmztOSEWlbQra8tsOcvQNCjPdTFMQgIO3xU+YRwC44JTQ5dhOoLFT9
h9Aw+lPqzuMDhSkD6aMhxSPkK7ENyA4fZ5SKR1/79Wc4BZBL66F8LznfeMQ39lFNjt7KdKjvvJYU
H9o5rtSuBZQpgqp4aGFp0lVf9PUvcw77ZyOXg1qx9GrupFvI7dBNdrGCv+F9UHFd7VUjfsfYm09O
RIqXNvrYvnkhvQWojfErD452XZvUY2xKw+3Ae8+CShIhdsY06ffOTZlcZ5Xdcr7u+Day4hrUvXvN
ahx0q7mZp00R5QPsVMwLN0plynuG66RcYYOcDnUiFqgth+hjWFS1v4ojN0Mu1WCHrbl+Skpm2BUj
nD5o4Tsbn1vMRYQWomiWNy/SNMBKLt6CqUnDVyfx4n1Qg2KkZbhPjkMuxcpthvmkGc9OVTUP79hy
2OcxhT4QWeI0mRP7VYsxPvm9lXyFquMsCob56s5uyVaqNMNL7bBJyZue3aKFk8lNMvdolj1V1zMV
r8WalJL72TuEhVZ+apufWlpphXgwj29OigN9Jej/Q3hA6iahCMv2bMyNtbULio5XtHvPu0ml5R3n
ePkRjUH52qsK50TpcDHwiJpNnijuWQF7L1Kl6uRBkloB3qbW0xD66lYTI1bSNmm1gnvbv1uqlRvX
TKL7wBnFvm6smS7SIZUfM85dhgYTIHHpZWcjdZk640QVK+x41VZVQXJLGhny1nqf5YACEiXGfka0
2pkTd3B+D9pFITP0wiZm7fF0pdovhTq5aA+W5l2ysNPQXp7pFyjE1alIweNv87mVX4bD/WLEZxVu
/FTKeKWMSrdoViWR5ZhiPX5rxltDjk9xkCzrUbLcKOv52h0dfGr/vfrv/5WZKxwA2Jz+U1PBOoo+
2zZuws86+g/OAhb1f//hv9Vd56+lrZF8lcfuHvgELoF/qLue+Zdw0WmBQyBZLvLu/7IWOH9ZJsRO
ejx8YHRyyYD9u7qrsCp4CxcRKAwINGX/V9RdFtH/qu56CMzEuQQis83P+xdrAWt3YPlJP+5wzkVi
N1osE4cm4YM5+fnMNqqcF4sjzQkeVTjBhMlKld284SvB+rvleEDekuLCbJyuiq4oQdUFurq4SmVP
mA6NZ9cKomM4MnNInUfnWisz3NWu0vsGaNVW2djQuHNFP3ubTl/I1JkXAXcAahaMMnvlLpzpdQAK
5hxaudODgpEe8NJgepAs+8WqnpcUwYQF8kCsFp+r6FmXUHlcnyPPz9cj1V1iNxV0hBNoCknLqGwy
8KmJAeZ/MbEOZPFlPgVunL3b4xg+FaLI2UFjMqi8xdGaAdKgPKyfv1h0uj/GyFGrtu3qzwHgGJS8
9OgmgtBEjbuIp5gFVjnBhHUbKSS/L+c02ebgoFe5GM+h2ZYUyESwEO1a7KgSZVruiI7OhbS+PIo1
NEGnLhAr2hbSS8Xd8muQPvvrlAKUn2FhhC9oUnaE3R17KgE1Q1ibUPT5BnVj2Pp26qC/xuMKCKM4
JbwB645rx7qVSX+m7fZ1inP4GopHNd6rBjNVhj5fMNkgXkUOyasNjQDqjgBK8hnnjv7F8Gr6+7qf
EPeqvCcdyxneXGbfYuRzGwPCvp6x9LL5D6kwzhf3pGET2xByCO8gqPqn0c95JFOBRzUS9ASTHWbM
TRdgrVzXRkF9dKadkMwGoimRD4QgWuR7JvTB89dp2GKinNyaxvUCSjCpXQARB3wO3c+yzjEw2KIY
D9iY/T25gcldo+SQBaJVZxG9kDO2GR/rl9axxS2leeESyK55jvKo+AyRqgnUtGyMz23IR3GtILOS
EHKnj8aPCmvjEgZIV35Slz8shNdyNVsLpDpJ8voJgrJ/cxyLUPNcDv4lSYvmpok2VMSpIkusfToB
HjyZj6+Nw8aawjfT+AWLwHU3Hnmhd0el+kuSpd17I2XbdGT7w3OT59gbwxZdelW3STQdBoEXEQRT
lJ9bTnxM1WLYGy0HZxgNw6svh/LRbYv5aFv58r1Nq4PyIqPHO4F8DU0Hs2IVumO1DjD4f4V8uZY/
GrDcdeosqw4mNuZ667B/ZzaO5S1Dh9M0vGSj+RZWk/ku+chNW7Mq5r0fsGPHul7wr7YnHPSeXQGN
xSc6WAQT2brODWpJGMhfQSbmjyGk4RnTuq0H+7vofXoCzDSpv1w16mztWM74MWIi2lRdNMJeaobn
cejKS0Rf1iHFlHXKSSixfghb/reKs21FbPFtJuUSbcKmBYPksS1JxrY4KXOWnISTZDmDVLZLJ7yF
q9ELDkTQuWhM87ZYmlt6XOYrYoL1vquAd8xCBa++wFqSt7byib/7cm1YXSNWU1uX1XoIdbWhnoNA
qDPHprWGaKGLrQhSjPoiqpD5ujJ6mVUUnc2Uns9t1doiYyskhneDLwqMR2FDzEirqvvQdsKtPjRa
A3t7PPPVnrVb3UpMzxOtawl2DBJE48Yit7QiScWDpeMGeK2qdGJozovi2OqmeW9MYvmxzn+mVAJg
ZCCNt+2zDEOKn0bW1uuY8Qm8VS9mKxJgDkAlVz7FU29OENYXO4iiD6tXCTFJV89bti4u/qSRLi9u
GtqM14x56rvJvewQ6vbbrGJ2XpSBFSeOEjcliJlVPx0jXBD8dUcUg+FluIu7LmzXvhtO7qaxuGfT
bbbcUHBXFJg53EqqA06rCG2Qemyb/Yzf/Joc1jLrAUdzMSM4hQ6E71rX1SmQcX6veaUoOi/hCYAS
ydJ2Lxq7iQ4F1E2c/hIHrJ4Xb3cC4QJtOJMuqz6s2x2/vYkJjI9m9XuEnXoy20JsrKZpUI/mkYeT
n+VPucHXDYAA9dfZUFUfMVsoB5EU/acta/E6qYIQl6xScTGjQrz4dV+9g+fxTl6ShTaMihYxxitD
+76ElHEvAYW8VIyivNyJ5OOj6O+0d1NppZrbdX+H3VlC3Bid8NW3OlNvxkJZv83KtLwz/8LIJmTp
kjCMvMn7aEcPYwexweaO762rD4EjmFvrwZXPPJvqS6/95EpwSexsEld0qonIBexYz3g5jJg7ZjZn
1s6oiviSTIF6o/d8WGXFyKYyoaEvExXj9lDEN/CuDKqzZd2wdCFgFlH12oVm+lKy19lYU/dRmsp+
bsveuaUA9sgkJ/ahcrX5zOXS+EUd18gmKBTUkdgFl38zUcY6AjHwrM1Q3VQRPxeFadyInEFZp8eb
8qMoSW9GwvoqdOBPsMbJCSRw3s3RNjZzUJotLxstHypxMK9nHpoFd3m7/Iw9Em8jfRZY11SKWWIu
hkNk+erYhowOfTbM3xktPxtjrgD3510R3Rcyay667NW2HGT8I27rD01bK/tNf9wHMa4WJXX8GXQT
KrY3pI8e/Iu9Ubnzwe2jnD3w4GH48YTxDwbp1EU27semEfWdclnAZlHPZY3c+ehtTUKk2Y6Nr3PM
wpKHS8PV49hFcfvM/Qk5yKgjnIdmTTIB1QCHSYI7pYCQZzYO8VseQGsIe/2zy9Hy4BhYVsBgDWlA
NZ6H0x4r2OdsJcOd12DS2/JEiI59EUTX0OzFk+l05c3qSO+REXfVxQx7+USwB5xw5qTWfmhssU+8
0btOM3kHqh4CM6Z9BD+lTKBtlHQcfXRTmj62yvJ/s8SzFacyowTp49K1t1aVosJYU22QKAu7PLvF
I0S9lWvzFmOmgUVYN/jIcbEX0xsGbpLS6VTeUrKbLdREhSpgN5b9KXuG5k2bhNErgeuo3pFYKAyA
VHV0dsJk3jRwDXESRkoTrI4JsBwpd22wZU+JfOuhELKPj/tHMNcVWxht3Q8iEuQtaX0hr0bw7ECM
NWQ5nLUf4ZQWD2QvDR+XUAcKkGXmWUYp39UZo99FTfZ0qWVFfaBhG90DA+xAxMvvo/cII3wIg7zH
U+Ckkf1sJmP1ZoukvPlNkm5HWc9Xj9AOwVqE8nHjVjXvaE2og7CCJunoOMR5wepNV6MP8pNf5ua+
ntmLreuhpXGyUfKbuAAbG692ps+W7PC0BvlpbJ2p7L8SkSXezrebpUkk8g8Ji/AHGhUtKsGW37Jy
FE0hToXDoFfPdtKSvUDhf+PLaTsoMnl58wasolGlX9w0e8wiHW+otmouvo4cvrM4XUEA4V4kyu+H
a2OCrJyDuFOrIJD+G3Y4ThDwgyEapAMcZLVQDV8TwnIXH+LQI9VpZCi05AouiWU04ZS9Gzg5krXU
DerGNEf7OTXg64zAAK+jJ8kJNFk7/vCQCKdTMdr9dEh9wtCnKBfgpmQYTofWdt3vIKM8G7Yzy/Hc
oJ4LdJlafKy152P3C+eDxcn1iy4l+SskEUt/fUIWifiX6dWgH3mvV25vx2IvCj9+6f0G3aXIkvcZ
8e/R9HVg44AluSHwR75a0DVxaInsmvfdfJtju/1l/zl864B0MC88Wh0bxscpmpovpK3mTuV5+VwP
/ZmCzBD9RtMqEBVxNW4Hx4vsrRlAj1rTx0IyYxb2vZeqYQMQLoxWUcwSbN1kLkFwM3fS9NB1CQRa
+FA8NKoCkzDuP/fdDC1S3F3VYgE1Y9bjFQ6Bb8eo2sNAAOUOfE9BYGGo3mp/jn42cGEOGU7t194y
p3k9TmNIIqJrMN8MI3lZVvDh0fCd2TgC/yVGouLxnNY2ESZ3IsMfcc8li1W33SWObPZFqSQRvEqt
JrlwJUCWqwdxKEezSsFuJ/7WciPm0KknLBp1eVlu7FKzsEoCd4Y6oJAMcWmTu9LJklfCAJMtzXDF
rcmM+dBl9jLd2F2ypxYpoRUyxwYyGJZ4DPlkHgZL5l9eMesfyy275SfYOls8c8aT2dXdTWdW/QYQ
daKcxtaMqhz4a4qsiVxbjcv/6cksIvQUtGJN5aXwwwziAEaVYF1kxbKPy+rogIMovBeF5ldI01LR
+uIkyUPn6991a0tsd5neU0JCzr2OYzS+rCvW9fyn83m0aCiYDPMZjJT/OIqE3iJvFrS1YhxMz0nV
M5AUvd2cGrKiYiNnhyQY4KXyQJKVVhk3jw2uphG5e0RV7R7qtuGtYYw3tT+de3eoTy0n0mecylGu
8zhogtVIPKJBeSVStYlwYmDudUEkzbQ5wl5uyP+s6oSywNWShoN2R+ZFEIKtkbt/ktCWu3kcEbIZ
I3W5VV1Ue+tMpvHRT5nLxjAt7sI65UliwCR9qLDwvmh3uVO0npttEo9TfG16Vn3vUBx00bINDsJk
5dinqjmSAmdDDhZ9JEgghbnXiSyORtUHP9rai6v1wl+5w+5fiaONzBm+qW5cXK1qIJf636tT/T8b
kJHOgvX5TwBCv+rP7F8Min/+yN/0IPWX7dPrgAERN6HkrP93+Uo5fyFpYT0Ep0pTgf1PyRhL/IVN
iFIBh+s1kP6Fhv63fOX9JRyXCydlO/xd3O//S+ZE8Lj/Il/hgJQuPFeBxibJ2fC7/jPfzO8Sugu5
cm3toIXkw4oXxV7SpBPxD7qwOyTbbXbiLO25OJjablkQYh9ee9ov76LUaN/YN5Fny70oeZclYzVJ
sLw44sZnj+x7qaeo8QOFHOKruDejdrkiSznEFzwuxTfL3e7c5ABwTp0p4W90tG33u9AJGvo4Z9Sb
bUtUkK1tXCaUU4I42EQ6C39CY3f1xus9HiqezYKNtlw7qlZTT4P1GTFYvZgkGoHdk6a/uMRjzmRw
2Fh6kSnfGCDFW8Dx+9zQi3RfzG0Zca40BuQDMzz1EN6oksS0QFVj1nGqwdS/NvmQQ8Y2zBiYjIOS
dhJErM3tUAe1cZJTxNSYQxnYpVQvZ4AH54UdHNIIsBpcU+Ubpp4xuI9U081bN5oZlwt4lNmqqYZs
uJe9Vg2NY07bkNVGV1jTQopQRmQf+1pHzhZ5OtHlbzZXxUV0Bhs6M55qtlCJ6R6KiMDOWnLWk64f
kulpmIWm2S8VcbRr2zFreeK1RDYH3+ACg+SRfqcG98XjZHVZsWFxwQ9wQgkiFjXjPsVIeuCdcZ7J
2vcH6u6mKxcP/yaGHu9ZjKIzbpsGF7mwbaaDOVnyKpKn3amsRxNVrq/HV1bn6iGtTPlN7s+Ot9zD
Xb2C2cBL44Uek92A+2fbuY14q6i7fSM567C7z/Berz0cUd3aUao6J7rLn5xI44NKvIqiHXw5xnB0
xjZaGlBCyAYeP2Hj/kkZdp1tPyZL9NBdQojNnzwiaxX5TfSSlGLFDKnWqS+Ga7LEGP0l0Bh2lvzl
/Ek5ApEkQgzEhPQjgRr/yFCXsHb+k4/slqiks4QmK9WRn2RNbKfrYfbJ+Mg/GcvBXPKWbPfIXk5/
cpjdn0xmh4f8o/qT1IR0wDnGHZoiij9ZzupPrtMs6+63/JP25K/IkSfMJQWqSwy2eAQJhwbI58nO
tPPgQS/hUVEuOVKYNHwHhz/5UiBgZE1DQey04ij62f3JonrawPNDZIZpLkuAhqwGJ/LSFd9o/eT7
MThz4vlkz/pMC1gA5KeT13L2rxlnyjbv6kG1KwCQ9NOKCl6ekocM+2hyMNkSvyIFm3snRx9SsTNf
Qr/JYEqQjK1GVoHrOB3UcIce3loPoMqL13qwCTo1uBtdoH1rn2BJcnJ8nT9RFoxVq5n6fRIA9Tii
YshVlSbundl5GBERCMyBH2BHyLSBEZdfdqPniyAEh9LJNbE7kRrCiuA6XmVAs5h6xDV7GmW66zuT
bSDM5ARJSCcplThGFT2yIpdfKdJFCfKvJZUzTFk+41nKrGlt8ZXBpu2WmAGIdY9wEXy/tb0jd+xu
vrdDYtd3hmEkr+0E2HxV2USgdt1ImJ5Kw0h0BPLaicc8K9vIg7FFLcPOM6rqsxhLbo1ewj2d1lyg
HiuoUTZkic5ZK9flt139D5dtrokDtdqmeixvjejbvVWW6e7/H+7/JyEESgiWYqn//eF+6/Lk8+uf
91N//5G/D3f5FzsfB1ndBoaHA58Qwd/JAwKsFNCgcUlKCCSYwP+5m7LFX5g8FKxbvK7/yCT8fbYL
/6+lu9DkD7KzkixI/iurKXqX/uVsNxWpW2FDWSLj4PCB/49nexiGKfqfyPdd1zeHmm4dkr6yhJ5k
Bzc7M5rzUJnTJjOc4pz3XrRyqcc41qOXnDlycUS7rvfq5ZP7068p0eR+bOyUhdWQ8tuRrW1OuMdB
uqtdNzg5mnk+HOdP2Tm3Iok3MFsm9hT6jNcB6JPPIIAQ2K3oG7/aE1uyfo5fReH8DJxujQtLn9Km
rPaCi8hCn0rHXVV2LNSFF2/ZDVsvmRvTHFWlUXayZye/Qw6Z75nc9TeqCpAfT8qvKWYDws8b7vnm
wGlGX4UAIFEKGatddiXAmByeyRvKEtMfLssU+lr4qYG2wb6kcVb+7E27PzpVEb45uhmORr4kljCI
bKpcw/pNi8+U290psSZ9HGpvvKd319sXBCopT20Ki00T1R23KBvHg5HK/FyEQwdtsMEyK3PB3a5N
xMtE4DWsR3bMiR1em8gh2hb0dJNodRNO3r+0vhn+qrKY/nU5OA/a5NAu6DW5xR4eybEuyq2WQfzU
J1ocfTG9ckupbpELMw00gUv/XdCdWx3EOM68/HUARbiPyVuDBgpjfK/kdDlHP3nqxdco8iKuw7Fl
gaIZVP/k+Im+qhLwnBN44NUXfbCT1bvEvLcGFFJ+yzn4PSWTN2+UP75F0L7wHZ66jnqhuLTwWhOV
2wLDTm+JIvbmyLG8gGJxzrau7WPXzdlPB1r4iqmDLVOTRO51wn9zzefSa1am47vfPAkpXvNCfWxG
Og3AZw0nbTrBdchyFjQL5KelqmYplhF36MW/aFy1xLud8JOXCfqpMXRxylzcf4RlSOUJtgxboANh
uNZGmc+EJ7S+hbJIr340U81uzNOLQO29zzNG0dApqjfOoOmaLYXlyILmZRJVvwkrDfZQ9cOms3iD
IJ4I/05DpaGVjuTjwYwCzGs5kIrMkL87BIxr26l2W3Fy7mRbjWtk8PHYkiK6SrTu0IkrvAhuu4tj
5e2aqVbPPvdWXJK4zWRkVGBg8eatXfhUTHShtU1qFjMV2crdnBsG2gT3aGMyq43sChPLJABsbFwV
qGnMLaLq1D5L6GfUM0nbsd5rm0Wc8ubyLvACZ+Mm3hqzzgr8R7nHqrMqCbbXGDunnvvpIIovhM+9
5WTxmS0YZtbOTB/KEUxWaTT1PmXRQ77X2UkQfnsRxPnZE6b3kcbj1APlorfbiqvhUbLEdKSGARxu
3bm5MF1+JzB5bnOQeofSqJ1dDWmKh8/yN+ras2GOD8zB8+PQOI8edExoe3W7qapgegp95nAAGEhq
sYb5G+ufoCGvyIXjVrYiX1udhJ1DSPWNMlbBFi+F0ZFK857dA/3iU26dsQq3p4LBeUsaVP1qvTTY
yULad3Vn82UylbUNoHM+sWjlVR0dwcPDH+FrL9guLLM7Psf5lv42FmwJO6e3UJNGJO0bbUkTNDth
quI0KqrJVNo3+75IkFcKl7mNJYo8NjPiedAFMz4n6pzYn4LOs0PiHqBFAfXwbk+pG0GChpNpGRG9
636VbY0Ap0w5dc5edJQoYkq1v8rEWm4/aTFd2nrZsBFJOZlpEbxNuTHjm0/LS+sP/QlhJz8Rb4GX
rf38ayDbch4iYS40KfORLzk3oThSAUptRVXwKAb7RcaFEut2ysotAZ2O6D6z47Whn8MDmOXZu6Rn
DTYGIFhGH8cNW6At67i9wQS14oU4ZE6hKJnL3fc+Nx5AxdFZzW8eADTu43zNbhyW2uzJ5L0O2aVp
kkNrvOrtrmBNtAnqzJ9WCWaQrV2zGm38ju9/y6IaQmS8b3PXvDUq26Zml62ojF8bIGmgWalLl8BR
JL8aAqVzzskMaoSM3lM+9+OZPBZGOjd32qfIkKzGuuFn6tkpYmBobYKgv8Nh+pBwZd6kiYEk5IGJ
illt7dri39g7kx65ke0K/xXDezZIBofgwgacyZyz5kFV2hClqhLnITiTv94f1f3eK6llNXrhhQED
XjxDLTGTSUbcuPec7wzzTkAm3AmbFRz8M93BgAiULocd74XtTdS7D4yuWg/Vp3DgjVXTE74OJtRh
kCf2niAKi4kLDC+91f0mC+pdu8R5cEydPseZZ9/SqO1P/OvrTPb7oA+f25RVP4vvhXAvoSltSia9
a07C+N2X8Z4NEXNNVGaEF0ZPjgQMWgc3cZhY880/2ViLnhcToh8rmR7YJfbwq6u7MNPq3aS6AORA
T0d2lUdF9QTOJTwpGBRXbj5Vp1IDP5B7lkZw8rhsgxMWjDQn3Qh0h+/OjXfbODHwNQKrHL0jnhPE
XpKfuiGZL408vCjryGSbzQowcQw5V56KifOj4xn4nFuOFMMLWKY5i3FaXOKcdKKWyXoidnSYdzVI
+FWrEgGZkshR35jbQw3eahxlBYFWImrIknejmTx76+CuZmzHPOlOhIM6V/LdHQXELncKLtWYytUQ
2ObJpn1W7HqcQI5Px6N9mdmG3hN63T7t2OyaidmijAagyfaW9DNBFbK9Z9QqNN+bUlJkhyxWNxwt
Wn+q7PqCDOKIs2de2+hqJ/2RpSfxVRWMu0YVzWowkfzrZmH4s8QD0Q3A8kECOQS0ROMhl9Occ3KG
KeqLqLmv0CqMjZJXEp0jcbNSQ3Pi0ocFpcBqWr1n1TjeV7mbMRt2CU2xMnZvIXLvRlrlI+kl12UB
a6cooss2rrcYiapVK7onBjAP9ZyTmlCk5M/Zi2TYK6Yt2553UUAqjHFfZe5TAuNrhTLoENrpaxJZ
O1EuooT41MbufmihrA+DVYTExuZhzptVwvXpWTCYn5eJXSLKUXs8P9c0c29TPXplQ3sc6v6tsfF/
j4N9WYUhfU3D8tZOQtagPc0G+y5VWBBt7MIBCOLM00XVWPo64PDui8lSl4EdbTM7CHFljm7je5HV
MaqzAHhUCuWE1pBLlJAIcs/yK8/T3NCUaHsNLa7wigPMgUthRZfgeeOThtWCWK6B6evc6DdUcdNd
mRAzb/WDfW1g+7Pz5M0KKWDz0eogDNL7VlnHaK8pj1pUaqvGRq5O1wJnASf0Y2DGLTZ1Y9wLDbJI
WWsv0H6r/aSy7DzIiS0aSMymdUu6D40z+uVMKFkzBIhxcTIdpdszCiiH8Ij28ZRro3ruktF97APW
P7NnfoBQVoPp1rbytqZZcOUFBlPIpHxZDCdYQupqg8yChjYifaXFDERU+6Sc+kX1pe3HZmsxRFM7
8JvJERug9smGavZU5IO2iVWkPRRW7TN6Cjt+jpjsam7dO/iZfENF6dyAbgvXI0Ine+XB/Doyzc/2
rVKMWnpnL4bW4abm4TnAT3XtSjapsMx8QsG7T/AvULPFsn4uY/RAqQ3NecWIUGPhQYaFIJTAjkDV
PDuwX6IpD9CLeNoWjSl6cduyd1XfBQ8FvfAbPTSlr/BW3Iq6EpdOHMKTM7LhtjSz4lMd1s0ik7GA
E9rTrQmODldtm72VuQE/LHaKrx606d0IAnktFRV0xVj8DNBoUQhrRf4S0yw72/2c2CtjkOYJlmZ8
F4ZUefizVfzYgJZkqSX90uyC8NIg2nkHS02/NNyJ97pHzeBETXMIILvsafmFnwtrNlaB6ZqIZIf8
zVKdd6nJyn6cDANxdDsA8xVd8+w1KrxNgc7egXMwj4OUii3PiHtuPSIvrAGETBgW2R7NsrkW0U2T
WNu5thkJYth47CJmPFozDpeu6IO1Myhi7Jq2OUGGcDdzELwPhO0YqxlqzbbIJkq3UQTbdHbkszHW
4sSYQdwOEHo2Y2uoU9gkJFogBdlPrW1/5siqNjPwmveqDUzf4wB4IPu8vHLCOL7sjSje21ZLQW4V
iG2FRzSERs4ePiOJUje+TrWh2HQhlbmMPWJbNQPoJInal+ZcX4HuRa432qQruW1+lHOK76QyvQOj
c3FmbJN+5YuqTeBV7il1I8zSWYsfdsimr3Ywv7awyVdSp2VX0aLxSfc26E8a8coC10rFWASnIAov
+zSlcjS8i6Vn5sMuBZ2S2vGneOntIZh/LiVA0DhM3IuqQ0Nkz8m2IIYSFUEznJZDfkQeD8aBamfT
/j6VLTyYoI48H/tM8hgRsQfqfjRCH95riVEWLZWjQGt3XW2cLUqwtTLN4iGkgIdro/ePoW47K03p
d3A/g60VbMmC2KHZTo9B3t8kA5bdEPVfMFGS6/pWC41psROpLcgqwBfTiGW2+cLjiVoRFtIlWnv4
GVPd+KoFq4Su1GJAbggmWXqBzEDwoJJyuWrrxLnqsgjki34Zsn5uMgYES20QEzIDw7OvNHPDOS/Y
y4QpYWrF9U1fZTE2qkbt+8abl3CsfM9OkRyNHs2q6nN51ZGqt4PEq+DMhBe9K2i9UY2Gx3jsDEQz
ZNj52HdNNETlMnwjC+QTDERgpnJtYX6h+Vii5ywrLV1T+O6j8pxKyUQi7IczeC36lVIb+7vGTopn
MKi8PCIygtc6KGZt8RDDAdAjRfKu3ic3eW1ot6Nl521+qK2eVn4bMfic+eEvyzwtLpM2MT6zA9aX
lZZxzI1qPniS4k8mDQUXlqF5T52Yg0fT6KyNwkfC14knzqd5MU6HAlEvqgiv3blV6NySdJ0ep9bp
DjYUUWIELLzHvVm/OjU6Id+Juvi5LL32dUTuibOz4mXsWTy5NeRlKQNVGh9yT1MaA4sDni/GlOzz
D1hPnKWHx76L87tWDdZl6pKjjAWgxDaq11eC3/QGng4fBvHDY2gO71WWmBtOQvEx0uGqTAb/qxsD
8ouF6Okb2MC4GjS1V+y2uLCsPuXIESGzmLSzluhAbjMrRNHMiBengwbUZpliwNShxzMnvLZ6RZAV
xkoNp4s5UHCX+QXd+o1ZL3zS0GbF6kMm3BNSBK8WiFvb8p4e7EtdDRfzBJcAH/ZbynT44Kr6Iu9r
sSYqASmVGD81HH4k77ALkv6i86bPpSq0Y5xE0c3/St/z/xDPb4kU+VVD87+a5iX/rp/57S/83s70
nN90g3YhSebA8lzyTv7RzpTeb+gk+U8di3RJOH78yR9JJ6b7GzJ6m1mkw18GzfIvkIqJCt/0bKT2
Bg1rCFHG3+lnQuv7rp8pSRzWPa6E1t5zLa61gFY+ZDGVEQauCGryPogQq610CB3GpjMCkex01OkF
qO45u5bwPlHBe0Ji5SAWG/UNot98HbUu8KeaSVyNWLwFgo7vGtJAbnflftQ6/E3lZGl7iT5xYxIr
+04mhECcucCnLDvjbBl2IKmsBU6FSnuTLLgqiwbrjdcsCCsTmBWzk+I8msAcmgV11ZnWnVzgV9zB
aacvQKyyNNuLpHG3DawsuKrJhnCXo5vna2wBnT/XA2Ctb3b6BbY117LcukDMGR6C4hI2xulSeRfU
WcZlrzXhjiHpZyzw8Qm5jfSxqTvrWW+8bQnpq/JMez3A/ioWCFi64MDaBQzGUjAdkqpsb+YFG5bG
OjZrBREpm4zmWEAXcxfMmL4Ax+iZLd1briljFMm9a1zSwXqbOwad8NgzzmnapaOQnibzF4/piQbb
jL7jp1GJE1DuswX7rJ26Yw4LDRM7VDQXPpqFPnAbQEzL8P433xBqzoSIZSqpCAUBKwgvyhgNiL2g
16AHEwqz0Nhos1JFu09Oop+TGmCbZJ9rcBHEzBQ35MBKH+EuMqIF9GZCfMsX9NsUW7AU8fp0YOXS
ukKINo+g4qwQrAHV4JcJKDAwW0e/mYVjXk2dba6z2uo+540J4Kp0+gX856AdRCh9jTgWkZcxWK91
3QEZ7DisQfZzT2J0pq+11zKvtWI04mUzzqe0yodzHaVXulHFXy3YNKTe4OkyQo0Dd8NhAuNE+1al
+CtINLmFW39MO4opg+SZpTCtxZUJH3yPseM6hZLtD858K6PyBhLNTgsH93rO4+Fg9/TnYtUyd9dT
CPekZyo/tqfXzE5GZk7Z51x0/QVHxoNGFBy1MR7UW9ft7A0lQAIVR/Yr5cgtjuBhU4wCcgMzvVML
dd7QLPu2pdA0zq7LyX2tR4Wh/GLSYrHOrTTvtm0OCX2tZUOIFM/LHLVKer6sn1UW712Cc3mAaRHn
Ge1JdPw7nAQOXxjx6i1WceCRicib3gedRq5w5sy6vu56Bcuk0sc63DQuVhIfXWvsrGHREQMfZMHQ
bcLEoB7sNCK7VkVY9+FZs+K83bOrYv6MzLTJVwkFTPVJQzUfU8hzlse8nCPAIWW8lNA3UWVf2lHS
TntA8fXEbhxlA6i9hd4WFnUt73Ls3+UhtTOt/FohOve4bkLDQQeg6UEI1xLs5EFQWJh3IOFsJo9w
hXXY6zY7tXAmk96JGjgAmjrj+CDXZPNWmv1CIkc80lMPTSUiCoU7RjfD6VMx8MZ4bRJcc6iRE2Zb
OqgrZxqjck/dA7rb7DX0nE4yIiayqZqw9qdUUJWbakw4aWjyMR7SRF/KHsmrEMMxSZMiv0M33r4P
GDQtP8b9gEEwiY302imTPNnOsB7lBnhcE15GKfrhE83+iFib0WwXvT6qBN2Rs/CRgEK7zrvINQ4O
iJDsVdVaF289l/IV77QMaLX1xvxSeIRBKAhIt9ih9M0SLpCypqRwqPOeL1pFbneYgpHWieqRV0Ac
IZDJ/MzoKlq0Te3LgJ/HWmXRqC46iBIFuu45OeSjM7/IxZpHCDOT6eY+ad37qB2fZIFSpCnU9Czt
QW1nBkY3ImGoRDwOUVFF0d6hKSi3QBHlc2gq+OWitebPhj6/DU4X+LXeFY+BVvuVV/j0FXp60X17
cvh3a7wuWNHg4o9Dn9Nq7TG1e+RsvQ/9VOdrJxxwgmYMeK+mGjeuhuKj25GU05pwPdJ62JgFzdcT
q/Zj31qju3Ui1d4lNHPEbZAh7dqCX5L+2DUOSrPFMTHByxxv7QwILH1UFfo9yujoLnON6E1z4Ait
BgIdokXzGt/XNNj6zyGClvo4G3hktzRYGybo6CSNOEUdOoxfxigJSB/iWSZOIXSQVYbVzBm8Sdb1
2PTXbTvFV5ZWEKWBnetCCmKm0s46BJGT4MbRu22TzcWDNuvuWfOy8bkZ7eqm0nTG6j0gStIEs+lm
Cuo8uyaWqfxSoErZd+k8HIhGd2FSdTJ/YXhl4Dr2ADSYrXc1tjnG1pb47i8c8rtPWZwmyl+gXQwY
abbiPWPs/lVmM229qRu+ksCDdCD2Sje7bzTlrhtXW2IOhBNFGxefdfY1lg6HwkTjlJNSat+CMnc+
0fGAlNvHprv1rMnJzkaBLFSjv7ABnVvfl6GqUIqnQ/FuurL82rva8DQos6t8ZXHYc+ycQQ9RsSls
0XFWV+S2i4swY9p0kaWVda8lQuXnohpluk+N0nI2Yaz1yQZxuMT3EAq5TqDz7pIK08ERj671Vmp1
f+Ok6JH0ssjOCHUAxtdt4D5ktWF/njt2kHhiVV3RkQ2fnF7Tb0xOmgWKyWy8KCfR+9JEkxEQsL4x
Qts4RaHZHnrLTJnAWASg4V+GUOCmZY3Pvq6ZmMzaZCFM9ObmYYwM7TIoag4mY9jABnHCbKYs12Iy
fhF2F+AQSCeEcaRjCASFPmWE1OIYatqxI2teiMa+qZM+e8obAFrbMgyXc0bfMwgzUe4mR05ZYj5g
g2+Dg0auQr3H88n+p0LsXTe9bWrTle0EkXmj6RPqxZEZTb8lXZ5mUSNcuApVxFen87jk0+RaOhB4
I2HH70JyksJzXGjOtO6Lob8xmECFR6uabf08JMmMmBWWuwQmsEisxwUQAde3uwUqa1ePAbFrY043
IsmwhuHx1DdFyivvRZHH+MnpL1LXkLuhVd59MObODT6cgQFiwLpPgzjea9Ys9p4tR78yY3PPfpZf
4fzP99JtIK9iZsfp39MN04BmnJvAki0wIKGdYpQrgFkyVQ08EH39iqAbox5SEMoHjurNNMRAaYNb
nRd+XcOV2LQO2dFNVvVP0ujUKYfZ9JDQ6FunzcAQQK+c8N6yQ9CkVDcFv3A5HuZJqupcg9pJd8Ky
Em/vjJ7kZ61aG9gO/d322jQzHaayKy4yLRIPFtw/tctiDVZM6aQsy3nrOKlfJUl+QJEuGF/D19mW
4BrCjQe09m5kuFAdjEkiPTfn8I1tjsUyqAe8Nv0QgQvNYj3YGJw/XiqD7slk0WifrfJauQZtcqhd
q8yr4BAVs30uQeb4RWef1IxVojDb+9CJU7o6tHIGzZ5f2DCSu9A1s7eqq/qdSpWhtoPQ0gNN7gC2
ieWqtzAsKMFKOziEmT7sM5JjlrZX5BbgM+oEQBiTv60SLuyCWLAR7AaG4wGQodbbNcwMvRXs6/kq
tVArqHYqX6tmem3JtiMYy4DQsC5101ZbrFKMMowsh1r94XB2/Tuh/N+Ijbgu46Jt/uPfF/XlR275
jycezlYfTzxi7LCWlu14sMoM6Zuwm5rZnZbc//3LSAu6GzJi1zXtRUjy4WDVz3lRBgF6Onesl0lm
GCYopxTiw19fZxGcfP91lt/XoMmgcyLkPPf9dQxPM1vp2d0B7WP3kiw7PMHqnAjCSWaQR7Q0fs96
OMQreonk2Pz66uZyt368vMt8jBEf8hvnx68ZY7zQqhoJq1XH1TZaCgH47HBel+KgH5rsRqpv1Dlr
ek6nkgks1USve/d0Re+tb2UGzb1sKTwKUkZ283g9urgJHaHG6qgjHquYArdgULQhzq4awDFYul1U
gFUS0fi3vfOvv9GfvxAnYd3lyI61zSQK9Pv7OTPQcLOyqw5z3DTgK1L64QDaY4AwHbYg9vgwk+Lw
dy8qdAfHPdIKsPruonn6+LDUQYC/EHU7Fw3ns3DxIObtM93XI1M2hVL6n3Krn7wA37NTlyM/F/vm
44fxy+q0tAQ+PJno/EyoYXl7GOZY29i1+TYSDpzrY/sX3+rPbxoSbMoQ3Pw0OYS9/PmHC5l5Y1SA
VopD3OVme2VBg2DjLAy72//6Gxl//tEESbGcIikTTZrvP/xoIdHICVCPjHafgde0o6SAhB+FZ7of
ovNJcjORoszIDtjyhuYqHTphXUvDhuRByYeGkeqvMsBXtDXSgT0GE+rD+lut+OuP+qd7YhAO4eke
jR1uiy1+/KSaFUKYlfGBsCLdBdrftddjOXJY+tvXEbz2v7McEM39cO/pkTP8CLvoUNDC7fzaNQsU
SkGWHb9d54+Y4T+eJnI1PnoNfvh///O+zPm/H5M5Pv6N/7yIX+uyKb+2v/yv/i81BR1B6+1f790S
s/xHfPKSU/If/37dvXWv0XtdT9+1Bn//a39gOMzf4NrYdP902+RNXB6GP6SONqpFgdbQ/sPIwJ/8
IwXZgbVhQsXgWSdLATriP30Mhv6bJErZ9iA2mzxbcDX+kQL93Q8Zvpc/WSZoP1b/WtkRWDrClUxg
4AVYS8QHos6Pb6/9T5msJu3ngMDZRrKP8Uy5awyHjD9UN25DBCFVIV4/3KmfXPr71/nPl/7h4TWB
fKap3tB7okMHFKBJ6RHN+yoNvgyK/tSvr2Yu3+TjN0VoxNAL44it04s1zR/eySToSX2nK7PFn2cd
QxVgFk/cyh+lmW6npsLllqCZqCdmOllHGpPbo3SvdNvvne6pL6mIrDl8JGbkmtboBZ2htegye9Xq
wSdkVSa3iuFbXCYnxkbN5tef3vjJx8e5gjKW/q3N2mItP+THZbbOaT/1JLSSn1fu2ayxA5atxlC8
twhXaGf6lRWjVDAa4zXmlPjOCuwrc1Q6k5BFGNipJ2aWHOqk/qxZxTkSqKBKmAwu4agYMg+tIuF1
HPhvzRwJdiHxcYeD3DnQn9RaTuoQKlMHRqXTNgoykMx0/qY+JAeEMGV9naCC6O3o1rKTfTgNXxgR
AheKNj3pbGPQA1+O0xs3Sm8rWL6WepvoEq60cfUZ6OC8cyf4+a3IXUQvgLtXRpUeKLa7gxk5pHUQ
8enbki8zFuLRqg2xM0lXvndS/abQGDKj/IluBU432FLj9JLkrbsj423cjVFbEyjCoA80o+6uHMOr
fcvoYtoMAAQsxFq0a9Nwa5PE5tt4N44W1ftZSiCQqDmb66FnQDznTXFsm1J+RtMMpbqIyytpLwAX
b5n8F47zeUwDb2OjCPsCMKB/r7pWxw9zwhM8XA5wvKKVLlG2Ea1QblE3z8eCgz39Fwz5fYFPvnCr
tzhO3uKwdA6ofukumPAfLWc57FcgOqboGKTZ80KvVZb3gK/aXLn8NDYykb3R8BcgbMb7gXmfn+WN
uqD02YxdeY/is/iLAspc6oePrxPoGmtZPSweSWrfBRD/8XmkS2eoqp0YI2QZipbYnks8wKqN0nUh
w2pH317cx7E5nueo0z5HgW2gJ5YKCVysyrN0xQOCpfWMH/k0AGF+Hwu0JCLVs11jB/T9vUa/jUSZ
fuJU3V24Y6B//fZO/f+mdj9VbE0vbzkhMXHT1vFr+3F3Eo6xDID+WUz+aVP79N60/7Z6Jz8g+8nf
+2Pipf/GMirZ1FwX48yHXU0SAsBhHxWAZwgU+R8E/Ey8TPY7yFLMxEwAUiz5/1DwG+yFZGNJqvJv
q9zfUvD/aWshLsDDcCBsE7+A4/yw1ruLeD2TjtzVUZduaYUjJ+QcDFIHIVtbTH9RAhs/7i1s0ZT1
Js1P7gjBCD8czxITESPloIsEgcFSaKbJuyUsddMbRbVByjv4eYCJjuaEt6RZTr30Vgi3u8eZKEHm
TKZ4SPtA9v6Hn+0nO+xSq3z3ki6fy5S6XEoP5onuD4cAr2komSdQfIOZfW4LPocx4ARwMVkhazp6
3lyiFBT1NogzjGDThU2Gwe+1I4XfzyuMZRv/uFAsn4GJIzZJ0+EMa//wGVJJpu2YdHJXxbRGgrQJ
juiRy/tff9Wf/OJs6nB/KWRcdGnLn3/YHl1uMvnAiURxZ+/tdPgkLZelEFsCKTLN8Bc39iffCckH
38Zy8YfwIH1/tdqsDX0kfHDnFcgIR4l6gs68+RdX+f4IR4HEGs8bQZ6Go/MMmz88VQwNDEUKl7uz
IzDYMHigd2YdnIP471Ziy4XYRxbbrI3Z44cLEXrLHV0e3yCGLJhrydchxj6fiuIaT8BfnFl+8kuR
H8KJ0ROWrRNU9/29GzvCR93GYnsWqBQzaVgr/G6pn88O/OHE2f/6wfhW1/3w/FFFSyEsVgTWqR9+
q9iQ1ly7ITI2zUoZ8JTeeXAD/TZDRoolN6I5R57GNmpBCsxlsogw8+CLk6H9wbWqbpNU1qSJ5b0v
UicwVrqtKtyiknrEnufr1qzyypdR4alDlxQxMrqcPmVdzcscdiCDoWpnw+/shOA2PXFu6jyvf1dj
/I+v2M/ec9QCmCVMnbX4T8/jUMTmgPjQ3YVFZB4SW5OHqbf1NaXdgzYVW+oCTPF1+NUVUbWhtW3e
Q2GXf3Grf/a8oi8wLQ83vk1l8P0vWyeTVQBc93bUz9ZhtOJLqBnI73GOrn/9o/75SvT32D+gfEiG
/D/+plEVNYOXeHLn4mBYj51EF1nmn5tINze/vhJP5p8fWA8Nl4FVzbKE+/uff1haVG4IzTUbd4d+
wdykvRYv0NPx2tSd8dbReBBMRZuVBIBN0rUI5Fqpox7Hs0EcRklOhtdU2W6isdatms527gC/2y92
r+R+IGIgWwvVTXceQLFz2/blKaUY3xU1ek4yD9CybjNaAGvVGRDYc0Z+ujfh+YiIWfLqYgIS1DDt
qdWicaiheyr6HHA0Qrq39N7B0YS5EVx0UWJfFbYxooOMGgYrzCX93pXxVaDnycsSb4dX1xs2esa0
DEU4mvVeuQcONe5TjGvsajD54nNDip0W0EtHN+scJYS+CwMRoJe2YpMFVb4o5MmEyw2ormNX3Vtm
XT2ZMDleZMhElfSUArzUpIJ1US5xD0UPeQwW9T7W2+RO0yt1hXlZEmPvVgMYvnGuOZMI9VSNfXBR
91HwGNHi2fW5kq8ERozlKtDFc6oln4rM9MiE1UrnlLSIu1BPXbp55CuAIQII3r7oDaTwDLrNW3p0
OBoEOewn3RLN1dxDlsPC6uwaVac7vg7EsR7lFpPF2Ifw1GVH2oMwoFilprPXAeLH5t7lnd+ZAYfl
TlPxLlND/07JxD0ZBCcsLAFI7DvjUrVBwC0TZndgetzgjSr6xWfLnC4Hh+3Q7te9R8q2qcVX4bUP
EiohXi+9X+MI0da1Y1tn1Ts5FDmd+XAM45o8uZmtf/HJI15OMIrQAutlvDdDr0aiw+9tNj23D7GL
/RJAG/bhOM4sQj2hxRYUgOeoMqeTiwnyGQAAljJJuPZVD/oftB5sTuI5Oh03OYvHyMppTTWu/Hzw
HofGbrNHITKygHQ9eVV2wndwA3hRpKwlzV2GqYkYxmioNhElzjFnDJAxWfg6hwKOp06SdejrLfSo
nTSrhMC9tJvOZpqrIxw9pyQjF4YKrhh9FYHi3JkzBQ6qNhNmobB7j9i/AEOBBWe69gALiTDt9j3w
+wu4+ZDYEqL/dmWpzYQ0pjm0gyK4JHGQlGpRAlgZC4PPGw01FOVItph1ctOJvJWmxRiih3rb9YY6
Rp5dn8KWwb8oBgZF8bRlBBbdm7o3buK4arcNn23P2Drceqr19hyZcn7fMfdDBkXdKptTPmqUdc6W
4SU0HJAVJzGp99JAkxt3JEzXIBs/e4HnGBSoQh00A5u1wySM0EtkiytjtuEtYrfxVZZy94FVX8iu
8DCsTNEhKmrJd8UBJJo4f6GTnJBHagx7KergLRWzHaBcGGA1JXrlk8bZ3wVIS/dJrGWbYeoJAhgX
QhNUwFdspO2N6TXT3hu0HOYwLRAFp3mL5o1oHRNJck+BOM6GdUJHkWxGF65z3SWgzKtjiEz9xOmY
gRrZDrS/mlAyIQsewqm3Tqo2wisNXvWprlsPgJojcC3Y7SZj2kn4ONQkqvJ6IbjYJe6qNt6MRAuu
bKnRGwe87jsVxTHxNtEpXEZ4EiG9LHXgATboHo6P3b4O5uKizWzZQaIaZr8kW4Awnxp7FfyfBNRp
UkKNp/Am9eGyEYrGROLOd+TxNBeQUuMvY8yKqxP4BxgZcxTQw/G66csB6jvxRFWIJJcDu/fgKGve
jPVEkODkzhehlzx1jgdevYFj4BWcXUPnOshypo9kCuRRzmm+Eyn2wwQvT9+jepLathTO8A4XA8JN
WqWMjxFfGU+jp8SFlTUXQxA1vqzIXxwHfVqb1mScs1aAKnVklG3rzE19OyuHbWl5EPsNDFOJgUN5
ruv+NmhIa9nWFnyerJ3NVVJoX0dsj/ng2vcUSTP0STxvdsmrzAxhZwAW3QxDaVxYRYtTF0ZjAgDP
NSCszazg2EuKFzhbNZC+zShqmPRhiKzMAkjW4CiJ4tnajOAt6IgN4lINXXBb6DggCFebTgQyXVgl
mFhPakzJhTNuh6FTn8kol2t3Msq1M5Geaiu5TeB9Q9gYB+epcCPonVk4bV0CIQRIizAAbAKCi7Jq
KqoH6rLxhn632GeOCHZ1jN8R4HhwGecg2tHeencR3/eZ+JK+9tMxq7kbTo6DpIHLB38bgpLru6oM
0NZMYIk2DsZED4/c7F5nyHtRLbJ4feqjuvkC2CHQ1wraSncIk2mUGKYYE7fN/HUyYxqmMej5we1e
8jkrD/xzBIjIkWaPVVtrernKb6bsdlEO6Sw+OA10tZuTJkB04aXPpi7U0QxBtxsdTTdMkcpPs5B8
XIQnmGQlr/FQn+o5GK/o5Tz2kO99nB4PIhuqtWCTv3Y0MPfNHCTpGgRngXTTGXhy04bIXtdSd/Bt
7twYCXpZJdqKGBR9D28cu9vUWPucDsuhY6DNKt8VWF1sHooeyf0OLwrBT+D1kes3+mqozOw8MWG8
JqA99gu0bGj/rWajLJuEpSk5IVZYPFhe+ZUNKd4kxZDtZ0fvH0JDN4p1PNrDe00MpYWMv8j9pF68
e8AyqRlt/FSaLPcyK/GHx83X0jTL44jT504YntrW+nQdIxs6TmCv1qXHjHeFFaR/xJ4QfrXntN5E
/DZXkJP1g2urgJaaV98yMCJAMA/eak91l1iewy2KoOLoyAS8LoqqdD/2+rg4gqZ1FygoGrl+o2aU
9Y2AS417EQtjYIOoW+QgRyBbWD5HU98aomvBYCWM88c4Re9FUsOqZVQ+rEcQhVAAgvLVHM3sFBRm
2m6LljviOUkGTs4zCJ+DS4qp5JRa3dNUj+UFI6LLMSubNzuvurOqgF8uFgUM+uZlJ8pm4wWolEXj
2LtcV/0BVvAuLbXHIgCXCHGuAv9awPcrsUpuooqEkLBz8gfyfdpLzx3Knc4muB+r8FjA/H2wKmCo
BbA1H8xg/aaKYWbnpihA8walDcLlgDKDtTktnfDSrYrwxugJxWhQS5CBY2optAEAODQy+usxqj9V
E3ybUuvOkUm2bT4NGyKaep9MHUDI3ejX5QibowflSy4EmlkMi81cuRfmjKffjOP4hsLexuqZBP40
BxWJc0LiZx6LxybRUCC4xaZP9dfCiffdYLQH4hgQQUWNuRekHWMnJrZF4h/Yt/Qjd5m2tGfRC5e2
u6W9jPuyqjR5RMqS+KbAkiey+34kxFmR7gGbwfYB+lU7Svl0I0Mv3DjovXZR78U7wfVXdW4jYrCD
JxfeGOpK3uZhcjYzU4u2Ug9TC/Wo6adjq3WPMjH7a6CcPrf22WsR7IhIe5UgXEyRXkCTuCMWCoo2
1MhsdN/D9L0eJHqMOIbFF4f32CGiVa6qY/Xf7J3JcuRIdkV/RaY92hyjAwttYo4gg8F52sDIJBPz
5IBj+nodpLrbSllSl2kvK6tVVZIZAcDxhnvPhaGZuObZsAhmhSnTXufKuFbcQdeOCLJ9ONj+j2qU
6S6yEE7CDyp9hB221xQvs/3FKC7f+eh51+awRFg3KEW0OxlcwDZ5BBrVcoqVuBv9Z8Ko+bf5yOrw
fazc69jM30C+dgQvO/ClcoWrp4ifYis4gBx9HPz0rbSaY90RRsco/Mb22OMIq69WXt0PW91PuD5S
9OaWodON4zK/IKLsWJZoCwcvv095qo55Gn8ydjh6w7Qx/MZdQRXHtNpjl03j8IDWvb+Qbuleplq2
3+RRBgzN3CMxRMUpSFxv15P1sAf6+ZnZksacdv+xQ27GabxwRSNi5X6Alq13RUvMIZqlnQpEfpqy
XACLAvxDKeU1W8eGaxTnvt60Y5nCyEZdF5Tl2XIUrvVypFapcYEsHjmEw7QI7QDFXLsGNQwfOCWy
nKNAhyvfcUpU8lxv+tYKjKB88L3o4thDsvYs9d4X866FeMPKgOqzyCxsgyFnfh1R0NvBfTzbZzsN
X7qpvAFT4azKkeuOZlSsoKOqYxzPBBc75ZNABIn/215ZY1q/pibGKVMixEqqT2k4L16O83JWvLOn
uuWiKVJOLBtrKWKe55FhKFxzNz+oITIPDhkY2zoEFVE3Lez1XhNPBzOKI6VKT7IUajUhPd80BcFW
kVTI5nW/ZzvAJxUpGcVpf2G8P7FGsqvtDP/4p5xi+5JUI9WdZ+e7SYhqZwQjrt9MnEt6ll1K/3Ma
ypDiCOava6lb1dFguOwIXuPacElbQwDKiOWh0VG1C2sWHX1041MeXtrG0NuRs2PrBKF3rgILSSFG
rmSfmKq5mS24ZyoZsx3q1obqX73YGYp4TVjUzkrIsYnCLljLwRsfsR3QupSkrA5qELuoktWPkQ91
kkrmG2/kkmJiqg9WbOg971txUzexOEZVVp6K5gC5Kd16pIydBY7VbdTq9JyB231uzcp7Rgj9HY6m
tcG91u/j3BYveZ93h9JMjYe67tUnSWfRbad870xoCxmU5KTuCYnr92NBuNaQBy1BVovenjHOBso3
EadNggh/oJqH7Wa28glj7tqAfW3vBMFUJBow41vnSOTESse1PrYFomfM2W9TQ6kYMfH6gRe4xLwK
pSlWlEIdLfI+SBGMjVNKrZQKfUBQ525S9lpAybrpDYPahobJ2+Y8voi3TX0M8Zlvh9QdNgqM2G0i
wK3OTlafpIz7Tdl6dzGDqHVfcMXxSQcHq3fN3cgsJcPDpPeYA5OzMyp1TEW+LYNh3AU86PRShbrC
0tpv00RRV7p2cQ4GTYFbInVyM3PY9DPBDvXcg1EfLW8PX9e94vdMZC9k2DpdC+d/Nvin0A9CZi6o
+e2Eap4G7GFoLfs9K1MTDWIHdMEeXsGmv5cSIGQzxiHy2fmLdlzdB0ODiwuWBFpZQ2O1zVR/ZYj2
ybLcF34tfg8VHGOoPds2phxunWlaq5CRmzW2CRtX9NE3ljCYDUFIt7eFRkoXFIbJ1BEpfuTDYgGp
Xu9cUKAktqSW86Ij8qG4BeuXPuU1HWZLjFUJN6KJSbJcwx0u75hVlE+1MQRrFcT1RwoR+B5Vrri1
msbexhOt4cqbE3WbWcFnkxfBPfM4bGWG3a2grFXrIZzTdRdI4ONwgq6ztlTXZdVkWy8Ys2M/4iKo
m9DbNkZV7A3Y/whAyU/HppSc4M7ONGaqksCmK+SX5fw+YDc/ROBhXtFqIURPU8WEw/uUSFEpDoIJ
85yJD6Gw60tuA+TP+im59no6LUIDUxbP4o6Iamx9BC00hzGy4+uoL9PtXFXJldX3CUD7jInqVT5q
Il0dbfd3Uyqcrz5FXnwy5myCSSCRB9veLF/NchRkLQ5ydLcK7PXPiptMru16SqH7R91EXmVA4lAu
DBVu8UV2DiYhlb8Onqu3xjTQ6c3d/IifwMFCnfN2nDIHXoP7gBmDMzNQ2Y8Cq8Mu9c3FcDdGW1F6
LVrS2n0Ks/Iq68goLEx1yqXjrqqMdwfPaj6fEQoH2xQZBp8C/oNesVrHG4sW7ZlfpJ6w3FavUJLI
4qmKGyTp2S4ta3ntxoG5I8OakL/U78q3uqrtU+cWFhwpWU0bgDvhwXTD/mmAnviQhX3zmMCvwFoY
wFk0HCSuJQQ24uaZsqODzQ9mHaAz7WSiSYULZ2/FMpczsSAdZgWg2C8wmZJLDWUfn7usGmflxEaK
vV2Hu0ZGzNKnJoOmTiyWXkmtjYVU3+Yoj4f6gyADy12uSfYoOX9udOHrbyTpZDuENJN7zVftX/P+
jrNdYqn70G05vbJ7zw+KPcxrUgyZX65qUE7kLOtbJzJd1HL8fdqw97B/wjsKsE4R9ARTJuTgZY+w
M3A8A5iFSiUReS1xvGv4gevAMNqNMWYuEr+ADFaXFD3UGu2zbLBG4qu1DRqE2vvwaKUOQe9ba6WA
eg4BskQ5d/qeljLk+S/wbUA82Y5Nzd+qi1+Hibef5cL5I2UFyuw8fM2tRbLqCPe2modnOLSHBvDD
nkmtCdQzhLdioQ6BfyaIU8atmydkfZddma+nOGtOtp/ce5j/t1Xfn0IHp96au4UkVabCW6Y6bMKJ
yIH8LBdzV1oUJjX4JPeYhZFxhKLurhyp9F5KFzsF5Ev/i/iVYK8nq35h/FHflX7b3aPr6F79wE8v
fPP0xYzudmav5IVaDrMR2nLypisC+nrru4tJ5AzwRFxcqDvhSgR5+MkMlgqfeTkoPjsCd+5w5mGM
askN2hE2bGRAFZo6XWcYd7ufmSPMEbZUOOPnHUbWjgjHY85Mu0bIUGUaCYqdM81yJ/AANByhmo+4
xAFtKxD++8jv8HNVsjh3bpY+ZV6PIjr2G1Df3rAJxbJxCRPjfSJtGtYLEKEY31urh/bexaW2L2pT
XBiLSH50S0ZZ1DLRc6UcGaJTywbrZmwsEnMyjmmQPis2PWSiKsT/eLAuCOo2XYvgZrAJuiihS9aq
/qln9VR2Y/BEwB74eaDjqUT42BYbac6vGJ1fIH+AFO0ya/GS4Ich+NyvO2zaU5KcooqZEAsdJNaJ
8YwKPSFrj9klY3cczDG+YygomwJAOtgcui5iVGBTi4BmlqQyBi+xso9UsIi0ElV48050vBUxzvkE
IroV0cZr5aPocdqB6G7fiPUMZV8YN1CbpmonDGi0KyYa8QP6UfeKoq86WmCSt10S1w9ePxUV0Axv
idopWrbUDDxw8c3a6m5bu3TAzEjbexRR3RxUFtFE4oyoqw3EbHUy0G+Sso0veZf5LRqliLGmGKT3
yuead8Tttsuiwq2e7bnv7KVjyW9DEVUMbsjG/gIWRtFr1MDycRKZ1prJYv3kT8thmfXLCDmzQ/un
g/GDUsj3jX3KDoHXG/OSF3fM5Gs3xfKajVR1zpEI3LP4lEfPsu0n4UZRjRXFiFOqamdowd+2wVsP
koFCBmfYEWR5J7i3RcI4zWNoB3iVZytdJGAbw3RMGKaO/YRNTBBun9Y/M1mCweiCtrhAM7dYMTQp
wcQNuravxnDFMYSADtuM2PSENO5ok+HF5b1Tee+TdOTFrdP8M0ftzMQ0ii56rJxXkoMXRL2Oio/U
DeZTjdW8X5VDwBgiN2iYsF4oAgfryn0IKgJW1xBxzY+2jrBlqq6HDOfH3m0mQqYRftNGt8bsMNuN
QfsRbPiM0bX7WZVW9cwSKXwBR1OhCsuHrdHyzePQK7OjRyV5mMpkfgnx2L0SsrqECxLS+WYpw/tg
Cuy8Axxt1309IyGwsbij9+d0tsm5KLlFTrXhgOQsKkIiIKT9tGYfxztzmzUaMmfVtj4kuonky2fD
LeKjPYrprIYheEtNK1sLohZWYvKTk8eYGW670dW7ulLhx8yQhQcAZf+bD40Jv1blUVTPRDJnFIBY
dbF17aLefeTlVX73RHDceuRh7Fk2GPbKhVG7pcxLwUsZZHEUxJywh4eVxDG/6c0o3/dRluJLzshP
59hvtnZVF7esyzq6vIh5F75TipLSKuqHCQ9tAGMmh6c0uQwhHatNz1Y35EdnmPzjGMI8TJyq/iJZ
mcVghTcaND3cdGIF/QQLVjAIsemyojpzYOBtJnbeuwW1oao9bfJorXuroYuuCsAR25L4UupsFFk/
zFQNdwysh1shwubB7WX17TYasDlxuadZh95PhKn+Oezq+jpyJLg7y+ztn67uqu/MyhbcS1/ptxLp
yWuqVCtXZG0obwMhHU/4NDgOGLXS9g7cqgHpZ7bz2LqYiVd+RSTOCtS0uDdU5zxHuLC/8JA+m5Bo
12VLRUJoFykIMo/AOtpuk93Oepg+CqKt5FoxO9XUU/htJaP3GQw9Yz0Xrm2xow3gS8aaQoFhePUs
TmncOMUGsBUcRzWGyc00dm61cdm6ckZEJbbbKO6u4pT3FyJwYIDD3HDrFKCc8rXl87LBrssiuvYN
cUZCSZQxt4R1I/QvXximvbXryehDqzrMgMe1rw7AxXRTEGd47PGs3cdcKH/n+K3zBEVGkUdVNPKL
0sjB7kR40o80IiBzjSNbpodaFpCH2RjDGORuTtt9iE6fA0K1wPNlUHrvugq8eFVT8l9FoT08ed3y
Zgs8PFmzwdTeKM3gFMnpUykkgmyOB4xEdsVzQo3EJ2CZYMK2QXYvljn2yB5HvmE8y79UNISMLDuX
6NoJqYhpXrsdI0zeBY7y9uALCK+STLCtVeIqFh42/+HR7PpeA8ZzzHJLmlDBpsOUVbd14oTRWWum
P8LWyY/SSRZ3d9QJkzhskYCbC5sfasJkth4dYGM9q5vpKssMzK6QjV7hePP6SCOat0KFRXZQeWZ/
pXknrlB/ljS482Tup74o93aG/z7HSbzzcpZA3JLlcYg0izLJMu3WCxhnsoPUvE1Ic/sxpzWOkho7
3Esq42Iz9FQT5MP8tHugIC4InVOK2up2mG3SH/jY7Qm6izpPkzY27Grp8adshzDaWBls+/b0NlW8
oWuGEu73Ns6zPE1uY9+95Ox991bURI9xUYCStAgbP6SFGfc79vbxrmydDxfc0b3hpc4PvHTdyiwX
3qVZfWnXTp9sGefiQPBOwPDXaV4D3ubXBvrJm7yujPvIsP5KiLEILf675IV0KVRQvLgXeq2zyCf+
oFiIMyHrOm78padneUrHfCtR8V7yroY2x25WXHrTSJ9E3/Mq/deCCed/kksgQWELCpsJ4c1v+p7Z
Mjw/CUZ/P3lRdwkg2x961bJFEKzt7QHETEhPxmJcpP3XMPNKUVoXu7rHpaa5slndumvfLxh21mSB
5SULpnL07N1AGc++2TJvCTK3GcsUnsTKCG3ooDynOg1OOp+7NrlprZ5VBar7nY1SK1/rIZs5V6iA
edeTal3pzNoX2GFWCeqgjRdylmmFU1oM7uOoaQ7cYTJvwV79SEsCDA3ZdwfIYIi8KhKagVMvUimo
7H/x1f1J4+0h9WJmi53GtpgOyt9EbAW3El+fQ7WOhpK+Qdw6DqbGtQZ+WZpIloYJbYZNdBg7Ij1d
Ja2edkG+pQpYNAaDtcG/GZDoFPeYP3XhbdMAJK+o2nhdjQacAk2/m2cUwHaaHiD2yL8Q5vwiifx2
6wXAmQNkwYtLx1+Uc3+49RLeJXUfqGAvVJ3S4gTEUq2htcdXs9Hdw+P3Nj0v5/UE9+9kCqG/2Xjp
oxKLWo+Bm2uSEg81ipy/Et3GX9ybf34uEGd6PvelDFCm/vb9RszwPBPu0JJMzBk62lFwLTDv/sWv
WZIpfn/+uJAoHnkEONp/GZn+8CXULIydNqyDPevPKeP1LY3DMCi9Gcfc+7Ro4DkjM6ICzbDEwoS/
GtZaO24YjGdXaHaCS44dFNkMD0vtlsUFBqGA4xvOBDIl4rHusvb5X3815u+SRs5rYbpQ/jiDfGY/
v8k0m5zMPdQ9pHC3FofCbJXuWgqGg2mY1Svm/s5zkF0qkVRv+cz0jP2PWMd9Hp8mvOAbxAzTl5sG
43/pzP9fpP0XIm3O7QCV8f8u0r58JW2MJ/D7F679+PUf//73P/J315H8Gy8vqmioAmih2Tr8w3Xk
m8QC8w87XOycZJdw9/6DSARgHTfSH4KB/6nPNuXfCI8zsS8G5nJAucH/xXUkvT8pk5HqLsgjYfvI
PNni/HZO9OTPO1U3Q8qDm0bz4nKoqZECLZYq3ioJiEfXZgglC/Xr1sqL8JocpnwX5mNzlaV4kOFy
F5TrdsJUm12hXllWJ4lXDAep9ty+6jyaCQPzABvwNuo6eHplQpJRGUzN65yQIqStKj8mdh4fCggn
B1303bYnJ/0AV7W8JI50OlrXrg82qB3hWrOtQT0E6wjlC4shVR4tP3eukjEJCXao6QtC+DbnIVVZ
A0lG0RAVwWh8h61WxcofzOAzCcg5EmLwz5WbJqdKwzZgCzTjiHBt76UVvoXsAVgc1qsayAprDNUD
TbQ1+Iq0TJ8RDL4Ns0jOiUoemZLMZOAVPTHAACs9bya5ziKZIVSd90DOU34WSWrtRzRgW45YAMVT
SU07GQaMEXHEP5Sz8ijnbcBXB/4gjddGo5jxlPEAl81C9hT4Z78a8ysr6pJ11GZfMC/cFTub5D70
3ZQXU51vXdlP74x1vOuYxJgFx2sw0UIU0fPSRJt7yhYkEZtjm3dtS2TpiDDO9a+MLqIU4Etb2trc
XCwiI2tKaLrSfzKjWdx6UzveB6SLBkcfmStj9TRqLpic2PxyBrUflYyH5jjQyFx5UWQxZ6iG8FL5
BYwORIJ0zYXC53U11GZuL/wg8i8M6QClYl8eoPCJlij0Tjr+rkTAempHaB4hAHHA16GP+i/SRZLs
PKeFyDAsbSERbjcJuSbvRg/CIWxJaixTgAF8pB6RRxT4TzW0qK2LBITpetFfOro9LiUNzsSgzHe7
FSqz/oEJOhnARWJbL9odvOcKzBV64UGZd4vclzxPpy82rgqrg3ZlfgAljN5jYLH60jGc/iRWJb1j
xmRvbSOOGvYlwEavBz5Sv9O5WW3dKVcoLclqv8cf6h/I2SCTMIvGXcHUKwdx3FeHppbLlCTv6Jgf
LAXC1B36nTTiZ+TL47rKpv4G3GZzZNmUvo2y0bduxezBddAQ+aq8dKNJLsEEoVSP811GYOM5pVza
eYYio8wsmnOQs8TZ567b8VSD4iHJDL0OvaXBgIqkU8VujlicmZHP6G4cYna+ZRq+dYwEr9PGLs9D
E4zHqAZKgU9cAk9lJU18z1idyrnFseZbZnhJ2xY/HBVIeUUkswp31mAmdJsikXe0zS3peiru1mOc
y3MbEII8khdQQL3kfboCWOJduTWG4uPgW60+IgXwkq1gZzS9O4KL9ND6zbBp3bL6yoktxUpnNp5X
Y2UC3QLLnhQe88WI4hHAZypdExpA7zdbBHZIFmwvDINfW5Z04052wqWoqMMGLf0CqCc/fi3Mfnoi
jIfkZxhWL6Y1OsVpSfIjfSBbev7O1ekO3AMDeo5oVhzS1fkL6bHDXgfKID/K8Z51EwzXpt21N8Yg
SigoOLfBLMGEJZBpFF9SppL48zA/K9x/uz42wl0PLslbscq0L6QwTJ9EcppvuRrztVSdexh5ijhh
62jnp139OCSW2bI8md0JyDZ5D19R31V3s+OF36mBgDCTev5Sw9jDnxD8YBNeDQMXRMTY8RD8tY9Q
TBdwpWz9aN0hgxnvp7aR/Va2tMg72fC/IrNi7L2oAgdCLMocQouFw26BjRdMOApZW8dC2xrMrpUM
KIGyaH5MtWPR0gLmsFe412h1GTHR9lpuGfVrvw2y8+hWBq+XyN7VtHCEb2oMCBZAmf0UVPNaBOAG
kJ1dctYW18qHgmM44wjmxokI1+DFg4qurU9gqucWdQkt+0SO3TmCUPTkJk103f3q7WfHqt/1r45f
ZTwSq3YYa0hTGrZbhMxpZoeyjAmKXyOD7Nf4AC379EM4TQrGMpuCz7gx0MXUJKmX0KkQBrBxEWWA
tW62LUYQE/tGOnJnSXio8ntG761FS04/fBV6dpxsPK2jgDcYWsgLXB91NSDJrY7w9p3jUFvOcEak
NRxs1+MpgMJzVU05ZTgcLrSwKQj1FN0zXVHc3ctRo3fNlfhouvneYRS2JGSF+kGMmYP+zWgNZlip
kj3pjj0jDGvOvA8VgcXeZAQevCjtaiiaHtOAQ9bNfbzVjcfWCc0+gzCxBAuIaZi+IyLDn1yzGx46
ePDZpuqn7sGzRXDV8AyvRsNy7s22cV6MNihgoZTOqV1WHW6qFsbNdJ6DHGGE9iB7+25GWPx8sjoe
2F8LuK8iryBDaZtdLX9FlFQ3SVy0BE9zKWHqsHqedq1iarh3csf+SeE06R2ioWK6syMRP7mx3S8/
XfhXmVl40T5hLPOUjos8CeJDV58aFh5qyzC8uxhS5yEzNit4qfOgOJhl6lQEO4rGPriGCW04NEKG
/F5MvUaWvcqIrobDTldL+GNxaZHcdlu/b/M3NJDiolISkRgEaYCDii0wNUQwkr0kc/3WFPQJ2pqN
TRWFs72OIrd9aEmZ+fCxRFtrVASSFDEEt5QfVPOIXdgXry3CQC58ahKvY3bbB68Ww4iEULffLTn3
NgDBISKCyWeCfqimjr5SaSYaa0BdSIdiEXNge7NpEILdFQM+TVFDvys7dJzAlOovPKhEdqPzB3kU
N0gcnKH54QPmOdR0HD+0Q5gNcrol/LuzliBw3kzzFqIEwt00FdEbA3N17TIseKEDJwYWyFF67s3q
yR8aROF5m0Tmlq2Te1UoOOrpr0jymHBycJwhr7JQvc5Lcrn6FWLek6N2M2Y1wK1YFN0qrDKWLL+i
z3PPzzAjZLq5TX+FowMnIyg9t5fQ9LRp9FuiM9RwER2fSSqfNbxOcUHYOimAabQ1fCe6Mhw/etKj
F3/DS7QLktCGvNpWuiKHNPkV4z5GJLrPv8LdI0uT1tG0zsLls5mwhhYKrV7r8Llf0uGBfKu98lAI
10t2vLGkyM/EyVOQHjJSNWFypmm5o/3CrPArgD4bIUvZ/oDuqCgdKD2SIzApsvZlSAJW4mBZ1rz3
OU8ISbFO0ZJ030U5oaR9NDw2IeP5vAuLjW064xtcy5xdsRLNZ6QKPwHzG9s/xmIREPRbpAnzWxx6
330SKia1IiLwzerhok0etF9n8gGeE4hYIR4uJjZqrLT2E1F/i1ldiVcyUUbxEjcVK+F5tN1bu/d8
yChtqthz5nlzAAqDkWUItIVxkn3EZx25I/AtDojNgNuhWKTQZJR6VVAfkL6DFuIdcBzx/N0TtTs8
h7CYGOXk1rBvEUZplAxX9OKEBOB0j6eD0Rb+iOagRAhRWsHw6Gd5CWyGDPK9LbPiU5oUCVaSOe6m
6DPjW+Eioeq0PH726Ks7TiBhAfWya/bJLBZvRT0EqPLgU25AQQS3YAPVg0BdjUzPQwWwImW8efcS
ifK0rdHVbijQoO35Y/1DR5KnQ3agDK948CgMEzakH4Gn20eXsf21dmzrthjN9glXFIpKu9YEANmR
N/GeJfV+3SdGsHesajxw9wzxroiF/nK6KUgO1ZwEJFFKJruiQsm5YnWAX1xMdtlvUnIwVpYg/ynH
dhIRCCCjV4Z73nriVmlWAFy5gF1ldyhQYB9/BH6rT6Y3sJu3SK9dTf5SgvVdRD1QzBZeD8F6Dsz2
hNk1mNrrKSSiGlLBVBtMFkIR7OPSKb45JNIP/AnynPsiBY04NuWW70wQcuwn47rvTOx5I+wqIFFh
9dyyyr7iYXXWSTIYrJ1s82TaybgifAQXIaA29vAIzWOJiHADBwb5nOmlsPKjeYL3hf/lKwrqmYse
e9nniCnvWtVYlVcy8ceC7bUyP22dAIUQJJ8kBptbmArmmtCGeltZ45VCaUt6UAaTzo7zi53O5W0l
PfwavRF5a9L7OFjqKiXfCssL/oXmI8ihDlS+dt9ZTc2fY94UOauIKVpi/dLP2qpQ0RGG/aALk5kP
gM8HeEv0f5J3yE0Pdn/YW2bZdmt2Ph14b2wm1q4TgNe6RME24LHYjsVAQLJgzORTFJTlwwRIDaMV
n/sugMIGj7SGdMfCQ15NUZkXaz1i4WljOz6MSHDjjfLyOWYz08Zfnl1TLFYhBhBXFljR7Bk8QlFi
vugCfeuZiK9yLsBjADj1gfOiuY5sPgaVkZlRuqAj7AZeuBNG50drIOGTCxrSfr3JlNN2DJzooanm
pz+MP27/a8b4R+IXtObfhm74vfE4k0yHVdVbxhp/nDz6Nl+sjddynykzvauHubtxYo/gEILOTsmc
Y84ux/gvLLp/nrRLwbRWIpXg2zdtRjZ//KVWYlZzKDPU43GUX1NldLdROLAFF2n8yFZU72jJiCuC
Fvr9rz/un8fslBOU+sJmRbyMjf/7b65dl3Fp0c57Ii1sSh3JKmqsPONKTTY7I7hq5dev3/j/o7i/
GMWZARPjP1ycP/ESzh9f8fTxb7fq4+u7jf84kvv7H/0nCIihl+MxEsbHJKTPTGwAtfAf/06gsYCV
wLjOX9A+Fvuaf0zkvL/9ij6mvGIxYPJ4/nMiZ5l/ExLLbwBw3HaXGd//ZSJnwj/7/QEycZmbHupF
T8ICcn+bjicm+lyWse1uzHWMtF1F8d5sVXyBNCyeY7czX3yEQTmx4zK/TuxpME9+WXdHf0jSh9Kx
kotqcA+ummFyvkAtgH8ru6DehxX953VYah0/4xsKJ4x2lf9MQgtOg5pMg9GwxaoVzE4ce3ySSL/o
CnV/qUvxPKdMBVd1OTzCnCweo7ksWatJ+6LwrR4sMmBPHmzjI/FXRLFj88HWKd2xQuTWFfWagJaZ
wnJC0OxOLUGuXTlf0WMPYq20z+Gow35apYmXVydLNfdsmor5vg/ayj568Vw81MKfeUUyhXvA1FoE
p9kZyOZCQ+5ggnCsuD9aUQ6AlfCQ+ovOTqOyw4XB0hHhUnetxzIITj1BJnLLRt1Sd6wE6i98QawV
IwSXPUvdKPiq5nn8nE1MWAcLp0qx7SThuFE6GN4uCQIFBRO1S3GBgFAOp9lw+59QTrvqZiTb9z23
tPlYeUvzq0L/DruYi6ElRZ2KoBgZRlwLQA++9zmpxOmPtoe6YNWEivyoPPYY2MUjsHKvV9jf08hJ
1qTlIqQgQ/XRaavkTZNq8KUbA9QmReVNIWGqbpmHdNswxkm+xrAyXEnT6vYl5x+mVFcx72FTba47
FxVt3jZYIZukng9unw3ryOyia4I0i+x95ua4p9thdNOJklArRVgFaCFi0+aItXkdThB4hR0l61pT
fuWRF2+0jWrbdTIsSliM5Mmgrbx2yuyHLrhbxrLJQNIUlSaBMUofULxFq3aas5XI+dzaD711aswm
dYEzVh+iGpFnJtr+GeWF/+JQ7GIlE21mv8e19FZJnfdrqcdP26zEKoh645CObrRBmZTsBdzCGGx7
kFx5XXFf2yn1CO7ta9ed3DvakuBNqTw5RziaUE9Pc7zHUu3/UFhOUccJI38l7llDQrLckdiTJCI/
A5N9wU6SKSwCQdhFjIxjIKuntkQeTvog2N0pj9prCvEEkXZ576eQCwkJcpq9ky4Ngx085o7TvylH
lmtR99zvweCTiAe7OfN3y9vdPmDRmz9Q3uj4RYsqTrBngUXEEgQjfjUSEz0chUSMzphqRlxbFQLM
H0oZ5to1Is1XPBBU2IUZddWusmU/XjfQrVGKZAv3gFG2He+czMODTla4CdYxMeWq9pT3Zs9SoWHz
I2mERIhq52XhpRg3roOsbUdaRqx36OYRfTrLPmqdeYPt7oZpnMQmHbnQ1Kulm/GsW1E53jgIUvU5
7P0BTQ/iq+KBDbRT3sf+AMV3kqE5vHTcXZRIMicflRAAv1onQyxYwk0B6q2a/fyhi5PuEfyxe2R5
GDUPGUIWf5sYXZB+DxSv16SsEPBlk2lcUt2Y+bPiL0q0YZVm3/nQBbQuYajqVZ01jEMiZrYtN9Jc
Yvz3GbWvSzIX8LHO+U8VpM268Owh2oZpnbVH7kz8bHViyRXeE+dOEe93U5au++UZY2kdHLAnRJE4
rvpkAayw5CIX3YRQ/fsVlW7CITFaT6XnmE/IZWDUiwxFbJ45mJ5F3UTr2K/lWjKiopEzA5ddMVFd
PaOjOWYcPXWyZc+sm2rNR2QclNShwX+0aTHyMaMtopUZ3noWy+c+c8uXChEJGeRsym/0YGUnqsSA
urquxy3nEA0QJsAB+043nBHdBrchoAQa/TQOdqnhjXfuSCCDE5fWfdGXjCOGzsXsmpVRdQwbfMir
Oh9JKG0mwtM6RhKuoZpHs7TsF4i6w85U9rQi3NE7YreLUP7xiiy27I/E5xhhPrMNbDELPjqa0QbP
ei8mHVzXENPWJUEYGP+qAvU1df3F6Cr9IeB1vyeDiXEjNpG+6Z6scNWH97wtE3/fmLJ9rMx0/ATy
5nxZgTk8DqoYdr1bPgQcS+NqQEvZbuO+emAKOaY422KGQU3GyeubMjowB2ea0vbIossyJZLU6Xp7
zcoUrL0PuxVdS+69RbLksuq2bK8yb/J/EkUAXSxBhSDCAOd21xXvUhZGtKloA4aDsDTghf9k70yW
5Ea2JPsvvccTwAxmABa9aHcAPsY8MjaQ4IR5nvH1fTylFq9EqqWk9r3LJIOkB+luuHZV9ehEgQUb
/PqIQ7oOui6b71Xfki9qa7jg4WrxDQ9mbP1p6tS4kvS81YdVsdVc11Jujd93W/3WFjPmekjNPLuq
iRVhY48TQjWOeSIJLkb21RzSL2UY9tM0rrclf+490OVDnoOM6i8ezR3rtrj/kU2s+3cQgEmvLXl8
Ka0y47WsHFRKLt1zmQr+f7An74HXMnzBFDDfcyIDFBbN9fYsbsarVK3N4Eca/5GT/SECWbyx+MyC
OSrTgRqisfphIjX5ixqwf7KnJlBiZ36K0W5yALOAiXDvmVxg83hV+blaBShiz0iBZdbEw3Ctd0Hu
1ROfN2eRvmWm+omekZscN3rrkzUaW/NS9YVxFnbdfXEF4w0W2yMCVlS3pevPXT0xeOt++KmB8H1h
vJ2elsLT8qSSKv+kkw4352oPxG/MzK5+ArwYfkWyYOsMt6Izzn0fIbWv4KmyEM3GeQGrzsVPqsI5
N+5gJLuIbXWyW/8J0txaqaE3GI4zkaSk/BMHHD+ZR4N6sjNBhmpmF7bjH9d6X4y+GgI0z63GV65K
n1KhFnFNLelh3ebhL0lnetMBVPMEk8n4V83DdCpm1Vxn3TlnRT/8U17TirXrYdMmZM2n7I324OqQ
tGV/SZPIPJg60mevIxuwo5u++MisgoCOp3Fv7DEvTv2tu5VXOCX8JK4nEAldVvYZd2q5fbfcfumG
WuT6na5G9GvoF4ckTT9REBO7Nk5fAeMgf7QMMAz8w7fUKPHLMUKXTcUW3umrhzZ3t2cG04QlQcwm
zk5Bz/ksramn4feMDxSl1V8enA4+b1AcSB9RUMXiesIKpNrmR1UP6Djp2lV0Uyt1sUknfMtx7IMJ
KAG7HtuILnHdWmrXWCoH8wzsPubMXG8cxfpjcOP212bWZN9IoN6WyWoiXs3e6zlBnrp2JPFfa1ZY
4Lm7Wt3DhJ1SQI0pOJ4WGEYg7Lh+5NRffSIqkFcYdjBB4+eM3yKruJ07gDDsXnjsuUoPOaAj+Jj7
a00hxR4RtP1y04xHjQuN/oGFgbL9ZlzG72GoKSdJsr7el22eP0hSFvbOmdkx0BRomzffoLPcDZ01
0qfK9vAt3gbv1Wub3N1zE9ju0zUxySctLIgWZ7E/TW77yUu+jN4j8UpZBBww7u+B2ZIQNG66KOx5
MuPNWtU5KUjVY80aXIK50kBFZuu2kut1zaOZetNBDYONS93qnCd8uIaD22cWL5qnjt/oeHxPtiF9
kTSYP85rzNyWqLZ/KsSgptD0NtUzkkC7Z7KfNGh92G4vk/bSBxpHyeEDyQCJL1tCOvEin9uGg/pI
2hICY0ocNFCTMn5z4mUhz2cditXN/mBPbnxGIfXmLV5thb1p6GeTmMpXvWX0cHgJ1j/dCjzz8zp4
50TXzo/cmbbH0uyMn8jN2Yu5Jh15pX4oKYVfnb+4L9LmSskgjXtbr2hZtpfhfZuX9YhVc7o4DRU9
vu0kZobZGXWfSotuXf0Ur9fNg1DqI1we442C02IKir7pD+ZAHLdMOvyla0rPS6saWgtW3Gv7SoD9
hXYyJ3u7QCHeXCIs6MvNytc6lNolZYod36qpM65z8BGAUrpgruL0QnOBebLK8XMxBwI6cZ36W7qO
vBABpqFme8OjqTkviXRPaddw8tix/ZTONHOrVcQxrgJWziaH1w4h+h3DobuzO0GwcIDIL3rvb03I
pdeyOy1QDoKWNEdo0/BxcOeEBTHd6H8io+kfWF5y/q2ekeEF4XZoDPahLgf0YkYE2xfYx5Df6/px
qVRyarOGVN5qVEern/NLGzvjrxlyz5NjrKAloonRiGx1/Wrz7Au1O/dHApUxoM6qhx+QPKcVR3M/
8kLXjd5m3Fc4lqc6ujRqSg+Nx85yiQlcjwLVRBmEued0/sXtYThZlAJAFnHKnEDIPPzOgYvOQTYX
7i3R7H5lrcCfClhsOM+8QWjrWQE4tBgq7Brsgtfn0/fmtr+3xmC2Kuzo9jjlNtYkJGL12nXnlcD3
gStQjEabcKtNV2nekZiqgsShfqCtjGnXxZMIUyg0T1jXV3ffLkt30W0+XM0maU6rQTuR76rOJLqj
4j38e32VdfTK2/5JI1dMy0gCY7YfbQcwIr0+G5Z47F69NXus8HsCBnkMPLHdsuQuMQa8edk6Fu+1
XJIPM6YAhdunHnnAtm/aHJbvtCFmqTch0h1iWHa3YlQ/aoICpzrC8HQwl97meMuW7QcO0ge8nt1D
TijxEPW34iHZMQGOFSJPIUdSmjfzQq7UZ7/W089m6+/KpGgvfZER2bduumFayvin8CLzZ8y4sXfJ
ToQ4I3HXDMZ2gfXW32fFNL6UCX+2JF4OA0mMYVvEBThfNHOK3UtxX2tnfh0cZvO1z9GOx8IYkNxc
dR7InwcVbT27YZX9Tywo4CM8Z7koL5pfoljhdHYHM5wx1WFD1XYoDapSyHZ6+a6irpdepm6ivodp
5LHg3dgGtLWgBNSjVQat0SpwJvlYDcBeHSJJs9Ume82tjduwIZuvgYQX5nc8yn+dIhqcVycGN7i3
KMPhZjKIZD/wNPndCWPG3FKUWJO3tPpa4o71xCgF+qNjECV9LLOGuEo61YzfeflYZ1J83fyQD7Bx
rd89/hULZZImBjKhljyN3G5CTUbBJAG3pO95u8xk891GpASX+6oiptm6mMWRPLGUttvnlDTq5LAB
Oi3IWtwXFlk9UsMlNESqYvqOlWFBb9gwItjTgoIpbdhK+6EajBervwkM82Tveb40Lxg0hm9RpBwA
vVUehUq/uqxOLrLvhwqSRJz75syehXtdQTQuqtVr66zDsa8Qxu/iZcWfIKsOJUn0YiMcZ5ZE/ORi
ZKRpUcbc96xNhXkgEOBJ7OTFbWTEODM3IQaxjL8I9tzbjngDGj/pOfMvTVrjvUvt+Ie5lI4DwUxG
cDEGJ/tMq7Q7s8GpauwRrUxZaS3F2XAyCSIhGraXarAmfSXOTadsnSxswDfYbgEL9Hm/spU4DNL5
4ZUtydCW6xsefXa+nEipOe8Ba253XDq7L2pgthpwTgpUmfQaEq00Xhs3cq+G3hBfvUzukrGevvjI
pd09R74GvDSW2QM1f/avIhvdDzYz5s7gecQk3RCwR5G6V17T/rK7GHdD6sXyugCaCy0vKX5n5K+i
Ywsm5VZa1uX4Ija5sNuhx5iW346FwU42okOYaGZl+VRDzHdZTvCca+EYs48o2h4hYWnI13KuY5rD
QzKrvexrx7wUCbkqhO6Fj3uPHHdLL5aDPPbcxLKQvJBLDMeZTB9VfHD2dteMnzJqb6NyX5OAT/ui
eM1ZB6p9xMbygXKogh8tkTD28DJjasUGL9fnVpX2N/4EG+E6QaHKZyy5lsEjanUUoVU4B8t59hr9
My+s5kOXlvu56apaSE8mxmPtFpJKaIyW/X6W/Rq6YD6w4RRjd2ISL8Jpa3KcVOuIP6wk/0UxDS4Z
koyJG3/Z7docqLzQ90VUuTaXLkrJQ7x2DixaV/3S7D8MPxNFftF2kRPlY+b5zHqj7w6Wpqgma7V8
LLHtHotyqHFl4Il6hnjdYtOQLUCmjrvHHvAd+Uir09XVyqxY7Pq25ENSIos1wVTWHeBVURqwumfk
muaUeSRJAwSn7JBPjr2AuYuWH5PmgsV34vbv4+rgd9Tj4vFdOwi6e4FpgzSst7JAgw0XfdOCa726
jptMgT24mjkhj+VF9xPCbKym7BsT1cbeIl0MK1zB/2CymOyhO3vYgz6yauTSxdtTuz5+tJtdirBr
/JmmQ38oK6HPLEScNKxcWR3Y1ha/q7YU1JqtXrYrqBEcKQAkq/SQQj54p/0t+2hnkzbWEa2Rb3PD
zrXPydKsvMVGyENkAAB40wFcEcRxwVCPU+y9lmnHbX4RHD+rtrKf0ToP7EEAb4sr5wSGk9i0kEth
mZfWyV0QVsmiepPESjONm59SNf6rU2P3VmhBX1FOHKHc5YKV3i4dnHUfJ5rdI3cBArH52AE2p0pL
xt+LkzqXRaDC8rHL3PtsSYltOpyfHNg4HAuKgwxJ215lx6avqmEjrw42YqIme7wx3dOpuadheIG4
t+bLDw1szccZN/7gk9SJa4e1/hA3cT9eG5AsVJ0ZCNK+Ifv4N3SzLAmhlWC0JIxttHseS5wrS7UU
5VsmJ/u84YXC/zhCRNzPPCaxTGpvBvmB7myIXtW7qTHXK2owkDpukQYN0t3SxgH4qyILBESwJ4Fn
pTm4TEYdVyaPamWTz3wA9Sa6mylIn/fdAJQDOjPBrjkvWX/lpjfYZNJ5DZg7l9CoZ3O8rrOCcm7c
LOr0bDbs0UB4sEzqHUrKdlviuff9NjDdFzzZuIJpUBlRdgPPIAri/qqpamM8nWOWRWvNC46psY/u
KMRTlMaV1l+0ffe5cx2LzWOm9c426mGhsZmmMj7GhOV3RtF0VdBzbMJ1GVrjKeaq4b7TDbgGsZ5S
LjDZgBtytiay5FRVUVdpV+tXwUCm8GWK9JktLkYpBtcWkIaTPueFux4dFwEhTPLFeW/SsbmgmN4q
BhImaTKx2WPRFp+NIaOgTh0nP2U8RPAYi2EXt8MU+dSRVt8IOsbvOm3W16zwSDclNbCPncOxu15u
taQANMFJkoohlEOo5LbLhkv4i2Gu+2lmbvm2URMJ7qmBx8llLTkbFmLTfsCSRa0cjuad1FpwqBb2
H8uASM/WQkIDjNsLKx0bZgkB/d5cxegbZS0pZ3bm7Sh54z5Tutw8RxvJrSTLrZQIYSxeurbnzCaU
Nrzm+DaXS9KOTbixX4nDbXamZF8aPZsoCzDmFkb2iFvS5e2b8TGa5C3jksxwDq0Ct862WdN2bShJ
0Ue69CTyTDK4YJVyYZ3IAL+QHSRWtljrN0lYbLJ27TdmVu3cdivmXwgyBDK9Vnwyky2KZ1uW6Jec
qwmUqtwFptPRC9aRcnplFo1v9kC8BXsTKQo+at62H9T81H9hHTCLyo49ACZDs/wjehq3967MCr/S
C8t+vKE4V8SCLbHkoGei7HR5+P/67D/hhv9On1U3rf//nZT4P9XvpPuv5dl/fuV/qLP2vxytaElm
9f2fgfaO5mdM3PcWzcc2X4Qw+h/yrOX9y9Kow6ZlYaJw0G37ehyS//2/LPEv0uTEufjt6AYz/0dp
Ceum5f+nUBV/hKUJXuAyoGdJ8+f8u8tAs4ScIAEPYQeSrX9J4B2/bo5RsbHAbPrABsEFcGHVbViZ
XIBsULpBMVBs+m9/bf+Fw4Ibx83P8O+vhJeB14F4kCIyKd1/Xum/JZtMNenUWD0R1Fbfv+cuS4JI
e9Fpog74dcxT77pwfjI+7cqoXvZNPYLz84yAzbk68kNpSIIV5jw0iy+FKInWlK44jHSa4jSM1KPJ
I/q0Mbb7K4jd+yTDnon5TmFeaw3xlPQoH2krqhMcqI5ngrFh6I6LKDA6ALdSOZihmMUxJo6AfYTt
YJXR3Jkzd8UANeYK6VZMXGP5+hs5FI2hi/TyXRsVTq7MvseJTZO1zui43fpBfqPkF3dKFpjc6GTm
VrCY7WXRA+GGFUVQDttvbOXqFZIDyFnqJM9DPvePpLR51kNUTKFwzPVPJL/+hG+ze8CcbJ3NGiiU
Ttwx1B4tgjEES9+u8MZhgzoXdXNcUnYg5ajjt9X2uKtm3Mb31K3pT4ueXLoFTfGWzJ5BSCaXp6wi
D7lxOF7bJDZCvsQ8LE6k/XpOumOPteAaG3I+Te5tTl8Lkg7xSilnO17WwUjvx9SOg2ZumwCDMtH7
kUx+uDozUMeBdplY6eFVtTBkvbSWvhO3tKhWs/p0WDIF3drfLHumeWx6ufGttY8AefCpamO+i0nW
vI487j+wwExAv26UV7wO8LpFGrTQKPdy66bfbZm5gS7z6skuXS5RkTbGu7kpu3MaS9vHthD2y3xH
5ICmYePitgmFtBRTh5PpPDhYNFcEr9iiwZuwLvPjjq0xC9Acu3QuieT2vSZYn6zFUSeAW6Mt3/ek
6XvdP1K+rFHBoxaKTV/5c9mlR2agxG8GWGJNng+faRajbPdDvWcf848JzvjpoMLiza3W+5Lkuu/N
vJ9S3lYhGeU8aLgG3f5L/467wTtg/o4/yHaKaodDbb2LbTyYMEqsJ3OR1uNYTsuD2WBVaJtp8eet
SUkOEUEqig6o2rgdmngYnmBkakCZ9vZkD1EWtJsBuVhCT5vgPT3ma1o9SEvEgRSpCiqYCaekFYjz
Cd23XYVVcXKG5ljPTfNeVFLyr+m0VArkCfSt8q/EwxSw+ClfI5tmHId+HJ/fg/hp0urjtHjbdUkW
NjnkWg5VFYtAop2Sui4dWj0Nzws6EN/7ZYkav4t5aHeD4QY5FvDlgKeD4gtI+iocpUJz2ViV3JfE
8n0iH8R4q3Itj9lYSAhTrOJGuTDa94Z8nhaU5Kq/X5ptgwxUK9JI9nrICvbS9qStu9hNHjwOmYAw
6oM5ksJPkAtjsxov8L7TX2vdJX9ZBI97rxiqveVt0XXlRvGwObL9jDn1j/Q46XM3Tc1dNdvDaasm
FSKz6AcGXXascDyfY5Af36K5wSgyIhHDPI6/OrtonzmZWfk5N4WoHVGfya3svViXyZ6BjsplVqU6
P6Ge0W2gunYXOeO4grWDpeeDKy1XjKDtGEZo5qHqPbe5ryZzrghUxtndODexn3RGFpIlkXuSEqxH
qRFM9lbVOYMvWlMSrx0n0F6WnMnWptE7rPPowS5T0gxCeTVmAPYpLZwC1uc/uN2OT4aoodsKs+/e
+xa7dm5F8YMeuvLMw2+6i2Syhpxp66Ffx+o8r2Xyo7GqiQRF3PG5TiBx7BbAteHWsD8GKuEt8po0
uTo7ICNsnKnenzUnZ3RqqqoN5nGozm7Rq0879YbjloEq2YF9oc6CDPShsp0FNI3rNX9TwkZNEG3d
8JdsSL+Lpm34LC1vPDa6fqgS44M1VH+sDJMIDLZaZIMUdDI+Ya/kAudBPDQ3+wdwZHAPGijbp112
xcnL1hv7ZnZO0Zy6+7WE8pKAzsFTI6IFAGYbFY9WMsMBKKPZXk46WyfU4jKy8j8aU/r4bGWl/RI3
LD5DJI/mu+ej8B1Fonqvi8S4IytEGWdU84AOrI4/rfS2+a0B/8vqt40gZEzTZ156xgX75hIBnadw
Wet503s1AHMxU8n+DriYPMcUbWJDclEYcXb0e7DU+q+1CvXMo7B3T7ND3+7T0Pf1aYBa8DIyT78k
FqZzbNutUPdT6bV/47KnjzdJHf1BSbNk0nXXExwQdVjTSV80FTR/IKeTfYmEmR0N11LXKLOXZMeE
376IROm7auFvNc9xToJDB//VG61+ziPd/iht3T7bnNYva9m2R/jSUxj3sVBhkyeuJp7kLndyi+TR
VmlMrIfZZbYjZzeABENhNwv3obci2o2n/NmAuHUBoEntuZ1DUgP+BAjRM1vzo/a69MesslHgLEhZ
xpXAJyRGF9y02qRL4CGD5XxDFlXARnpcxEFhGYCeNxT6J6tCATcsI35K8Cl8Fl1jvUn2pC+I4sBD
rV6FQi41eCcjxjnhJSemGrbflER3PbPWnPlsESe/WNL50NZiuFgOsSWmNOMJ3aM+EPnq91Bz6z9O
uojQndjyUwkOha1byHoAUmwrLuxVvtyvOeWYwbatQnJjnahOhrjDstaaRx+d+BT19fKTu8XskzhJ
PmJqNe8cGZd7I0nIrULa2tMsL/b0ZR1FiXcEs557YnW1PYxDof2upWViL83SYBZzD6zQcF1VZV72
YOkirrOXhpu+jZljHsXR6ZdtPvd1lpwZZ2p/FRZ+VcYGjd1rhL4Gj6mawUc41iPhpQ3NS/NWIN/J
prGT3TO/KlTZmh466txXMhuVD3DUuWBcXgO2HXEJALLrP5tIs0fN1HqyMjGEUU6eigiNF1btrWGC
WCTuwC1+mLZVhYPNe9ROOveqDeTfNO5Slje7xv4DcHPpqk8K1L8j5eyoUDsL57ObZgmOZGITayN4
/2S+rMPBUg1JevqAPgx6Jh6LLs0CmUdF7uPYc+9rg4flYTUJcJG18Q6uccOy515xyCJlHwEw6YMy
U9e3Kj2193XKYeuq0dpZY9kEtJBZ62O/mJCp63pTdxpG3mOiEtxrkyyyC67H/HUaAXFRDG0eFNmd
U9ar7BERR/ZB1tTrn0mUBRVy9Zx9uAP9x5VBFNj3st6R+8yUpDlmC99NUJe3MPBS9WYW7RTevF09
KSc5uf2S7jO2rf2ebAX+ngV9ZaP5OdTsp66VM5r32ey0gvk2f1/qRIoz9gL2jLPlREcvitrimLlZ
dcWNOt6QW1QmmXCi9GQZxwmCys+xj+WjPYueuZrd/AunTaJ44450uSfEnX0q1hEyoumcw1DocJQR
mCgChh7wyVHFLl0pMmBjYXxvLMH7w6QH4+xm2XcrDe+B5mhSGOsmij9j5cQPOaciT/+BeEK32Nwe
2OKtPkGp6s4pUqY3YzLfoYF4jzzg2kttzvbF84whJOMzhvaCaSpb6uivKnQR5BTiPtAfIG4mgZHF
xuxYnKKN8c6mnDNkXchcQc6qzEMO2ixwCtU+b7MGdrQMQt535BP2qbct3yoroidIQBQlxpSEl4Ni
LLMINo9FTxikKfc0VLQ+y8uGJ2dM1EtR9aOs+T7qGArSWV7wg1ELs+ZOMOGCf2sEHgfNg2ZXIM0F
ZRo5d2tSJO+4Ue5bocnYkSM5FLXoAVxxubl2KmY3nHcOB4koxmPNHcP34kScTFutT/aCAmUX1YW9
25sW5R8jch+GCfJwTnYCQTA3wzSpZqrjXZ5MGcInMUFaEIftoUBi/jWt3fhQM33tBqaAa7LlyVG7
Mfxb62c+YxtCqQ9zrKgmusqRBUrCXWqbfUCgZWjxQIpprliBqVEJcNQppi64YJB4yOHgA1g1pOr4
km+pvoud2LqwU+3Yssg532+NopSChRkjY/mbNFdsQc+eXxs+TKGNEQzuOWAhk3JmH4x4/gRgT5+i
LrYv7jDaT7ZVuucJb2OAx8nzHcNNDxGf9gvLaxBPsu4sRtDKvL0NYVmsvDWMBR9trZZjVGhNUCA9
u/lwMBN60dzkgAbPe3rdzxVsAKaO9ByxId93IiP4Qfe3v2qeTWAI6/FkOSUIYwPRJcaSd0MDdLaP
hZd9d3tsTWaIzZ5cLDqktGKQ76doKzn/pol/6gjsDxLFagSAWYwLyW3v01SNfWCxZn10LiO718YF
3qlt9FEqYrrlFcWfszcdtykTXy5QBTZPW0MQU8NPRdZ7z6uoPsmqMZ6taVTP+dbmnJXKBUB4c6Oy
akXBLdstMBnaflmWxRXawq0Kn7D+LZMWcc8eUH8yaN+R8lcz+mkuPPsQPzYjV3sS1a9tNhoXsU56
R86pPxpr4ZxYI3t3s569Fxcrlw/ANQNxxgA7OZUMeglgRznNlaYACORp7WszAvVoc4s0y+dsWnLm
hKr7hu1g+yWbTswunXHqpTgu+WacTZnCPLPm4X7whv7sePmzqqEAu/h/hd3d1+KjpfZlzM0Ai2oo
Bv0jT+aHajatY54sLy56UWyUz/DuQQIjpcIlxiNl1dOe0fCji71P8I++mNLvjsXGvgDdgJumSp6z
ZSyP3qA52GfKfOx8FryPu/rkufkFJ215jhd7u2hEosBRLun83D3Yaw7eNkuKY2RW6Wkeivgg0Z9N
WaUk4yqkmoIL3jYZQB4VY/iJOjF9pLg9/yUxxV3z0YGTQOJX+9nIGSlM45gg1vo07pj4xcsoxLwR
XZZClYGB2e7oWdz0d1WbgYmH0Ife5vhb704nWFvFIXVO1phcrJJyMwnIrrFS9dY0Dg4B25FvaWaz
0e6mgeZSQXDvAGO1pGcGEWjErDmqECRd8w5suPAJWc3hpoEwlZvXXJLanF5gnT3mCjT5qvj6SQeJ
yM5D2f6pFvgbEJlJ98WuWQUc8Gezcf0WHkDIigkNys1vxPMl90XeEdsVt5oXRxCV5/uj4GfMB2Kj
yw2F6LanKXPdx4WNfRjRX+RXDkUdBBeDqV3MUFMuO0ocR7hbPqU2zGeyBRh1xYKRrzSVI+Bf6i4c
lCsOc1oRj5xN/upxweydafYC0FK4WJpOIfrgM9GNnq8OHpLrJOu7OMUMvUF9pDQeV6dDbeILgGE/
TeTjmtLwMqQ/IZX9WeNOy53Z1AziosV2qDQ04x6hNOSxadBVQ8ciaCAzIPM434/5ZHHLplSLJ9cx
t9QRjynBxsmfMTCReyyPrlvzgXLKgKftHz2Le6NS3qF3MNEb1kW5uPOYtcJ2mn6MYo67/SJlfmp5
HLx0lrneyyj5MUqx7TtKIuCkqIcyW4ZvQ8nmyM/vqpyxBaGvPcmW2xgjivECEfuulq3fZMCHAFHr
K6Yn+qWU+OQAR/0wW/UuZWn5BkKL767We0kmy0fI6+DNJyEz9L4Dp77Ww5/RJOA68WjeeQ5STT66
kORLDTFTkK5IT+Q19slcvrY6ZbxU8z4lQLJreYCHZdRIlhuHolo/jYaVvnuT0NL5BvUv7GJ44ZLd
h4Wd3tHsDL3cGh7nDulJyjR5THoy2TXgaZydk28VJvMidX8hCYXx1pUULvQskJ2nmmPRln2/0I7j
Y8KtaBxDR1OVxjlgBrq7dd4Qvjzb+dXwzEszpykfx+rlJp2NU3WOvN47guG615u3dH4/jp4/1hY5
FXqgPr1qOGcbGnjBhWNXNgtU9WI5QGET2Bgge51QO8fQyLVF81MijnlvTY/tNsVfcW51ABLkN1f+
V/Kw+/kRfNlotb8d9lwwGLj+WYy+p4TNUABvGBtAwYUaBExoLo57tAWlR9U8PsQl65ZxrJt3aVFU
kWPgQSY3XHxjTUPN80A7TttgbhfOTapiERbin9UvW0JjQWRuy10NuIFdptDtSeuMmnljofsF1JPh
lNXOm2nCLiWQ3kYgsTjCWTEMNTJ9m9Ri3/M+C8SIVKij/ppFNlzkzGTrddoy4YKPX/rPvreNE3Sj
FPnJXKH5kgtvtqg/0kf34kXZSynq5ODUWXPovCZ/Nyo2363qHkmB8LpSQIQ5JaM+UvoYxDznmZNx
YWZYxpjCm2cN5w7YyxTg8iLeahptdUK0Jxw0zz9UPWH/4hQ/Eb2w7wqTKsoYKgYr4iIn18v6hml5
XqR7deIG4ZO9UIN6n/F10S09m4DKYUhRvymRZplDy9VjpbPlKevjFiTKbR/umc7MJhX3nRDxR76B
JejdujqD1lyaoE9pbd4ZUU+qIVqX7DDnSY7hZR4OQ07qoWbSZKDKR7+0eSKnm9lhj3NgH3IurIV1
Ryhyiq84IS+Vyoz3SDTbLmu4egS9YVmkNBWBJeHmxCWo1smuS89I5kSNdZxmy7wsTlzx7qzKjWa0
VTu0E+n0EsWUBfFLZGCKdLhylxfv9NuokzXo9m+fNIyOkU0EpePCVBHgehKVouVL1/LQ0ipwQOVj
ALJ0a2HDx+zkT02pruY0+B3Dn7S8m0eILcXV65R4GUsRn4tViFcO/uphhF9xmBA5sYJ1bXsQWSnb
EOCTUDsqTBYMKW3Dow+/wmq3GKpVO7IJq1eRfLua8wK65Zy/IdzdjZ4iS7vO1WPW4gmwFvsPTnr5
0yTNk/iCCPzvqEjLV8aQH5mniPfm3RPJ/Ffh5TfzFguvcZuPw7Y2Yc7sfMHsytsVosje1dV0xFJc
fTeKNhm3sbM9PR5mMNWQK2LWg3685tujOcKMQEfAo7E6LmuzHB9gZNos6DRydFk7IXik5t7NJe1l
7YJjKRnephXwlSm6j9QC1NClQDKhm+p7pO70eTX69svG9kureOTMBzRYpEwi4mBFFRebOHpNEg9m
0g1rEY1UsrjjZUmzjANvyc6rcP6mjP87SVO6n7OC4iRYVLOfRtd7tYqSh0m/YVUaB6u66i16HJ3t
UeP4e0qcm/9sKmghGcQv6oN4M6pU3gEGiAASbPLSZ6vxPQFjCqLa+/IGywUrQYqIKcnerxPpksqT
CKgEDbLTMgnreIMVZI04p0xNb/jR1D2IGdoRHPrfxsU1jlzsZjrXiqch1eS7EKagxAxXi0G9d4fp
IDe2ksEktv6U95VxP62LxxLDfk0a2CZVDijM7nB3/l/qzmxHbmTLsr/SH9BMcDIOQKEe3OnzEB7z
8EJIEQrOM41G8ut7UZnd9+ZFFar7oR4aCSQgKKWUfDAe22fvtTG8kYKmeGCCxL+yoCr0hnWnzY1+
NlxicF4o0qOBiRyeDOEGrgnZqS/HB2Mx/oYtvVquIvZohv4jFFr7FBO11vkSrXShtu3g+hti1U9Y
IK4TFVswWGubWpgUz/mcGVQOCEnxFijifmsy4XAWIo3am94fOJOVm1Unn5R9jApAbVg1qQi92uFA
JhFUP2OLdb6oMkK1rGJ/zWAx8/aK7lDxMQwmr65ICswZjGSOxUsfd+ENPNh8nHoHhJdP0WhWp88i
wvrZpXCYbP+Hkxp0KkRnD7V7Z4uOUXCy7n3mIhz+ct1Cv8JQ9TLJ9E1Q27SquzpeN3Q/aNl92A1x
MLNgeWxJe6xNOgMeLL1qT7B3+wBLdvwi4InvAeMw0oxdFeC7oQDPcIMmru2N69XarqC3LpL3I7sm
EnJxCrR1Vj8KKL/hOodTcMYwhPYiBd+AqBRnQ5rsxQg46RtI6sdosL1gNNoD+RPy5zZU4p0Hvpvb
CtMChTm4qUMgtUTghK0jOTqAZjHa8TbCDnvRm9heBiCMi1Q4lz8NtAa+P2Dhzvym6bH0puceGxoC
obmtON8u/gReZ61hePmcMwYznocKI/Q8AKcql8Bk2+tvNKBqT9z7rfPMR/llLLFcjGjsMYCsuLvj
XKAKPJJ2/uGM/vAZuz33OkQDf1jAHJmYTxgkkgz11pYvAqLp3aCNfI2njDeBHZOKr+GsoARhkmfM
zH+H/QynO8RjNXNcUQXwrnRXPMvYiMsdZHFxKSMBZyAfbRskVwXqPgJOUK6tfPTb1RwVCsywl9jg
WUw3eZa5ag+soxjjACUnW27U9t4lRTGvnKo2+W/NYvEGq+EtdctPan+gt0z9J9dyXMlNQu+H3pif
+LS4FzkzghXONSSRTsLNGcw+4aSo+CeQddldJti0jJS6eINIyneJn9a7i2Y53U8rNyF4dWZYbWs5
CBDaVrWdB9s5eGHkXNiyjldcVQXyGDvh1lH9tk5ycS8dmxMtdiM+KA00iK0kCbvXtJBuT7YbhDdY
+6B0lStGxeEXr46kng3UtmukyR4/zIMz2qwh8xDrGA2bGiWoaX7pSa49oqzF26Yq1vOMNXQB4Swc
mQzIGl+/lOIJ14Ez4Bqh+FlR2oI9LtebY6fhrTJ7n54xVNm9O+bWXa60jJAM2BVW0VDorAbP7kBm
lrQrRT/tSKov1XaN4gMczd6PMsbH7jVheuOD32xmzZeHyqzMO32If/gdih5EW6ImUg3vdg0du7Oh
wmX2fJOQOgOzLsAU6rNchWBYYN4Vc9BMb3USZJ1OgNmsrmwE4XnIxniO6gaGd9bu/MSbX8oh1oMx
qtoNGUEFx5QgZ5i3RwvMIu6xud1zC4y3naWFD7LWOeul8zGGfTxRAQgETfeH9pJ6iF8jEtiDnYW4
59NS2E8sm+ZtTM/avSpVsu1HbXwPe+MX5akC+GBokzBri5cy4dmBJQc7su8n91JhJh+EA8iCsDRG
VLYozrymUcynySAcuHWA6nqKpQ66ymThsyFQCwIMaGmCdXtiJCBjZASRxTNZgMEFmTQ+jlNm7BMh
6bYafS5olO+wQTxMdsXqdIHaL09ql4vHxl045zWGAGJBjf6CaRmXlVzofv2QL4tZg8i4GjaVqCFg
YByaervdebS2XFKVDtsC0FYwZeYH+7fwtGAAzznT5LpouNBMSbGg6DhqhzTNNxO7vwuhAvHqavOm
iHS1TUnf77u+d/dZXbenejaSbSY7/SFW5rBjyYDM2deK6AdTS7PrSxU+xpiur8iV/FVSloJuU9on
VtPGjVcVKpVjT/XFCKUgH6ljfq1m18RGUXvzuZxH93uayiLfsX3hDsjWDcts65PntGc+PWipBPNt
eWfJ+kbiMihR82hT6p2DnbvkB3RHVKeojBDjGp1Kr4C1ityC8M7W/lx9N8oxaFt3WKm4lSW/cqwD
217Lw70VURG7qrra3BkMCic8ovu8mPof2YCNZ+MPmqJzQ5TJC+/vB7UR6W5ERODRxV6driuDa9sY
Bk7avel2GtNqltAUpoyYlkEbmQ5xh/2dHti2pUmKC6SzURkEgFVrDKdphtfuNaV8x/s/3dKJ52Pd
4EPrYy4GlAef3FLQnlLTJoGp3VXM/80UJ9jevAa5OO2sOyvihO4ral8yH3M5n19KG5+NXGRfM9S/
p85v3S82cP5ZSOOYyNSqibmF5Cc8EJF4VRMD4MKoVW8aC1nwfA2AorI0+FQYWqBnRASUDzV9NYZD
Zq7GxEEKZmb4RAPl5mE21l1EvegGYxCRSw9GGIv/8VDRV0/MY7T1U1RQJjriK14PGrR17PjvYTti
OI+ZN4ArDfoJ9ZmnzZAKOPCIlVwTbOXA8jbSPZ4dnzdINq8IQ+8wnn6q0c95jDvts2XG4FUbmjkJ
k7fJm8H987WfdNY6UtcneiqY07lrdNymcCzitxMDtaYUf2XZWN57U4EbufScO0IQ7sasc7Wfy2yY
1yh9/dboosreUrKOJ0NBKcYIq0j3TkA+f19wMmSJLTHzezZeNEsllYGKEXXj3tNMn1WG5lGdPpr3
la0PZ1dj89pzHj1g8tAW1GISMLSPt1xE9t7s++gt7kvrmWhNhtcB1wrbHgrYyMIOu04u+jgNVcY1
NRW6kw5BgIUXTmLVQrBLKNpbuRFPgqScENqHJCtWhooC8GLmWZc5JB/SW1gxZsckvui5aeA0Trnx
3O47NZI+6KuwIUOeYmdos3zemJbx5KLtrxPdgAfIabphv1ucoSbcxFDSMEiX7coUs3ud2qbivj+O
P4fcwvbcecq7h4xGUxIdmf5VT4zigSWt/2hq9nhjgb0QqiFlaRPBHrvUh2PaukTtoiiXa4tCz0d7
Yss4Wf1bhw69VMa28wUKU7bFSdPueJTidyE+Bo2ueDCEk51HZq596mOQt5X3Am0OLiMJDEZJb0yf
G/w6NzWMYlzp0k5fxobyMqImM+YmXM7r2povLR8IokAhdYfF5B66ONvFJN2OokiQI0PPo5ZVXKlv
KEBDFB65xak8oGUMACDqgm/EqI5GjXEGnAj6Zuu6sNnoiX2D/o3rA8TPq+ZYD14bkv+r1S1uI+r2
Qm5xWdtFQaFEHBRjeh+zJ6R0st/bnsv3x/en05TSz5XkY3nNqqGlNCg70CWp7ks3QTfgEnX2pwJq
FJcn61K7Pt0GBiGyrn6y9ekURSyMPE0csbeztNG9SO5TyMZvcduQfKa9bSdsu3g2pMvB1bOTPpRp
eTQqRxImyfCE2GIMEsNsXqhWmC9eF/YrrskNnD4W1ZTaO+D0Sw2Td+MoYL9NBDVFS7B10O+6LvSm
3pKZQwAYqYjSV8CkNGLxen7PMQ28l5X8uOHJQfQEgs1JmsOvujXQerpI7OmWQdqjKAErulULauKs
6YifAGS+H41PCxDsSvU6rXeSnC4Wy3wzJyGSlG+UDw3DxYPqJ3MTEdd4J+KYxiRYxuE0FjpuY9/w
vp3RgoXXZeMqJo9UoEiHTcY3f27uWC/5rxAhJ3q+KlSDuNIwy5vZRizRwFSJ6gBE2Lw3Eie5WmWH
UD7HRMB9ZfU3tIH4M1fsk4F7YGG2ECKxOxjOaXI6m0JANXKezR2q4ShOkvZCajSzMce3lbBPELb/
2YS+fWRQiT4RCZkhYDOzl27S+4RLeMFFQIqj178tUtCrTltHBIda79/n0DFfUDeSd/xpJHYbKvsi
P9Q2M0SIX7FmGw/T6LA5CKv8CU9/vGEtwPV+KW+z/Np9FDrdzEQABM0mTvwwRKzP1zU442OPx/qb
cMHwWPJ4ZTEzhXeN3wgqOKEZ74ueuLWWhuFRFpa1bTqeNVyeS51Y2qTekVmcCyurfOMBKyM7ouzu
jo2B/VhILuBaNWWPWaX9TLuW8uuW5ydsyyOBmo51jmjvomY0fohyQFbM+M6sSFbrPBPBDcR1S8yr
mc0DhdP0zjra8DATA0OfV7INKHjA/d0iZNSpD/3YN41vM/XCEw4dkhe1JlvutXRG3ByGgy3LuPBY
VHwPVdsUfGy56nN1Ri1gG2U+qKoLH1LfrzYRRoCnMkweeboy8wju0jx+rX1LfotdWpyduiwfnx0V
06nQ1yyetLxnZ81YGzAjZ68+0VnEaC2M3wbyeOlSCaKQHdC3Z3w1HFEA4raubtmnznTmH2WdODsv
ZntHAtha+1w511A+eFyx63tEDev3QriLu2/R3mtddt+Ya6a1V0XicW6M+TCQrVzzvgGWNRP/WGfK
QdNgE8NXFSu+XRAYGzoXXWFyIFNiy0v4WLLBLsbrkPT3xWz0OON66M90q29xkzFzRom2K1ndPHYD
PIZo6MRetxuTW5VnEOmb2L1/zxogVErLy+eMlBqzYGeRcHKqA4SD8Nqmsr2j7Cc7xqASuMJjFFxl
ru3xkhu/OHC0yxBOXb9xcs3TViInqLj6n3jF0jQ184nyMyWMde4t7URVSKFnmL/n/URACaBm8gx6
KdwL3Fe3oQzTD5Iiw1VYLF3QaTHDghDIOZHS8v6/xS6/+1VdfxS/un9bOGmfFVwkHB/9v//9h92f
P45+VQsc7G8/YGBK+umedsPp4VcH9fPf/43f6K//8v/2J/+i/P8XRnjLN8Ho/+dG+FUS/2j/GU/2
5y/4y//u/WHploBLBulxMcD/ozDA+oPLN7hHHO3CEjyx/4//3XT/EKbOesdArnVMx/+HA960/+BX
OBR46hzsLjUY/y94Ms/5V+e5qXuexVraFpyu/Jb/UhjQDE7e4VK1dnVo2E8wquaA9p3yOCLJQsYf
JYX1xXtMjAjBzfPeEyqpziwVJF8c/mXvKMx2LnFlZ69pHCe4LGfnYvilGx5GCE6sE8025nHQOs6r
OStmVgV0+hyCVqZtrmdlkPmTQ/hrmF99PLfftBH2r/GMeL4CzNnfEeUbbzy/wY0AD1jDxc62bPLM
49gO5oPsVHOyu7I6TmDUaxLT/SECEjAGhqktw8ds2ieo8emJEI9F2puw0FOW0Jd4yBJbO+kp/yNy
9+nApcyhKgmoR/g8VmlDk6ImTo5P9BO+FtfZVPOyZE0gNlkopfpzSPE2cp8V8XtbZIMQfcB0r6iL
Mr/8iG5DnJJFdWy7Ecrj4GTUJ6ewItJOJme9SF0bwchnyqJ9kbJsQvz3Wr2wyym6h58GqXg7FG55
Id644EmQuIAzDaLgMd9P8htNTXsAehJSDEtb5w8wGgVHl8Z1BYPL1Fxjijm5N+leUW9D1+bOEcWY
Pbp5mg4Oj3HEJ1Z6LLiZfzCkwO2WbnWGIi4OqUFFAFsR3SIvmlIwLAUy7Wh9x/3ieHVi1iH4m+12
T+aZAbrydYlBudcXooSkNHo1e1wbOx6cXPJLAG29XoObMXjMVrq7HSyr/Zr6PKF1taOMWuL3+Kyp
U3o3+sE5LtCxk4i76h6jivmsMFpcMuop6d6adFfbCpJG2mZkT8hy0+busXZTRxyZsAFAZKPP0x+s
KNkGVgmiAvY+DaULxSxVR9H3+v0savdkpZraGA6GRxTu/KkoRf9o63as9pXJIi2ZNRxcHu4Ukx0t
qoWOj/GuxhyZrMj09xfRetZZNCxcdUMzJ9zDuFdkN4OKKxUvqdc6yFEQP5hcIqks4r1wvEJiJoU+
hx+0A2ZHLbPtd3CkzgmyQr6nZMHkZaoM/8qUAxJNuJSKruqhERXlb0v/ZOanPNCdil311vjdUemB
tT50eBiZYxw45ck0tA/0ys0EatONrhItEHXzUWO6JVJSEfDvB+2lsalfb/3qSP5a27oypPdtsu96
cK9kRv1t4SPYhq39Gsa0kUmz21YVqVAiaDEcXk8hJTSfOEIbutTbx4bWTj/pwG5b2YasXE8gGfcv
RL+7Aou8iwdnbaTOgBTmsJFxZEE96tIO6rhLU6gyzawMwN+wXbJHIKcV+E3IJ26/srFKHInirpVu
IeLa8AYCf+4LygFsh6YSb3gufbu8aHDc0BasapfbvZT3PbUA0SoipugtnRkwy8kmeh8ScwR3fxBA
KMckGz+R2ekI5DTBEFjpkFqOS6dSvLMkLw6LlVwbicoq/pD8IvwY1e9O1tFSUsOK17c0rXlu9pVY
pdxKyse3S8KFj0U/7oxC2Dt9sHXw0A3ErZad2qDwLhYRJvIVja/hs8tLu5bYylYKZsnWw4dCTThi
E5iHHImxTHu5ndKlf0sk+qNHlcOHZxBdXpkJpdmFaeJNcsPsFppeuNXTKvmuWeX37BEEeuXc69OW
WPa4IXxD1d0MpHlVWoN8r9FO900Gang1zFmyn8Kk2UqSxnj7Ote8tI7urKwMwjGOqfYNvCIx8nZi
ox2qaFvUdNjldjk86rnRvmm5zI5u0UxNYKYsPDrZINyy6LwBGpcACRijf0bI9czc/n6OxIlRdjr3
epa/tWbUcVkb93LOtEdJWxmhGy97mJIG6zyggDuT8OnOAyZ9a8pznfSHgnY18kwkm8hZDc++bw3b
DsO8uSY03BzY1GhXvSv1+gQXZrpTBFvP7KzTYZ1J3zjaKn8Pfb9/d7Use2kSWV14mbN7ymLsjx6L
QoaZRh/ZYmMDuItiduzxMAG3N6O5wzyET1phL113mF5wfs0l9JJQJhvblycwhADg50E00OnnU6uB
W2a85a2bVZZv87mYH8O5h+SMvzR79fD3b6Z67O8Ax1tHuLMzQnU+12uIzOlXAy7+gOuMN6nQRPII
K5JP2fL/dpPEuvXUtmzJAU1706idT0PF084JI44+djAToIYcPh439H7kQVpqZxdhZ9m7E/9XPO7r
toFJaThbdlvqIfY7EYHGiKqd53nZwQfsvAvtuF4nYZi/aqWcn/ERm+fZYpMP2ot+8NpGPVmXsWUc
It36ws8KP8JQ2U8i+rSeAwKqn0c2mlDLGT3KwG9a9zzWXnoxvW7yVh1nK36vH1aHpQufK+FTu43u
LK677FZpsEOUUH72oThPQToC79Y2QJare0Zkoz+oJpmfKpPhDUBvIY86HankLrLheUyNr1biI94l
YachEbETACIX/XJlH21LB8lpNZkImRP8AQz4yh+ZsS3zBUVGPXHzUD9CguQcuuZA97CX6SWMp1TU
z+6U5r9yKyfKZVWYGeMErkfRG+9xagLkaAFV3PVNzU6VQ3SEhsitj83njAL35ofRz8VYxlfLOzUY
6DaFidMIwPW+bIxHfeZ9nkhXH6cmvLKYbVY6cC5SKGpGm6gn8zFr+ZLsJbCa01imsJlQbkB5yAXW
6cOLjVOGDmTB7med0nIOsHhFwKE9mLUmdg1RPaj4hF6CPFkCtID276k06Jj3dB6ttGZQ3RGq52qq
8q2BI2/tlUZ7o2p9fM5qChAoHweSkZd03nc5i8ZKaE+44jajPSWrVje9ewWN6dpi2qIIL0lfjWky
D0NbyE07lPVX2aYZJoyu3JDyBnTilv6bYxXTXWg41dfQmeMWXUelK+U402O7OD4JZzKYmN2etH58
jit6+bIhbqB2dPNpRK35dtkJrOtQ3EHMSE4FVvwjdCXj51ROv5d6HmUF49Cxv58GLTnRdxXZTJLZ
+B2GujrPbAGSYCw054pZhYME5eVnMbQm3rXOo0VU63eqUMnNmZijjCj0t25vYDWg+uhCYpA7YAJt
xQjBwjTd+FUADbkldXOVntVjBqu7YDI0xoEeND1e2eyM94KKd6nODJ1ARv3SpgrTxNhYc6xXumaz
Z87wzCbnqY9/Qq77qg3/DotYty2qnvC9HSXuQ1XX+LiaWje2caOdOBPBLmJNip+KhnOVMq2xTNa6
khBHhd/MJ9fp1ZbEnvbgQafX31U9ey783I4QmVP7vPdVbn8zZFVyx97ZeOEh1exGxcrIFVSOH+ei
YfZrvcz/wsxAU8Pc8jTq7AEvUS7cwJ7lfNE77UJrg3hgmJyOwFPilaV32HLaxGeaW+xdEL2SaV1F
RgcZihX3U54Z0b7ouB+X0LUD1acnS9TOlRMBDlYTFWcnAvywKsi+veEltM5moZHaZM6cr23voQHW
euO+50zWj1Vrtme+r0Iye1F62jbTcJ/RqaGwiLCvtzUD/QTO6GxuQibcAE3GaNl1l/njTBoSJyfZ
sHd2zsXZ6jK8Blg8xdWqmFDom0FuYlgtFgK8U92wmwhn3VHjTd+KUAmJr6ZdwJiQ6zTMnnX8qmex
cYLeSR9TrNsa5bOMGOQXDxVQoeugs2oL+q64mIPj3nuRblsMYBa7WYh8mLenxPgZ1dIjD5G57+yd
5cHzfFYqbEVxxBZRnMVo+bQrYVaHZR2A/yjxMbA9I+6lvKduopppBWRm2oyey36+ryjcbcTOJ5oR
sHRGSNfQBNdTGrY7Tq0fCB49WV5ZYQ63413uYccfEzjPZnQzG/HdGEO0D8tKO4xpSAgGzRoo1hJI
us60o68Gpy6CnGDnow7hggVJi31c5GFAZ7a1zu1spy1XDJTiPS/EvFbVtqyYDfmTYPYvv3WMZkES
aXvTGckxZwzcXJGzVULeOfCr+NVvKYNGKnnqwQUunULPGmPHiusgVpG0v+N2XhJO8C6W2TVBgdHX
SvCIcRn5qYXWORNpUCbCW89+wrNBjz76irpgnCEr0bVm0EvXCWYFeTCr4v7gZtSmAOAfsJ2GM5CE
wiK9hDE2QxsMkoEkGQQPujvydlvkZqDn4w9IVFgW433PCjWo7PJuRmW+KauoNk6sz+RvZ3tXW6GP
bu9TxaGmFjaWb1rHtOyih7D2sp0dIvxGzSA3jS4la7BkUcZq8sMz8U6GUm0adqMhCFKEwgjX1I9O
Fvqw9Mjb5n17dnCXJCQqeH29lqxZNmrEQy172NuaG75Iw5RvXVqycgGDxoUl7XGnjd3k1sFsDsN9
rsPL2DhR7b/QZTP+YEMZniBHKLFvQxrcVSbeIlUTzOs14ZPQnLng4Cs3kgenjkY8HJY17+tRH1c8
OPTXCObnI8C4Wq00IFr6Tsvy7ui6LhyXwYPLQ0ygfrXt/tGa+CjqvffU9xnoyIG0RJHU3n7Mmx8k
eK0Viruz6cd0jUvHx3qtD7/MScYm06nuXSNpeXvuWGXPV67O32nRcBb1D9AlJefDB98siMyiTkAs
F/GucEZnN048qgX5t4MZ+xHmUnPc9x4qwcqLDX8D5LE+0eKHwLDsiV8ikeXvFZ0Uu8TpZUkLe+c+
ewwuNnsB4DELLDQ7/LfoahdWVVVXffd/V9J+q2P/kNn+P1LfDGQGwA3/ufy2T4ofn/GP/D8sCvjz
F/8pxbn+H7ruIZoxE9oepW3gLf4qChB/LNW6VGmjKtMGsPzMXygKy/rDxMiJUAehwWSIQ6X7C0Zh
6X9YuFKR4hxDuL9/6n+LkH9RH9Av/xQl//rx/yglCLik7DtqRa2lCOCfIRBogYZvIF8j+pEnt5du
z3+CQJhQ4WquFoTAoQdRs9JBcOh8Orhq9JxPu7faTarH/otqhLdzNIW51A77wFVpeMBEbH7pKM37
jEEqIFR5Jwu/2NmsJz4IX+CEnJ2aSbnPms8GOYYZqKFtDgzoFYvs+OD5sbatZAnuh81o++WX4bQb
4859YHhM1Iavkv0Z4nO1V6XtxNtBK7aTLy8kHXLsA/hvpHL6A/BVzMykCyfKurdJ7RMdZ46r/Ui+
Ydv3vzLNgXwTx1O4a7VQbq3SAIG+wNi/IghGH4TC5XHuUjMQztjvZgJye5TLaccWrdx1YyMDiLQY
xhLvDvVLbSbiHfsqpt6vmaQDbNLW9wlCzE05BPB90D70VVrOhNusTGnQDJP6eSBr9Atit3Ppdc06
Np58mjvdR6DsvJvlgtdnyTskvKoVfTteglECr3nbumD5IcvhtU8HDHH09PHsyN46Juij5Y39sczM
TwrZyXpnSXJOYqz0iet1jzmuE9aXHR43DhWxijI3IZYKvsEMI24DSWefI3aMP+txIDgydkL7Hian
vxSTN7xVqVlceMP5e4qeysAG25LQ7asSmJsD10MeYmbPN5x+36PNpOI4Mf7XnKHwCCgbZSS3Ppli
iQHOOWyMxGIo5gNv80Jp5aNdmCl3Ux5HgDP0N+zBWAEdUGg+vjiwt5lxseK428MobAJlgZn1oiUZ
GPViNQwC5m+krPQktPDFa4mwCVbfLGHznuIfNKt+jq33caqzvTShw7PzKRYAA36/1kOYIWSCPdJU
BXvhDpeIawYmrOQN/bS/uCeGIX1NtbgaxpAeJOtX3nT9XIMePIO09r/QlqLncTC4c/CAfZlGMz96
9Gc9KSLyBExGvzkTIJbAgXXzvmssveQpqRFGqWysqnYr66+OlZy/RMoNGdVbWafmdbaI4aXKGdFR
qe1YOSaf2kT38+fc9c0mgFQyb7WC18xPDT3Q2lJ+zCKuTprn1Q9EWt0TG3JvOym9XVkjl3l7SQfy
mKsn132huo8kYQGkstXQOtspDZTI4h0GzfLZgKlypVAQv+UCR93oIcaaVROn0RXHS3SzZsMO+tha
7jQ8dSMEx1bfdZZiRgn1aS3xsKxdssOfHndBn6ek1uzhdthbDC8edt/sNsvqszPGI1mhdE0taGDq
vbZtK3UpBkIsHmMsizbnibtFEEGHP4CGdigQjx3tv4DfWP/aWMypx+aac9oQgHjAef791COs7rJc
5DhIWorEV4OoeOrWAA5iPo5lfR4Jba5VARWjK99y7H3xpmra9mpjzsKKRP3JqZ8H9R3StxCUcZmf
/GEJeCcIR+cqssq3qmE261yVWMwksU0FCEVpIeDROXvwf3+fs9/fbQvPon0o+V44B1YN1lGJidyl
Giy73ODAzD7+6TH1H5z47rL7+duJbyB42Tx5LIFcycPnX078CQ4vmaRI3xki4hZVrODeWo+aN37o
i8/SgGC6FmBhzm4rgYFovMek4ceaTwO4YOzCkWiNjZipqcQjGY671BQqaEGz/sLyHj2RY58ObqP2
9pgfaP+kdtaU7YfX9dsKI8ROlKzic9NbZ1ny2TS0u/DZKsiDeVh/db8J8imXS6I/PposhdnAZgPG
xxY0Tjm0lrPWM70n/pGZ65AK32AA2bYT/ljcpKv8D1i+5cc06MNWOdiATRoWryJiN5FHBJpiZRS7
qlfuW0Wp7MEprPA2FcnwwA/dbTvL5C01LJL0g5oDBDtvMxcO9SuynneVo7gG4u88RDFq7koBbtlG
vRk9TsB4oVhDh17zx4b0mWbxNrN9Y9cq4ZA0wOaTWxkadcwZuWm7sH3pTfA9ETaAl9Qi8drkpf3t
6D5VJ32WnfCGdCtKRtNTLShJWUNhFS9aL8w72LPao9UpE7uWD+hzBl3+C27C+OKgwL8Itypv8G/a
m4fD+KjPhbGnATA+h43e7s3BPhQ4t/sh9gI4Jz2unY6mElca472plLofVZFd8S6zaotzKlFimyBV
PknSblPTPgI/ByBqztUO3o35kyKy8KkK7cpfh/lz3KeAL/pZYEDuu7n4KPRaXWYWaue5Bfysx914
KiMPgCrpCGTrPDm7NPm0eHg8a9sa6URYsPDiNW0N9dmt6X7uNFXfOy4+XS4e0bQXBTc1gbZIM4KS
mAbn7CYBT18cNn9BzGZ+ubPDt3Zc4g3LKZI3IeOKeyBTxfKrvCNW8si+YAU9r9hp0XQZO4fSAc9V
mIOxEk0cVd1yZkWge7fhco5ZkRGzkNe0b2854YblrMvhdleqNVc2l9cV9wyxm38fjPL3IclJYZMe
4+RslzPUa2POGSi4MwdBrEMIXs5bFPDyeVzO4Na0x2NJYRDOCRMfbxkOBGDVxIkOCuxhcJvqNOuG
/BAYXYIqd90g01qTVdnyYEiXZwROSYubqcESBa/BeG2iLNH2rjlz8+h/P4J0v2bZ72tTr4LMaNyn
Sa/EXVdDrA5wm/tfSRsDn/EqIxM72svbozbULIeW56QkDRIg9fEEhYTs/VR1KnhU8Jm2eE4l9Qlb
ysAZSl50X4WZ2oWESZKAJjoe6bOO7hIRc4lRAJOBqHkDE3nueIvc31PDtAwQGpPEvIwU3u/hgkUB
oTfpiiBe5g6d8TH04wZ0/iKlhrnnbciIjacC0mvAPX08hILlHPanAqG5joMB1eeQSglhUXqUYBmD
b6/LsZIj8niWXQRkv4PVV/0ljQrzNa6gGPUo7A/lZITA+bu425rg2X81c23eRgoVPodcDrekm5Jn
DZXwMcQp1wWRLt0Dix2N0BpxOm7/dnLnGFT04OCOraujWXLfEhK+MNOhWirb5FrNE0rciqmOj3VY
F9deDkvbIHX3PxEV3nSnBtDFfTteZ5jpSVB6xs6jQhZmNH/xlFvDodUg8AJjdIYnasrxK9edoD0c
4uFNzFReuc6I4SetnNvoe2JNUSWfD1BCTzUWlATZD5qOpSUEvQuoArjnBw96hlHLde6PaXdxatob
nEH5hK0Tqlj8WX5aVVnzGrO+QTfmi7ZVamZF5TgROl2EbPUK6FXsMgjFMahGJzki9GUn1Xra0W8G
tSe0Oh5TV4MLYSetH9SNE7Gs1PR3Y/Ruc9SPTyzQUH9ojdpRFpkccYsROVC259zHk5l9pNRvB/Ni
VFhZbdH//F/cnUlv5Ei2pf9KrXrHBAejkUQDvXB3+iDX6KFQSNoQkiLEeZ7t1/dHz3xVIVVmJGrx
gNcNJFCVg8IpJ2l27d5zvhPaWCyrvmt93YHG6JVpsOM/edXjJvCXRprf5YUkWtHj4decLmMr1+O7
BUHKXAoe8wofTtAuWBRxu0C0AlIr1zaBTki8JQ5H9UM3NQKOuhL+G2uipS3YSToccVf7tmXqj2Wb
iothbnvgcjT9QsPp/THGolQmjjo4JkxQFAhI510Kdh8nDowyT154unhn2PBK9Lm1YwODJO4FZXHA
u+nyttMTXBVJHZ5ok887Vh4Ka5KDH8DL0hYv8wdDVOajqI1+P/RZ9Q1MR/INznXzA4kDI0stwXXZ
qWfGjQ+WhKaxShJbHmxRXplyvEkgA1L0T/26xzLrI8dXIGQzRuC+DiDMWvceZDr6iKI6uLJj3w2A
QnlWZu1VVyW+gYb5KdZ4TnUCso/TqPWbKpLBGz1xsQslMVZ4jpeyXhXgYMeJvtsUie99HwU7T9Ta
VjIouIybPD4yaAjnY19o5QlFmXkfcX6Z1nE5dT+GtKJctNLWvSSxhNVmCK3kC1JhYAxqEegmWDC2
Dt73XVNaNqUxcVa8iUT9bByvkfyp8ACyeICO5FTNhUnrnPen5XcfsuAw9m5yXJgEi8OsOlPfMl9w
HLlJZRvtIXMpH8N8i1RFTRycLDpBWjofJs8zUY/y+QBancecSjCm+zl7V7DeZuQCeFsso3eeozo2
diAJEnKXtRTScTbz1jazLjmGRkDMq7JF3do+eUF/pRz9fdEg+YMRGC8MzZ0bD4hw41T3LSKtcGUi
6TqZYTPnyHJj9T2xFK9B5D7kXUFR3bO3K5Mo2nFoxp2r1xBSImva6QshB3+R/oCMEzwECq+IiSM+
jrjExBkKs7qrnCBnnKl7PN9Z4Xb3tCfUvaz6qiLaDOGa4WD5TKMKyD2/821WlOYVowSmQYt9xxKh
iZUj7uQGn5db7DzH074gALJuLaMY30X6GrSYBUYCxJexZiTxl85i38QpZZFWXOWYD0nTBn/UZtCl
iizZgSCpWUVMzhhTq21y+zvooizZLvkzdPRmxNYjiaibagguuzFR1xSEx85Ecqb3j25K3MdpJvvV
hNK4qgszeU/s8DpN84LuZKXfOXZQP/F8sXnJubsZ0f9AMi+qRzzGzMXIHtZspOAavhne6CeiSsav
BLdYT4Ge2t9kgkSg01txaDU9uWAniC5lFmhrRmK43IIM1oUG3D1JwkPXJMxkwUSv+qmP7uKkkieo
HPPCzVTIo8P80ACkX6tECkAJqZ3BC0BTyn7qTI+IOxl/FchB16VuRnsoJTlEmrn2BSp8kB7e9MXs
g2pHdjo4JIZn2wmH9V6UNgfZiEp2zoLZH2Jj2lND6jR2S1fCULf04NbOiuoAPHLaogkXPqzd6CvZ
bvEOa5eNXKMH0igabx+SB0T2bTwbKyxdgHrsnN5nSKN6YNDwWA/zMsudwnANxg3EHovoqi01tSX0
inA4GdU7w0i/ZtpcXaSi7XeMKijIiN/ZgsngzC+kuEeh0vqqr0qa0mhtVu0MFoIWqUOAYKaNck0b
mjcwLXQWbIUZcS173iwupVx3Xs5PDF0O0zEorIe5iNu1Jhb/eVhY+wh8+i6w8nbTdnLmVYnzfWEy
W+lQ2K4MN4XLlDDh2owjeXch6e1znwZH0wiCqwJHS+FFrzaNmSTVD2HJT0TBsckD9FEpA/W+jB67
HFtT5BDel9lqvqDDR3px4504l69NLxv5bvMJ7bgW5FfR4hrOx8HZ0CdQfjzZgLqwx3E2J4vkGLm2
w1cQGIexKY3vigQzCoa2eI8CJBVydOODa83aGkGrUa2sgKRwcsjS78SGpU9FLJoM57MZnHDweYi5
ZHbLWaU7CvxQB2YddJZs2VoPCY6HNQ7k6ilnJrrGlVEe0foknP+qZF+heNvDbMl2YmjqywLh9b6F
LFUh38eBQrigKTyFLSMxdrxh1teO49ptpzF/Kwan8eOc3kfkkU6kM1XvkvRYmvbF1O5JYYYKVXhP
LaP8pI7ck1kM3g7MVfIgyeI81GmWXTpx6xKiR6xHMGKSs+TYr359Fjb/7CiM4t41DUf3YLouicA/
NT/HpDCDQFiYR+a59ZmNyjdSWPD+1Xbheui+Of/iqgzvIQIyQG1Shi6bKKo0fCjp/LpQexo0KXbk
z3GiDPjy9Cvp6cDf6JGnAcmJlEC1du5w6ui+cO1MNAjnUroXMTIxbAecELX1f0vX/v+lfjy0b0Sk
f92Pv3jJ8/4f/+slr/73P44vbQTr/2dxrPH7z//RkocBjThcUN8YQth0vf/Zkkcdu0i5gUBL/ke6
PBD/1ZK3f4OUbgOGpv3umedu/X+15M3fTEeCHxCGsIjdpYf+qQX/q5a8kAsB+l8tedLMBY0ZHssl
0/enp7Ew+9AgrUzBrWwQTAPVR1sJWAB5YzxcV4Rvlv7Ce4tXhobQfdW3IvUBYNTHeQIeUoZhvQW4
al/LJRtbn2EHwejHY7fw57QuoD9VaaGBCBMKyoZCEVlsgDyVXMH5kKNrItk1mr9h+Wp3JIXqflsT
XVXmTX2DVTv9FjYBwwAHfEe+1EtjT9CFF8IlKNRIEbLUVeSKNxe0U2B1GF784i71lxPjQobhv5Rl
7VKhuUutli5V2wBAYAWrnlJuXKq68lzgOa7hXqo+1JgSLhVgeC4G6Uqa991SIXZzHc/Huh7i4wxg
67IyJ20buGWwmykvRaIUsDFJyakVTMBLIg1HOGYgucqlOsWtNwD3omKtk4FweHJmnrR0SHz6B9be
WGpcAs5mANgewSZt2DJA9n6vivtcx+slcxzYjSBwEoTbqtTG4GgzpHsVqRpoe1Taxg2RhwDcpwZf
qnHi3dJv9Dmqb2EM/VRfqnaHI4Gz1skWvGC4O+/UomDEhBo3b73VBxdWjy5gRxmcElIbMbseoeaV
K+gD2r2m5aS9KeEwLFF95r3TkFX7bFJsZnGmERrFwPNFq+IU2xi5jGst7zo/1jN9E6iEPyUmTypE
TNR0fkt3dr8k7fiRWvLVMzBAED31jSVNNA7APswTbej8vR65CxuzsaoHNMxsY65XV+FXmoMuTtzB
rOlESdS260zPc/yYqRve5NKxDl5eR7e2SWlpVA0oxbIqR5OvrSnndd1H820QIidu6R+iZqs5aDdc
4kuPCJwmo9bpm2IGDwNbqZuopxgsB8rJTHCYeXOIhDZv88gI3udKck1t7tkZtTNuR6C6kBX8YKzN
kyPb4IX1mFgsm+hSiknDpK9HPsQmIoOEQrwGjBHEXbvBrt7cNzHNqxVcLJy4vWJYbZoqPsUiC9/t
GifvFJQVI6AYoJ1dGpycs6bp2KpGxakCfHGP7cvV9O/0juYXxfn1q8XH2puSMIZ3nb4ArzQWfjzZ
jNXBRlmurvH+tFWA7hbHB/1wolI25L3iqXQzsyw30wDP0rOhNG5NzXHFLaEceL3ZmEN4XMkkl159
H0V+Rtn4BS1HOq6sSsNT09ltYfqJUbsLQ6vXf4xzXR40vKiY83MVIq8MCwf3ox7YF8bshC1NJM8j
4mJ6M5GSHmajtN9EobK9znjlNIXkSk5LbJMCJHvLl0JXxXCr6YFIpvCF3RQUlMQ4V81BR18LCx9I
+A41UeqZzKTanN9VRTjkKX+4T1OQdUfKWHZWG78GCb/S6yt/pBe7ZzxIi9qs+o05gCFuTDpTm6nT
ugdq6eiVtMHxNQywYMs6mK8V7ZDbuGg1omHs/Bb+i022RkPuyEoYs3jW4GFwincsQEeE6paXGTcJ
RHgJoSlIMDVGOtbexCC/VngElhGPQm0sL7HOFSjiACrFWKou8Q/bz64I8Q4XSx8FIC6zMbI1Yr8i
q3QdA08eiF4zUBwNFIEHGOjlRW6RPL1xqRjiTeeYwWWSONN+Jo/Wjxr6pHjp3eDSbklyXDeajhkd
4WILPznr9BfmTd5XafUgZNrWO5UquyN/lSp1mqoV2Ixia2sA6VaT3Vf30h68Y07iLoHYIn4rzUhc
9BSknOp7fYc8NQPAZsW+3YJPtlSZ7k2SFDcZrh2UT/W44VVv/HJZ0wtYl2i3kRBJ+HhPpFRnnJDh
bOxsRnLrFOP7tca6d5Xr0rjxWq2hV0fwGuSQ9mSzzt/WIckmRVOCmRn6tN7h0BK3shfpvdFq0Q8D
OR4DpTgd/N41vaPCl7nXPT3eQ4cboUmHBJ57kb0HX1qUHAWZxW6qMU+uQjsfUx9OtnolpbrdJ2ke
n3Jq18M4dXcY0VEasVoKHByJZz6xb3vHskk5r9v2LO8UIjkmheGIldLTc9x97Vzgi+om2itl9J4k
aXji3BXcm9WEtI1xlfdKXgNn7LYBhIVs/mWErveN4wdKLl2BEo7nfI+URDkYQgwNyafDSDcGknyX
T5ZzmTVKgmBU4+XQaOJa1jga0ZobwUUYYudWejgePDOOt2GEuh61eBiubKPrto6WZCfbaYkZiwMG
y6qKmh+0v+Lo2iS08gX8l8HEE90YKT9paa8Ta5ouUYmG63AOQLPqrrjEHDE8mW1IErLQiVJnF9sN
Xl4ua7wbEY4SBCRpGaJgeGtV18olHoclsDZ/WENZXDPwmPyU6D66/65Sq7p327eAYCaAs4W5HcZa
u1BEM/8gEmtesHHDFwDyISFTwk53Fk3LC9yq6QtWOHz6hWeGNySv6nTbYfpua5sQxBDi3qHvBQlW
beX0R2c0jOOQMyf0NPKPwFsSdytKVjqNnznERsiorQ6m28SNJOGKnMFb6dZ8m139NRgLOJ5sJ5Bm
Zoh8U9meRrthfOoGzn2beIB+h5FOFuTOjUvL5QhU8JqBfoGvQYNsoXDMIL+VzqXHvvr631Kg/6Ws
5oN97X+GX83QDSJGFvnIXxfpm5f8pfjHS/H9H5gBP5Tn//zhPyp08zfPMPkjeTrOhfi/RDP6b1Tg
0tV5FKmSdY8j3R8Vuqn/xr9xcMqSH22Yrse1/FGh868slF8kuKBtNGzTEv9Jhe5xPvipQOeacK/R
ozf4SxguJt2PhXpFLx9/kCF8+DLvKPeuadjuKundJ0FFYm1i+MSdTYisg3sonneVkhhuwl3vPUcU
zVTv4TGI1EPay10V21tD0/zkEjP7RUeg3uRkPtTxq2jUH2rT2qWoxytl7xK4LCTcl1EAgwZh2JLo
hnl35GfxKGRJsxd1dkildScb+9qW1g5Vyp0IjGuAIKYMX6cw2s6V5xPw+MXVqi9qCvxAWmsRQTnN
dbQmryr7MuMASXK1s7GfOGK8cir30COHxXB/XYjpobIEZWpxK23dr+Z5B95jlTQd1PHgXs1El7uB
uAfLum/G5CYPSMlyIsjzrd3sFd4hBBxwv0Jnj24NzLA9PHeNd8+o6ZHZGyl9uthZgTzQYsVQ0L1p
nQXPML8UVIc/PXl/Mgc3lpv0r1PWHzfR0R2P6srgqVl6Az+dtua8MWHX86pDTt6EEGhzJ79kP7ix
5/nGaTDVRTCXibj0NTgqA3fm1xdwPs59uAC0DOhddGIYHJQIixPz5wuIa88tWe9JuylY0qv4khID
Kl5mrGil2X4amexHqdz1gYJ2px6GIsb8Zdga5RU0I2f1A2xDA8S1keshtWKAmOCpIbCjXmj2fZ2m
HINChLIEn+UojdbChta2K0aQjuAtWgLOMp9tHNxIxpiDTNd94FnHesIdTWyH7jNzJmogAGc0qbue
LBbwscaad++bVZvHgDMIUNljUUf1RclZ4Pifr5F/uQB+sO/+5X/1P3GZROdHU+Gv18jLl7SNXr6P
P35UH1bI33/uj+VR/GaYS8XiSMtwLbQc/2xgmKgNDZ4r4door8/G3z+WR8P4zdFtUqwshxrck4LL
+GN5dHH3GobJv/FMx1xW1f9kefwkrpEe6yyuSkcnTcvk3VoaNz8/2HY5BlFDZNxGjiQz5O2OE092
GebNM/gzanFH3zDbLVg2+l0AI4Nuo/6Aekq/LNvh0RqTp75qrmWjFi3g0O+7urtNOKMAWCR2ruy1
mDWhxclqZ4+duyBavPQRc+nGG+YLy5McDvuFuw+m12QR+ulu/Mm68VEvef7lXAvZEAHDGKFd8emX
g20TdWouBfaNZGNAGkuDd7Ajt7p0/maB+PxJgjtpS9hl+LHpU3mf2kGh1hjOgP5l0xoc2TEMk8yB
PaPcGOTI/PqXsha9089rEeoi9m467BJPuJDm0pL6eTGU8Zhr1HAk3A1vTlA7SLmKbx1gRcgjxiEY
SgKn5YDVqiZ6yRmIytClgAxGetQuoBu0p2m/EzGGCKbRRZFfabapNrbdPIbaeCSS+cWMNsKuJArL
8rWZ8hkUDD2sqagvZxFSEqL33AaWzkEJo4LF7H3dDZgIhR6TrRPML3JQT3UdP1u1w4EyxT306+/A
WO7cp+8AwiJmdMmKbFN+fPwOAtIYhtnSvE3puruI6YWRT+S/RlDoaC155WOVS2ptqN/YPolNiFF+
5N8zTjG/vpDzB328EMdApGU5OokHLq6WjxcyR9MU5iFN5ayjBoUXyjlScx7dsF08I9kbzsejSDiI
Zdmx6bGjER0AI9vZceAnatQz73CSflmmxJNd7ziovqgkfM5n3DOZffqbi/0cZ+dQbbEIUQ7pDiZd
69NTWoDy1tJuinxdV8wNGEQ4+ngvBv1LrckrGlr3bV8eEiIdFZL3uNYfiIqHNyLQ49KlbBQCLgMG
IfODtcoiPOmoKCt8Eb++zn+7u1ynhzmSsRavEnLsT4o/O6wdcukcbTPE2RfsgPWW49uICGi6Ge3+
2AYtit1kBHMiO8H+qJ6HWpGIAyQPUtivL2b5Tn6+wZ+uxV2+05/eNrQdRpaRAL4JyBmaCM5LMWRg
VFkxqdi1f/tx5zXp8+dJnadJcKdAQnx6oBwrSF2FhHRDwB2oa5KPsIbBa8xHngrxxSBGHeN2Xm6G
UoPjlDs4zyLSW/To2ZkZtyV4bvxwzDMObsXjgpULW+zaSXuvgDYeEWiSohF4E2Kp+M7L9X7TwYnT
LHXJsZoYFkmDj8wpuLew/MjaMXzcekfXw8ABBD33hagvs1oLtwGnwVXlwffpMIwB3KOraOcwG8wm
tPzOUre/vhEfl1iH/EfJdkDLnr2Kswb73ocbgSUtg2/KjaAf7CsRQrG7nhJCjPOrX3+Q+e+vCSMF
Jgcctfkg0BsfP8lWSOWLgHfaShyghumPwjYYw2KvxxJk9TSKo2/JNH4RtTp0/XyyZvMpcPOlRxE8
N4G7Bk73PXTUqtDTfZPRCe+aq6nMdr++zn8rSjEcfLjOT1WxHnhOaFYYaQMll2Q1IkycZI0r5zFg
g8a5NADJroaYiX0EgXoqrpoJMqFbkb6mwCiWo9KuQc6ASphqa8+Zfbhq2iaHlT+me6ZqwS6sJZnE
dAgf+hGAaVV310PJyUBUPdyBDoK3RrOeR40PlvpAP5pzBfpzQQ7gSPofvjridMyupz1Ufpu65CWI
KkwG1Tg/k1zwYNK72GCoH95zuqn0F8NmG/R1eCxkqbZplD38+jv794eIagcZA6UV8x92kI+3lnh5
yg2r8DahHaCVJgqiG9ax5eyCytz++qOMP/ssag7HWs6waJc/7dNTopNSZZXeBjqyddH36huCb+tY
NXP4gLRVwNMGlVHMV234HjrMakuLWS+J4s1q7EC0qtmQ3BS7uTW8+W8ubvnsj6uMY1k2by2zMd6m
z2VflgzQB9B2b0iyvpjDrWNrR1V//Ztv4HOlsjhidI9FzOEzDHOJaf157WzMNOzBx4R0tKMlHoMe
KnjdTWBj24gj0q/a/jSGVfWS1fbXZJzvbKjnTBSQVYgCX5vKKzqrceE77XRLrzy6zDQOSA20kr8p
KP7sSiUZs/byWDDu+rS4dDQPiSEmXsmVJatKzLgLJyqCj4hjLohEGTlbXQ+OLvrEX39Jy9j6w53A
fWEy4pIO3ROH3tnH7wjdY6fKsAw2KA8egtFhiaEZ5pV4CM0TXKp1nNd/85HGn30mHRFTCo8dFvbQ
x8/08pkMktTGmlAHu9yEaIUodLqohGNtzJjSPu/fImzyUJpfkli+mMrERKq9diCa1pFWltfuVLwn
DIyM0lnHyf2vvxLxbwsw2BRcUxS4i3uKyv3j9U1abaCd6TQoaT1J7w320GAbJLwuELCACKYKRxEP
0TiZqISii17J57ZsSAiUwVODAnSFNOdkjsM7xKFtTlBJOEA20NL4Fs/PrkJls7JLRD5V+SbZbwlf
DbcDrWmI3ulOVWK8SFIL9x+C0Xnq621qtz/mXL/vZ/EE/nJD/3k7NOlWhPiLBgv2za+/AedzwwMn
GU0Zy6HI5d2BvPbxGyhipFmuETmbdnDuzdy+o3u7dwrCFapqytB8do3f2tFVRQQv3nL+SQlZl4DZ
1u/C9tQ140k0CZuBhnY/TgX2xoYN3sGumOuPDjrOTe4xzjKs5jJsFz/vzOJdg+5oRmksLgNCF8S4
odP8gsC3AKLofhks78kw4ysjtDZphqY1YTdIyHwfdTSyuLu/R8uUtjdr8DTxZuBCDT2/ybLpckqS
yzRjxomg7WXouo1mgXBIiLrrOnlVaumu5gziT5iYV+S/KWKoGHOCrySyhchJSO9of/IJq3yKUVe0
a2JKNRr9Bsqd6o0ohJsyIxQXI2b3429uBd/0h/fThTmzNH842i06hE8rQy+LoHBqjNMk3tXkvzj7
odzXiHOBe54/aWlsQB27/f0P/V1d8E+f5ae//T/3Zc5f/784MzmmWjrfHm5Fyf8xreXE8at2yveX
NPq5k/Knf8DvfRWXNjEnBJyVBDWzl33oq6AToVBkBVkEI6xu/6ULcX7j4EMT+HcPp7tsSP/ShXB1
FHw6rWdWRIqt/0AXQgPnw2PzL13IpxeXfJwyNdIu2mejk28RBni0XKsxXEIRciiwlleAWtAKd9db
TXuhd2jHStMFgDbILrnG+E3EK/h7G7cbrcEHPHP9NTzB+QFixyKJj7E8bRsUGdkqHutFsJa0d06q
iwnIVQ531HJUiXO5CmlKrCu0qX6LdLAEYguc4HVAwlYdhrIUV7hUoPxNxvgCRLB4rSJWOb8RhL2U
+RLSoOzYo5MwtFLfo7eWz82chuWKimbCbKl3OgFvWTbUB5SDKCkBMItk01dGUl8krozvpsqxQ8jg
TX1vg7D/0rtA12TaD/A25kY+oVnASTQZSOOmwWQMi2shy7b4sFnjLTvSn2ry+xjSW1oTw7zvnBPI
CpgddmINb4mtTRce4bAXePLCEyi2wq/d2PxikloK+LNBsK9F+YmlTO6wUXl7OvFqN+hTgRVBOsEl
FHNrM3Nu8a1QThtk1pq7HXpoJKvQ7KM3j+FktNfQ2Xh+ZsoBOXA6qmMFr/Z9DIbpi16H6gfNmBzH
JdT2J2Wm4sZbzHV+1EJLWOewx76ic6dM7vu8u40qT7+G1jSBTJ6YE3C8w6OfZnE40Wsfxq+kwIPe
8mKaFnJ09K9ub0TzypMgW/1Yy/RbpJnmK9ml9a5Rbr02zC7FDKpDUkI2jxG4rAqIzXkFjR2DeXeZ
oPGpV7XVFHsH8G97EHlN7kBqFN1zLlDLYs/p2x9hHkz3eDnHcdUiPjQ4cmoufHy4EgAgyB4NyyKD
Q+EJc5fWSevd2F6f1X43I/1ck8ItGAxrWRlfocudCFZBtkCwyEA8zTZH1fmjoMASm4g6L1hXMAWU
zxkrMzBa4nlA9tBUz0pk0aNuct6VeTwVN7k92cOKtwYqJwDdfOREAp6HPIAGGXwMfYTvbyCjDAfX
UIDitefoZBtR3fDty/Axb63gHfEumBHOYMEP8nO7Pb2E3nirsgFxUNRIgwCTPFA8UhPdkK3TWFF5
O2Smcdl7EWLpIMvIeh3H9q2X0UQkZ9UXGz3O+fvWbLVLwC1l6g890yJRKpXcdtGwwJunAIDFOOdf
6y4U32fSMZ6mMA0WNDC6dugS+bI1lvY20UG8rQWa60MVOVG5OETYpGMN5drGLOrMXetl2hnrAX80
dmp9riDyzkQID400iQ/wDGDVmZ2shqlz7vQ+aA947NphleX99EXLvPaVmJ/2W4Jg4lpMSm3tHtI2
YKJJuiA1vOEOlHb7bWxscLX2iHMJqch2yDh6AgRB+8xUPCCe0fQ6spLKSPhmVWR8F0gx4hWxC9W3
GaEvsvyUEzM6a2Q1pE2VhwL1urkyAotai6dyXGX6SFBKZA+YghNH+rIthzdPZVO9MpLe8QiyUN0V
2XnzSYIMdrcl0p0Afe487eoQQJFRZfrBAc5agFfvjafGS9X3TmuJBTABmV3pOUDU3onCK1hVZIKY
pXBOY17FXwb8vTQiB+K+9FGqvcDUd4rdcbgh2ld2K3MssLGWPVbQMnL8gTJzi7E4uO+gpcRQikO1
TdIRQYXtVTH6PL0v1kq4yXMRj+VNkqE3aevQWyXeNB36oFHfgSeWJF5HWO92aVpazkpCnaQ6SquI
5hHHnqeqrNInB3nCiFMDNN3annBasYZ3X7k7E0zHOTRAARM3i9Koni80AmdR3+GH8Halm5TARrSe
gFCEXfitsqR8zWxL3nei5yGECuKZGK/r5NlAvPpo1yPwlbpusIKavejsrYB9GZHtkCzIO6chwsWs
9OoBVU2SnnBiI85GP8Oiw6Sv3lgaQfbHKJkZ8g98/cp34g6njazmYdqb2Yg1ttFn0PtVXTVXIcBp
7FOFN6cb2hQQC2sne52iMHqP0JNtqlaP71FmMBLwMovtxsmIcUzI2MCLFJYY6WcDMwOjhHgPDL0P
gdbU04UYaqKyAYBkF4RtkDxhD1kOpgDw0TW44aHdGCEF+uCiNRgrHK0bbaa6HHKSjA10P6Rj9hnl
cG7Y07a2rOTSagycA2aJoFCnzb0bphuylVVIwl9bVjjLBnU5J1Xl96SX2ysdfADxrjJPXp06LXw9
s44jOdX9Ksl6fqrkCu+q0mm/WZk7XkCa15FLzJ1NhGGqIw0vRz3ehJ2DzKhN7fIbfDZ8N6Jr95yF
dl2bgXibDUC9buMdO7mMbNPaEyuCA7KLCPZ/yOvS1DB828AGOKhUwTpka7vGOOFYujON0lu5+qC+
Z+wGbNRxd58VGagqVU7rGXPaWhRtd4IJNGD0yOIdyEJrmcW8OBT/G9V72R5BUbg3yTr/ak22tcee
ChgwyqCHda4hftSxFwzrMhu82572+DYF9T+tFclCF0bQQXaZ454BpaFqpHJx02zGOJkgw5EcRbys
zvAnSK8ym4XcT8aiJvSJiJN5DbUNclEnEXauo0EzdgRaeclKxXV6UATvnUxYEheY+6xL14UCBaBH
HPtoIdrENKQePZ6zTUvj6k3OJMTTXBH1jcgzXIK57uyTriMLVVQQA1Chmt89HhiktUZxVyce8WOZ
ioWfp6HY63ZXfdULxqhjz+0vwfQ85lHKMGOEKQUklvhhEHeJc12kHmS9GKOG3yyUH9l01TImt9eK
Udh9bbbt24RP7xZTFqTzJpndNUbo8Lq1W8e3SifajbYet+hkKuycyjad51xZCQCsfoFkC/wBKxsw
w48gqiOG9Jp1mfQV1lcsnJBVx6pj4tSVff80iNnxnaF2v2jCwt5Z60H4RGhhhNkvHqZnTUbac9oL
UiCSLkEd4CVyF7kVtiXajBfeNKbvXG9zi6xwfsVAiINOVXNLeRY32N2GBp+RN4/0I5KWbPiNhRrJ
XElm8Hcwp92tM9vjgxISMUJd5C+Aiyk1qjbFntO1wQjykVTgZk00RrjjVo2XBvIfVgdknHcxZvGa
8kVixOtUxkplIifO/KqPGnyJidaXux4TfnCoGhhBG8iIEl6iERnXbVWJb6YzEmBpopOet/GQk/M8
NW4IkcFs3GNMMzZfl2JqyccaPaCcrtIVpjmzlpih57F5GlHzJpsmjvRyHassuIqBMqNy7GR04Anx
1Lokje8ljBw2tdF2jVOKz5doCLcXmAjzpN+bmAIfhIjqU1VnZE82nIdOySxoAELEWmu0yY5xa7s3
xqLsJFsOkSdPAYJP9l3MsHiCCZJMF00opvo4gtRKSQACrY0A4p0lpMZZTuqepaXjojJFXYvgND2L
T0nRRIhankWp5lmgyl3A4jN5pbOTRueesox28UadRa1o7sR7kmueTSicZnyFATG/xIsS1j2LYmkO
s5OnzSKWxWGKcLbua6CXWZIgtWzJSosWjS1pasSuLLrb+SzBpcZkbCHc2FdY1u96t2g3jUM4ugGf
FpTkWcgrFk2vF7kIZs9CX3nW/I61edLPQmCqXsSmzVkgPJ3FwkGYae9ZnytqtL4BPrnIitVQl1st
KCa/cSxeE7EokHmyESPXiy7ZOkuUCYYCfDLIaYXCbLot9YweeHEWNutnkTNPFXSCRflMVr04WIsa
Oj0LozHfLCLps2C6OYunnbOQGqkiAmZj0VdjAkZqXXtB9l7iGD81VoYUm9xT5IPALzdaoqmN00/c
5EW93S06bhlYSLoJtEfeTXatjqIFzXevSD8PzkJwe9GER4s6PD0LxadFM651Burxs5A8OIvKETRp
98NZau4uqvPwLEA3OXOau27RpZeLQn0+i9WVMEJMbItL1ULWd3QX6yqMlLQCgIKhVQcSuR6I2Nki
cJ78sIFzJ89W2GJxxZLgk9BtwSnrleSM9Yt7losWFzRTaSct3lpwccUWHS2GRLvLQOOOADpX3lBn
awjajDeTtD+Vokerk5+NvMHZ07u4e8n/y8hEXSy/tKztIykalFN2Gvgm1mDqVG+n8076ZPa16M69
8NlcvMTz2VasxUZA2CNe47AtnbvwbEDmdJCQs4ErWSGrXs+LU3maoEdEkDgNZAF39uJnHkwQk6tA
2nBOFr+zqLLwKBcPdLq4od0o8xCQLx7pMtXNb3WjcBxjLGa4Emu5tUWDjLUaqsdiswZZ+eYt3mt7
cWHHlKV+erZmgzPHpT1YHI6bATkzISDYuENLZYfybO7WF593CadiSwknb+ViBRe/m8Jb7bZcjOIj
ROd5FS728frsJGflJcl3sZc7i9Ec9XvwFElTsbQFfcXyGMasLv3iU88KPb8uFvM6scTydmA83Kxq
153jlSV1rPWL5T1azO8QDyZ3FRRJctNkdThvbD3XsBhgmQdHO7eb/8vemTTHjaXd+b94bVRc4OJi
WHjhnDPJ5CyS0gahEfN8Mf56P6Cq+xMptRTl8MZhd3dUdXV1EUQCCbzDOc8JFiP9ZGVLUB3meh+8
yGe+u+aN+WK9X0z4pGngx3esKWI+N9jmk7WY9jMzTY4EbidnVwh4s2Kx9+ea51X8t+cf+z842mjT
LUiAwCMhM10wAVaFhiHI7PHCWCACqcsPWQUG7mI+8dLZqkx2Tw2vOpSmQ50xpDf5mUJn94GVeRAA
OxKipq6yWFdFg7Or06RaR9IiXBeFv7leKhdF3m9UPJhkzu8QSiQ3pW19c2kGeSvXadtuxs7QKB9G
sDy8Prd9mnoFmnt7eMQpGXEt5xpoYkf46JcUovD6v9OcZxW+xuwg2XKtdNaM40Y4SUnU1RSp65lX
SgcHISFv5f/1IaIU+Cd/Nza8j4HP5D+ODf/+R/4eFHp/+QhMSRz4bhNbhn7foW6e9xfPWHbKJtup
l2Hgv9SpHpot/gfkhizuKLlYyvw9JyR4gVEwmQiSFTR7Pen9kzmh+XrvhMrB5itGYJqP1oF1s3oz
LiSDTxSAqa2D3UeIspeAXl6oZxsL1MkdiViL2GZs7MXnz7N7fBcPaXjC4UojJ3S0MYl2WuVW731O
otbcBLpyKXU7YsaMCjSYS6v0wyf794j6Rwbd67Hmz7/vm20VNYKjY6LHD35MKNhkk65dWQKqSBFs
BM0jjbkvzsgKgj8su5m0v5qo/nzoN9vuyrHzqqmI34vDlsEDu2Tc4bW3g1lUbpPOKClsMoOkbnpJ
4nqvx76hOa39fIO5nTlkhap1mungcIHlJBLUsE6b6BoUIEzHik/PkeN1JoPwHLDUh8BRAuBqCnFo
8RNVeM4aHntpIhTPep7BVLaZ1z+DbZmwbNdDfVMS5rCPdN6xKBHhZdq6HjDkMd5mlZWfcl+UZwWa
+dxgwXsfdYPemOQ5XJIzZ21JXKt3TaW3ovg89fSqWREytVxSFPyIbLbBFO/soRyPbs/OBL40j+kx
jHeJ231OGr9lgVNaHYmSioyiwkh2cwn9KQlrAEaRKvdEFrwDT3rdTQPNTtUc22EzZMYzwRg0mVlC
BELiPxFOYOyZcFw0ky02E++Ty2QOz3kOjr4KWQ6SGEA30tEyDkDjes/9qPN+pqZm+WT5yUn2WBis
froeRaR2oLYpaxaoqwGq5lQR68ZyP6DnwopSEvy4GxtxaMLygef7CR4DL/Km2vSIbCwjXBOxcaIV
hIUnRc34xR43VZjDy5utfl8mHpMoOnzSk5kwsNEsKfpY17ZEcRxV44gPQ9iARAkHGDtYM6YDPtTb
ofPliW8N7+/uIph8cOee1e+qiPqAUup2zEeNWtBeCMDdjg1YdRCR8WAW47AFP+YzwOOaREyJGPQi
c+mlzC59hmKkT5hbKtzg6BWO2Os4Co7UBR4SXJxtdYnGkU2qWmOXWjZjcn4wxhr7Rrg1yExf91F+
nGWDjyyKM5ZY3M303cYOXWQJEMfHIJZ208UQRmJh7cZ70eefbLd40KnG929B74Z8R0n9IAQtsEOq
sZXxWarBVtBV+4Mj9QB8WEIEcrFzgfTCOUahMPgBU1RfHRRXc8FF7h31WBRtum4kBPZIYYSSWZcA
6WDSyoxpgwqQ8sH1CBrPhjsgjuLCCPGBOMNIPimvU7o47V5MDLfuE0lWIji7/TjYhFgRmJZ6o7HO
pwgdVZdcOR7dFF0OUF2Ku7VOBCs+w9obA64lOC5b28HZY1GUqNy/AKp6JKyNwR1Su3oaH/QYX6gK
YpKOrvrarKAfwtp3++3YPs5Zff0SGeWK7g4buPfOIshkhxZiyzTpYxpDOHTChoA7azPlxQN+qK01
+rs6yj/jLNnqGaVC5pr9mp44WgN+uyKGJtqbGEfjpCZ72D+h+rweXWiwQWGdc6c2LGAdk7sLA6dg
Fi/L9hPSRdJU60Lcj+0EnSmz7oyWMFkS3GAX+/34ubeY/ouicXKmEtKn7o/5a06LeBxKP3a9Noi5
rpPIaqpsB/yCpUy05FXVsjg0VVwcrdRiMYz2bdPkqbr1Aitg2InVa5GgHDIjpPTjubhJbfEuJ6h2
zdNvuKAd6B4a3+NhgWtsJeH67IfIbA/o3WKE5IW7ZHOP4ujXXXNXB3l3M3Sw/+IStiM2f/6PSUlU
6iwjgA+NuMTYd43N4ETjO22JH3yYyE04pYHm/ZDaj900R9umctM1VBWCIS3wEaiHmisLvOZaeMQ0
azuD0YAbgZkXxiXEZTFtzbhE6wAwNMI43qJqoq2gKH7OC+PkBjPPu4RacvaSQzEARbJcBrzNgPzK
MMtvhPccBJCWPcsea21Quh1aP37PSsne2nFwC2eJqO8oMHbY1ei+e9LMByMxj+zViqu5+ZMGk2Lj
h3Xyy1sMIpalTPzscNLcNwIk07Ajk+xh81D65W0Z5w6QJdzhcaS+S/JfLZN/fFObr0UUPx/pTWmB
zpPUYiuUhz7s8OQF/ldzXvYCAvxGkTqfHKvwMCFieyPKIdhUQBb/pFS2fnGyWHhQmCwSeN99o+Mg
GRxqQzubB55WbrUWtmWsUQzX+GRhogHxMzZxbab3zA/0IS2M+gr2/gjbyhfkLgX1BcGizYox7LOD
CuQ2HSKf8JNmEeXg5L1S7oxbzGScmpAhcYgDXTCEGVligvbZEPBxojHwDm4VfsPfRzuiW4joTU4K
J4+WUGcff18c/era/ni6b6QCzCaZxqTKBKVJFh5ubbmeJqYD2Ozm72X+f7y6r7Vl3y8uiyDW1fwB
mtby939QpZoDXBKdjoQmd+437ULHmpT9QXpDsWlU9fz78/rJJMAVxEL4X0ejHP/xaEYMsJbEK+sA
Dw4yqJJPEpYmG67wixk3S8Blqm+6KIuwZlrzga0AOqK0UpBkQn32mY0RMKg3LV9DUivGHRx+feqC
xUc4dvkmjrmEqRrEJtKJ2lgTVESRREQQpoQQsaHmp5UweQi5vhyXoqReyhObOuX357mcxn9JPV4+
VCp+0wHV7Hmc7nI7//Chpjm4PoP3yMGpWVynTiDWubRSSjfHuIl7Ywn4rkn2+P1Rf/VFfXXYNzU1
/TEPtxJ/o2ETC8P474ubQskbGng1cSOMUzGNVwFW1ptsqXLcgZnp/8avwEPJR1PkYUR5y1bJhDm2
VR6bgPBJ6mx5JULLOmNMIbFJK4Oke+daeYJ6UzofeOrXf5Aj/uJ29n88/ptvTjf4hFoVDN511n2Q
bTxe6SKQp7xmJjwZ4eXvT3fpFN5eZ1yJimuMOoQ/v77OEZFXjS49cVCyTS7JoxlW7FL09vdH+cXT
gM/zv47y5pwQXcg+U6V9yPUIwp8TXLWFDd+OgcY/P9JyKsLyFN3qTw+Dyu+KeUalgWlvYD1oPmWO
f+Q984cz+uWd+uOB3jwH6D86TUqnzdukclE+6OsEm+meSAHQVVMn79OQjIBVuJTH9VIoW5Wu/qDO
/kXLbAsBcNHzhOX79O6vr14QjUPNykAeIFFVLKqa/qGybPMYx6M8VHJ8V1Z+ugn70GVzPVG+hXAo
3TpDEJ0bHw03TrcVk8F6qS6KizTMnxyGtjdmvKT7OOUfGmbcqm9vNhtblfI9hhL8xurNbWCYfRrk
c8Ovhoy+mKAKmRF7JbAAYk3S7Xn0nZEthzh0bYSncogBiUOg2BHrTPmuyMTqcaRvyMc5UqYG26Q0
kYrS07SGOa1oIr5VyIuOol5QDSSi4kNiG5YDfOonYg0qA0BdNZfUVlVQr/rsKwJPczUNdY4rqLcv
27a9e7kd/0/r2P6jE/CVX/D/Iu6R6wtAK5Rh/1nhti8pKb6+BJMev/yP//bvf+LfVkFYRYpbmiex
8z1k4O/4AfmXo7AxI6L+19TpX5o2U/3FxtVBz+5aQJJwTv97VmXaf1FrEhjwL73bP5pVvX5GL5Sj
l2EZbwc8sOj63nzvlgVbobJh2CYhKrARqBGSXA0pxkS2YoAKPf3wyfxi1PT6+fmv4+FKRIwn+Dze
fHGykHQdB80IXo+WHbAdfutZM3Hnojn4/ZGoRV99SV+OxetrQUVRq7pKvHkjdA4Sfgj2wxafOxO4
XCnS3cLIPBLaVZ3TIOzPHUvZfWbpYhPWjf+F7Nz+pi3G9IgqD20JJmjzJCb6dRpbWE9Mr8PmyQbB
y8vFI+QX6qp56oTVfpqgsAbr1nQJBUpGj61HjgjGhU5ffkXtR7PkpeZD7jXECUuXAvlC2424iTOI
EOs2ngN2XK79lc1kycRhILYOX2X3rRtxt4UOGva0YFRTBtl8AxKCzCikI+G+7jsi0jrd3ybObFzU
whf9obY7tB9p5POrdG4QPPEIm4nTYerI0zPMXCISvcm14Ygb7r5iQlHCxEzINO/8gba1tcG8oDjs
m285LdrJbZ2jG3I/mH1nbQ23uCwm5wG7IM+yFAnYaQ6N+SK2VIHwL6OYs/TWDkS/Bmv3bOTA7HiE
3ib2XOwL5V6ivW5WsQ+MGUVJvZa+0VxOlJlrAm96FmigqDIT3tPGcLxiBUIJyIgxEps5tc/Qm4gq
JOyA4RyLbOp/up3epbBIyDIAeo9jvFpL0u8gF/nbPiimfRpatybr8dYy7qa639DFoT0zx2jPsNje
kAl/tGomAmklOXyD91qY9BZJ7DMUS/gviPVw1JWHNiODDw1VsSqjVmwcm4NbTi7QpQhmUCY50+RQ
gT0KP4ZWes4LCD2L7X8IuNXNFme+XRh7RgS3ZdqAqOITTSXND3l799qEFSJG64vqgkszdY91maD/
BpUuKgYlMcqitdXK20Cm47rMzS+Jk+9kKup13um9FMk3JLvpNg2aZ8Vf9IF3hQzmG1GOl7kOTyEx
q+u0X94VUX0fNognFfbzqb+IgpS9IrHiED22FYLxtTd6FniRoK7Dy0TaFPAJadXXtVZXsVE+Fz27
FmRB40oO2YXwx68O0QmbdGzArOdcvGb0wDuHfgEJcvC3nYyXYNiCrb2PJKazvSvWSOGVDMZPUdA+
jWi1tspCApVKgnadwHgIZIg4h2BucosCJrtEjFouxpI0ALDjhMSzpeXeaaznVPicAAo8XFMwoIb4
U0D6Ji5dDfCIqRh6nJVdleCxBId2BstA1qp7+KZqWHNhb6N8Yj1bDrxzs6xdMQ1hO15b8wMCNPSf
rfswCM60AEyAGtFb2aIizK8sv9dg///l+oeIbfgiAo86D+b//Hb9n01X/Oegn3//gO8vW9/9i92O
5bPJYRqDy5T32feXrW/+RV4Me2T1017I/4swBvwYikQK33YtCuB/7YWcv3DTYKly+eN3x/4/0I/T
wr9+I4E8xJivHNw5VLoKj/HrKrcrnKSX0dgdY6XMs0Lf9hEeoL/To7tHzOQdy7lvWlzHgX8ZjQvs
2mAAe3J0WIt1Vo3aRo9Ul8XGlrN+bvIeErBDJNeeXvMuYyoLg2ld2BaAEERV62AGHpURXr8asmHZ
KQ1mf2niTeLrkUKcV/VY7+o5aA5qHO3PsjXez73PlK9pi+t6dJITGwyWFVZwU2JouSQUjdDF1Onu
g7ok3aEXSDUc0hbcWLz0k7U576K4RuFbxYRNzHF/GekOTFVq9vj+UvdAautdptrwWZZmb29LW4UP
mZsWT7VttBuLPfFNX4DKZu/bdo9NXUqGeXMIUKARW7/py7M9h/YmDZGpalfNyYpAAbnv+hoML4PV
x3iwL3MXcBX2m/u48Aj869vlLdEQlVzbLB4KXbC28EZeiV2m9I3l9+0jlVjxLskgZDNBd4P3rSqr
Uyh7tXFC4s1bzxy3mnfp+6Yo4j2fKVIRIkj74wzrbp20xJYo5V4ggj63TmpuC08BELOdwSE3qbDZ
GS2fioiuYCxXN9oqmkf2/vUxY5OypyEOH2u3o4gATF0REkQim084TIQkAnwLo/yDjmGjQN1dNdQ0
u6D3ga/plkf/TA9hW1mwH8Es7gOCLndN0wE+NGEAZxYvuJYoGlNEt5ARP1sj0ZQtAYAw3k37Cm9R
DIHJ8BBU2hLcuvI2CTuSuMZESvwqSrCSHOl3OuXjRRTnrXo2L8wzqj7aOV0XrN1Z9bvJrfX73jLj
Bzyp1mNN1tohELNAh4pybW2NQ3I7t3qZZNvyQrlewHLe1VsWKHDmkF/duJGZvCvIjISMEsFkAW4Y
2KdYCnjyOQawyznMynWj0T84biQWTW4iL6u8vPf9oULZzMTTRqSTbwrDJ4EirXsKHDMZiNOrjZrd
osQj9S2KRTlv69Dz9ca2DfuuiAI72/sIIZ5rO7O6vecF02fpGPqmSrAlt2NedGuuGRsQ2dj9xyhp
x6NCrIXipXLi9ySstyTj2V5OpKEQpHc4CCNzyzmaJiEJQDiICPXA3OJ+MAe0x4gons0h9DCEzBaZ
zZYo4wN7awo5OTeps7KnJFfbqnXl2QLzeYb9YlzInCy/erbj+UrGeWfeW6DWGbfbUx3uGJpJ/6nX
RX3EZtECP/JZEaznIrTq/TSaBuLgLMTnd6zbVolrb/lcUpyYEhN5krksmMCOYohENAUknYvyTK2R
btuJGCIq5mOnI/h6EN+3/Bj7QsKORz3qkeFqjiNx6zngBvMaqVLYr+D7Q9weknpjBgWbuE6MdzoW
3wgvmbZFSmbM0FqwUg2KPaMKrFVTmxYbxBbGwhTMV76LPA5WnyLaxta7ODXB6oVI+RlBOIO9kX7n
3vf+eKQqN6u1awSsbBCRbe0kuG8Tj8oi658sYGUM+4rLxkZvjP7oi5nnR9JrgNOFxR7XRb5XrW+t
SdSNtzxNi3NoyeLkcNvc5bIyjki1Uzhu4Otw9Hr73M6ZqfNQ6Jz6MgoNG7QPDcEcEC5qCsZqNqOg
os/x0Uds+Mk+ir7YfZvtPbvIn5CSFle9TNWh661kHfolFYePP0hBwLtOkWtu2ceVd25jl1dNMbZr
O1XzdgaAmqzGSATvwmy8TzWb0QlzyJEgWUo01CynykF4HvtYTd1RGmDFk0+lmcj7GlDjLizCfo1O
O9g5qG22NhH1K5NQnFUf+OvY1N25zhzkvEEkYE4hannIouqmrxr00gQTrzos8hh4In0dRFm7BmGo
m7WK5UblSJ6Vte/rBhl0f8e0BAiMa9wXRfW16+KbdDA1qE+TYHitNbVW615rzbcs9AgpAFEIDn5M
i2fb9Ksj+Dx4Fdz/E+MOlQdfUIDuTfDUN8Y8i6+Q27nTy4UR73Yrk7w5eDNsUBvSfN1CX3TIwNf1
YHDlKxjaBpHexipAUT1n5P2EgcJqKhERyFi7O8gxLbnghGIWLX4NsOXjenBdBFUYOp4Nfu8dsIV5
G2V2vaeEHs4epHCx9ozhHmH3vaOD5JSp3CUoK+t31kA6nGePYNvlWNw2bdxuTZfs68rJ56tZIy1i
ETmqA4hUSku20d3GSehl17ZdhFDha5R3IrCmR+RjCAdlMFz5PtxLJ3VT1JRKfdZ18w3Nu9wIJNGk
6gRI1EwKa23alMtpn98odpirULcWKmqZfkIgXuyESqiCQ3b4gMeR1mKO8Q7cCTwJtSHaLTJG9xtz
JN4oAI2HG1jF8akO5vloYfC6qrT+UAOWWisquIsAveMjE7ozZh1SiVR+zgp32cx3KyCYgDLH+umH
Gu8Xc4LXU3sM5q5wqbhsRvZUXz9BfoAs4n8lZv2IRC6vbodZo7sgVFzv9GCBvYmQ3YMSRHBm/GFu
8FON5rJ+WTyGIOZIZXwZ/f2wL6gqAwqYV9hk2TwhhIkR1P3+1N6MQDi15QD82/aAROHWf10E2hgE
cMqURI4Z9Zm1xcWcTcekFLe/PwyjpLfVphIggKTis7RsaADLEPOHMynLhvC4SERHz2qJmAASlDvg
dcvpui1y+W4oKSertmQjPkhc+ZRYffFQ1MaEuiQzv3Qh097LqRxMc5tqhVYV4Sb1x/IFXJcUROjU
xcAGEFSZV28tcP4sv/E3H1WXe8P1aAPlBf48D4+tI9O7yRVo5xihOL26qOLZO89zl95EHvWEXVfE
CYhESvQCOBQ+GdIynJWKnKcFebkm8nySK9c11OLV4KeTJOIMZz9I2+MwuNOeDJHigjnEuMuiRUQs
ca9gvPFPdLTDyrOo69CnguP0A/3IELsCjWVQPCLd4Xfs2Y9o+grAgAqx7EjpoL3Sw/YxV2tnYJV6
8BwwtvmqN4c+2zPRYyI+4sc4YI5R+aVrQ5EFtR2uRNcbX4lcnk5ta9lHTC/1vG5sYdylqQNjttTq
GvObvGllFN7Xw7Rl/pLu4pjFmlnMjDf6xCyvCfFUaw8f3LXSjnoqjEpueok5UGd1tSN+qQVhMDEE
FtCRJDbuSHkFBfCHIpkuel9/LLW57yJGa6jn7asq+dT3zR2ScO+ShCtzrYyZEUSStHeRSBmblHxw
gCxIe1o65XKwYVIT4fnRrJW1zVHyMEnq8b0UGPC7+CoibGW1TE5v+jg6uJTVR97smJa0kz02Lrgm
RPCyPs5uRy0/VW2/rQhVX/l5UzwnEw58PIGfGDeSb9HYDFpmvziY3JvXNfKO+xgFKt+Q8a7E+PdN
opO4ajVdA+zQCOeCx6htPnqdaSOb65k0fMkmvFCZ7SDF9FK+3Xvf7tVVNVe9xXtRqfHJn0cTyAuc
348Tk5L3mhjw+R4YNY6SqXIhPDl+WL83ZRhdeZVGNhsVzicyVt1VWvWd3IYodz71UdrG69zpGR+Y
mjhtgyWnG7kgqfLEuZfS0J9lZlHEWn5+b5GgEW3dMAXmiKxsndWdOiPfa85d2fkMm+Ii/KByL7wT
trbPjBUpyuqBUqsbQuZLqMwcx/Ae6nSpbmMJs8HlvcAbHfPJYRB1dsItbFhcTdYPqzYz0juMN8Ow
Jo0SvrBoUC4jhiUMFjdiMrRb3jdVveOjTIZVMuNqWlVStac2IA+WOZHPx2klVF5QlLep7QW3RdXM
z7zd7a9d6SAoTlqNtkcC85AVkXerNLFyvghdcagmMK2n0YtRmjMMKx4dlaTnOUxt7hanuwsT33/u
Wmk+xLlt7OomCO9mI6XqlKIp7mdwiQ8o4rm6dUx1MNuZODmY+S6i2ibpVHmtexml2CFQRtVqi1Mo
httcaiBhQ300CGtsVkFv6/tMx+7zFJB3g7mGTFw3WUjOWfExsr1hi8WFcKx0Gj8ghWoiBHddzdql
8PKPrYj6e+yI9nMwuki7LFjfhJy2lhevyAWZD2A95Ic5rWGzy8R4j2gyuUOo7n+s2np8MO2xuEwY
5acw1SysInNhItFIRA9XXWSg4ZdgR1JYZwfjqU26h9EhsZeYAcat6tKO2qaMw2Ftj3r6ILzGuBpE
lcOAJlYa50wRpBeGndRnm5RFEp+s/ovI8ffxpWu9JyRbjaYrsgx5AXA/1JhkRPhsdQOJfowO4iV6
oGkcumZhvfeaJr9Xg5cehwAlnw0ZmHkzYZeb1g4KH/Mv1fAKOnh74qnXdhuBHTBj/FznuCXHwfqg
3WpKD6ilo09TUiK7yoOsP1fJrFe1FcCfz1K3nS9wdDFOrdKQhASeLzs5aPdLiGAf2LvTnaLEatK9
K635UZPPV21NjVRJhaPxroCEcaOdwvtUjqa+702KjRGkfM0VTYFQND7e6jVoqpjvPARMaIQwREGF
V2wNpYlDPx3zxaSkQ7BZcBrDG618JnsiNq6nZORp74rI5jE+40LRnV0k0OtJiVm1rVBXuNAcWrZM
9mfSs4geiqSEc91O7Y57vv6KYCs9mjWgkTXG/PC5GGMGOWnkhseOnu+bFS+cpjzET53rmDyoOnZH
POp9SsAM3r9HE4nQAH2LyPSM3D28FQG3p596U0SF1o4pophZX4Dl968TL/Dv+HyKq0GbVP5O27zP
6wGXcCALxCEUkBUKwpoUGXT5IE483TWwXWK1NcNhPDa2MeCJ5hGwSZg8JZg3Su7HhDjaa/SM8XUX
W+GhNmTrEfOGuqgpkAqsIaRhcidKk4VQFNuMYItGkwtfxBRGqnTfmWwrP9FLypKdR2zbRDxNJPvk
QdwwWhgncx1rf7yZmuHZEuK+N3T9gMEN/SoO3PK6y4TAmZ2O0aGfLfWRFYbL35oyfRWH1nisFYDx
arTa566W7bcxFF6+IYDAuy/FmN/PGPEfJ0zkxC32bnREBBT1i18xughRU6c7mhHjHIJ4VbuuMopj
FCakEsSSeKXesU5TAb31lMZE3rPtRiMCqt4brtDmNtcuSX+rjI3JnRPn40q5dkuaX+/h7BXjPVmR
UA/M0QiOtKtOuDNHmR0h1efNjr1Mvtgt6bwsRC/udW0S3rnBwsA82+unvagH+bEH7EiuscDfCvxk
RYbWtKQS21jk6FgpwaK2AUPn18Z4YzRIm+NMDZ9dTJ1fwooEp1WXeHmDz6JfugaeEx8ZKeDhIZYL
SqdySDYoDAuwrBooMMNkegyHBLAtH7EPIsevEuYZeCfQMfUpLUjNF3tah8j+NrjR6mMyd/oBXG1i
buwAdPcKRyziZVCS0wowdH32DHvcZzWLqM7rxueqBHF3nRu5wz3cLM/NKhaTBOvG86jWo85v0P1Q
BvRMI+L9WNsTBYZbzksMH1EOVWSVWxlXxNiKzCd1C4/957mZ5UXrkcCx9epxZquQhymMm8ZrLtok
q8FiAMedTkPWG+HRI2uOuAm7nD5UPnWb6JL83Vj79VeVDt5RMBd6UjjIH5kPddOqt8SwH4RhHkvT
1nv8Od1xKiKPMK+i+5aaw8RUQtrgduIca/y6br0eUk3QMq3Fl8s7qd746UQvLWiICW9h1BJOKaTf
0CWtAbtlt3L8Sj3MvpltC4tGPiRx0I17ezdlmdwWrT/f9+MkrrKBkSa5xSXhgy1Ok3hMyrvW8YPP
5QxXLVZNfZ8JsrQ3Ydt2u67UBj27lvHdzJR5145R9mT7Rn/FVHd8KCu3ONK+L0snoxTXsTt4G7+o
gnObCXXq+cI/THoZJRvZdECIGa8n0AzfSs8trpXVqAdue0rhBAhH3MrjiPn3OdS9fZE7JpiTmQyz
SMkOKDVqrlzLYm+lRNa76p6ivLkd3LG+YJ1sX0adLA+pEzvvBVfuUyDZcdGHql2P/5UkFDO9BL0Q
37TuRDzX4oZuc8LKB4tZTxtY4TfPjt4Fo5EdbFVt8yaDxe36INXo9beTVM2lrvR7AmiLPY6eYe9H
PpiIEhe15xBqQE7vk88D61xE1XAkbOEzzFwmlkaQbmWTVCstFa5PqztZURAfULVlF4GHe1gXUbwO
zTEj6XIoyHlhlEvqIiZXP2sPZWrrgyY8YmNoZLacT7tzY5vlrA+jlJfn7/u411KTl074ZVcubZDn
ynPeaEvTAC0Hk3ZSI82SSVZs2acwlfoPaqNfHYWdCZGJBFIjBHjTlNYRD9M0d9VRa8vcl77JCncZ
0/7zc/GAFSymGOl+d4P80JESF485oiaQg7x7ezOI8PO0TIV/f5Cf+2vkWY70TTZ8CoOQ9brtTTMT
zIRrqiP5C/mOFA19Zi6kz8Uyiv79oWgBf+qxuSxC2A7sXtPkkK8PZvBuBOddukfyJS2agqWGjrHe
ruuuH9jxanffIZCExBKDNojym6xT+UeSXcg90qqzNmHoxeg9cYX7keS2y16qdfOlcvdfqnik+VT0
ECunz2rZgtB1etfJS91v6lIeAuwNWLFr0jDlS3vAgM75GAMGXanU945GYL0LiTTnQ2/gLQQMl9N5
UisjwUK8YgIUfiAgkHbEWzqTfOlRnKVb8Za+BWGWjrbezOs2KcGWQ6mhw1l6HW/pelBXkDBckWRh
1Q1j32XIvObhYHzKXpqmcemfEH06n/ylp7KW7moif/B9LSJaLsZjtF+VH1nzvaPa9L2ysuojCmAA
psWk5YjmreZDUmWmrvRMv7gfMA84/CN19dwElVN8MSICCLeR6sJvWnZlTbXh7JO+1Z8in2yS26q3
/fba8wrTuUlF6sptNufDXT+VTCeISNXmdup5+UR2/wh6TjFIn4CdAlf1GbBLhl31R0fNrr2xW0M9
1drKbnw/4LHgyOzZq1EBy5eJPWE65ie3GItiDfqpfmI+iv5ca3lv9YPxuYkC2sLOgx0kZLd4wML4
WccS1K3R22dfxEwNvV48eU3IUyyOxlsMJqBQDcQ7hK0LkMMRzFg5lZIqV4bXQ9mQuYii5M518+nC
GEd57rKQWg1Jz06O2TNmd3FLPPrJHUzWMMtWgy/19Ll6WXUAl+H1bRipFW0Hnvt3pEqzFwlfdiR8
tQTzwWVzYtm1+8X1HO+GoOzmbg5n80mMffI1U6QjsRNUpxA5x7EIhTiEc89ep1cF2TQ4TAfi3cc/
fOt+8QVHy4uilVLV5T9vtqi+CNMxNgrU/MZoHSvT2rOrbMFaG/oPR/rFU5HeQ7gOXkMm9t6bb7dX
qbI169A62plfnb3vi8hYIqP4/XPkV2ckLdvCNKiItvjJMOjEYzRVs4nqw32YO3oKNDlyxyJD/EEN
/dMZ8fOReYFLW7jWINxeP6+iCLqJiqbhaJJlnoCMmhLkwbb/h8P8dELLYWyevf5CxwfJ+vowPmkE
ZpeI4Ugznp6cua+PI+xsH1fEP/zklgO5Hv9in8va/82B8EMnJHir/hi1eLDWVW4wRxychcDiAtj4
w6vlp6n0wm3ktkMtwJ+IrXh9WsB3+sx0m+4YjR47u/Y6gO3KQgOtF6m/XXr1T0+Ow8GSW4a3vJLf
Xix8qnPIY7Q7OsvYXZMajUPoWOrw8ffH+fmmgOmKHIESi0YGad7r0yKayiqisu+OOVN9b2q2Kp/+
IPD9+YbgEByEqb7LyPvtezLP2k5IBnlHyShGb0BN+7tYpSNi/Fp8/v3pvNE0os6GqYMFi6MxxHff
1jIWq4zMDlwMoISXAzJTRrcreyM9h0lXLzC8xjv+/og/nR25DooYEY7oLzGUy33zQ12D02YyVd04
x6Ke63Xrpk++a3LF3D9uJ366VMuRUIz6gpAHi6jM10ciwD0joT13jh0adJa9/4u9M1mOG8m27a/U
D0CGvpncQQDRMoLBnhInMFIN+s4BOJqvfwvKzJsipaIqa/bMbo0qMyWCEQDcj5+z99p4RX+3GP3y
EgYOattbVgr7zfI6lWbWN15k72MBj3SyyVhOW/c3OtCfpyw8CTwGNsMJm6fuTb0ZmTNpwkUFvsl0
23XZuOQNT95tP4/bJKU1kxbNXaNqxfr9G/XTC8xYydQxgLNnUgIab2pDBvw8c02v7tFk2GsCL71L
DI76tBtoE92lYiJ/Gaet8vj+ZZdP87c34Y9pFtoj7hwSJA0G/uu7NlIPuNaMcECZPIEJpaDpY9ko
IlY9h2XSYhZ1Ti3JijZnG2NdE4/Tbx7RX31yxEcEK4BsZvN88+DotZXQ7rNH1mEb2H/Zp4fRk/Yj
Rc0nQkHMz/WiA3r/Y//itUDyxNpMXij8zbeTrmGeHVgsRLU3gxcpq3kRE2WJBie6KtLb96/100vv
qIzT9CW0gemKs5j7f3wFK3uoWiBy0942RHtI4one/GT75LBq/swA+/2r/fKTcYhcYkH4TuGKvrpa
C5iqoHqf9lXaToBELFlXm8KI5UZ26W8enl/cORcmAeNQVGPLmeb1tQigCc0WW9h+JN5bYDDQlixs
Wfnvf6RfvPavLrN8wT+sYU7I/Bpm2bhX4+SEcMGvQbC8f4lffWs/fpI335qLMZZc12TcS+8E4u4C
Ad0R8+f7F/nFyoIOyWSJ1KkMbOfNK07z0GXtbKjZPAAuyWQbl3ZDt6NddGJSAjsbDd7yPg1/F2j1
i4/36spvHkHAPUa1jBz2Wm8cpGLsEvGbL/AX9wjFhwUYF8sAz/mbR0Gw/XQSssQ+m9DbDRxmgpSj
4m9qql9dBYcB6knUkCas+9dPAsrKprHhIO3bDswKqaTXs2T6/v5t+t1F3iyJnpE2JKhIY1860nya
ZlfBKh+2v9lmfrEqeCw/JpEPeABZ919/lGgoJ1EWtr6XbqX4KJtoeI2KQmgLQMLlxfpvPtUP13tz
gyy7FrEquF4bOTUYN9V34iH+zZv6826iqWyZfJ4l68C039wfhfq9Egw89t0iUtQXuSJECibcVlGX
94Opl7cJ0D2yQsZR3MeDaf6mmPv53iGMAG6CQkLXDdxpr79Vjq8T0IHa3C/ugk/doo1MoO9Ov/ky
f174FiMs50wedw0PzZv3qfYqECnM+vZ2caX0/UYffxcQ8PMb+1rr8eYKmWUXBVMpEnYjAaO4KTZR
RZ5rYk7iN/fs51VJU9n32XgtyNb6W+Vvi5Ev4bBi7cFl9DtAZd1tpsZp0EaGC0ISdWW56CwL0ce/
OYr94mbRmFqO66RlIUx4+xlDZssdXfj9DD8DXFrTxkEZGeXnf/o+cxUqCw7KHk/FIqJ+tX10cdGW
Dpeht+BzMN/2bv0bRcsvP8nyGlNisx0unqgfLzGJopkrEZl7V1yidnoZBUHs/8Wn+OESb9aLVKXc
ZaRvYhMYSmAzfXWw4FC/f5FfPAs4VF1eXvqt6k/Pgol9P0wa3l/L22y66BNNsP/iY+g2TljuBNuF
9uYFLWcMip0tzP28CIoFymISkdX1+x/jFy8PHRFKWhOQpIaP7fXtAO/WZ2hqnL0XWZeRd24ycazl
b+757y7y5p67bYvUNuUigp9epMl9rI6+ZzPSf//D/HxPMNqaBhhLF8bad9/Aj8+WM7aaGwFE3ddT
329BpLtEqkdbsL0vfZhsOGWq69gFMfP+ZX9e4rgsrfBFC0Zz1nhzo1q1L3J1uawME1Li7arxkTdt
KKqhVmj6LYJIN3j/kj9/ozwSNh4EEsNoz7xdDwa7kC24Y2s/paF3GonCuofZjRR8EYW/f6mfd18u
5anI0Dip0kR7c8hrnCEC8ppaexNEeqAkPbJDXEJOavFQ2qHcvH+5X32ZS3oe+TR0GOAnvH4gQ4+D
P31l7mEYJIx/vrz/45d3//UhjpyqH378mxUuGiZFhB0/noFzvqNragYuGvv/4iIcvS22CQyeb5fR
XoUxP4ge6HLV7XW7Ngw/iZjb++9f5vsK8PbDOIwsljWIr+u7U+WHah/tMYkjNJ/3U12XUJFFkl2a
UYbGdirIUgFfRG6kNa29xU8wLM4CY/EYwPUt6UblTDSsPn5pFy+ChDD5mzv5q6+ago0adwkZpin6
+k6as6K4UYp8Dk3hsVX0F5LMmz++gn/kufrP3Mq/ju9YLvRj4sefFw6eu+f/+R71QTzI8g/r78bg
6/6rmG6+tn3e/eUg+if/8U978X9gp8IvzHP/7+1Up4Q98vkVWA8FL9b75a/9aaIyPlD0L53oJU2Q
7/5PB5X+AWaexkSZbYuz9uLd/QutZ/I3wCLwP0NdmvIsr39ZqLQPRP7YLAP0mznFwjH46wv4Uwb8
R1rK32EqP/JvgOi9egtdDMuEjrCk8CZSw+Jnff1oGDQSKq0KJc76Jj7pMGX9mib9TY6SNBIorsHa
D7ZzUZPRuZpFCUKdeRBje3j0Fv2kGWIp4jLn1tW6k24gKhJCPsl5nHBpnBS3Qg5a9vCtCuNbO4rs
bNmSklBLvPqqd+fJpEWTPzlt8gy4RNuQuWR9jG109aUT4d8v8LEmbRkwMXtpvEEjImJ80UNyO7Ck
WPZNkzaVHw9hFTTFxzbqrkqbzDUdvD36Q92f+mwddwzqVsB8vuneHO7Vucgfhder664biksoWetx
ivd1I/XNbA63bWucDEDXeTmttWrGWqszt2rK8Ztdark/1Zhl4qH+GCoIBMwFs291KnJXMgaPYT1f
jDqYf7cN10PXPxdlkgbViPQfdaOxdixwhLrZzSuVaVKtOMNV1abFSk2aIghVUCYE+7Uwyxf8UK7K
6iXrtX6Lc+LoyOzCIZJtUZxvRzDQm3yoinWKg+UCpmZQERW2atIk9mfbuYnNQuIsKxR82mm3M5i2
rmRjiQc3vrL17G5ksOdzulp5rndlVuDuyimIwvGxc81olymaOKW5lxzUGM9yUQSw8Te5Oj8gGNpJ
CC+iiwnBkBpkXKPqTdjHXUjCg3IrImQ1uemilEFiBCD1OWrizyAUrrQQiYwZ6eeUrsUS/3zNvY5W
pl4Vm1ofnCUvMd1UzugGmjkMwRyq5whn9zrRxB6h4F64KGkTYTKBTbnfxpRIgGggd9VZSny4oUn6
dgw/RG/toEBRFcVLJgmIXGhn/LFhDGkf46a77rPoqQZE7pO9xm+tYknvP5Ee8phNTrHtai5MblKR
Gjezk+g3k6nceG60HwutWSPqQNbvAsc3kxQDXKWvZNFZh7zsVH9Y2H34i0DT6zm8JWdTsy+j8nSI
Cad55yuJMhyYacaXIcEpJEeSsJLb2C30VLnXGUTCP2vXrpT8m4kU8zoSL2ZBjALBB/cyxTITd8Mn
JxPDV0S2pGxH5ldVhMem1S8cAGG3M9LT1eihQSGwwvVzISGxjs2+w/6xRo8IoafLjlhFLk2VmSJn
qC8lo60t3ngcIqC68Vx9a2R2rcwZQiMx9L6DgLapeDZxanU+Eq9mRTGe7hhBpL4ArF334zatnU1e
2V+ypnksrPhmlBi67IVj3PIAblCGaifRIORVBJhHF2635OfYAyZKrd9rznFEKZW4Il+3g1dcRdJZ
V456HicKNxhRJKpZwvvoppDvqt4nRedqyWZsNaUjsWZ6HGClJ4XyElc6DFvTExpRLxNKyJkbHyun
78zvuq/O9B4Pcf7Nwn1jdv167mL1rKioXvEb6ZsCvRiQwp5+rh4+DySVeNO+18Av0hqC5axrK6t2
bhL0hb4YxUsxh/ExIbJi00EtxRGtFZg+1Jil0p2T5Gs0Or5VEbjK04hTT/ehkDww2lg7kiTn6GTE
SrMppLNqZ+FXE9hBVZx5CI2V5JtTrPlhHmf3piFJNotjXgdSNdT+xrTGYh8N6s2AoAGHd3Jb1BX4
AZXsVUhhKyApa3SLtt8qGXoaR/gCzOaGfJ9vNWhOPmv3bBSecoHwH1RBMfhGOzABuWHkto/Kul2N
oX2oRP+RvAETAW0s4/vOKJrU72ZD3VZJmn5r2gIyd6Nr7cMgiEtzp76rVxMAhsfJciR2Pvq5n5K8
ymjQG1m6xYIWBXPhyjVsbR0WwFwFeWZXm0xk7gr0Xv2t5lXbTQonhK1JQVTt4A8RAMT90TYY7RwE
et33H804tyDQGQ0zvyoEBZyWZQx/sKryK1XAn/B5e/V0q0ZepCEYVcoB1GOR4gYwcg+OG6eIZtNr
SeH5PVQKw5cFZszOleEVis5514LrWVu4ol6gzJMwSxYTobHNnVFWF1YTuzvUVvPVoJaAyrMStanC
GO1k9J63NrVJY9doovzGHWzlaCJiuQrVjCAPqTvPhtJmCbsbeUFa1HnbRGhFv80n17wfoH1tZV+H
l1E/JVtWjY+eNIoKw0CbX+ApszZs11g+VPFceoN1NWfJ1B0dr0N43k1TDQmydz+6qM1XxDLYu1Fv
dNTnWpZ8lCUgAA2pCC7aPsl3/Wxm57pkdEf0gPFkNZMbGFgn8a1ZJph0w8qR69J9vledpIW6yJFj
V2dTcsq96osJIPoOnuK8brPKuUSUba7mUSj7Kuzn58rGYKzndlH5Q/7JysxHV5KEMmsVFMms/DZK
dGU5IncoAV2OZIKIXwxikfKFLzy/HRoUcj7z6XadKhJ+buWt7d5seLjJBpsNPVq3IKfvPXyBGkmp
q67EPQuoOoEBDHcDRm1YvqAy7obt2Dr4RYySMtzHG62fnS6tn0FQ0L/J23ZJDQzR9Vs881kR2lea
HuVnVzmMOvSmLVlY2l5Ds/JoIM7zxzEtnpoWC62T83YJA5hIwAbd3y4UNKy/aJF7T5XnSA1vNLfp
oFvmteBBJed3rDJNO9uyRBBtlKBiBaFI30ujeJq0gJiQLzVNmGZMxq2bRHKfirF5qN0WyyhYvjxD
TzvobAG+l0Yfv5es/6h2/3VV/mNR/j//WXn//xGMiEqdztoy0H6nwP8axc/58/T8I5Po77/4Z4mv
f2BWrRv20lnFRL3U8n/isz3IQ/QH4CEsTY1XVb79QbW5OmNE9HWc5zka/FXlWx9UzvrMXCxKfXCr
/yhoj5ndqyqfgam9qG2WaTqTnMUp97rK78O4o+/j2DvhCQo8IK+0Ll2DV3alEaT2Zczy/NDZyOj2
yA37W9YwFyzwoKXzBouXcd+kKXbfzrazgPQRVOwFlUzoW0M3Nlsi5Ix7r2WLBK2molpWwAAYVmkb
vjN6LmWfaabejtXZzbbq5Db1UVXANE8te7hlRXGE8J55cWs5GOIki4Lf95py51GRXLi9A7LZBG9K
Mru3JpeAYKHSvVFnASPYICpuquQKiyew+6yV4jOJCTXSOaMtiOc2o+ioEsXWIQPX5qMVt6B6BzPG
otLn7pazR7FzelGcGz3Rd6HljoQez8Zuwqe4Q6jl+aUyjTiy88m+HmLDu3Mrz90OWjacajf3/HQq
JHmFtLMMQRAvJAPkarHt6yQI1A+ycof+JqQJ7qwaonk0T4F2PNTJtAQ+o4Q86nqYRIehHOQ1WgTE
/lFZmdGxSbp0gPAvpQFFKo+gI5TNSKaqFiJ1jBQDLOlUpcCPIm0i9ICQIUW7nmFmTWcRuXZ5reGR
48SmNoyhM7BD4R68rzbvezxl6SGUg4fCNg01ue4hO80bQ8b5R1LdqI9Rwnf6RpuZRKPZ183M13s9
m1YGaNR+E9qt3DqdGn9RK3jXflEX3rYUvfZghcTGBJEaRRvmuN88b7zoFZjfMFT1YyWmOsObpOyU
ESQ4ymYYpmp4NYylDYF86LCWjIV3MsQAqLpJrrUkUze2moMhz8OUTruFwLwllemLQcm0q3QlTraJ
nBMtyCu1CbADuneWk2KLm5zKnoIi6dxbKB7TcQiTGRtQYnG0IvSgI0wq6A2sKeiLY4BGRnVQnRIv
ROtFazVxD72YFo2gNt+FmDM2RKhYB9tODZLnIA6VGicEaLxZ1ba3k5ki0dTs9qxEWkhvZ4hgnzMS
hZ9AFuRqyUqDfEUqYrQFqp4f6Qe4eJYNwZk4L46iMSnZUIcndzyt/UWlGhhKOABOw2rykpRZSkZw
GRtrAKfAxnsU9ftIDtnZc0P5CZKEEgITDDXyB/VxinAvjKO6mhXOUEIsivLCeRiTpLhuJhDnuBbW
0OfnhyKVyRcklcNauE59W/RRu3XiPuV7T6etDRX901JY7HNl7k91N32t+p4BcD3pxdodQ1C0Cowo
WzhKxkl2sG+HikIDSnDmPNUTtqO1WtjmfvESbEaGNEECQ2BtK3q/tmTTb9RGNFsM+ZzCRosRh2Zk
m5w4cN8UUb7LPeWgAqpghSlGXL1q/zFUW44LbZRfRcyjDy3o4QMHAY+yuAmfzUFSNPzftvi9e/af
9b3YRP79tngn0GSIt5vi0vfir/3vpmgYOtI+6EGoS39sfWkfNDYj3bRd/juxEuxHf7e+6NWy6dn8
FbbFRdvz16aok1HhsZGhFCRbQgVA9w9aX+Z34dWrni1yKRPJF+00tlkgma83xbrMFCgtWg+oE3h4
jysLSo67KyT+Ns0bP6JXiVYSM4iPlHpCZNN9HXX9MXXdj5Aj1ZuwwaZtNcOXbkpwtZJpsO5GmzQj
RVNWY9eUt1mttheOjHAAuyRAw7ZpV3OTXtu1QlNCl/GuXFg6UVRfktiog+Wf4jVhqx8rD1up3U9k
Aalfixrw5lQCWo8wkZVeSq2dKV/wlYHmEJykKqV5wqZBMBC9tR0HAQgplhFy1Ug+JS3N9bk6CuLs
ccINBQB7O7qK4HzwSlrKWgV8R8R1Wh5rKpiLDrDcoVZq+0i2pzOuasckllLNp4fQi+7UJHseYgEp
rEP5IQmjPCmOaa1TgoMWPL3w434i5U83+5tiSrec7cxjbWtk1GRWv5nDqQIN6KGDaMiD81ZOP41Y
Zy2t/6b13mU7EVOJVMK5xiGg+l4dr+OmzbZTawFiUpry5KQVg52xDV8M4i53timcQ9zqdSDsBmQ7
xq99JrT6oOaR/dLZ05MYiScySI7w60G2i+WE/1ca9Utve8optCXo9mEJ8OyGNJhzyzzNmeg3VlF9
TTVOEAoZGGehpt5mQN+GT0zDy6OSWpkxhVpncYlt32vEoSlG/YZq/Utdhwl5kWNzHpjoAWaaPppu
HRNoB/qgJc1mVbTq0WyyHsSqGQcz0Yuw5PJv0JWynVN5T16XZwFdBQI8unyKN4MG20cW6qFaTo38
qXxHKFd8kTj5Ha7KO6dr04NL1AleqTG5I7azDTKH3hbZEtEpXU6iUIZcX8Ob5s+ZR1JSErd+V5v3
jpGGOKoV69SnzSPPq/d1XA61qlIWl7NeiaBgEr2WdXsXKuFdPI1ruxrpWM7tQ8oRMpCq9LZtiex+
VMxPeTmqJAi2N5pVj1AOEG2w07WbAo/VgxpJmqW2i1fAu5vH9Ko0qFBoS1skO0D1aWWBL9eTqreF
Tx6FJ47wjdgWgPf3KE/xpUaTqK9Me8TXailkLoksP3utTuiVGQ170Mz1Bsu6ODPNlgco6ckuyqAN
5nHMcua127mrTz3MdPKfcgE4qazSmzY13a1e4+0D4fdALuZ4CyyAkoz+/E7rItzjpn2vkYK4zcjM
e8hTqHrcKtri1iQ7HNsdRrpeAWVV1XIdZnpzTLo2OszTYGMrA4BDDrol9IDE068EBcPGpOpY2ePs
XdqFOV7TJfKCGgjjeiQ6wO9a+8BIzjjT2GsDN7Twp3pDcj1oOfnBtduf1XQuelBm8+duIkSrgzhD
EHK1c9W0y1acWa/DrBuDXkmoBuCebTrVw7/Xho4vwW8FWTfgR6FcosSNF3gudQiufUW1A29Q+sep
9ez7PuqdXeNO4WOu4vIi1yzdWBJrJ8bVeI9MdrpoHCu595K6OUJlwPoQI3y+yWdNuYRLMG8LL08f
7VJ/pIvcbajI8H4TNFC341XdSf0rzmJ5kwz2wCizbQFKSBue5ljNZIopK8dr65fE6oevklL+7NQG
AbCTPey6zs19TueWr5CGSpkaPbpmXl8qZBiGSgGgAFN2REycBwLOLzDXA5tpLkYZ6ry5CQljxZjR
ApKxc2HSE7oa5rA+hlqXnmPV0/xK7Y+9nUgQRV3zCLWhJ2WxEJcYUXs/nkii6xOS+YqWfp1M5/Re
evwa+TDNN2E8X48WhaSOPSaggkv2GEOv2YcU2mths7FUK3qhdzXvtFy5i8ZGBVdRjqtKL7tzlblW
4NI4DKjuMezoyRHwaXbTRGZ1baUYHovEZL6iOYpvOY6+MkY3DKhSJ2xHnCL35Jv2AV5Gi8hbF9Ll
MuMfFQytSkGOT8hoPJCOwSqcWF8B0paBZ5MuDePvuhD250R3Jz9MqbEw+ACGVCnXIKvQHOzpQUjO
kKsizMygKsMH1azYFZffQSdMl9zFwfOrztNp9PA255aOGDicvVOWxeCZdGmZC44yGl6UqAd1lJaD
uNNr95vVpqdi6Fl9tZ1LrMYaPcxZArKBQpoRkpe68QAhI+430s1gGSnpjTNqNflodvpQI6la0+DC
ITvHD0R7by3q64BZvSihRnufwH3Pm8arv1QjD5Td5neyAfeQjtMQlLl6Ocv5VHj4ptjt0vu2E/q+
VxTPF8uddrMp5FBEJ8stWHo6qBilPr/0TvUkHZ2oeIVIj3XOqGnttFWKN6xMDmMYXSVxI06uilAk
MvTrBI+bP4XS9StYEIEL9nYlZoIizdQxdq3MxF2ECzmY26jZ2iCddsZYPasKq5BdZAEhJWu7s16m
Ut8NpvWFWYAFbV6jdW9Yfwzk/68L9J+Uu9gn3yt3g+cv4vlfz+WXf10+R8/iX7tn+TVP3rSEFjMG
P+WP6tcxPtAPctVl4m7aSGQpZP9oCTnUseicPf40mxtPNIXnX9Wv+gExKuNgC2GERVn6d/GrfkB9
ZGONBGCPh8rQ/knxu0g3fih94XPSeVoUJCxo/CLqm6lvCpJ6NMKcISVEmzQdt7YZb7SWrPTR3P7w
Pf05cv5xxKy96T3x2SmuNc3lgqjW+cfXZXZUkN9Vk/WxZrvdSEfeTEWzazNnUxLtPnvNp0K1/G54
9IyN4sznqJhVsgc/Yrxb6cl4MeZs6jz9v/mtFsnDj9/A998KjxhdMX6978zUHwVKRIhWnl004bqO
p3WXQY60h84fdGejYRecwZU4SuHbyGtc4M/QB4IpNItVGNVbq/Pp7Vy//wvBZ/j5N0IwTrPQwBOF
EJXn5cffqIidWsGLF67buY+38EYZxVjmDXi58DzG8GhqS8nPdS57AbV3PiRVWTCPITkxzSTStLh8
UkRpXbM65BcGaQMXpsn+45SbeuzxOZbDkzN+zjmHSICldlWebEKaiHWgHbOaiHzTycMixGNttEwf
Y2/VugmDvzlooAqVunVSGyUAdLCpzTJIcyyW0Ff6ODnYys2gMzwK2fcw3puNhC4zLZOqgCQxJhH6
IbLDbd9Ux9bWd9j/V434iBRrrxA6MMsXpbyARMdgYjAONeWabu4y70H28lESBL8SE9FS9ejsze4h
xPIEZhnbe7U1RBcUbY5ZN7qegVs66WXO7kNose8itSmc8GCROwmZFQ5AfiR3+baQ5cEwHGKMjJ1N
qoHfF92mSd1ps8Td0SsGMM3xguF2b4qTjO1Na3wbwcO4JtfMByp2cONNtWqtRxJXD5AlfacEXJJb
wE8BziQ05DrCXK1qJ9rBj/KWr4fLeGZQN8NNJaxr7idJTSQzEFu+mgcZONa40lMRaM1L7Jz1sjmW
UF+ShEYhyDlV9Q61yZsp3bWaguNLbjPg2Yq4ZAK8wZf/LCnhTZPJQfVEjjbUMXDkzSpDQtgylvCm
q0SUOxcid+E6G+gbfhS2/aXqWfVt0oVPkVMoJ7CXZuD02VmpU3bcGa6WH/Fo6aBzr0A7VZ+XLgtT
C8LlUPLVKaPGMv/aQni41ueoevaMhLrLsJaXBk46GJ947wzmraP1+r2dQXZth6j/BB6fqDZUJ1sw
YzTgYNdHD0WdlX4Oq49xTkkxq2eg+FYh2LNbduF+Q3PNCToxK7B7hmUSV9f2+GwBW92VVkGnbWxk
dIplnRyN3jiD27WvxSydm04v/gxh+b9N8nebJIuSq5vLqvTvm0L3XfcsnrOYffLV1vj33/1jb3S1
D6qJepufyGREZaf7373R+WAhitLZNl+njRraB5T5KCxpJLGNIEf8e2t0PyxJJzSMvg9YFhvHP+gL
EdPwZiHGB8DlLWpIBiUeOojXC3EcTrVgkda3UWoVwOnYGWZfpcsC19axntspBIBPyNCqQQTs4+ov
R59EdVvfGBiLNoPlDEciRxMO9SpgPUySflzf93MZlFLOvuNkVhDbTb53ulq+xEnf7dUUxgCB85GS
+N5c0megjp6xtxVu5rtOQrMp14xN2TXzGZEVRP8GaEYKXQ5of+/GKyDD41rNhp0CYexrJCQwACfr
WfmKxCNDV3Mv1a5PjpGr48/X0wQsTY/2QKeGNbsiWbdd6l6kcJ58L0aM0Gg0uuPU8L6kUEqgEzWT
SoEQmttq6tVbB3XDOavtZsudcYLCGDNnZXbDfGAKqwcqqTEbfUZF4RsQ+5IV4OXn3NX4RYcoT5EB
N+ylkZyygYB0ybHM6t3rIU+htDU1CCPXrF/UIm8QWNEqme2njsDUGd3BKjPz3TzlRynh8FjTdayg
QrHM/opl+MR4WwSj6YDwE8l2JrlwT9jdyOFTsfPcj5SiZmozkrIVZ6F912F85eyVy1BFc5Rck591
AQTVXdVuYQZhaYF+ciu33yxYe5r6nlDlquz16lkxlOk0CRE+eZCvoPu49RVxxX3lEw5qk9RJKqdI
p3Y3In8/sXvTdFI7A0Cp22UEd3patreL0dnJtnF2edTLe2lgNSRA1MoAwM3oJ5DDHTGeM1PXG+Vz
a3QhPUq0OiueNKIRysF5HHJbvyhhktH4iQ2UX3wjEHuK5EtiD2Kt8lTuvLhaEhasuNyqlVU+SQ5n
ZwdhBakQavoi6grHyeR88oiL3zpFmd0UmUlqx+TYD1UCjLROYvVYJo1zTPM+ChrNjgH+j0emWtFR
qmO5EY2h7DwVbjo9F/3agQacrMakqOqVmfFEWxkCAi3sL90yzk5EQnO8zDN99DWn0I7TLKD3Ip9x
HjpHj3W/9YZ4XzXJdIvuZ9wXQ6td6eRwmjADa/kMXn44hJltwndu0y0Jjt3TUITDMSy9dkexa9y1
qqvEK8Qtw9lQUvGU2yFgXVwhbePLUbGaS0/F4kM+Y6GIALNTu3KyTIE5O9DSDZHVECSfjVuE/1ym
tOzhStp28WASQoYeSeFWNBneu3UbEe2EedCogEIxbzToYR2clEObkqjumeUC4R0pmsllGlseoiAz
vxq6uTtK+tFXoyaJdoAPO916c6UdzKzDwmo2WvWZ5nl0VjtyPFa6luob1FLtOhkddWGPOyh3wgwi
9aANlcZFy/Ss00c4hXLOrlpEW+suHEnnzLU80Fxz3DnOAE+pU4b62q2H8Izlqj7GhUswZd2NwCXp
N20omkCb0xNIjnoa6hunmuyjFrfjhYreb8vxpDuWaj2cYvpFT2SeQk7rwkoaaNXua0BRcO5qI7zT
RKET6TlX23BggMqwTdxaZT0GiSnLIMm1ZOvgWgW9PBQZYYb5cA17cryeLMbJvHCi82swYAFL6prO
505pVEFfVMbHzArVnZdZkDMdpbnC619cJbjIHxq4/ogT1errYNTRjBalYpqLCe7WmXr9LFvdetDC
RrF8rR7SC1q9hNt2TnrBlIJHujSMb2UWukGlDfWDValaoCAafUhi1KGIl8Aew26b14Y22ZuUipzy
PIs3agurX85R6zemSEF1t3p0azpFuIljtwOQ7OKfrbLSOEZFMm+nwra2EEHctZaKOUCGTnSO6L2P
JSGPGyR8/U3jifCKfwz3dTc4H5OBwJIiEvEGwn1zqdvUbdLOy5fJYfJranrxBCaWhrFbFFe9LZOt
PipJMM5QwbPU7taFFIZN+8vRMXzIZq01RWH6Vp7Fhwxh0wGYS0OR7oq9OWsgxaghffqbn3Uxur5d
toc6ZkrnsKsVYfVUG3Mzoql1bohMJgAIUzXUmuiuSXP5tWzVIbDRxGw7MSBycXq90db2NDNwUMFg
x0zgh2GjTIYd+Z0w6mPtABiZTfpaogclm7tMhENVL3dWmrj0uqyVaXwUkzhYfaKctEruiogEGyeJ
TiPoRUR541oj7gutFydK3Kli3QlN+ICmynotgNvDVsPOkx8yo2vVFfekYIDbl6Bb4n7cZF2a75l4
Lp9Fi8q1gG+Icl88qSg2dniVnMZ3BwO18qxydhDtPAW9qc9rvRmsTekV8oaEVKtY91Hl7WhLceZw
XZi10+itBjpVM+V7XvTtldqyn9W9ke1CD04rXdXiMNZ8PUSdWXeFWhg8sbV5Qp1gIHAM60Bry+lC
G/RtZ8zzjrHOvC0HPf+ojeGXRbuRF+FzPDrtbijyNd+KsuuqFqRF5DdWBUVPMysUqopxg/y1P5jg
kG/NSYIjFEo6nmMHGtCKSA3iWaxYNQO7HDWa9AkhQrqqfBvReB80uv8PvB/N0XHrfmcA32ab6asv
RVfInavXzqHT6/lZxFZGEkN5FWbo3vJ8mtf/j7ozW24by9L1q1TURV8dKDAP0VEV0eAokZIoavYN
grYkYGOep6c/Hygry3I6M6tSGR1u3mXaBsENYGOtf/2D3ybeNRcgYU1Vm+l3VNoHW8VfV4dlfqH4
fTjnL2r4r/XKKpfHbIcdnrytGFM/YM6FrV3gI/YkaLLNl7CeqrVq1ky1HYCWl0RCxQH9molMFOmF
W2rYcArf7sRCsVNTX5mpwD2HcKA9XrE+Zka93q4RbzbyTKpSM2amk2Z76guRnsM6g8QlwTMPXLaB
WXAqVzAf5mpRhN2lg+LzDFJDTFetieeEHWdwmVV0s7gnSrrSTHGrJUkID1slxRqG101ltfGyV2nh
+G8gvsQLxFILSQPGqA+WCMZEs8JWxVpOhLrAejTfV113OZkhpzlkj76sEKv02bwBAnVtmWCMmtJi
Ns1y4HF2/VMn+v6ly9WnCie7T3hKHsy8lSMmKX526Ui+Cbmvqddwl8UszbRua2kllq253G5GXS1x
HQW5tqqAhAWESi6iKe1MK+wbdeySTaXiEak2yKS8Mq3mQWUpUA4ITTZiI13iCiMI5Ui7y1rxpBVJ
PxJsiqRedciIQEVS89wMB+/J1grQnLL0V2kwalyGJrkRRmaeC832d3IS9KsKY6OlNPHZzCA2r33L
L7dayqtzFqpjODf0Os5JSXf8s0Gy2mVl1f5piSDpswKBfGETdbBLRNks5C6zZiVblAuV3rho8N+e
SbEHKI0pCiHqWiNmnZ1C2heiNxZjrDG0xTg+m6misxaBJ2P6QRSJT3XVSQSVZfrGssuWMWRPLGVv
Ktde7QSLMofg2UiqtzYGPVpFQ6fgsUrIW64CJkRYGJ+K2Mt2VhdjYtiYo1piKS2JB0OU9broonwv
Y8c971XhX+qC4Hl4mvodL7qY5w+H9HkqTHWh4ypxhh+ovbY8CMqNn6cvdhrZ52ZlxLdtlCagxKm8
KBjFr8cIqiYAto4GzJOJY8ixl4w8h1fNAMRMNQCpWk77bSXXV4ZcLalT5W1kjeGCAdi9NMkmIENd
tIP0mLZd4Gp+ZtxqKdRP0y5h22Y0LblpVeTfyP1ZDpyyKL0UN1rY792iIfxpZjYJ2QHcGBhTJzVh
5zIy4BtZH4354KMKaBhvuUyyvD+QoiNe+oM+bQI5v9VcMSoJOxm/bMZmBNxoEP0xsLfw4bDFUjXC
bM6cQbrFyK2/sRXFeRjsNr9Ug9Hf2INaPJIuHi50KFrM0gzVXzG5zm96zRmXpO/AJ7IigTemI+2I
uVADHlqhRhS001TJ0SklMIITDxD+mESKOMV+Gt7xKmfeRzBEhFOvkL74ZubPNQlbWCnE6pAxyx2W
OUxq6twgMsBRHtSmsTa1AqYYFk42tzh3gqcN44KQb6ZKhlYa86Swx9MysKxPVOr+ylBbrCjD7oAt
2K6pYetRobgQa6M5foTD3BiD4aptUiyBo3GL0R0k9MhmeCgrmPzSlQbgWnFfjmzbPkG6al0wKJR0
v+blnlAULlpCwe9HNYnVeS5szCjLwGy3Hi7sp0FBtQvipppXWVa1l1U8hpMtm+KdDwQ7PBuNLJ5y
b2znuS5ZC+bO6j4bI6zuAPuI90CNtMiG1txAv5fWhsokrsI5u8DjrREj5Ae5f26r/qEKxmKZNoZY
6mUSL42+iJetT+9k5oZGdMwoIBsaWIgWkNUsF88lAsKztoJ+PYrLEVeuZRqk6plH/7oTjFIx3u1b
sedBd04RSHSnKnbdp2TqQPYQQ/WSBzWlYNJ1/U2QdIY0a6gXcP4u0saa2Th/btWpzm6PJXd8LL+x
TJI2vIUpygm0qRYspLqU6eXJ7ujg62tTJa8di3p7qu8RelHpQyXA/X2q/zvJrrfO1BNEU3cQT31C
E7cqEyIfp3qUi8oyz5wKj18ajPLYa5hUZmxGUwuiHbuRZmpMkqlFwQ6GbsWbGpeuDHhZm506s4PB
wRQbkvvCDxAVOMeWxz62P1hvpfm6Lqx+ZpemctaXBqw3PQ+54BE3LqRKslXQpx1yQFy0QmGKbXZb
7/S+DFeDPTC0nUTTN2MxXuelbs5jKd9LqhB4cbNgGsj/HtKajqUzlbI0VL3kZpTCZxYmjJs2oEnT
0YASqxg25B7YlGGuzXWYBb6s3ENFNGaNrWk7x+6su4JrMBCKQsuIN34/Y1RBHxmFZXQeRDVIAU0m
ptPhrDt2nuaxC3WmhjSHW7Yqpia1mdpVWHQQLOlg86mVFVNTm0ztLSc5Nbq0vOXU/GL+2u7MqSG2
p9bYkHz7MdWLx74Ko8/m1EA3Uys9Tk01HnDpyj522hgLDutgar+dqREfjj15PLXnydSow/FUN3hc
Wvf91MbXx46+nJr7dGrzcVuWTkM26cSr+dO2gP7YHJGBaAIJEOlZa2MCDtS6cebfYHU/mNQcFebf
zkQUHPMcnQA54DdIUTYk5m831MpxNJqEQloNyMDO0kic1qqHDGIg+hFhPNkHjmbs8D+QlIk2jE++
aBAsqJbyWNkBkUZlZvlPQ9t0Z0QcDBvJVqodKkbngcIgu9PsfNuItFo0Mn7CFE/dvsTLG7c3KY+4
pqHGHMLCBR0mS0UrUIeKRVyYZJ1VNqzYRT1wVrh4tVRW3pgeyrEhoBiSIOGg47SRkZnIngbNif1t
PO51+nHfC6Yt0Jk2w99fMIXh3rsh0itSSDGtTjAX07z3C+ZgKT3oaJRWiWtdjw/aQ3GQHop9d1Fd
QfVJL6X4Dxzs9OkSvLtEGiEqk9cW80O2Suu7b+wAWBKzFt6qNW3vc5yRFg/JORwusHAc1RmVdL4p
hwLipAL15bNijGRa6F70AjW419xhEN4yDbuBa2lRUS9GT+MdruJxLK9IgZDuqzo3b4jd5VVnpmSV
zCKMcyImZEO57ous2GpJiQNhOuKfpEKNzYFTXNOy9w1KpRUsZB+wISE8VFeK5VB1ELgzY/xkkvxw
WnVefIoM0V7VQyzdJqIrt02dRsRGtv5GjRvskFsK4uvAMUcYnSKE84af2Bwz9PIOvtu0fyVqfH+8
jP9rkP70RT+bcvkr4s7t89to/VlwKH8Tq+dffsXqrRPHsFG2W68q5Ymr+VXaoDGsluHuTyPrI7vz
bYptnKh4lPEPdCyCJo+0f2H1yJd5VjBDQtTMYNjU/xOs3lK+H2SbzNXhiBICxDkaEGneP4FyIofk
oAyQjRQd2Jr4vyxlb0Kzs6gag6hE2fDMex5TOZ5XpTnFfFcR5CeYZL4ynyJlUtdD+3vdyRDiXQS6
xnJy0ju3+6ZeKl1Q77OOwLRUydAUGMnowIAm4y/AGX7DCSVzZmPdunMa4nMGkMl+a2ZyucnheIlL
o2l8GG0mRsT0u6EVbErLqtRFGGTxHl2YMWDiNmAUj0Wvpi6gA6XOKrNomVxyGJAWN8zgyO4LQ3st
O6nRrsmcDfdtYxTrgrYowjM/fWCu3iNj85TmiR/HE4v6mMmarzU3VmWSzKpKjPrdLlG8VYd+MZxB
10b415FatDR0syXhUCusbCnGTs+I6PPEhagVZhcRrkjJ3LfyUT6jUiOJA3UrMEBoR561Dpn3y2t9
pB/Eh0IX7LFmZ/Yzkl6kT1njOQ7Y+iC2mZeFhwJ0YVup0BuIHsumREbVkse5HQ+TWE+zSnMelcgU
CQ/y7Ae/y5rHWI06nfFGnT2rzP5eAt2SpBmlM2ytUQznPXxORAOGgxa9Id8REDnvo7UiqR1BZ1J7
FSLJ+KIlgUR0XRj48WIoOumhKvRBmnuFWWUrvajMnaQaIC6q7scIaivwPBJs2/gG7VZLvVHLZLQx
gsizGZHDyouZy840SlDix9GqNW/ZSIVjkJ80Qo0TpQBCyBkMuITPjMjBPMnZKCLPl0qetnO1rIpd
Pkj5LmhBsLQ6K/ZBaMsXyL4MCY1wmHTzGCeBRYT51EGu6v5CbkOtmQ3FAL01t8htRpyxMHVymZ1j
+KSgq3HHgWTmWic/NDOUYRlg6XtvYaN5LvspyhsQ+Ls+zwS29iHTI220qWzlicjs1eO1kvX9LvVN
lLN1T3Cz4nSXocKuH0eGmOl5EZ03SuwsG47FOIy0IbKv0lVV1TaAWCoD43BK3Viqi0ESMIIBxBAs
lN4ZmY3ZWk0CZ0kIaboy5CC5KxU9J+9KuzU1hkD4ZvawYnO3aDdUEtz5TKwGt+y6aO+0hnYqpgTq
rpHtubBFtUHOIs89oL3bHKUq3WfTn2k1aciBNbazgrTrwTWH0oHsqrP+kQojC6OC8UpTW3s+pKBf
3OvaikBXK58HFG8vdqfXV42Xq/OwMZTr0e/GO4lWbR1b9gDIFBbIt4EB07uYjuKeSMD8LspqwsSD
MryzcEY3OxsWecSxQ5muclZFtblDKFE8FmpSXaWJrhw6xyN2p1At51oVIFFpEBMmFCa0OK7DnkLK
TaiFi04bgIaZPh66MawHN5cq/VZVCzCDFlZw2bXJ594PrUsbZPdTSEm/CNAw+vMWWc5esy1vPeSC
yJYki5+sChMXNytkFZGkZAyXoZWOqF7kMH9RyUy/m26EG220xpfA6rp8bndyfDuCLVwRsrezMkGU
RR/UCRpGQ+n4nRKB3zGMpkcN63Fp1ZDRY8ydOPYuoFU0ZwN7xB5vdv85CaKe2WTbD/eRg8GJW7E1
rzWYAOSkaJ72EpUZabMVUg60WJFq3qCcUlSEX0h1oGH71IZ+ejAJcHxWaWZRwNjw4FG1tsioHcKJ
SsXut/TttTLzRzEu+7x25ngr0aMLr1+oNm0ZEzHiYSiIlvQBMrMVTy/PQHML+OIxLc88VZpxjfjW
KMBig2aqVuOOkDUektw0CAS0a7Xa+2pcrAQswsxtcd25Rgk8RUkRyEUzZ240M/bIhtX1RzCz6CyV
R+8TebvXpA3129BvoFTm8hBeEWgWJeusQ//bVrTXLsHczSlVK+RjZEoYHSqDtjUjuz6PiygQLnBj
cBkZvXOBUJAOLBylhoWI9fGqMyu/W6uirq89rM5vgtY3PuEi0C3a1rc2jFrlK+C07gwzanMbq8yl
RNQk/kwixWwRRb1ziUJ+WLdZb5zRREklD1mbJm4sd0JaMIgypaUtCmHMOtMpznkU4HEEVXblFyHF
Wt2aZwM5r4cep/yDBMy2QlbEOXeaVj4pNdGQBC6rN61CktuoT0bIyKa3flnmX3zP7w4wiSjW0RnX
UOklplnu2Hbl2hxEiEtDHePDq6QvXpXhxzhVG+tGqjWUWExe56pRkaxAjso27CJtSUIFKzpomBRZ
nQHdeRwAKqj6r9AmSAh1ZTvJl6KPeN/aWN1fOAHbi1soxmSo0LUd89wYgCBIVG8f1EPzQlBx0lwq
UUMbndk6ul50E8zXhB4CSojhqkTcwJu9rMqrNLNQkVf06S4ZRJY+iwBJt2SiFLy8WjO6qKreX1pB
kp0FRoVqQgcNfrISYuxdiZZQnnmaJjaOMXTOUlVb+da0YnHHOxuiOSqcmlmKk7X0mJKxiWM7XznI
Z4g3KCnyMc+exO8hNPVIbaRNLLxRPhVtlSJVx4HDLdAGbMZCkvVNkA7afZbLZj/vjfJUVCYGIEaV
ZmftVKfXmaXue1z3znQniJZeJRPuY/uxO5L5sBvTigVx2HSnRNr63iA3+yWw2/Fe7jCEiZG7nFaj
jevFaKd7xyv0rVVqdBGDWZn3tVoGcGg7jXLI8HXDY/CVgwYHZEHHXhHdk5BhnlOwFfrKA3Ep3KJy
4q0zNPajM4qeabL5QHZxvhrMqCfbRed2xvR47pS5fiOFWnQamAkTXQdyBANZq7JumX/heZFjY7Ji
QhE/Yqff3alsnTnylDLfOIHiLIJ6lGU3IjJsrfZxcGaKjNiaQbInMMdceZ60FI0GcoXYDVWH6NpP
g4qtK8Q53ZzFmhU92lhi1i7ZLPa69GT7QhuaQGVMLrfPnlE5i6bHJoPCaCHnAiWAVh1SkdvrruP2
b+j/N0pt3+iDV646p71WrDa/L5EOrlq9RBNptTY7Vtga8qqXcNHj6ffja8Ftcl/0cu8KZr5r0Ult
slA0RUDdctr+rIEPHs6yJq/9RQoL8sGp6uFzjt2gQDYqmEt1MRx9Xj9QwdZjlSOJIEWsnMl+DNrL
ZR4xVmgM7DuaPH4UhdmxiA4+K4PK63PlhepkA0zcZDhMXurk73rw3SVpZ2biBk6XtfOF7t0IOYSs
nmmZdtroXTNXwoxpcy5n0nNuJPIN6kVtHcYDr97ML5c+AWKzWLTaTUde6KQvHCHv5UllnOM2ASgi
d/qiS0rGJI5Mz50GyWmiyOnMQqO7q+w6n0umcmGhBLlApezBM5S7K8LVxTYaY2UJGUEKSKbkHet2
HtqHmVV01rz18P5oEie8UBi/bP0iYQYiVURVrJPIr8/LkWLRLWln7ozWmOIw8Z3R5uqQSuamoEC8
a/zSxD+h1/27gr2ON9hg7HOLydWcbAr2LaVI49b1JNuBxY6G7pYJMF7ZA0YmvlVP0Zz+MGD7Qarb
GcOH4qEyFfPWRhC8NTEkhUiRtia5n5lxxWbH1Aab9+CRB1heagMmYlhEaglv0ziFm9P753lklOyo
NY4LYC32mcoPf3FMrGrmQedboNvUm6dpl5D7Ho8QJ2awZiocHhKUv1qlVcE6iXMtZdccFGneVEze
XeLPCwibjG/0We375Nw1FQY9cAcMdVaOunTAdKa6TqH+I2OhZp/nSZpcjlbcPCJdIm+pIKfrvLEt
BuY2qacVmbqDO+itfGlXZvxYgWLUJIcgNidTNZAJwyqK2JgbgY7BhCN5HilhbY/wXE4Dpi59zpyT
J8JJ1l6rOveY1NPotJYHWyeyuFVnCXB7Rp61juAuTwcZPdKo3FcVaPeqNmV74wwgvoycfHGbSXYy
XCUIlZslE1P9pUKQm61yEOZh6cm1RRopkdw1Ojxujsta02k54jjTQ0BLZeSlFzvYjNjDnmemcw0t
qfpZHYzUGuz+mzpo12WTpJve1vR7tiVjb2a8DgS+gZu0HerrfogqMPx4vO9GH88HJxA9gkFk3rMy
kGPYFoU5mq+Wif9r6Me34Mc//w95P1hHEjy5BqquGLjuEnDwe2DJjwUAf/sfFAHzQ3JIj9qAuWi+
5T3+8CteUZVJHQBoCFWE+AvuGkV9Q1Us+cSmZ5ChQb7SGcFb3nAV+cSC/cj2oMmcNrPuf+EqyAN0
NJEYUOrHQ/5H2ljlaJT5Lc5IaopGRcwrw9RVg6nTe1ylQAcU+uaoQ4a6bYbs3LlRlv4SELsku9Ob
2aS4GfBf9tot6iWnmSGDqgoBu/je6+s57sUzu9VhRSafHK8leXGNna3bSEsmq6uWlBuvSk4D+/PQ
63PckpBVivum+0Q5u5DIG0JeeK3lOHKrw6UWlEtNOkMsVPazeA1tr1Uv/KcAiklqbElvhxN8npUN
btQvaIBmUani+AQBmYSvEMIHut+LNknnQyfNYmzsEzPCqKlvoEcgaJNWKInKJUpPn9dlfNEHn1Li
8sy0+wzgclvV8hUuuUwJfBy7DQ2LnQr8RE+/1PGlaSP/a9qIyFToRKibpoBDZgduZ6k7JQyv/Xg8
pRpeyoO6niqWSDbjmZlstR6Ff5Xnl1VDcVv4JVI9aWGG8g7Cltvn2BRhff5s0FvP0kJ/lOFicpkW
beYvMjTJodct9SpaDsiWS4R+oVnipFSda6Le1fizE43+JbJMLGc4V94xhpsrKh4AA1vcuFQTZ+Fj
yAGKo1P+mrgTmIzZsUsTOz/BwK+AvenqtrgoYLCH/R+YXSu/Qs0n8QlG1MSiKRbooPndvQUrtupF
xkyhH5PbsmYSr+vVrm8JdadKwni5mMeWeVZHKQY8l0w7Voaib+oETdwgMyNIKnSknuecmvgYRZJM
hdYtyQD1QFu0ndZm+A0Y15puTJZN1byguC7SjdzoqzJPN6AjCuVdOkyRiuOVEQdr28IEQXEuai5h
PogXvTT2RvQosczUQDNR4mMdRjhtBKQrE7bSTc4Z1dZ2kAtA1PBLaQ1CtiuNctlq+m6Qna2pQ1JC
CO30ELiC+ibMvRm3JIYHZ7ryyTQmP7jmjO38QsYZGWqIX7gWUcauw10ZDWg2WrG1kTsXsFW80iXV
+HNSD+s4JhKqA/bCWo0o4mbcjn29sG3vQGrPEjshF1cu1AuyoLlQBkg8+r2q+hdheqOW5Xnp6etK
6W7S/tMYGv0mVwkDD1PFeiw8jTE4FiAU04sgV3CA4BbpTH1JE7ou6OnknnNsk+HSH+AV215G419r
zaboCnrl8dM3u+sPhlHqNMl4twNxl2gWxikopGTGUtP0/5vp/pjh4wuRDPlbFj37qFI9ls8rlU9F
icdhWzJNLfeFF12MDYZLVXkadv2FELqrRBWRzMzzImrgeVjlp5Ral4GasHfV+8p20nlQU7gG7Utu
pH9wd4N9f3feCItgjuOoiU2Wg/XBd3KnKi/ivFWQZBRWSVabqsFV5YTBfrCUZ7SIUsSLA0Yg7Is5
XB0JOhWtaHNAegTGtCqCeHAtCduzsoB3nlsW96yvYhcjcKoJEUWZ8QXeh9dsrCst7ncibK5zSbkd
oRcnpfrkG2gH0Vt6ml3PM6S3LjwAvtiss0Vv22yNrfoiN/Rjfl1LzHMgXYZjDlUt7/ZB2+4Asza5
6fmuMFNUFR4uH6bzqbBGxWU+eGMq8WULBMH4M39JpTBYGFp+09XSC4l7MYmK5guz1+vKDB8wg1+V
ZF8sDeUlj+nDcNJxUs7AL05L+rTRdiiQjDug6RVkSewAys9dIJ0O8P+ypFtUChSabia3mIBGpLbn
qotyHb+GfpEY9Tnsmh15hyENBQ2E7awlUmrpxJr7sKxvQb3Yx/WHMSpufdFfEo03ztsGyiGmgcQl
zApfXhu4NBhBt5ZpeNI6/OLJ+XUc1GeNqs1NSB9laODVYu/8VD7N8m7X6VDDYvs6UVTA3cScM8tc
OLDmiVhf+oG85NJvZQJKQRV4y4h7eGLr1oKQi/ujARybbWsP17SBMQMwcmwB8lQP4XgNMWIWCXse
NBsnj07D1LtHxsKU3fLFDJueZQHzx47GRQBsD+WtfsERcNaDMzbw94oyfCwQyrtOFaZrVSXVZNSg
xoWmVd+HiXWV+VrpSkVB4nDXgTe28GZDrJIwjpPUF9TCtFvOvV7F9CjZk+1LyxzBAuY13jblMUSV
n+3qIlqro7EMs/w66cx95IcbXUVLC6vDLaCew7tS+Pf13MmaJeyFuedj3RpHD6HaIWvt10mDrAyd
LMhXndxqQfrgV8a2L7U7UkYyvAEejLG46ZOmXnBXnxae9TKq2sZrAnPRwTCCsj4FXyMTb3C5mGN0
FC8MfdwyG3cLM7uEKFOurFI+6NUYL9Su3GfacIgKXHDg8D6QuRsAKpnZTKCKKvX6th3ts9aCm6rJ
WCtGpxE8YQQjaP6VfqYG4Y1SmQ+N2mzkvv+coNh3pRRKdaytpQ4URZZ3eGnMoSXfJXXn2mXEMNbZ
mw0xydEjrAjAo2bmeMFF1YorTCgWA3e7Dvo6CmLfWbG+dyj7NbgOYpXVsHyUYu9Jn9vIfnFG+VPv
9y6uPkulcb6EiMBEQkikbxh7z3lO6Lst7Aali9K+yJULQ7tMmz2uPrtSSrA3otXR9mQvuig7bpO+
AtcHEoCWiC+X20LHVsNn/APhlTJtqB4s56YzAvT3OindL5iCzRX1sfGvLR/GmV1iGnkFKI6EHxVb
o3K7SOehvGcGnLvBuJWZOFmD7ta8owS2PxCaDT1ZRALjqpB8SfNS6b6gOJsllvZQNzYYPc91pD7Y
zi7pu5kVX8k+oy72yvvCU6NZg1mTLz53CEmS5oUAX3ymnM+9psVLp60+o9gmDgarWqE8tR0NUuME
9HyZMx/gSbqG09GekxjmZPZpGCBOgRmGmYKf3ImBsNteHfQnqcTP04bpmJGBtOyycWOU6U3gF9Z8
DJUbJ5Ies2G4z6Lx6FYxekRBtzmBnBp2F6d+HRFDHNvpwjLTZk6MzJesGVf2aK2JG3dNyIkzGeIs
dVV/Lem4s5RyvujoYxOoWzWAQoOxrdl5yowZOEi19TlpcQnvgmesNG8IGM5nRaiuw3Dw5xlgLyLG
JFp41sTDkDzcZeubWCPZGRNmCvVtloOpy0gPlZVfm2c6kzwlK8/xjmL3hVpcGDil1SuYmSoR1Boz
P32AfgPTaQ5LX8xro5Rmle7UTH3Iw/5/wegRhdJQpuWGs4vUybfEbkB0kodyBAVMMrBRv/L2WqCc
sTZiwayhxScSA9rMsmp0kTgnyBKaHygL13/VyP4Dw/ivLfMPfcR/MdWe/nSXibS+yX7lRP5v/aU3
adqPD/TOmJwbJq0nm3MfLe+3jeWxpn432D+e0tEU/feOEB9qUTdPz//4u6qeAMogMjYm/8Hp8/e/
xVnqf/1jyznRGKZbNH7y8cNcne/7ZoV+aw1+/+f92rH918d59wMOT4lAE4L3gvhSf7sEFnb+6pQ3
9+8sw3dHebcM2IAjT4er8Pp5vwzKiTEJhpAp/vLHP9cyYAlgok/80CIoqDEVYqqptN//evtEp0/D
h5La++f62a/+mzq19Yd+uWqf4AAG5R4R6vEDBPTtU2CdoAOF32QQ5Tl9frqnAOBmiuX42CI4J3iT
KmSVvv/x5ommk+EiE6Xyc24BE35G9/WxH2+eQBxiJ5nYSsfP+0XQTmwDk1iS714X4fVZ+4n2QR5c
CFBE2H1wIRTrhOvM4FD5bhNwTui+ifc08AGaPvzxz7UX6ASAfvQZUJwTHWCJQYXzep2/2wjMEzp5
h0HZ6xpMTr0/1yIoJmTzj94C+okFuVTVAX6Pn18vAsRP/Em+lgyvt9xP9SwQB/vRRZBPoNbiV4Mg
5PXzfkMweSdyv8GSfl2j1wrkJ1oEShX5o5uBxgyCUD3DmfKSvn0hGif8cJuUmK+75U93C2jMQF53
KOZSXxODfqM2/u2i0MRndOLUUxL94Dmw5RN4q1TPuJoePz/dIqhYTn3wMVB5+xuwd3kd/OgxcNQT
G126M6Vm/6RrAPr60cdA5UpDYYXgjCXX8fPuabBJaUIjq2s8D8fPT/dWwElqSir7WIU0lUCMSGXr
/V5gwwu32Gxw0H39/HS/XsHt/sPPgXaC2zDCLNjqP9gLLBumuw2BG2OU4+c/2Av+jXfGL4DCLBDx
0xFvEM/VN9lnf/gX3trxXx/ga5t9+vSPv09wwru/OHkBvR76+Re/6H++2y+PUMA3f/gGDRy/5+s/
//oDf/3V777r7Ve9/c+1eC4P5Rdc145f/fU0Lw4JqAXT9gAbvl15eHqugm/hAMWYIhf+dUL/+Pu7
0/3mGfjd41fV+yi31530o4d1BUqLt7ObFhyREnXDRw+7PpTDIT28Heh4JV/7wQ8fWSSHL6Re/HCl
dVmj7/7oV5wdkqT5238dkvy//7Y5IDYX71aIKnPavj/6LZtDmQLYRe8X6bVW/vCxuU/j7w58rD8/
euDtIaqCw1P3/Jy/rcDx2lrsZ2//44duXb/s8793j58fnoLhx8/Q63750dO/fBKc/tuJTmeuvr6L
P3rgXfPUfAmey3J4d3DCcpW3//Hnl2XXpOHh89txjmf9Wkh/9Kz3h/BQ1ViivTv2K3Tx0WNfiygS
77InGZdPaN1HD3xzSESM1elT83asaUW+go0fPfjRJe5HW8vX4v2jx79/ruq/uc+pf4jfnf1rMfTR
o58f2MzZsOr34QdfUYiPHn3VhBz9x0j3h4+dvXsqJwQdpe/bEv35R4e38i8MuAvxJfuMP+5pFWMC
WL0dfLp7gA4UZQLsPvo7/gdO+2+/nghfRcH8V2yUv5vs+ktd9Ocqjd+Pz/jgwX/MVXxb+OlasEZv
ZsUf/K7JDnm61N8dHXLjpMX86KU+n7jwzfvK4DWz6y/Y5M7/INnrgyszf44D8bYEXxedZZmGFh9d
lt9knH6di/wF78PZZOIpsLp+X2YfF/+veIhnQXCoa1H96hu+Kpf/gut7fM/8vhvpBy/xHyqoP3j8
m2ceLf/7Gv9fiP9H76Pt4Yn1ebsfj5u0DuCBzTgAGPYCqopq7+2P//wL4sf70Z/hTv/uev6o3/xl
Zv3rLvRtFv2jf/a+xZ7+xpf4+VD+8/8DAAD//w==</cx:binary>
              </cx:geoCache>
            </cx:geography>
          </cx:layoutPr>
        </cx:series>
        <cx:series layoutId="regionMap" hidden="1" uniqueId="{A0217C5F-5A2A-4685-99FA-7CB53BCF1FD1}" formatIdx="2">
          <cx:tx>
            <cx:txData>
              <cx:f>'Prepared Data project 3'!$J$1</cx:f>
              <cx:v>Value</cx:v>
            </cx:txData>
          </cx:tx>
          <cx:dataId val="2"/>
          <cx:layoutPr>
            <cx:geography cultureLanguage="en-US" cultureRegion="IN" attribution="Powered by Bing">
              <cx:geoCache provider="{E9337A44-BEBE-4D9F-B70C-5C5E7DAFC167}">
                <cx:binary>1Hxpb9y4tu1fCfLpPeDJzUkcDk4f4FCqKs92nMSJ80WoTJpFiSIlUb/+bmdq28dJD6/vxU0hQFAl
kSK5p7XX3vI/3y3/eNd82NsnS9t04z/eLb8+LZzr//HLL+O74kO7Hw/a8p01o/noDt6Z9hfz8WP5
7sMv7+1+Lrv8F4Iw++Vdsbfuw/L0X/+E2fIP5tS827vSdM/8BxuuPoy+ceMPrj166cn+fVt2aTk6
W75z+NenV/tqP7pi3z198qFzpQsvQv/h16f3bnv65JeHk/3Hg580sDbn38NYwg9iySihUqjPn6dP
GtPlXy4LeiBjhInEAn36xF8ffb5vYfgfWtGn9ezfv7cfxhH29On/e0PvbQCuHD998s74zt2eXA6H
+OvTo+59uX/6pBxN8vlCYm5Xf3T+abu/3D/zf/3zwQ9wAA9+uSOWh6f1e5f+Qyrph6Yon/yfl+7/
fj2bv0Es8oAzShXi/PO54/tiEQcYx0zIGH8WGv/66M9i+bSkrz89tprHRfJl2ANxpKc/lThe7Nuy
eXK+f+9/dAB/zkowPkCYY4SkvC8HecCQQATF4uvDPgvgjy3icSncHftAFC9A338iy9j5am/37uvR
PKaIf04OhBxwRbjCX52Vui8OfBArgaiEW746s8+O8rNU/sB6HhfJt4EP5LH7uTzViw/Nvsv3HXjS
vyt+YHEgEeKxwg8sQx0gpCRTMfssCbh8VxR/aCmPC+PO0AfieLH7qczjwpbj+DfKgqCDGFPEGI2/
qf+dWC7ZASMyZhSpR2P5xftyLH64nMfl8XXcA2FcXP1Uwjjc2/C3WgZRB1hJrBhApjtSEPyAMkQY
YmA3t58HofsPrONxMXwb+EAOhz+XHE72ttu7ff1DRfxzUQOzA4ERI4yRz0eOH0oEc6FwDHjr04fe
d1V/aEWPy+TO0AdSOfn3T2UdZ3vIb/Zj4ezfKRd1wGKCJLir78kFSUXJlwiiHuQef3BNj0vm3uAH
sjk7/Klkc/LB7pu/UyzogMGRY/g8FkbAgTEECIvhL6kJeWAuv7ucxyXydRsPhHHyc2Ufl76r9m+/
nsj/P+Kl6EAygmNFIMO4G0biAxCAhFD+BQo/cFq/v47HpfB13AMpXOqfyiT+Dbiq/fuEACQJBdwk
AeQ+ZhGKHEgiwImpxwPI767mcVF8GfZAEv9+/lNJ4tWH0T3RHyDraP5GedyyUgzHSNw3CikOlIDc
j32Rw8OI8QcX87g47g1+IJRXP5d5vHQO2M5Lu3//YSz+RrHwA0VozDEQJZ8+93GWhPSEcxoT+biZ
/OFVPS6fB8MfSOjl5U9lNmf790XY/zeIiB7EFMjcOP6SfdwXkZAHRErFKf0S+h9ElT++rMdl9HD8
AyGd/e8W0uPM210m5d4df5aJJxBkSIxk/NV73Q/46oByyoVQj+eNXxjy76/mcYl8GXZv4f/NdPv3
qfhvhYoUMsDNpwrHHTb+x1c/bQ8KLw+G/ojo+nxWR+9/fYqhxEEEhVT8W/Hkdp57jNX5HmLYvnv/
1V/eH/cBCjO/PlXxASGx4gJYYUJ4zAEbzxAB4Qo9oBRAMzhIpGLgKMHwOmNd8akEowjQZGB3QAsQ
ytjTJ6Pxny7FwCEgriQnlMcwpfhWYLo0TchN9+1Qvnx/0vn20pSdG399yjB6+qT/fN/taiUD+EIY
BRXiEig7gcG8+3f7K6hiwe34/9W1E4aOa34k87w575k101E1TuP5QLsu9Rla0h7Psw4E+xTP9ZrO
k2w38RLlG+b8Sz6N0bahYUgnUY2ldiM2aZyXaMsLNSYFK/Mbl/ls0aXJ40veoerEofZcZJzpclDr
Zc9xp1kmm7OQN7m2Q/EyzhajLTCJh+MytcmEx1gXIX5hbVFo7+f2gvtcVukcfPain2cS7VQchjUZ
xTp0adHBxJrMheoTLvqw69Yi88lYZtOyQ21eVJspY+YmwsVQpsOUm0284u4lFYW8GUl+PDZu3UZE
XnkR7brSdUmgPO27ECeDE1CfQw3flW13GtGcHYYWO1gVveoXd1r09nlmhUx6g5yelvg4asolWbus
3NS4rDWN/JqIuQoJLtqTcWXTSWbNqSh7OKIyxNtpzLdzV5Kk8jZs2rg1eph5/q6Y4vm4m2a2jfIq
0p3g8bkJVa0HhZstL5G6yew0nFRNgbrDRZpwXpa2PS9YyE7LxsfpEgbdovbU9DVP49pHuwEtzX5h
sTir5Ij1MspdFfNOD2vXJC1RSR1Vz3PWqrSxSizal6JMQl0kc82mZ5ONWz0TatO5981zOWSTHmj9
ytfF8YLhGhmr/pBQU+iYtW/dlD3z0aJ519JN5bKPLV2ozk2rLvOpH3RVCHMjStzsplptRkO4dmu1
nHHTlhvS8KnVo1xVYlSDLxrf0tSQ6bD3WaVDu5SbebXbOaoP2ZqVulHzUYdwGmfdkW29SXxcwfja
XVZdltRl/HaeX7pxmnZRkVWrnleDdVUTpAecv8jWfL0wZWu2hpJ8s7a50OPkLmVBfKpcT0+rMI1J
Setz1rldkcU4jaYcbfpuQMlSWa97Etbz7JpFsjgrBn9Mo5oVSTG36D2W3UfHpjVVvNpiitNFct2F
6kXdVPmx92rQU99rxHCeRmt1GAX/LCLxtMnHcXnpyzU+IpPYGk/ZJvS+0osY8sPW5MXzrrVXBZ3e
ZnEQOh9Zs12WIBM3g3mpudhmeHrTxGujQ9b3Scijaicdy5ImljCpWsML2porWg+s0Jgyn1ZtEZ6j
JlsLPY6u37moyi8WfpbN4XqQkd2tFe8uZxtFiZums3rKEjnOcA7ypo5YkjfhvKn6kDi/sF0129No
RVdhKV7M+WxPQGoVKuqtycx13T1HQ9ODH1H0MBZ9k4Q2VBuHN7KshAb1t+dhQqd1PE96ncKZGcLR
MqKXwddSG5W7tCXkKrfV0YAibZsevSSlLRMZplgvBWjjtiu6MWnljHdDhnQX4z3LovIENeOaFOK0
LS76ujle2XrUrvhQEQ8OzQ38ZrII7i9NuWFeyeeKd9u88UMEFssFSoIPvktQZuWix1XFYOoKs3Er
Vd1gTWJRzVtRZkuVDv3C2wTn1IbDlhXtdN6JSiYoHuJGr0KNa0rUEqtDPKusOu7WMe9fESUsGFNc
9y6pOlq7Q5PbKT8lDcoXbcaSWe2dnPyGNl2YwYWWqtMojzDTsihCnqqwDPmmXeMVlCWOV5RYxtsa
XFpldnJw9IJGEzmT+RI/WyKBt42i48ZWDF+Nq43rhK5Zi3YDL5pmE1ks5ySrjNKm7rO3dOLDnErV
8EFbsRbRxreNL5OpWn2TiGlCr9emKWmyFh2GOBGqSiWLxQM+tdSRq9oNcC7d8ExkYU3Wqpo3aAx9
4kh3OAJq3VbCvXTTKV/psMkzdCak6s9YWSBNXJQloaSFrm2ZJUj4VuMsKN2rfElb08+aMjFrNFVv
+lrN21DN73BHh0RamkgVyGWGhvncOPC3fLRvS/G2GSJ1HEhWQuwIJJ2cmk+pGZiuBNqJwjxjCl9V
Rqh0aeQlzubssGgFT/LWoo0fmDhxfOGHjcnapCzpcSajK1P7OuElpqcRaOQGrf27ZjTRrYxyXYWe
alvMl6BkL1fclx9jNhdHo18nPTdmPalqN+tlNu4aSxTSCg/hozI454nPTU+T0TpUJY0qRQ5ZKeCZ
L3jrHmB4Z/pgy7z40pTy7eu/XpgW/n0a89uPtz0tv307+9oM88O7dh/MbdF1fHjT7Wq+zfVbY8Yt
3Pq21AcY7nP7zHcA3g8v/jH0RwSAoh9Bv//ocrlFU19GfQZ+t4mTgCIC1N6AzaYCqOrPuI8Dxy0p
kBLQRcM4k7fg7gvuA2oPY6IexX30AMp4UMWDmgSSGMXxn8F9gBbv4T7BMMFQF+e3PT6CCslvceEd
3GdQv0Rd5MYtannb7KJsGbMz0sTg8UZl+FEnc240wK+R71RVmVkPnKxd2kZ1ez5aBXrbklyekKmm
2xkC+SkfVF0mbegtGP1sezDlOe4GgDEt8aeqXbZeVHTS9SBmtwuWollPU79u8jyO5sSXLDvzdrY2
BWTFjwA99nbjfdv2Ow4w52Ytl2VOMV2WfCPnylhdmxaCMOqy/HSRE39Lh8FvcqHm3TIpebnWeD0b
Ihlt2n6tE+Vrs+kHX19NpB/eTQRF+9AtTfsSwht/29aue018ntskEA9YoY2zotjmbMzfT0hUrxrZ
ukEPiEA06WdRy52Y2uX5iJDfAW6z5BSJwd+E0Gdpv4blhkq2zHruUH9ehtGitO1wNQH8catIakIK
lDYuomvKq3xo9NSWNtOTxf2o8472Fy24yFoH7NVNbzDN96iTpoIoFKJ6M9eDz/XArD0HXj6+kQ5X
nXZzgXPNVBcdjyNtAIC2k1/TSKiJnsgpjN1u7IzBRwZ3NmGu86+8d1UDjtSNsIG6YYA7Fttuh6qr
3lLn69O1Yv1lU1r2vsB4eal8jHrtQ7Z2el6G7riv18po2s/LJmvm/rodO0BwqzQ8aWMPLqkLg2k0
Wn18XfjcXQ9DX+fpsKpSAdBk5grzvBo2sILleppdc9n1Q/GsxmNlt1lw6rAo3bijaMlfV/ki4tuI
WgqZlp1faCqFX19510/2mOMZRwktlwhvfVQEchixqdrH4wRhQZk6pydY9J3VsUUdyAxPEeBhhF6M
w1TZTSZ56DVm1TABeh9dpl0Q3iYqyPHacy7WxDfzclNxJ0+rUqlal8pmfjO5rO1BYSFoJGPNZ6Wx
LTu6m1tjh102V7TfuKHN6xSZaNqxSvnTsWXkmR9n+bKuILtRdQFPjbqxbRM1tetlVjnaXC35YLRX
Iz0sB04vcbG6k2VChd01YwcAGwOUvOmIr0+EiLIoxcbyd71DIsVdK6Ot9dQdl1ngLEELLbWNu3mj
OsNvVF5hqVtc4iExPsr7tJ+8mhPaE0gmBmKPJF1ctTW28FtkkHfJvEY0JGZ2+RVbifJ6KCr1Gs3l
8KpCjXzLJ8lOxDw5wB4RTF7NoU6Yka/8VMomMXRmOjjM9iIuObrIWW74pm1mSPrU0viLoVvnkNbe
s2M7MZvrtZmyaktt71/HphjfFlUuW92IIJudBT9QbUm9enpYBxJinXMET87QRL3OeC2Kk6HP5zgx
pfCzLqjCU7Jw1RfJEnuA6mVNx1YPZT+fhXVhOCU9sS6BAn5WaJNJMPMCuSB1jVRtdQ8KuzcsKvd1
1EfZIVFF8z4MHm8rldPTDix81QKNxTvLuTkXoo93C0LrdaE8LzXJKHtnfVtdyCA4O1lWXtrz3Jvp
TbR2VFcdGxOMjDqVuMpfgkZVCW8VaGVnV7OFYBJuah+a8yGXaE4sAqChhzonuxi7Tm1iMb2rLFt2
Ih+HJBSh3XTFUi+pr7AfT1qHJ36aN3x9Ds4mbl/USmZ7WUXynOSgEFsuBnsMYLN+XQaaeS2dFEKj
po1eQZLoz+tJoY9+LtZRy6r3qx7c0AgN9n2KEDHvHR0UBd9eErQDtrGW12yJKsiLUUujrZ/GIHas
s2BmM4vRmLhupeTMiuAORWbiFzLDDQaCwQfderAUBtlGtxkrU5zQuHyTO9we0qYk2pHe75vF98/9
PLGEjAHpeImj5wzcWZvMbBATpKerqHWuGrLxYZ32sVooPywX2l2qOiJWT2uYjnDn4iPRDOtr1wjf
b7CZ5Qb31HSHNnOsfI5Yu8Rwb1ZeDyNfkfaFbLYKwv1RvZC20jVbe3BHM8LvfdaLC+Mb+iaKpvaS
BGy2dFj8dZMvsrxsC9eCQyF5zDWN5+5N1bTLYdfwhSZ+7sv33HNID0tr5CZaB7Uk09TM4kUe+enj
IkrSpnHbDm9iy4QFlmW0BUDw3Ccsao1LyiWLJ8ilRbtpJsiidDwFOQCtkV16O61oA+lHPqXSCfBa
LML81cg5g8BdZ4doRWhLWtUkTGXz8xoS/RMSEXKY+6kAaOgL3WM5bfpMxsdZ7fzNGMY503lrokIz
1kI6eWuHkZaN6E7jydILSJqufCOWlPLhlcknMMwc8G5ROUjVyjg7Kan1HRAO7P1SVOgoL5RMSNwP
kEX2IWWhfFMDG6izQXyIl/Kty1m0w2VjUpflrU/8WOJKx/nCXrm6HOTG9OCJdRGPatTEsJkeMR7X
NAlsqPqjmWXFrOPIGJbQiMdTCokpZAG5aPy6Xay0C2SI8r0xA5AVBDt8XfQyWnWPXBkfznUjl/MV
1Od9xvlqknkCqMOKpnUpKkZzylwVtqtC1WEN3MyGTEMJutJMJ35xMhVgEGPa0LI6Mq5Bm6KqxFUd
A2sTT1mTZpOq37WyJB9lmbmbRtIxXdYwvo0GapJ65axMZ1QZr1mc8XPBDbAFau7wpu4aSOiQ7Wp+
GioTRS9ZUTaDzuapNImsPZBhZCin9XyQwChtWlCYPG37qgiQSDmKN5PNl6O+jOj5gKe1TJqFAhtm
sKeviSjq6kitdPwAzA7RLW9m0B3ZN0dtOyqagEcAFoIuSF6sK1CAeu2sOpvXXp0iRwLk/NgXb9t+
pMextVGts6lwb3vigGByyoQ3iAhXpYE5qhIfyRW8RZ6tYtdx3ELijTzg0Jw3664NwAimNZzyGbaS
UO1rKrgmCz+uW5slPTFy1oaT8RpA1FpqSL/Ju3EI9rU3rjhu2lgWaUckKTUEpeU8t8pAJFEWRYnA
cYb1SHF14QUGghF4V5f2PCrWFNfO8tMpL9ujGLLeCtwZItt5trfRbxVDA2EVwfNI065ncQNmmixK
yrSNG/5sVqu5BgZfiCSWpTmSkRCvq3nw1WEHzOOzqepzk8qcAM3nS5jytDQilBcWZ/nZUo3WJxQY
tH3M1fCM9C2/ykYrep0R7qzOp5X24CsJ6MkUK9gzbTwC9rBKrZwzyFuLctYRANNncR7PJz6D40my
AgOTA248vq5nQMXgMorQ70rU1cNGFky2r/K4Mh+IbUkJmXkAd5HPt+ioKvq132XeNXsACtlVmJaQ
n8q+H5E2gwsrmI3K203dlqLTYajIosFBB5dmVeGu64zhCeIychfehOyk89O0AROwH1of46u5noox
xb1qnhXrEr0kA1LXBOjTHZmU+uDpBDxPJOcTGcfRTUBZNCTZUK3PZlP5G/C/ABfY4AgDdmesdm3H
QtDAtckj1OXhlSlDs2oPMeYVZ6h3KatZ04ITQFW9g+RfZACaaTMmOXV9A0gZ1ewIRQ2gmLHsMnso
Af0fczHhQZupoEflSHizHVAdlykvILppVhRD2GW0yMvj1fH6JPYsDEee4dHqsgJWIfWqUR+nbmrf
jVbKIWlm35HNCLnUNatCUSS8mIEX2aHClFEC2luw45I2dgKfVfXVNl7neaIad0ZFe2NHcRgq0kiT
qrWJq6Oiq1YHVPME6U7KEDfy9bDMWF7FBnDJToGm9UzXwMwKXWV+H3fAVoUcOMjZRb12SyM2OWEm
2i0d40cU7AkUc41ke1pw1y8J8I0TPV/7HAArNUJqqFy9QBBv1uM6C9mzWgEmuGw8XrscIoLKyWnD
eJTtinb2zaaVud8QRBGnCW2nCTKVpottKHVXDMNwVqwG4FFvSs9SgvuWnbuKdtlxjMepuJCz8PyC
l1k2H0KhwaXLFHfPnKiH6FTGgElehAaRdaeGENPtuKxFeRTjqqxel3lv28PYZiFs+1qG8U27BrRX
ZVVz3QcfZ29qnneZFkuOBYAkR7Mc5D4TW+ppHAFm2mUoE0xCmRVpHgh6Q6Hu4RLr7OyTIetJmpVx
UKcQvof5sJbYHzMoC9gNiUd8aBCpdy53gCVIxpfnRefa9iiUvELbwvZU6o75vDozQFWJZG2xcRtX
A105RMUUpS6f+S60VGXH1JrFb/tKQuxSXSay427wYSC6dAQFDZGhrTdRxJvxZqkBbvfDEtqzhkIZ
KYmGIl5bzWcn++MOdUEdZlIVQbu4FcU1BCk+HrHFdQBz0DyfTjOVCGo05Ti1LwseWPUWgw2bZ7l3
Ie14Xxa6GLISUruRT5fVoNRNBeCOaRtcL9IRtsNSY8uwHuJciumkiNjabGQWC6bXSLitIHbgepU2
Oinb+kZVUQaIHPf5ZVH3EBNZ1r+J6KIK3aD1shrzq2oakE9tWY+gPGpuiF7pVO3qhfdFWmZ+OCGu
hTDVFVH2cS0B6x1hUUFmBBTDVGjXFOFdyC2lR+MMLCxg+2k8HobJP/d4AD6N58Alkji0RxMdIqZn
1lz5fATf1KmxPskXsFhALVk5pJkMMbB+UT69HYUEphMjiThEIdsKoNchrzksRwsk3TiF/HrMoVSk
e7lWsW7KHF8EThtyplA35SmMRqVm3YSidABetdOmLRacOIuW3ZJ34v0Arr/cLAMZX46YQcZUV73d
txHvjqKxiZKGi+wUOPPRJw6oa66bPLZNurYxvYibnF4NpWG7sq/ao4oEtL6lGI6Dz9yegF66F3Dy
6pCpHMF4I7CBYsp41KNu2ecjyq9DKN2rMOSu2uEKk+OJYnHkOxVw4iVubvJ6En1S21aiRBiMWqgS
xj1Ku6GKmnPl/QB+icpWbSPY2PWQ1+pE8jW0eqkNcEudzOYh7SHZT0eb8SF1cVlYvZYVmtLZyww8
9qD45n+W3fxfSFx+Llv/mLtM4HXB92W+t98afX4rXN+O/MJf8gMpEVEMGEKwc377ntNnAhPaPQWW
0DjNb/t0PzGbv/GX0DWNgKQEhpPCux6/1a2B2gSyEdrf+W3THId3p/4Mf3n7KsmdsvVtMR0K1+i2
ww5x4EUJ1M7v0pe+4AIqmVXY8dkOL9vBiNeDwPmZJFnhdKXscuMi9Darsf0AVH/3ZvZjSPhUFH7D
xtlsxGTsRsSRem3Bpx1DzMxTLMvmPViLf/U/q2d3+fF//e9j0e91itzrhbjtJvh++8S9/pRPKnh7
/5e2CQHNrDFR0ApO4I3G+LY54gt9LqEBAn6SCIQPWninbYKKA+j/49BtAQ0St6z7b+oHKgt6Aiop
CHDf8C4Y+TPqB/Pc0b6IYIhckBYoWO5drVOknPjYLGLj4qIp9LqG8KogfPn8TurnV1K/FF3udWV8
Z/pbzv4OJ1+JqA7z0olNYQdrr2ZgHPIX+bKaj3eO+ZH5oYnl0eU/MBrVrrX0dcY30Hwyrs963CoE
xFgFjCpiqCWa0cFl2x8/7Htn9aDAMIKMqjnv+GYZqaRaIppbbQKXb348P/R3PrYZCe/93T0soQbU
Vyrwjcc9O8N4Zu1zyJIRZMLSdcsuEiu3ug1Df/XjB35nQ7f+8O4De4l6KE3DA6cGGJJjU3joKWGj
L8rPYem74r9d+W8tOd+0S97u9I74ZbnOyHkaA7c/ivmYAw9Hkr4eSXEa10VFzrC/LSMO49BBcR81
DA9b1BWTPfzxBh/0BP22gFu9ubOAXrRjHY8h3kAVZIISKYESB8Uf+5oOAKkGyANbIP5FdGrmHNcb
T4yRnY5ySVpo2f/mCB7R0O+dMRTN7q6gyUM7NfEMRyBJnADa/Sjiufyd/X1v8tvf72zPgKXOMrh4
E8IoXiMTDDASvrr4a0t/4BsaWZV8pDbe1LQsPyD42wGnXVTWPvlr0z/wDSaagRwr4njTODFd4xnq
0QtwJX/N88gHnsE2c9X3ZIg3zkTrukFLNNmU98aIv7j8B96AQGYlQ1OBNzDMV0ngfGEacHej0r90
PuKBOyBViDoz9tCuZYBfvxzhxUZ33ToX/Y7v/I7yiAfWP0oESdESyx30CbWbAHSk1QukIfZ3DuhW
wx8xfvHA+KE6xRpPQrYzQIS12xnKgNOmmQOGBrWyYOovPuaBiVMGhY25j8TOOU/cYcdNhzZrh5tl
05duXv6aqd0Wv++a2mCmIaNLK3c9VGhe1DYUF9Cvpl78WNbfO6sHhjzXi8QzwIMdiaCBqAFSjJ7m
LJjhVR3Levmdo/qexOn9PRQSiiFS9HJnGxaOonZFFyrHttE/3sT3pn9o0FkZgBZY+c6LAagyVC3s
BqjlfvPXpn9g0X4SQNDA35LYTQ1IwDXAzDEfAXv416Z/YM++pF1oQiV3bAQqfNMEuUT/xdmXNdlt
am3/IlVJgEC61R7Ug7tju504zo0qdmJACAnNw6//nn2+Gzevna7i1ueETSPWAtZ6hmKMd32E/QD3
4tnkUYomCFY/T2zf3rvk1rkcanGs74P+Au4FtCA7HZNoA7phVBrVj3F8v2nZ72/M/xZQP4ln7sWz
zZc1rWcpStuMffVRoHcz/0HRQ4wfpkjl4gOgvJTfh/0tXlQLgCnwUEpF6Sib9N10oGZSKGPXOCye
uRfPm957PpFBlKi7OHY/WrKgvzuz4a2z+bbqP1suL6R3WcvYrthPfQUAybmWqJq/t9Gx8AeJXqi5
bJLs7Z+NzehfcyvX9o2V+9Wdh3tR3myyEt2xIu82WeMeVDRWAjd7k+Nal01rzaainepjOWnFnb2a
7ZDizNFf6l6WeOJz4AJ72WCveCQyg1KpFdF8pnoVZSYa+sZmTG5R/7Pl9bJBukyb7kmfA0VxDN3l
SKpluqQV2jZ3Di/8/Tc52u67i9hqAZ/N2vR5A3a9fSIiy+o/M0PS9I2p/CLt+bijrK1T162alU5U
Iz3xI//XAdfThyXt1EsbzUB5sm+1KIfIrSW6xqwpJM3kP0GBlnpJY04GntW1ZKV0W/YlxVH6PMaR
DcvZNwWZV6cmlW0dAatTpg1eMqc5ySyaFnrYxzd22S+iLPXyxKhRGyfodpbTvlbkPgN6KP66uQQR
pwBH6opWzw5I04M7+c3ZYySBn8XLH3RtG2yigZc8qyyw0ahj2mKfGTqsYR/Gyx9A7AIPxQcBAGaa
XPiOourBu+gcNrqXJHiFMm3db0c5Ar9UHoDsFnxw9Rs56BchkXqxD5EhFW04GsqaaHsiAHKdq70j
gZvKC328eros0d1RErwbi1gln1vJ3rq1/mrq3jUg4a5lWyOPUgLI8TTvbYy7QK+SOmzfMC+cVQ1g
F6DSB/CJNgfofTPnCrC6MuizMi+aqUONejIYfarQOFypGIsRiKjAuXvRnLXkyBaBzxpNRJ0MnQH9
M+h8hM3dC+U6joZ4rcaj7IGKuI55K09Lyo7rf49+i8ufnBc3wZIfM1Fbpeo4kmgt1yj9F89Os1zZ
ZFxbTiv67v/9G7/YO7da8Y+/QRextLWp1pIicD/mU1dfEtaZsOf4ra794+hTi6vQevC17FjK77M8
BZVhbwPTDfNCNplsU6GVM5dybNijbqx4clsTOHUvYnFQV8YkdCr7rq6S05Ciby+A5VLnsIX3gjat
5GiiA2Ue1+rtwaAx+W6uqiYsqKgXsqiPRksy1xOwh3IdX+gaZ81v6ZBxFbZvqBe1IFEtvVzIhish
mFTGpV/2fG/f2Pi/2JTUC9q0Bksny6rl0jcqKeg4E9CrAPYIWvkbu/DHTUldzUhV36BUbfRlILjf
tflWhX1W6sWscQdIOOjE/v+pM4KucLrw0Kn70Zpm1ZypZLnkK4rG5Db6GL4wXrSiC+uqZsToW50r
tBTNXHBO6sBl96JVsTRDCz7G6Iz822uQoqSWgZWtWzvix29qoCCaaYnB82O2ZSPyAS8vvoXdDagX
q9tERdXsBlCZqQIHJFlIkbhqCjuiiBerVjnSdjSeL+1yQ3Mr/e9cH0nYqhMvTsEbmlyn1vlijWIF
Z+mXaBlJ4OBenMZVOtBdRdNF9HF7Hjf9N+gyY+DgXpj2Y77VuAnPl5oDesBrQBzmgYjA0b04FbSO
pI5yTD2fk6cR7ZH3lZANdAUDKujEi9NtZqRFS3cujwT6tYDkgfZ7jqYoGwP3jBeqpN9yOzu5lDuz
gNJHFDhnt5LpW9j8yetwSnRFgHGxOFmrsXnI6zE5j6beL2Gje8E6D5Wjck/ncsrpX0lNPoyMfggb
2o/Uca/tvkdTqVX0jPT4ZScisFaYeHGaa21F0ooJBEqVnWeVfupM1YV90P+12n9oi7RmjIY8m+cy
0hMAoLV4J4C+C9vsiRenaN+ubtxAwWmb7R8wLj6T1D4GLTgABa8Sb6ZXGeG83m9EjnEqDjIqXuwj
lWGpN/HidJHprAwbphICQPGfbEIeACjsSMJuGokXqHPfEPCOurkESeQ4d5v4qrSrApfdC9Iq071Y
9DCX6T7sJ1CoMHXzVuf1NsOfPA4SL0TzFoBkF9mphJhB/pSNMnlqosp9DvusXoiSiUyA1WlsRwUe
BrXrnyLTgZ/Ui1FwjfK6UmYuh/SGo8y2L02fvQ+ad+zFKFtB9gIfHPOux09s3p9SNj6FDe2dpN1a
VXKicroA9hqdohp0/iMOrA/EXoQmiXPiiEh04XH+m93Fl2zYm7DUchO2/PFuFCnc0wdwX8tGtR86
2V0rq8IyeexFJ3PrTjcU8C/dsdwNK3lkadgJGnuB6fZ04p3D245b4Ju7rWyHKqzNGnthqZtpU/OM
STv7+7HMp1r8EbZDvJBs8hp8S4OPyJT5Omz5h+zgYXkq9uJx7hez7SsHY3Osk0/HPpGynsFQCJu4
F5GA924tqHRTOUaAEpDW3OVV/mfI2NAvfL37TKPHFCqg0SXVuN1GMf8bGO+wgw1SLa8Hx8bu+ybG
kaw034p0ZNEZTNslKHBY7gVlNi5iYukSXXr+MoAjgCp22Jp4Eamk6lmv9qmcM4A5VjqC8NjzT2GD
ezG5ot+17201XhLl7tYGvf2e1lPQTmE3bNePuWSY59hEDQbPmvQ9nd03zfYhcFW8uIRg7x73WQ7F
A0vfpxh7m5fQsb3QTFYtKN0SlI0Jjd/NmawferbxwFXxolONbGlwn8VGSQ8gqeP694aroAsWy73Y
3PKZrSZH5G90n+pTzCrenQluQDootUCK6PUndSsA3ujVTKVk7m/gsz+j+fB70Fb0wVoLSPQDp1iX
eZbpGaRvXUAjXgTdI5iP1BrUIlCP3jDxbXs/d/HDBs5d2F7MvAitrYiZUHQsM0OfGgAOLyBiksAV
9yJ0lgOwkfMylbFrPrCoOdWDCrqkQNbg9ccc0qjdJbVjSUhKTivIDydQqb+HfU4vQHd0FEbQ70eg
GfgXOW4PWqQvYUN78bkNU2UyAiGbPWnWoulEf21tHQbDYD6wqgPTM1+AFSrRQjrO7QFiMAVZKGzq
XoDOjoxGJetQdsDaNMU4g0cRLfH+MWh4H1K1gu0NlvGML7rs/4y4wUEe6mvY0N7pOeHgUY53Ywni
zcfNufvY2rB96AOpliozvG4YhImWXl2WVZJz1LTfwubtBac+GHgYmwGZSoHuwPZnC0rsfw99C8H/
+6piPmRqjVAPXpwYQJZa0hlCOrx+6jlEwdaazPvpv3/kFow/+xEvSFPTbq3pUsgHaPpXo9jnyJlP
YUN7IboB8XgjoQyI/2W8W8YhKZKFhbXqmPCiVBKV6oESTJwln+0SQTEucn+Ezdw/QzfoUQyg8ZYp
0Wy9HHTeGRgpjTLnsB/w4pQpKbM5a7Alt+iDtuQTCMtvoKB/8UF9mFSjU5AeJwwN0aMPU6x/qygP
akOBAPI6oTfZXtl+2YeSVpaUUUamD4lcdRDSl/n4KCKWOF00dmIVH3uxQycDQk1h6DTGvTC1WxVN
2wiVjHZxMcSfxLVfZVh1GCzy1+syDQwKFTmWHOnxcdnJY5NuYTHEb1/5h1JcvkJUrO7lUIpKtoU4
9sd8AMsuaBf6SKccuyTeiBnKpFve06R/N8RT4Ly96Bw0uhN8jfpy5NlnnQwfGtOHPeK4F5zVxqyR
rh5KjpUpcoDQi363WVg+9NFIE637CHy7Hn0b1Z8GYiBQmIddQX0oUhzjndWmcV9KTSEVsaJQcZnj
iIctjA9FgoYaUGn1jrjJd3vKoE/zsdHxEfZFfSjSAhXICli7vjzygZySkT3jJA3rnqP//nqbzxF0
jNKtw3bpchaDrJntZlRFli/mjcP0FjA/OecglvUqkIAFjiEA12LtpQKltkXxrKwq1of1EcBpfT3+
buY5G2zlyiwaTX9aVme/zzlUr8JiNfUO08SSmK155MpB7ePZgqNdYIXSa1Am8AFHQmxbFi+xK+eG
k1PMAWIHaS8wP6ZexE4NEHgjbV05MiGnIjmI+dvsGyjhYbP3TtNND3xYN6xNp6A7pSf7+wY90KCx
fbxRQ7rVRpCCKYc2c3f7GI9XKPCpu7DRvRN1oQvdHSSyyrpKj89xV8k7GPo5E7YwzCsaUeTJFNxe
V4IZ3o9XMWeUFWnVQZYxbP5e3KIZZ7rWLVh5Oq73w5D9rvomrDYPqbvXISWMJcAYD64UbHrRcvyw
muklbN5etMpqX2nTyL4Ubf5X261JoaDaF7goXqj2KJln0QyROjrU2V8gzm53s7FL4JYhr1dliqNt
P2jalYjUvOCAvkDSIxKXsIXxQnXYI/ToG4wOtaC5SBP3AEWZN0JJ3OLxJzmYeXHaawg0uIx05cKN
hL6GbWskG6E3A6nMXJo76/b1ZbZjc09HiPKUExQ00k+guIn+PbSfx+ElF5bfGfQlu7vaQJOiENCh
q57l1kMDqzig1Db8vvYkmk/x3rfm704p6IJA3keTc5Ki1n4Rbt7mc5OgSnbi6FJv91BtzeqSiE2x
+6qDRhl4+6gm/BkB2btDjbcexZmKDWOujYYMtOxzNYJtR475Cn3Z7ThDDwGE4k0wVr2foG9Rfx2T
tO/LDKJoSzls+HvPbjpSSNsuaXZqBUkg/rkLOd/JpJP5O5614IXF/UFeSJZDBZHwASI8EBArIQCW
7dfVNgs7LwOT6WURK0MJu1EQu5KNgxp0DEWUHQKmmorCdnpIHte2qvP7hiYTKw+s9npKqVnujyOy
z6bB2xrSSV19U/0YquOlSaBeGnYL8dFedmMzNzPtSp4qyCLZqCCS5mGh5SO9KKt2XCQbVypu/62Y
eamEDpy3lysXdGK2BsrUZTpX5Zg3D1BwDisO+iCvm/zVnqCCVELocyuqCAo6EKzuAtfES5NDLCk3
aNqVktTQ8jX9d14PYZc+6uXJGvTWpRVxV0LO2D2DDabvOjrZsFRGvUSpoFAO8Qw+lnIw7B1EEGsg
/+fpS1Aqo16iHKxcICa6dKWByswfQ9YfKOa32RS47F6m7CECD5pI3pU5ispFSup36pBhTDO4Mb5O
8jFCGIIKriv3zlX23MVrXW59rANfOT7MK2l1AulG7EgubbpdyNhCv09EqenPQYvvQ70m269VpCZI
SbPm++rYQxpBhDBsbC9S3bxC1H4XXaniHDiyaRRbc6J5Tb6Hje9dapa0h4LMTFzZwIwgK0TXU/TY
M0LCsBiMeBG7urZJoF2KCwL0gCGYuNYXrXXgBcHHezmxQr1e4ghHjwZSpXPCTy5a4zJscbyYXWNQ
pVPddmDVNs0Dp0s6FbwfeBi+nxEvase6lQAydUjD7SweVEvjv/Cm3cNKwb5IiNhsf9gR91WUsrb7
ilVzKeJJBG56L2oJ5NZyfTudam3laVx7CRF2a8MSjg/5SoZkmze8k8tob+m/Cmjzfw872zDkJ/NB
Xymhba1q48oUombRvcnbBPr165q+0Tv8Ba+O+cAvcFurijdZWx5NQodPzuilO1WiJe68Qvn8Ewhn
z1GUN/UZtziTn2SOx+hVRWnahX19Hx8GUjCP5xr3z3XvVXaKIH4IPQjVuibsGe0DxHhMD7xZbpmp
mpLq0WoJ3tne71Mclvp8iNgRzwPotaQtYc6kDRTgIa8Fjwq2BF6wbvIrP9Yb+XjYoSX4gX2GJqo6
5s9A738LSh0+SqyZLNSc5qMt3QDPhU3S78eUhk7cO45lfyTjaIQtl5hdG2IeCBnfeLfcLjs/ebb8
b0P/UIO1URTLFQoiJRw6RvifMLQa1uNj0KL4ILFJNYNM1qWFjuKQXWZFoKKe6sCjMs5ef85V6K6F
AQikrYct+mrrlX4bIhw3YXP3DuKxZm3H2sSWuGs9i+V4bHoZ1sXwcWJyQ5+RDx3EyTeiHiAKmRVS
d2vYIeZDxVbDdQaVeltSk3WwW4D04oMSc6vCwtQHjLF86yh8jWwp0rY+9Xl2Z1iyh50DPmRscK2U
Va7bMmdqfTcOlp0gmrp8+O9veruD/GSzx975m69mX1boSZbNwXpc+eNR5pcmTrruwvGqa8PuWD6G
LNs5tNUhLFvG0CN3UOmd6ltoxXkXdhbH3llsIw0J91xjb6bkZZ7ijzKpgrY9jNheBxWULKYsHjB3
VNfSMwyV6uKY4Vj13x/g59kG+lSvR2+xGSMDVOAlEUP1cdkj99KqNIzNRH0YWaPbZI7J2NxycPbB
WZqWkDPOghad5t7N2aG6EFcWYv+5QlWi67MPEZM6cGG8W/O8Ty1cdXQDhAAknE4gH/ZfjibvlsDx
bx/khzQPQZqqctPQlMcgvqJ29AQNzM9h39Q7VdkSo1sNhiBIqx28qfpxXv5daR/W3KRQMns1c43n
W6uq27K7rELBcczuLU/nwO3unawdqeftGDD5SsLIJ02IKyCpEnZCQZTi9dxzfog9HVF/S9YpgYio
Bh4BlkZtvQQVX9C1eP0D2bJW8DRSTZlAsRTaynH8vgOf72PQl/VRZTvXqHCtUPKVidy6hzpO4mdC
XDq/Mfv/cfX+bz6mPrCMMwpNaz5j6/A5tb/1SdLOd9os/XDFQ2wmV2je8fEMs6itexfteBW8c6Lu
7RcCs67rDIeWe8Gg+VzkRzVDXQFOIeY326YbOdm+3/XpkKo6vnbVrudr63Dm3nzRtm/UMva4uHp6
2LVarjAAWDEENDBUEVvNjk8qAb/lg7npVHxqdeaghzoLduB/HdaTioH8fK6dio4z/t+jfqKk6pag
iyT1AXHANfbkRkiGYnlSP0MrPX9HNJFhByzNvETTRSbtWLyYkmzxv5z0H/JEvg/bLl6OwVtzh0Lr
akp6AGfbEHZPOkgn//fgtyz7s63iZZl5jqw8xs2UvYNWx/0wHs0Kny+gHs4rXgjynue8UV/++8d+
cUxlXs5J+jzlbElNCesLfmFmba6Ha+TvYaN7OUft1Yw3IjXl0jF1jqrj81STt9bp9h1/tk5eykli
qWczzKbk8CR7Aaqa/ZYpuf291Un0RmXzFz/hA+XiKheQ1u7NZdwonBXV1MOBrVgGFNvv9QpG2xuP
6l98cl+DDPAEODLwRl6knoy5zumWAB0WNRdtj4ycgOgOqypBa+d1GpUKtZNqaLBoLYkAdOOfkYgC
DzDh3RsiCI6gENCaMkE7bqLrFUYEbyToX32J27//cKoLCiznAQ7u2cheTPd5M6bXLoMk+IXLpYmD
0AVUeHGdYmyutYgg0wEhQXDd5Z95L8KorVR4gT3ueQ8f0KEuhUinKzDXWQHV/rDHCmzIXq/QolGK
pHOiSg0I79Utuz1nuQ56x1HhBXLMXdI0oqnOyaIf4ooWrOOBa+6F8U7h0QjzjOp8HOxS5f3VahL0
PqQ+hm6H6poec1OdjSaPkAR+7HlYFY/6GDrACm+CtRqGYPB9eKjhaVNGKX0JSps+hA4y6mrZaYTN
nsjx4twAe6W8Ydew0b0ovXkeVWkc6VLo0T0C9fq5l3uYOCwMNV7vQsmFhN/krMtmh93UnE/tHbw/
w6Co1IfRRTssDpgddKnrGqriKnsXiWG8hK2LF55bHffzSLv8PFmmtysh6+9uMCasqEj/59v3QwZT
3c1DgbX5uV169G67sh66sEPch9LtCs55VuIi1Uxw+WvnNj7BN+KNzPuLG4KPpIMn9HSA4YcgGpeu
AGrs5DgUhYPW3IfSHRDpgfuu02At2f3UStfB42Zo8zBAGvWxdLndwbkwaQ6iVXcQ2BhVw2O3GR3G
g6Q+mm7mbdWKnuZnux7o2X4ACuCNlflfLfgn1xsfS8f4AbvwVqoy2SO6PMbapiAYSQiHfoJSUlfq
FA4+hegXm144qmsrHKxNukCO0/H92s953F/gYSXJ31akZCmrjGoRVIGnPgpvi/oEuhvT7bk0TPJe
w9hyvqjRjO05bF94B3Gr9cSzRInzNiiOBLXXsOFVKU/ot7Af8IJ9mAxMWCs3X+ZOORiYsPXschZU
aaY+DA9XtpQ6audLctP9WtMeTG0mgvDV1EfhObGwsZow+DJDu7kZWV90DQnD+NHUO42ZmsGGn1vY
udSJO1EDLy5UJL4GLboPwusMfAliWk2XhShbZFEEAtfG4rBzzRf9ksCaxiyi06UDsgYGxoN8bgSd
/gibu3dxZqtzNOH9dIlydD2YOeQF3qCBC+MdyXpYkw6N2OkCjUryvrWb+cpj+GWFTd07k49Urf0E
o75L2/LmBOVqKMKwKkz1hPpqX00+URiApONFi224ptUEffHIhPXYqa/2RWFCfzRmGi90tQqIq+kT
6NXbGzn2F0ebL/Y1rz0ks8Q+XnaRHHCMMcNJmMC7CvOuzKmZeUR7rPphIdeyTvv3eFBhXELqQ/Ci
w9m+aihMccGeOcP/XZ2Qj8Oa9/D7eH2JO0CDqPSCi5Vw5Oto6YtVJIxeTX3ol7IoKXeOzRcdD3Gx
OVJdqgowuv/e6rct/ZND01f5ahLTE9PR7MqrJl3eq9lqe905aYYrGxxOwf/+mV9sHB8JVi0Upmc1
/oiUZNF5Iak8tdschgSD3cXr5XeqEtPEMbqUrT5ngIGdYKr3T9jUvZPV1EgHwDMOF7e5/aRtX59H
W4UdfD4SLHcsnmyaDpfFzMvVqowUEDA+wk4+HwkGoyxYNMJH+jKpo7kmo4Gnep0GflIvXA9l2dGh
1nNxmRIn22zwXddDGOwfHOXXn7QVu5hEVrlLZKPhVB+uha/yHqbcRH0YWMVYMyQ1dxc99ep0pLY5
ZZDJPwftGB8DNic7Ss6DzK513R6fDviL/1HH7Vu69b8IJeKdqxVd12QGWPkCG0bwUW4XDkeSt2qE
vxrdO1hZkqBcvef5lUUonS/Rt65pP4UtixelBj7sFfwzxBU6XxVMvg+gEye1jX+GDX/7i354LiZN
R7sjHvJr6mwLAG69cfWOJ02bhcUq8W7Absxm3OJdfs3HBL5K5KGBWWzY3MnruUOIC7aRBENbhuPv
hodowwCJ1Ed+wQwCTn2iz6/HTfrIrAmDWyssQsMm7oUpzK7VdOwdzO3gntsO7n3Mw9QEqQ/7ilOA
iqi17MwBf6jb6B1r9YegWf8fyBdkhBScsOCtyGeblMw14F2r1c6/h43vhWjrkr5u5k5cWZdskFBn
I3u4UfXe0hO8jfOTQ9vHc+nIOAZjU361LhrvpmpZ7PMoYikv4KmK6l7aY1VP01G9/biGN9EvftQL
XwFL93ap+wbP1m1tt1PS6Ia4izGIuuaqqs00Rd9Z2NUULe1xtm/1PrTivmscV/aKh3VtYDR7mGW/
V9UeVX9TugJ218aAtJqC1js8PQtcclz/zvAkc0/LWK0Jv98iJnpTDEcjI13ENNdUFsMkHC5CHcen
K9K87+TfblB2TgpmBDxq6WEg93ze8aAX8rz3yzqczE7r7QUScvAELlIDix/IfO96G9siyeeIsyLf
IQ1v7hJnOKTvLWqWk4VJ89DMmOAouvZ3RyweMrWos+/WWfzzMPdsOXPAfeHFixUycKteiS6Pfd7g
umRiOrZ/dyjairmAo2mcwHw541J9aTUz+TcrZxj9gMh5dIMtoPZV73/eQHp37rD7VrQQjRpP66rH
xJwFiJPV5UDLhlwiUm3wsM2w0/LTwtc9tWeyHGn8CH9qnl91Oh8WvLC+2+/gEtCeBHcLf6rjWWfn
WNOVnpTgPW5hmc3OmYUAbrH1kvct8JuwGpfnKcd7X5xQIdlkh5n17SCKjHC4HfaLLismcG1ELuF2
fsDX6pQuhgw3uyJPIhjKzrYlf/WT5ecVnvLi26yPnV7d0KXm+RhIxv9QPRHimU4Vpe+OSmXwY24O
cFTYNV/nBIoIBxdz8wSGRobv5bR2mJyMYaY6X+Fv73Abs3F3mDv4R27r1z6zupOnbkEx+F6AgZR/
SjaxweuuaRmcxGQW3WQgm7lp1wgslgOgLSjoiHmZLzu+ZdfdkxSFNHLPTZupwnCTX7lR7anj22oH
VFP2aFxuN8tlfIzn0VzWATnqmXdyrj9tG5Fthu3Qkfla03TcTp1UjEAlVu3NGe8alX3JJtp2j/l2
4OGn0njehmJ1E4r5RZ6lguAGNU2U0hNc4Gj9ITHZwK8QWDHbY0vWBFXteIK22oE287RIcLfifeQT
kJwcImtxM38lTQTOzLAI5l5EapPsrKoxrb/i7ZPBKROQqW45j3Xajc9mjiX/BHhWb6/1Drvmc97F
XfpwpBEx7xIF3/h/dNt0cKBlQ9Sx5x5Bqy6tUzu5dzap+88qgsklbEeZkTwthGW5e46nySRfWV3B
ExRG57mV5bouS/oQD5p18Hzme3qC5n0MNrpckfUh7Zzy5ls1rdLAy7M32dcUTunuM9jlB3yAtcbZ
BZ5Htz8B1Tdm+I+7iH3rani531vi9v2TOeIkOTmFSPpWM2zzO2nI8TzlsbzGpM/q37JhFvwSZ9qp
j71R2/F+BcGDROhEQzcggy8zggY+qFPbfjfo3KjHmvd0L7uubqqyJ3kyPM59LsipZpSRLxknLP8n
WU31DAp59IA20vEN1BZb1GsqzxICQdF500e2PsBDYjnuIB5E/2xyzfKza8B0/CB21bTPiax0cr/C
53e/wJS23u7yfYh5Kfhm4s8xr0z1UfW5dCcYgkbQRKxjeK8WueXj8rAcYzo8jfExxffUcdf8DuOO
qvttTnOhrrEynThPG2xiTbGm2aCuwE8nw1OfL/xbA02A9lShZLj+prZ4uNlhd9t64Wk3DfIco1u1
PJoaAsfXSs4O9JpILPKTysac3VvnHC+mKhr4V6Xy2p1kO5qpLrI2qWIYHTG63Y+NHafztBIYuU5j
S5ICDu2r+0KnHDM4p7FMIGe4YRY6kuNQ1Fs0tpf2JskDY3Kk7+d+BTHtkrph/QuOviuHvZpsocsJ
Kwj+hOuS/LdCCItT3ShiT9yuafd571F7hcCRtZA8K6g5Dn2/TmDJftrhTzdUsOmdxIZ8f7i164p6
wjG9Fqh4L+M3k0yT/LioI3+ED8eAU8FAsib/2GCo29d00zxc4LiIduelXYlNCxBA27Rs8iQ3l2WR
tNkLmUzZ8bhuo0TpYoOXVX4XVzsuiqCzKXU/wmotKo5B6+iFp2YgZ8X4HJ3HeEnys9iPo/5jiA9a
3y3TseblbLuoOvcrqfZ3FI457+NkrPULykdkN4Vumim/QjpeTg+5wTPmeUddLLsyo3HoTVWV9gB7
M7W9sxL23qfuGJLpxNwgIpAXBnj3rqDQHWPycYqNBSOjZdP0Xm+xIHcd+sb1cwe5O90Xy87gogNx
8aKH4Xtyn9B8nH5Lxz5q/yZ6y5p3vKEjNlqrbKP+oQ0c7OvCQrdtvHQy08sVf9lWX1Jr2Pg7h8N5
9TBKXdN7MGl58zQPBC5fF+Skhp9hzkSrfw/oJUPYfFR1ejd2WkoAnEHDwkbJIKb0oOppd3cw8aUA
DhMAiePL6GB9WCzT3pKXNsozOJk2+R8ZMSj4QiY9rT6xRDXRd0DtX26g1ztIqZD9Ou2DeAH8c/ve
jX28npMIB+BpqVvz3YFc84cFDSO940jPSbHkvdnvkrX9bAZWnyGHrD/iVQONpCOOYEjYDIcVp3wj
2Po2hmHD8+K25eRGXNbeG4K24VVOETmvtT4TqHp+4KJd1qfmIDs7a12P6YvN+yy6qi5yJ7V1pICb
RIxtYNfmFM/pMf411ATPsqyGkMppwlvwqZ7A+3yvGNQUz4A5VY8r/uHpkI08a9ydUFsghm7nmg37
n2YY5HSyoLbt7yAJSP9Ww7AVrOZPypr4HhbfES3Bs3X0vgcC6y4XGXs5EgsxGJX/P+q+bDlyI8vy
V8r03NAA7nCHo61VDwBiY3Bnkrm8wJJJJnbA4SuAr58TKnW3lNaqmpHNy5hkJksxIxiB5eLec8+C
u/5DGOFezFISOFwPPcsJwXM/TNtmLFB19Hy7BVbsnEjH3IbltWyD4Rmeve4usSjxBesHWjTz9G0L
6zlbh7JBArlur2O/wu3cI126O3ZcrTE6DrNMaxEqRs3HOaogH0WjtTHYFxo4DsKrr8N1kE0+iD8Q
ZMWQovEyGr8JR1HvA2j3zrLVoKy3IA1X55SaxX0Hv8Y0WYot61aEAXHsLBKzLW/JOPh95RD4PWQ1
DPrvxGx4nc9LUMuHukcx/EKnocyUDiSt86FbLRxVyirup6xTiayuNhIZVYBzZOzBaz7c+AHN4PfR
JPfUIMe8GNuoGnCoakjq+zSYy3siZbnsQYwcx0dw1kz7BPMEfl2HTekOw7yu620C9wZZqAWL+VMM
qxyXDZZ4ktFlnutPdlRV+KWpqbtrKZnvpVJbnXlYsGuHJcS28G9T1MzRk0EgY/CJYhUWfIyRdA0H
BaTeMaho456zNU8a5UheSSTQXtXNpvJ5tgnwbm5tmScbc3thbNseMJxs8saDE3Of4mGbqMz5AVSr
it2SdBjzNUFiIkKrdYH6bbOgtSXox7XNidqS3cLT5rQOTV768fOA+LIsWRp/8uDRtdP4EWy8NV/p
FOekjjsOcxOPuAQ1pT0eXxB0ibYMYdJm16LqY4nOXkvkDro0um5GE6xFrerwyDz4t2uJpWg8crOL
oPvN+17NWUMZjCMUH5/R9X7hHbuzEYIZIoNbNEZIe1YPZEH/yT9VTXrjaJpPc4Q7I4rCQ931bsy3
tsX2KAjjp2jw8wkZY53Koranhy6WaW4hcb3XYS+ugjYZVR5W0y3mDOMOpE8Ydzhn4TDfynquIV+P
YAW7l2nbTzd0kD7AswIOC+cUoetFO81m2bOoid1dNIYKhs5Y3KcfYjH6eu96RC/dz6Smn4RGbFCh
4xLYkmgCw2/XUZbJPlStJ3dYaNLxURu+3bG476OD7KcpWDJ9gS/GGBUXigtwIMXBRRKzyTZW6blE
yZRLjjjr6n4FsyrIF46791FvfobgHrpq4nPYZJZdjvjrRt51GhgmDl7Vzzu6Qrfd7yGBjBBtT8ex
UGFJZB41dR/dxFZekoK5vjTXAtTduspT4RgpBjuHkcWbQDM+DibZtaKHNVe2DZDGfpBQUNKXSvPp
Wo0WbX1eV22QRy2sB3HpisVliecoEsTCW+NYcS/RVCZLiFmwMtjkwidAeWQs0TgwpwYfJnywE27M
nDDEq3drbcdDt+B58pmFyrs9Sbo+QgaOgrleFDdUFGvS199Sx6pM02jbW2GXT+NY1gQjDytbfWvB
1kPFU2jpmyvaSI/df7neifUSvLupjZ61EF24E0hOWtC+odUt1BZT9uJ7F1Snjo/MfLB9GbnHUdko
x25uJl/WvvQuZ0sTFLKrn9PF2szJ4H3toOKasOnJ1NLWx9pIGLvE0PWj2aP5tplUZgkG8hm03+7J
qJAcSUf8YZlsuvNDQs8d2P0fezRU+bK2rxWMrO8iQFr3dUR4hZgC88S8u5omPBmuhK/Wt0i20cs8
MlEfSVNDXrC1ektv5oCo+9DDfxj29+wGzqE2E3yFi4oNtwPalvmlAuSk7l0gQTA3S5LbAJSLMmAv
Qow6WydxgzUkPAaQuUtVpsPqjBLnTqsS5BnVvdp1pOVdNgyLAfcGYSeE+SCvPBIgig63Do6P9agZ
ZXNsbFLtcGEgMIxX69XGxZsQlXmISRxf8bDDBUd7lTchf+iZGp6jrV/uBJftQxVKDSKV7btuzpaw
Sb3OKsxv635F+OJ65I5ULzxa5JVpV5EW7TjzfNjstuxH1bKrFYTc+NkHInmqeg+WT0HMmATHckic
77MS94qA8cNah2+NKVfzzBjna+aaYREgJ0fOr0Vzcbg49euywQhIqGiVyIqeZ42rbGno1BYVd1Fw
5aIY/gIQSvvwStVRmd7qYNFm7+BcEb5svCc8T9fYmbONJau+YBYbZoRmkIAcZSOb+LpdXI/44mp0
KK2RVOKF2l6GdzO1VO5gPLKOMNnQvD5NgUv7zwHuTISwsbVhTRHqFrHyljUYrlJjkyZXPbpun5U0
oLTPVrba5tsiGJ2v3TK57RUxax4Nfm0Ew9O7x43MZNZCAtfu4AtVkoMSfdM+LBHQrN00xnTYmwSF
r8CMXiWn+UIo3c3JQOgdZGItO4MRTqMiSheWniIIAZfvDZ6iw53VRsgwX9PK1Vd61jTkGSxyBPq/
rSX9+gCwJyHAdUBC3s5a9xqVqB4T9FBywK3/1AF+8Z871qWneMLSl+rBJ58jTbvgywDKAICfZWLI
EMVapc5xdaDzz0rrOiTAKLsUbqiU+MjhUmFehK9D8UnrOSVtwZI5QLNSjixwT9xv7VJlASEJRZdT
qiFPS9qTW72JZf0ew8Cif1MN9Jk70SKI83Ht6yWFhQab1D1Sy1m37EYHv+JD2gRkuue4P1GDQ6ou
DQLikRLA3/UIof6xpWHtj7Sru3Ao4k0tasp6znmFYIMJEzXGl3bOVzSpaKzR9xj/0Bq0iP6QdlWn
XnodTG4/tYFJT1qnluGMbalXxUz6xX3pUgZ1Ha+7VH8xvpvdXlbhEORpZ6NzM1clz2dQO8z12rZx
hVOSNJC3auyNciXdjAlr5jBIerEbXKUh+Z/L66ki88GXi3icKVmNzgzbNnm39n2fKaTdZpA5VpYi
MU+00371Au1LhYBge9qoBuRQpzbJtPHonzNjjdcPSeST+rtDWI/YbV0Y1gX3sPOaskojNeVYYnC8
bmA2h6uORgO9KlskDp9ltU4fU5RPVVBj4qjPwgYknhfdb22AkWsNg8Oy4bo+JIRFyZXB86b96j1t
Dhhqo/TzhPY+qXOWVmHziHi1Gm1QGw28sRkuMkZzgTq9Ap8IIAXdkjpqbkXrwy1XuOGfu4gNu75s
+IhbrbRXUwhM7gYIHGX3Ylx4d+WdSl+BLX5C6oshHCFBHKKGCalH5HEkVfkFDi2YMqoBZbJpVXdj
TJhC9QDLHH/qE1HnclsRoQOhUnhsEkX7m9lQ3d+o0uqzlXJqvyLy3LwHc6d1sdgApzFekpfOXkaK
rhPjY7/E/oWjozFFtc0YPMHUM0vW+2TYQ36f8qyVvkJzguW7Q3yjWLCBQCXUQCxNe+uhm0KmqLhg
l7AyUC+d35KMMGgqTlgOpfqazmIO7mkCWipobslYuZPjVWV6nBS7hhoeBWXb7JaQivbSNvDmoZqb
lO8i6LHm7wsmH5cHNbDYL3AfQb6zYkLHuxFzH8Gl2ZAn1WC4PqxjqzPSooDKzFmFXMaK2PqbYIMm
L9Tb2uXroCOM7kncuyVrneiDz00Tla/i0gwdxQLfhOeVy3fT9SY+hUA5oiqfh7izxxQpNyJPuRre
J4ZbNhMIockRdBPGuz6Nxa9wdkc3HIRV7ODYWsaYy0VI9wtJfPJJVkEKRX2TlsC6g3SA15eWMN0o
0AEN/orxafrW9wuMDIHF1e34Au/BtEXTXXt6bE28vgEMqraz6kn5PtT9ljIk2q+OXA+1j+fnoAw5
e48QAsPeAJbUwPrail2nk+pQO8J6zUkVzf5epWUioVTCtjSueBXeNwHn2M+gqQnPzMMid586xUmx
mC2kO8cd5pB+sMsTXL6j+KNUqXsIglh/FGUSPYPNZLbDVELWdgwmQD1LPyxux2MBi+qtdfIjjnl3
HqMORE3eIlIerj3xdJrqNJ1zJjGzZTIou0/Qni/ZzCBHlDL2/KwWGdwn3C83PN1qsZ9KmInserYu
hxlBKYdI9uEpRso4at5I9UuNAWa9k9UEPbxzcLDK2Ixp9clbmBZ/gSUOkAa9+rj+hGUHnIa4W3Ec
iG9blIWURnRCD4JhCGioea4Xjo6UAhxDc9WELQtgeIxYiUJB2MF2TFRAAr0lE5J3ErU1ByJD+YJA
gbZ7JGKCrcGCTJHHBh8ko82lNc9RtlfjMwW0l96hEUzinEp8nOdpKv20b+eyrXMSJ9K/Xtjbp2ns
h+G8JMnW43d0gX7EqOz7O1ol/ozOsqF7IWQwHUEKTvwDlivjDmViHPeKsVYXpHZ9BAIooo53kw9R
ROD4coVzAYCtlGySwI48aPhuXc2jDurW5SOzUX8VBG7YDjDU294ChiCwrEfY6bnapgW3TylwODof
7ro0tpgwjb+iU4QWtm7G8ypr9gg+/gzNCxxLgdzBeoTGSfkp2CCQ2AtovtZnIKeLw4NIh9GbEaoi
CVKdug1Yl+6tHE8jdm7Nl3qb9ZDjTMHCQXQ1xgBUzN4NeT2XEo78sONKb2D6J4DUeC7taZniWRwS
pNoj7Ld0XDRZwGDkufcpvdyEQeuqCpP7jLkNxacr2k2n/mQgM0ozMi2mx22MDe67xbOzPEllwqpw
8IgPwS0eSBy9TDE6tML5VNV5EjsO9Zrha/fScBgvFSHwjOZTD3QuzobR1vVzuGyoHlUQ8OiKJ9HA
8iElPSkm4Lsun0YHsDar+bpURQu5bHgXy1mJB0TcNC5b4Wsud3YtGUZhssXoYFIZmW+BQk5IxiBe
Sh+QzuSSQ71Kn3zj+FL+o0aDyq+Zjvokj/ukI/d95UPYgEuMGXWjh+FxhSVFtyetDoc1Y7CPcIDk
63Grsrg3MIzBRb2gKZzWpJwRFZ/q8qaewmY7RXG4jDepxOYh45J6JADIWr2HjDb1LdnKEUy7MuzG
I6IYAnIPJXDCcU8punlsNMdV7pFI6tUe3E055NgTMvs6+kEHiPzcjDgFPbDBT2E/XM4Qx0hVRCqV
LYZ6DHrDrQUi3uVQDBltM7gLReQccsIwzjITjMcGzCH36sma6qLkvDQHj3rtC8Wk7HY9GFlzQZCx
ZLpsVsNa7zFh9BiVYxgKgk7cXwLvkP83FW3dpMtVacJE5FA+VSkr4C0S4oZqygEMDSz3p+qKu4Vu
6FmMjI/rGE/gn8zo7TJsFqIugwR6a4sZl0G/jxcbze9Jw7o+wOwQxYYiwRm2PN9lN/RQKHbY+Ro8
TAf0iXEe9Co9cCLJupy6SFDxYhWyia49AIZF4os3cRujB1nodMeSpl8+Bvg2aZDVQEEmu7/4s2Pw
dWJz8a29zOznMpi6Bc0XGOBb1q5lVd2tQ6QxrChLOW7wuAMAm+TYHjJvslAP6fitWTHPg626JkP4
rowLZjQDCcPANBmodR3ylyZ1pdPJijuG4lGhVRTt9tbV2K99aVs/dfu4iscAANEs6Yh0ca6ahxjt
Pu5lkiYx20u0RvN7LWPmRWaiFP7jPomt+BABbG4QaISNlnlNYVDcvcjATsH9VGGF+eDSdtbw4FhF
T/LEzXDqhhBUqv5UD9jk4iKJJd2rBIMP3yEZ1M5naFor5vMNW9FpgO+gSpqkCBk34uwldqPX6K4F
v0ZbFOunsW87dZVU1E+nwPbV8IWGIXArfunZ9nYaApv1CfHB9RTCb+0hsNo2qHFI2sxTdMbjbrWD
ULeNNpBuDSxM3IetB0k3F6HG2rKh/QjTJFUF5pvgWpYfKEDTnIxI7GjddhVsCKRHywqnzv7kZUVX
9FMIbc+jZDH2uE5jSo8KeyN/6Du+hS9RbRi7ajrstnMZDqC07KCQDxVAjxGrKyy09MKC/awIsTnl
QxtkuOduuNQXjHZkMHzZhxHEAvO+CSJsMPmIpeWa9QgNFNk6L5IVqk5YfDSLTbejjJcgHGFSSLxN
s45WSP8DKhG11yxSWr8wjZyA96SK7XCNxrZJ9j2rbfrkPZaNRV8B94beFhTL+2Yce34uq37snrzA
gTmvRHT6KrQIiQKCB83FodPrxu5bmwzV1dKqtHvGoAd4FVA6uuUZUJsYsIOJ4TrYhLnFzSyDHG42
fJUFNtuJSPcdCK4XU+7kMzw5Qx3laQpL12E3YLmp7QkNmMKBNUkr1T2e0yO2KKCXYTmM3i1dnygO
O+SCKau77Rn7QCC+DnfyPt225BpDNA/OJCgBrWc8hB8juSymBTmELefy0LXJzK63foKXQETWyXz2
jU2BaXcWZjh7U8llrbPIYzmBrT0BjTCctXA5B7ihvwwuFuR+gpGIJvuLeXEETGNhTgBc2FLX5ung
fVesg7pkJBrNb5kq4/EUQ5vuj/MoLS0qt8rxmmg4L2VL2YXRKd4ko9eBjqJgj327aYpeVCkGTjlr
id6IDg39uiStjc/lVrXLIzYtscEKqS7V9kZHRqtX2U1hfwopZLunsPHrfAMHDGU+9LBXR1czsni5
juJAr9/XmbXyunF2SHabZQKgYIpGJMPy2mJP2GgN4ups4hsbDtrnZkUI7knhI7SF3Qjpcug8OPgf
cXyhijuxT8HSv+0dUq6fQ99V+kaZLRqvEkQ4bpfznJTQ7aRmdXmjk7h9BZoYAJJlIpAasDkmmVyP
uM6HHXrqDo9GlNDLgO+V9HdpoBzN1yCIFG4TMStIfyS7HLtUAr9CD6FYeqcT1wewzmiS5s1enoxv
iQUADV8EVp3mKV0jLFTQTj1RpYix6LWx0lKZ7WOYk3iKzLMEO4KwoIQFYIrRai5vSZ0Yv0f9hK2n
68fGvZt2kcv1tCUD+6gWy2NMLXNrr1aA9MtHkQzS3V3sSOlRD7bMBvg2zRna0GopRoqlFR622MXf
i3VNkytdQzRzi3XfAO8GNMUbMK25A1zFkMEaM/PV2mAWGTRyxAPnlx2QPDXXj2D8RGiFHPLFH1uQ
dPFARFwMbEhTJ8r0JZFhCtHEGGI1C+i3VPNksgbS1TibBCgxNAeNQ9l3IEgVcGIgNaH5Cphia4KM
G/StbcZQXs2WVf0E4VKGvAUMnPsFSmfkXI1LzOvPMAvAtiazHnlM82FwhjVt7mdY4aMBDfnCokLR
Gqyk4t+0MnCaDpg4YN9KTR6C3AZgU5i5zOH5TZ8pXh2cna8reUrrXxFmzN0LthEjLFDvJqLVDjDB
ZqEXCMrg9G+lXcJl1XF/hOf8shQhbyebbWvN7rB2HW3BS/gY/DUy3o8mWXyNx2Eadb8L009t/IG7
v8ZO/NEbi/XULWi6+x1tHgXQiob9RTXYj85YE4xH07JJkj2ejyHQo9SFNxplWv8LOfqfeK/R6AeS
MjAwYkCuxE4kwO0311NjzoMPJth5ahDNgFC7FgkXSTqT+0UDs8Vk1QZhjkUJztM/ZwP+GXHuB45k
tQD2bgKV7CcE8/ZFA33WDXiwc45GDUt0LMDFvzDN+BNe4I+eWmrWuNQo5Xt4W8zJk1mn0hayQoML
IwR9MdqFk0mPdnRZx39xhP+EL/yj0VYLqiMeI4TtuUC8jIGD0m4GyPwvvtCfvfsPREqJcEqd1CkD
CWp47VT04oUs/4Xy4c/e+3K6fscXRn8+D7Iq2R6bZ0wKaj01tqd/8c1/IEuaKDLjZDnbA3zegYOM
jUcEyPGfX1B/9skv//93n7xcsFZkacP3VRhoPMxdmUU1Hvt/7d1/oDmTTlIQ3XBcyDbAZtqkCEzd
pqd//uZ/doWSP350rrA7lUuLy6VOUvKmASb5POQrQUSWIIPMpIWw4Ai9HpN/KWkSzqJ//JW1qHwC
+yG2R7Iv+xjPSt+2EXDVf/6FfrU4/B+4uD/6bSXtSoEHVfF+EGkN6DkdV4+tCv55XyPDX2K03Pg/
YxyN/NDI9kO7NR8iXGnsWOrG1hhSqnqHoNG3xdFakswk6MX+8en+17fl36v36f4fn0P//T/w52+T
xJRf1eaHP/79wzTg3/+4vOa//s4fX/H3w/t0+3V41z/+pT+8Bu/72+8tvpqvf/jDDg25WR/su1of
37Xtza/vj094+Zv/pz/82/uv7/Jhle+//PT1bQBzBNOOar6Zn3770entl59AlMV+5CLj+q8o8Msv
+e1vXL7FLz8V733d/M8vev+qzS8/JcnP0GqxiHGBpv7y35/+5t9//Qn/GTQiLEGTKCWIw7uklY0I
8a1/+YmIn4E/UBC9ohTABYCCn/6mJ/vbj+KQ4FUhx6MG70h++s8j8Idz9N/n7G+jHe4nEBT0Lz+l
lyLx35cUvpwgCUnjOOIUXiyp+OHB0YwMPMsU+5BGAcIGH2LGjthV/lPtjLsD5/WDDVTwOFKDjhi7
dXkGTavKGKjWHTrStv88dMp9RVfVnMouRbY92B5YD2NHCyzB7MFeYg8LD5dHvH2N5s/L+wro7juG
j1dvNai7W4o8xRaQF5/i6V6mvvwwEyxGMQTqj+BqDF8nAY/3AGhypsuuu18n9thNvTvD6xSsQcr9
C215uAvbrcwqbGeKtDPT0zSln4CrxXnkQS4eu3nZ8SDwh3AEJXYhpCn0hd5h1/kpHGh94ZxPEACZ
9FEuQVdYa+aneIAbvK7QildeA1RXhh2bspsPWHT4j3i4gjhGyv47YPPx2tGqfhV8mIFLaPNqR6E/
tJYMCKAoQc6IOSTpsaNJU7TDEkRYTJXRl64F9s1jOIpdMjGvfbTAIx/u9xOGACw6viDMpoGbUcri
JgM5Kfw8RUmahaX04EJC6T1lyrEbZpAhk61JJ15E0OtzPUfgylCxSYdpZoK/1K8X+f/rm/2m+Qa+
8/Td/Hi3/6FA/H9UEmiM1cA/qwfPBtPB3+7V17d3Xf++Lvz2yn8UBRH/LFBcwlCgdU9TchGe/FYU
kp/DFAoadOT/qAl4ev1WFGj4c4zyQQTaK9QldlGA/mdRoD+DLhPilWka/1ow/m+Kwh8fnEmM+51F
cRJyHqI4RD9K+sxosEeyzB3gUAZUxKr1bpygZIMPeKNeg3Trzj5MYRP4uwP1W236fS2KcFX/UI0A
osU8isBDFxHhIJj+8TmKctA5oAfuALi03DeKMvl1INj6ZNhSxOATyKirwUvw9lMP7HXbLfEku1wk
UN3mJYB/fgh7YK+5xq7xczmXjcnWaLxwrFZwEoWicx4C0arzbii1PXoSgUY1g9WI5BxvKCQAk1hf
qZ8zCs7meCCUJp+HeFi+rhNJX4awRaR2SJx7WPVlQdMZ3pwBY2KbhK5RgtMZEftpjJMG5CrmIHoY
znEzNYB7sUjeeK638RUpWMBuqSu2KZoKXU7fHKSCcBv17UOKPI6PKUzYDljvtNdqAN8QqoAYWHVQ
8fI5cOAx7LYqmE6rIEs+lut7Ar3DASVsX7qWnAxZ2sL7+l7UNtm7Zdgwe0xdHkTjy4UlmaM5AqnM
kycHCmPWpORxHaB6YG0/5v0wQcid0vhuBMFIYGuRE4pNQ+UtXqhmdrGx6/PAhCNQdtVib0S+SiQ+
ZlUan0OmC11ji17RC3Wx3wOxgO6k3FC6KHBj0IFzzTCf6HoCnabU/s4DEb0OrTSnrYSws+y13ZvJ
wpYfuCpYYMDxbAVEzCDYd9cJSgu9AD03rLInAqhsD/IUO8VhAuo2Vhy7SFl7VYa6OVBfExDqlg2e
eyM5dmVr96WshiuwUPkhZTA3UtsKEY1Xwc6RGA8cHVX9aRyD+E1GrjoCOAmKJODBLTaF4yma5uZx
3XrdFSBCxUUFWBU1eCnBVWnbkIK9IkBSKxBgCwo+8Nra7TyN9dc14d2EVTjFeW/qLflc2VjcJGsT
vY6ODG8mWdskF4CVaAbLEPtYTd11uARTX0D90dy2JJ1PZp3P4PwHVwOV8qqGfv3jIDiSqiuEkUNr
skF/i9Wzb7Zcp3XAszCcOM+bik/3yDfpgfohdANrlKkbCzIQdotpbQvzJaL9da+H6LBgZzkcuqAW
TwMLFNZkQxwWMx83smNBZEJQCLi4CYFk+EzPq3sgAdgFMTgq1VVVyQ14TQgMEwwZ8MZL0m23c0Kx
e5jRGz+CRhFiZd3AgZLP1XANRR/BCgEGkpCYCEQzwUvpw6SQDwtyl2hWHEzwJTK6xh5QO5QHd3SY
3EtazeySXZaASQODFXquwD72O8F8NV+tsLl8n2bM3IAIo5eO1jM2oEMUfx+5L6E3Bd1DgXEz04uk
ZGXB44WOsufpvJ2Bu4F7iTBdRfNxDiE0o31bf7CkGcGmmIOzkmG0hypB0pxVTfJowRP2+HyD3vdb
cFdiBc6rDsr8+jpy4LGGASwi1wt650h/dHVK73gMtgQyXq8vhnJoEnh3nRpYjW8RRGcE9LBiAFvh
2Mr5duSbvsfO5q3uIp4pCLfy0vTVMWwTeTMmCXZk4BzvE6iK9tWQNPc1VpoH6BvEGYQxskOcyPQK
ZiBY8TBFvA3XtmqKYS39dalBQx8ALcdZAxHZOYUgvMYFLEiZb+MKOyG1sug1aX1z1RPbn9MkuVuS
AYoGbO4MLeCSqfk7RF9Q54Ecsca5GIMB92XwyQwVWnQsP0YesWcsW5K9Hp19wAI7nLHhK0UBaMxd
gdT2LumM+qGnON7XSpZFStYEkHqcM/h4AM1cQMvzQ9WcsNEZ7oMQ2CFydmCzGUJa+Zj0cUc/uGAD
dTVcO3OClMB9M8FgbzXaym5XT5iFF4wSEOa4Ol/NBG59SxfwOVkJ6DRw1atw2EQHIBweqVjwxVgS
Ql/ucTTQHj4LLDjODOcxGxaPd0CK26ny3a0rY8jlqvJoe2hCpoFdmb5ObiTh9RXG8e94OjW345SC
g63mqgXDeWP61NJuyWU5d9VObRv47Y2uorEI1lm9NcEKvgV4QOF1wkddZqRs4a5Rq6BdMsFcdbPU
7rFZq+6jaRT2hQkV72Ed2QP27HCLTXHDHNjshDuCP9/GO+ecuIXz0PCS4DzlbonUEUTP8c06Ht/r
ZS5fwXaK4icN9ggo/tsIes1kaLhcyGyqLSS6gykLokrtOqm2G2CdNG9t+Iod+rQHZWU79CRyZ5Ct
4AY0fgoWC9QaQmsQnDvd0aTwDvPLoRmsBk9aCuhSsYA2H3xH4hpARRvfJjrxy27limS98/P9KsaH
kgJTrS3sM7QcgnvQXMrbBR6wF65r3sBCL9SqKSJMusVF6QAzhtMQJe3Oi1idIRzNA6bAjOiaCl+h
vgHW9waa7jfwUOKT1wlahZAAhIHXah4sMzkGQQn+XgUlFSH9tRT9ghWAYgfhIGcsKwIDvLrCSa6X
+Nyy6gVpS9UOtAJcAKVHea4oNgQGsQH5EGz14wD7ht3UNvvAl7CJ5BGUH5Zc1wsG0D4wEdBrAPJL
RUwOSp+5ATuQZpedVjYtCOpa9UxAGUOqr0ywHcIZ8jv0gjQHjBsWbtmey97hQA4T3JE4Dmw/j+XN
JJDDU2r57FkdfEinUR1Nyuyl1UAGFVfmMEGDdUAFAk+CSQgSwVHfhZZggEPK1/F/s3dm3W1jWZr9
RciFGRevJMBRFAfJml6wZMu+mOfhAr++N6O6utOu6ohV7/3ilY5IhSSSuMM5+9vHTRlcF6f+pdNm
Hl9ggrPifdenvOsBfEZlbzWk7mGmPLltRTavLPShPPCJ7Rw5LnTvibi/qdTQnM3QJd3FTWpYQqPv
BKxlNL37np7fCEHoR93Ps190+9y9xpazN0DmXtOaQM5gwnFuJkev2jU96TKQnh790hmSQCxmFmtS
VMyyYJuNttooiF9ViRFfgJbYOTM56gdX2mqrzNT6JEgHFqqb6lz4fTattLoESosG0z2QFQSRHMe0
OABfJU/SN5yjLkbjeW7S6GfeRcu4qktRbCE/koyFyYj2aa87B9jzu8BNpX4oLQ0AW1cdSQs5j3Jb
6SLbFrppvFi28Ffcs8mXkayFIjdz+TVkpT6uc9dndsUYl8UF45L2bDJxepfE3XxMVbrcE8rjG12O
ggzgXBLf4vgAal92G7Mb/PLQ63rmh05sLc8ZI1t+Dil90qAWWXZriRne/LiqaS0nbhxwtGWaGkf7
TRpl3Ysg3/EYxWV5iCOCBrM5NjmbnzeRhGxd+ZbYjR0UhZ4fAS3VM2kLezfS3blqvtVzmnSji9VB
UOeGMI59Kbw3LZ+yNaXN6o2ZYcTNwA7cXj62InUfTCG1JWw0h962yOyCk3usdxQEdGOFLzl5sImz
riCZGKOuYeRaTVGi1rgDgEOHTun5KufeQDLWiYpHoKZ46+dlQ9Ol5MDIjIub22tYl2t+gpIo4DcK
Y2O2oqpiPUfRBFe+aEiyLmwR7G+D9MaZBcxwg6ITCSkNKEN/KQl7WuWy8V27eRwyO117uf/JNdsg
8oz1JhHlvKVo726apo6/OLTkoebWxALlkhMFGyhtbwvacfu6Gbt3Htrlpvkdp01HgfnTYg6Eppsk
uEVGHI3AsFtY8lKp1nycSOGpzwrxdHOdFQNtnlAWS0KU9ZJG3ES44K0jYuzTqi9bFa1tc4TwoXmn
iZULubJ1gCZvZKXkM2LX5NeiZebWn11Zhctky+3Q6t21nk3jfWDa6/OgJhNeujX9t2GR/hKmSVI+
yUKLv9TkpgcC6dZnY9PAgINIgBpIB6kbjU/7Z4vq4iAnAtirIlHNbW4N1ooFOzQHts5gVXOob28b
sI2S0JI1vLq83Z9Z5NnfHCL/7bMobLd/JChjW+FCXKQMjU7w/BQpcKc1p8ZaOHKmWlNIyLZkMOZk
Xxt8CINBahGAPUMJQwabuMYqz3h67ZlcXlCxHx4rkgREjNC8P8rWi+Ng0iyTpEDtGTzvnjmvqrG+
dzoH651IaLwt4ZNeat8cPk2uRMS86ubWOvY10cZAqrwLUG+IYz+TjZF8Dim4uPpn6sXThyz9dO+C
pb8wAVh7M+rKEaEL/f7uJrM6jP00b0ZfVGdzsdyrhLKQIFwq2tlpHjZzne05UccPyrRpeNOd2Q28
hJ+jJ8eHvtLcix3X7YYxqFujr7xzQrH30LumEZAZT2+lrdknZF5IABy/1411UyfzSokGiNTL5+hY
tUvLiuNFJxmLj0HGX/Bx6jrUelQStoclWln05ledO/q/BkGI465f2kAj0DOdzPilFf7wOqU8OblW
9q9pLmUQKdc6lUNWHZLcLq5ZZf+SdqyvzXtxrOE4e8kLkjqKuPxPssoLO+hk7sjnuojA/P6wSBAP
qKnpJbtX6Dotix+7yEkv4GdWCOhACrcw6v5BQaEGrUank1lp8XW81wOtOoH+I15UX5Cl59+b2bSv
cVH25DupKnaias+jM4Eges3roKukChSkKceDAvWWYqLjup1mc5MN/fIZu+Rlme2kr7Pc4gyE6foN
sM08jSNVjJz4/VviNdFHlLDmO5JzGtvqeJtlNX8knMUey14u4UKv4DQAaTz1nPKIOkPVbha6uAfM
a/Upoov/bexY7726Gj6SpC3DaOmTz9mFTEfjwpXaKEfvJDwuawRdeboSdhXY2kRQnmNPEZMzrlNi
mFCdGbLvOD2V1hi95DjcDk4dpS9axeeqw4TATXAsA1HPWVDElnHxfN08RN44Bdo45M9qrs0Tqfny
l022mVCaXprPgvPko16w563oUFtfMOfcsICQ26MuOx9QIErlTuODZoQWaSGDzEA2vA5N1suAKDxJ
eVUDvglfGU+ZM9fPXmt2n6kWU1vxsqEpA+U3JVGEPPqcej1ndrhkfTl2VeteFla/l6UtM/chJaBN
aNct7HaTZiL6lP3E/coZEuv76JbuS4X7Yp15XvWpiI0EZqR7r5VLkcYp+uqB4SzclCbWDn6gtAiQ
KOSbZPTsGz11IzTc1tnxSnbn1ujGExoQqIFiGI/GiCG8M0UUEvPNd/NgzZsl7qqHTrBggL7Ub62n
JxuZFdrNyTNnnQJ3rwxv3bPEV+uyqsqvijyOegS0jp2dBr6ywuQwzzT9pfFSctuIV3Wmkl+EB0BA
Wn0O53RW7ipaCDOuqnKeXzPukAFxfIrGXqLFRMeoTG+hOLlQm3FnFxtOAe3DrI/xu+knxrOXlnyA
mCfIz6B11Y0kE86He0b9xS6aX10G1UZsZS4/lzaaf1WcQfexo7EMRQwHiIumCpxR07auSr5nksIW
mUBm4s2fuXLmoGdrXk/YINZTnOr3w9gLi0x1mNvuielk5lYOiXaUaS94N+HSBz93Ao2MXDagCYgH
ceuTzj5HVgRHJW0TmBjChZhhlO0dNAfHiYDknkYwHweNot+B+VcgjHls3bepYpNVfUOiN1+xVXU8
adpyVMMsTomc44CiR7s1/Ej/HvPx+V4bQEurrKwKvj5vjm6sOyf8FOWGVHh/wy5xmZfY2LI3T7cs
0soSZM9qSYI5YGga/AMYSnt2TP18rwm94z2w6xXUomEFmVamZ052BfAM69Up9oRLtatzYrliCKJc
DykXT5Kki039bekDS8X5i456210RVHGvHA1yew2jF53JQ+irfvJQ5gB34Q2wksDqdH0lopnnMo/8
VY/DIdr0aHZLNr2qPdottcS1PZjRKxlycwM10L3T89PxkgxZt3JjmK0OpvZqJUNDhAJTbtWQ7o3p
D530WoPcifzKO5IP9XZWlaUHM5m7Y93r9TGxE3FDUVVvysmlkmcS2nm7+33PFNe6PnSsjiMNrE4W
NqNGF3Gx6zSU9vzDX5ol6BkwC71o6l/aIrP9GC3RE4MJoxXeFNNmO1rMlbuIbCMZSgHbrS9nv6P6
FpswpERXC3FSWV9fF02ROAPa5F9pVrlDuLR8khHzDrVTp99cB8cMizdzLE2LPGNN8cpY8VB3Z+4E
JgEQUMBA10fOXJ69szo2s57pNIgiFdc9AymKqX0T/diBkE4VbGZxx6nrWBGnytXVi8x83cxC2zMw
vT5oaEhgqMrmQ4ckDTRZ0Qyi0cJi3O24rm8zo2jOo14R380EVcVFsZHyV2ff26J4yJU3bTAQ1F5Q
ximSmFkgULWtmGe8Gik3uMxA3A5Z0xpsPOb4aEAqv5DoMshslThohjmNV1SuFklMhXSJB2HIPXlK
6ucMDFrfJMhd5mDxcARsNIjJ6jjGsUlJtsaHB+Wb8YEkcKG9lqndHYQep9SeOURn6xjc9UavrU2O
FTJ0NATLHbH2NYq9i+M6U5A2yfAr9cDol2FyP/CYuDeBR8LYeGWuNWFKby7fOBbZRHiu2G9XOfOw
h/XgC+vWCZsj8uQn5rjKhF+/DraVfh81fV6I2k66vVcd8ezDQqn/mVkmhIesaNpqpBnParASuZJO
011pZ8PCEZERl3qiEGeNNgNYsv7dIfEbRIJuo2H4/odWWfGmnlUMlupZh44G/kvapbBspVBAv25s
hihHcgop/Z5XYQnRvqhHF7JOrJzKr576foSJimYseZ7rHARGoIvFbJk2SCE9HuSwADj0jSW+qBrQ
u5Sl6WdQdLQONIXbICDM1O6oITfkpmSl3hK6kUgJCnM+ISX3wiG+JrU3DIEsXf8566PyQWIBIV/e
ZgHBbHWKTHaCHTKKulglS9x/F3HagTPOauhWqirGcUXV2bmK2oKer6c594PEmxmu3VtUaoOxYoR1
YJHP3LCNQM3bfn+14O5fKZxPV7KKJb4EI98mpU3qvquhyDKgapqZdpgIBpRuqsScSTA46ZmeOgmg
ahLuR0/Q4z1Rbn7sNWO8tFh5GkqQRmwfG2KCOm9Bzp+xMJxHHFYMveg9bXyblx62weVwjWBIpVs9
TtRZAUK3RJeYbbnOeCGu2HMIxsvalF8R0uhhndiG8SQjCr2rpNCLp5SgZKi0iAs0NKjDdto5a9eP
uUipwnIe28robo2s9Js5WeWZZECZkrtPmvdFieTRXWANV2Mj3JPeafcYZsmA013SN8Y3N/ZNiG+i
7uuiSXT6zgP1z5VIC++ArS76kWTF8ln7PDzhFHNgI/LHUN1gXOIycIkwMEizHfNXPm0jwZM8YSeg
6qnOHabkH5PW3xc4HiKHSeevnmeZe1Jsy0k3S8aqxvhp4H4IuFHOXg+dr3919tDGyI/Y+WA9tW+u
ltR0xVvvoGTaYKboGR9uxcMv0vbJ1uVj26wmBml4K1rA6qdLvDZAEBZwh8jTde8i8Iec9g4O63Yw
elX+ZCv8R5oJBrogjvgq08aq1wu4HpF8vdylpFo4o8mi+TRqvWO6z+BVN65IVL/rsvuWjZa4Ck5n
P5ba855QkfJHyzrUybF5k0yP4ooXzbQ7Eq/TDn2mT+HAa/hUTl3/gx2oECtyPv6zthhWtGYsopmE
VRdfgGq7W1VlDt0D1hamO8KwH30UTpfC8vJjbfBF+CCTlVxc7+KqkmqCPhfDx0JZ7b4hj+ZJDDC4
kcetZCXLKb9lMVjmGiuQWT9FUbVcVUaLLeZw86DriXuluVXumasX3zrTqddmphyMaQ1XDbtqw7Y1
8OXFU3Quxtk98GXyzNOtfVeMQlzz17c4GrOQGe7qkyuzeBxQTlxmVXw1hhMU2UDmLq7E2kz9+eQy
dOgpmaxp21ZetU5j/2lOOjPM3NxhZ6R0ue87HS+EhVgmTE3dvdP0nCtcj4dnrvsAqVuVrlqMMJuR
6ysdmoEKh5YU0b7n2P7hxZV7iXQd8ZNtqfZmc6DnJpA76FHwmcnVqIiMJ6Nj4R+A73+XmWof6K7+
IFtnZqu675xzTI7pNAFYXBXljI8S5YpDTDKSpCoH2jfxwKdp0uWOVTW6wyQCCxo1hawdzF91GREU
65jEUK6NqtOSNWX31ggy8njFmtS3PA6aV75aki2LHDdHlpgKZ2aYU7Ky6bZUq8GoX+in9vuC1zeM
m77aKSQoge4R4hOzjjof1MVmN5WKplXfFx+uFXUneodDmLuz+DV2ZXectCynFmyIdx0+uSWhmwsG
5uijfxgih4Osl9K3spaBG4yJX+zYgZVvzaKxAkE3h3Jv7XzWjl3a6zjvtX2ED2plUyPB1Ucd49Qr
h0XO95paMfo6fnJKej6Wb0zPeLTtr2qa1feEY+tzowZ4XzdT9/U/KocH108FgxgspT6ajP7lilVB
vlAi5WiyFNzxVmPKYjwOAvwD94HFRpP18WnSdP07oJYowqmOeiopMxvXXPruPqo8Io+9peFi81sF
/W6hLHB6yc5Vymrfdk5tg16aJVH3KJ9fG5GZ9G1if2MS+IMHIzQbkhCronUVkQAIei9ZTkMSsXoj
zcoOnu92B6lIOqAqnL0fJPATank6Hb9Vpip2KzOpI21l+LPzWBdJDHHdW1nPx5xdjByZm46Eggdi
+L5SfJsssyXIGeTNunBt41s+tvRRzDI7qtGDrsHnpe0pshde4KC+4B+gWEBdMCTmN3q2RPsnGqKY
fkvH+cIAWD7WdFCvbF6cXbAWDKvIYWvf93pxdxWai3qj3myGbZYy4/h+uypEjzxD+goHFf3BcCIP
GKgk108CGdtXZlf3TSz3N4Q6CcrZxjBGGweKgGiMXxyXQjcOqmzU46zT8UZFQpG8iAm5kU4JhXAN
nqwRNWI6XaGvL1bcTdyuu7eBQziGhjLfC63Uwj4zuoDQwfjTqJ2U5ECbMLqO1Vkuswg8Ty8ftLE2
19HI/1pSpydiMXT6m641ySNer+yUtZMZVr2OhaNRY5esLad/Q+yzXNtxLB+qrBG00Q0ttM2o2OeG
p//I6xEFYS3ah4IBCueIzBfhAEZiBUM+LT86acU7afjevl2qacd5nTJxRfDoPxDu/88G/QMuSKGF
XgzIyv+bFtySz28/f4MM/89X/W9c0P6X7QGC2S76RVPnA/afZJAr/mX4CGnpI5h3AvDu9P9PXND+
l2dQLGfTMIVzZ4T+Lxmk/8swaAfqhm2anJgB9v8HuOCd+v2NFuQ7CF9nxolvmB6fqd/5HN9MRrfj
8hP2zt2zsywUNWKTqsi/vSj/DQn0O8UOlOhDLoAe0RJxTX6vP75NR/U4nThNh66djR+jrokNSXXJ
Ka3Pxq0kVrL9+2/4l433918MEsvxbEZdAFEZf0499AnmYL2I3NAzlF+sSHDlMbWDmPh36VllQMUq
eRKDl2LCFbcB/InwDV/1Uc50OfXGTw+4TKyDQXU0hN5LD/6cTyfCR8uDobL6H0a8/EEC/8crxFtu
O47js0f+ORMt9bRsnhTG0Syqiq9pnLN15xn8yfEbc4wWiRVdBQRXiai+2kpfvgYlppdZpsygH+71
3GHIvpXkiln/l+rX37+c5n/9nAjXQ6juwbdafCb/4LiIOug1pyM3ZN+3T8li0PtOnMoKvG6Kj3Oq
PIBMKunHvLdUqGscPHqJdoefWezotXqv5iyLM9e+o2HU3Ou0q5KGU6wiNlD8Ts2YvQPciS29+PaS
V2b1fZAGTTiG197+/nf5a/7Jnx8NwW4tYL1Ad/6cjSCShUTQYDlhPeTxw+y0Yj3dRayBQkp/mNoE
J19h6U6oVd30BWhSRQgJSu6QeKacHUYy7Too1b+7sJ/spUb5UGSa86aMbNN1zslr8aKWXjLShdLk
ubSGcd9XMby2TN9rp+HmGzlvPgeBxx6FUVnenU8Jnf6ZWnDW5u4jqCd3CAY51nd8CP+NiTRiQ8kc
N4bncUCZBbElYl0ndsj4S7itXNhurProuA2HHgSHchWzGh058U/zKjWpBAcVzc63v38t/3pw/3gt
OdA5tuUZKAtgH39fP9AvEfDvZic0Iqs4V8SxEb9M+gNw9BYRyC+2VXVmDjHaYaRFQPpDm0+/3CZv
v9Ow6U9MWho5lHCFR2ia58BZDaa5svSMtRZZ9aWKq243jp1UR1kX85c/TMYTxUp8uDl4imFl8qFe
sHus85o63Sx19SCyId30g6v/wwfnryjUf/lluftZd2LT4VH445cVOvvx/SHosNY8ysIkAsdLa+9r
lvWLRoR+0xi0/iMjZ1NvhDxatcOxjQ5SvTOI634jqDr/bCep//j79+G/WV/FfZE1eQdcGNQ/kiO5
RAedO5MDNmE6a6utfsXjvLf7TAXID/5HIwT/WqqE7Zumr2NIMVjSf38ZKvaHScy9E84z4xt15KT3
pzj9B2H+n+Qov81v3wVI99/zKrlAP9jd5ReZlSQ/daDkh3koEfTYTLbe/P3LB2f7xy4ohA9qe99R
BSreP14+PpJpXZuNExI0NY+WVixfAJvug91a1CpUx7JbVpMPTK7r5cUncxj8/Q/w3yyvvg1E6GGz
Atq3/3xJtcmpm9hxwrz3xhdjamxq7ov3D7vwX1Me/v0D7AiDg4PjCJZwE1XFH6kWhnYbYs5TNxyd
9lZTJsaFPW9T0ABFDMRPzqq01kQEvu7I+oD29LwYeYTlrxJBahHg94ehW/exXV2JkU9bT/Y99ywu
5XdUAU9ZWCcS6dEQ74ls07O1/KVlaFvzk2LNP8DFf34+HCEc22avhG6+n6us3z8fi71kzUDBJWzY
doBBaLy5sBvB4lbaP7w7f+LT7Mj4MjApuBxgDPLCv3+reKHW7A2aT1HXlYdozrSdpy/jUbZlvrG6
aNjxUvv/8E05Ct431X9/u1x0kLrHcYmV1XM4nv3+fSezd8wCoDIc8+nZ4ZoaWlK0Wz9S0xsuKoJW
hupueIL2yLfePYpfG49G6WcqIeO4aBw5+xAhEB49SPfS1dymWNzuyRBINlzohC+S98js3qsRsEun
yo5vsFsxqMZcNXmPp2JSeycb7VXrdfrFJ9aMnAh7TTJTPtMcBBOJPusIMSPnJKpIBRLgrTa1fOMp
oDufOyr5i+I6UHPm8iprHqAbmYY1i/4+swW4TjWcF/fTrpevUl+6c7kUTsBdUb51lTactSY1N1Pa
0cFeUmNVoGunbOWl2xzJlc7f8/R9XjQD01RSxjh0u/HLzOkz2bHNDb3oLftdJSbtO714rmsqomI7
8HsmqTR+0LZDzYwqBGAL54KHA3qhl+MwXqvJsrBM/HqncqdYw5gWj3aTZhdDudGA84kBZQBv7LlU
U35iehOngrLYJjGkEURJNkVr3xix7k8u5byIXeqDoX1TmHTMa6efsQaQenJoiweUqWlSlYyCQimB
2O4Ii2tfo3hs8KvOobL00K/UrkKYghLUQjxGmIfIubIDZNb+r3myHrJpeG7G4WfK6fIlMRFhwNwV
IZrM1yJuDl2huk039CNVa1xkTZpa1zHDabWa66rgv5VTLvcXH0i8uRb+8qLkIE5jRlemryG4Y9iN
nM4AZRyo+vHcYqPcIkF0Lj1TK7/KjrdtaAVB6iiWv8TY+1u5RB0DSUV97XJhvJVNnb9OibUtU7T1
myRV4oIWo75S/KHooqQe46oxG+rZ6YiwRy4Uw6N5YG4CcwoaFDTPeNFqTLJa9qjVjdyhwtduGQet
x4F+xjrVTT3ASe/xnd36MUInHGaT0kOwbONTi4x2XyEQfDTbugli3r3dkhb9NR7y7+3ozd/T+284
6ViX2mi80PncLhXSYvzwzMs8N9F8ijSv26Z6Ou0rI6t+MEsrfkavRuTHYgqrM4CxCNzCB83LabH1
TR8sPo1T1DYOqqQpfsyaCntwPRvrirLZL6F3aqMhkT0UdVucIVZ/xo3zXhJM96HWUU/R/0rUK0hl
tbMlEg8i9TlnOsXAiC5e9mJKsby18pXW4isRqyFd9cgwvueV0b9Ikbk7nNDF1rfmKqyj0lxz8+lI
H7SYNfzW3cGY55tWE5J+IT+Uobt0oNtSO8HPUIMyIv7PWXljhVW7BjnrHlAYxtAt5Ra9GMzx+NNy
5BHJi0sGzKcAVeqWWqcU1rcmHfWnUaHOG9WobTJLiDM4IxXYShNP1jB/74RT3fJ2cs94UuoVz+AS
2Iir9nnhXJZat65DXPCemKh4Aioyw8FGIMND1ceb2J8mOlcWloaqfvDSEbbMcik3zyg8nWiJv/UW
9Z3MqpejrjOuwamabj3Ta6As1NGCcxtcXUacfnZMYHwY8bQ8JkuUI0KqphNR/SLUsDEFcZ5uyWi9
NzFAuHTTMrA1+t693gbZiIxeaQWq84wS0Kwp84c1pQT4BYO+GkL+QQK+fDG1gmhdxNXO3ViF/WJF
DRZLS4JLxfQlDC87E7wgHhDNR4Mgx2DhsMvSZzJxJb9xnV2hEo11Pifml76o/FaPKSd9MS32Nu1M
6ortUqbwuu65NclrM2dh2TXKejIitQYFNVe4mLE7esO2XJjCic6DgEJzjCl7g1t/Z5rIvcsy2jQx
XJSamv5UZTVVKDWeSmeMHpCZpQ26hLp76+8+6rqZyuhDcj3D5I2mdAMRwbCTemmPvdFLemgW9vVM
Pg4LQxd6czLW6OQWrDnIgFZa09JzTHxoSKcrbTB9G/ngFFGfs6pthSr5WFnaeNHwT2/AXMqHmCF2
qOoAJWy3uULOg4HR+PxM7LaCkNCZgR55yUtUCjvsUaA9JFF7F6VVVdjhvHwsxyTf+kos29itY0BS
jeGuQqf177Jztubc8FzU/m5EPLOu+5TrIL20oJNVsa8tJ2HpdyhPt5l+yqeaIEvD4p0m7bU1fqFU
s2iaaXP3LHqPCShGXF/MKZ9vpAbEET3QfPQWLz3qtjWHyK6i13Lx5zd0sdQmzdy4YS5rtnhL2AvR
gWztlkK+QBW6rqmxb2iEeVj8dH2fxH51SC3JdhvPF53xIoHK4A+p7PShzm/7gMzTOdIrdx4iC98m
7Q792aSLd82T3qKuPIkHQp4kEv1UnsaCMbJ654+kOdIvLIvpc+wUOu08qe/4iIYMaP4uCifelCCi
88qDf0/hJmJMU3nNuZ+267zHGRBaWnuoh7OjJ2HRueV5yjEuylqJfm3UbhRidfdOVuNWt35JnC8n
aYo3zyydNT6/lxkXVlDFOttf049b1MEtKMXS0360fYTttlvQlmpI9liwRbaHUQUzXrf2SLI8gaPa
zDVccn/ceLUT7xvLq4FtbHuVk5kPFrvggx/1rVYHqnTtfSqZ/FEK/VXY2NUFXw/1qWlXWMD8tCTN
l9uZRshsSgapoPstnzAqP+KQ3nkdYRPRHiSzSC9IXt1AzWNGfipO96PF6yxxba0bC9CCctSpk3U4
yggXcxtt2qiYagoEjEABwfLPExODzn3fyW9cMcEh6EMaG9Q8brzyurF9JFscvXitZ9yKotdPZj/V
B0tKdVJKdV+dk+gF/dE4fp7wp12wijs/EYT7P0QSl4eMUQChGfN1RsS4RKzlrbFKOPRtAPUsUlvK
mj9Nv/MeirGbNSJdVRm2vlfe6tIr93GTjj/zSbkDoQqtPkIfjtuuqi24RCNBvBhxJkmxtgqATfbr
kfJPBfhFb5SprTZb5dAwLKE2Bt584IhVR9ZjOzeWk3PObNwakYYJWNiZ+Uvl+Ao+i9lMQdvlPXQI
PdYoTAcrdhkHlfqPoDc4tTNtCojuYaEhDOO8y4YtiAlO+TvwgkfiS9Nmxm2QtJimwj/5eYOSPCVm
XXCeSXFJ1lrD7J5GW86K9BZHprarz/Ucd6d0hLl1l++2l74OJCY2MRNqDq2MCIkNC2ityQO9FGhu
4wxWwFqqkM5xScOZ7UY3PY/Tbbs09xIR6psCJXidi+HBtFqDqVZDvPFQ7hyAQMv7AJ0Iv048bSLG
GKS40jfsrriZiD8VKyRJ6VFjTshLqZbjEH2h3ruJyXxuxfhpNPFezPLDybq32LTtXSG14tpgIdx1
eglhpBfeQz6KrA/yKiFipxtdu6oIaz8Wet0GHsOrd0Wu4Qb3cpNzknAw6jlt/6R1WRYYlbA6shzm
8JiVCXh15zoOmF4JWc2PMFyayJHX3FdPEf37XWWX5TvWzoVA0aRbO0pL088xxXm5FF6znVXFiJO6
9nYlsQNYDba9L3xe8PeFQYzbdiNcxla95UkWgBBtdRVg0btRN+R7WZGlaA2mQDAYiTlh0j9YZVZf
3YyCC+0qtFu0TOq9R0Trhd4Lm44QowUNKekHu9XCnVUnG4RHy01+8TVlmLfFUgfNrIF+cYyJbZh1
Ot3ZJHChpbI70zRK4tCm1Bq2TCJ4GO1Yg81zGcFGa9HbpjS1WXLtykJGb+Lv7XzxpCmPC4NH0fAb
+ffqnQu7jhg9qQhSmD4P9+BvNanR9I2WK55pGJ6i/OopOm6U1eufPMPwLdYU7bJBLBdt1EFcPR+r
qBraam+VQjvpsRWlK13h383RT55bDh8kBTKGSjGwcDtEIgkSyzaOhRR05PSDWXRkwwaZQG408ZM9
atXT4iDDhCaZrwl+PS51vnsluKx/xE7u34bMNE+mBxLJf1L+uC+FH4Ws4qdhKhqHf5gZxzal4Y3Y
xv/mLX3/7GV+5gdDn/xgYckf43FS3yZ9TlLIlqzaGDDAH+iSGn6HONvFUiwPeZ/IR2ORzXVsVXWo
UiaE1HLoHxODiQvEBeRrUg/RGaSk5AGi9jIRfDoWHNheCz8hV9CCKG4589Q1MBvJfVEof9eMHnkM
qgzJmcrg+EIqYf5S2lwcKn/s/BUoWneFifAopyztvCs5rx3dvHd/Tsb/4u68djRH1uz6QooGI+hv
f2/S+6wbIquyigx6GzRPr8We1uBoZIABpAvppnEafSqz8k8y4jN7r91A9l9SQgFtHtVHEIJziW5r
VOrs+vTHcG6FPGUtQ9lNqcf80KRBeUrKMX3vuqL9bFLHQlFrsTjYVM1i4f+Px/R1kG64U8Es9w7J
oxCGi4LGJogL66ZJTHInWMHuJRDUk4mwMwlbsuFF0fXANZkeQFaSA8dFHKMgCuY3jL3lq9CCfFHk
wjskeRj5mrK/y/xV+IZEZBMYEME1P4LY1EFd/uFfHW87OjmlZTYHJHOHomHXMcWB+yQSrIKEm1GF
YOJE44eo4FX2koGpZVHf8Z8bdo3RtDeLUffSFKQ84Amhk2qF+QLXl34CIS/bfSTdfkWJomt7spOk
P+aNTbH7b8zDClLlpo3nJ35QRuh1OwmaqsI+cqnPx8n3ilNmC8t+K6Ko+2NUmtNaMzksL8phubyl
MXDHazjDN0W+LP15l88sTXdU0kLc/xs8Uc5eDizMdT+GYirIu0PAli92eNJCN/OmMBXaVir8tOJt
d2tkUYQL3vfN2HAULMswbaJMh8mhKOFvoTekuPWXoN7PXTurG8Z7K3ZRuyyqgipdNu7YiPPUuBXs
pbB7RZMBBWyVJo0NzIZOBNOfpQ4XgIcIeS6LqIqfLlzxQ1fnXJHkknD8W6OxbwrEee8KMdcfTFXo
mxZXfPOjN59DhCwVLWndX7gKOQb+FegI93e+6yovqBGGEJJhXGPdMA2LOc/JKRp3xs7xn0Iqvtcm
tO7AQ6Y/aC1pF/2xCX6mILyZrnNwvzcyIG8qsMdr2icBSacjYknErl6N3SVEw1s70QcrJd4rk2sa
PV09lyYKbqLWjbODCOyfuWIAtYIjnd5hecI887jSI7OMuIllYQS2KRcR42r0Ea0PU3+wrTq+kkIi
78HPCwYf7dD6m8HggZrLpSfWpVH7Wui23xeqat9hfphTyvX1RtRF1HPCJ17KTyK7S7uk2VdFubQf
x6o/8arGKNoG+QAeVngbbkBi9CYkEWLbTwj2ttM0Rx0I/YRbcjLLbSoljQHd8E/lNsGZ6Wp8VWb6
3Unzu+3Eq0ULsMlTgtVs6U+7oLKdA0Zlsa3ccnhr6zi+oI0Mb0DS698GNCTS0krPBNyF3AwFhfUm
EIq4xsaRKw1TY5GCKP0b5i+GaHZrf1Aujd2v9VugUPFGjBdT4iTu3sMQhGPYaFp7j3UmslQ80pta
QgUkEc7bVHNEC768uW1LUGS2AGzGAUdkZAAJbIr8BwOO87bnDHb5saKd7qeOiQ6C0qvpm+Xcjg6A
vGb+tPgq3gZ2vLOjMcmOSJ0mxN1xMO3aefkRDMzh4iOOuk+/DcZ7rN/2B9JlfnKu4Q3zxf7Mjgtf
UlnYb9xOW0ckDYjXCDGJAHOypZZJ8VJkwW7FfeKMa66AJwxG56b+nvOJcVsxgLau6XXFRASc3Yx9
tI1K1NIVoCU+QumeMY3RNddcVnimJq7kPlPT0UN8iDGvy3dF6xHJGA+qvuuUKA+W0xIY6qvY2nDS
yWf0Et4vRhlpSGRWMFlbTLfnBelhEbXJAxjGTRGKLqcHHOzbCGtdn/Iczt6MrysIiL7kN97DblUO
S9dg5IlNwmtlwg8sSf5bsnjeJZvbepsFi2Q0W0w7l7v3goHPvg3M4O0CypUPI3FLFG5RbCkO6r2a
zLjVsGM3ThiOt9OIl45Zgpj3oZ2wrSvprx7R/fPUmdFcsQDqX3GLbKfOI4JRXNZoqFnL14IAuJcY
jeuTELH/xr6eqE8fVDD61KFBehUjhM69FBW8U/YrPEZjfK9z9QwPMqSf1RFBPX19lgsSPOSpq7lm
tW03GXFF6Kj6TehMBXwLaskj13SK4c+3xq3AwIficVXPe4RZ/uAYbciDE25KtjGxMgu+CN2f2UIH
y+p7rYtDp/3hqZeBdcop7ytO06AZabsUmuHQHcWjzuf0rgFIjoi36I9J1eLAHV3vZnLK5jRmmAGC
BrKxazp6oA5XaUtsGllz1QMSJ/tVTtGmbNUPXXlfIUQd9MEYIzZUfM3eg6jQ7crW2/ZzfuuhJjvF
cWI94fayt01pB5diHvNb3WUvJeLSjcxN8qeRSj77LUJnvFLRGf/csheNeY7UiL0/8sYnoqssfOLk
kU7cpICaypUmNDxhz4ifvaUojmCpvIMqmDIz0LVvx9IZji5mQ5y0VblhGfI5BC3G2TgnDAKlD6gQ
/zhAJAEF3f/p6Va+ZzAOdi2m7Qqh3E4uAQdE4Wwy5MZnS1W40PDeHElOYzYEIBMrCdOB/WIvyQvg
2AMghL0NipXEPaJEAcD/crpiucbjaN8HQ9+6hGI4+M0EJ2nJ/OnoRNZwqAjUaRAXqoCwnPsG9DJa
1aw229YF4YEfo04wEaVFDdcovxINScKU2IdpeWe0GD6L0P0eAhEfBzHJ81wigOqD3HtEKbUlYOJG
Lf1J1PR3VR87Vzif98x+K3YHa+Bs+lgJF2NIvYwcTbTDaiwmxvlmvjIAewX+zljB8rcsHrZKa4Z9
ZqjPNor4GMUvvcSUf5MJq7cwRH8sS3wDaAvhZawrICBSxcWG3b7iOhBQoF1aoMXVZ0yFHWDSEKIf
3kw2WZQe/tUV+LbhiAALzWd/U9kuiSqSmIBobSdcAmR+lEHoXQuTOTu78mjah4mAvqlD+xhnZgcf
62dVlM4zVIxy2MeJQmU3CuUdsDv2p3yea4dZS5VcXKEBlwC2cD9bI0X8hRcq4/Vsa4++N5QvsOwJ
ixoN07ZsNvuM97be0kvvlyCYiesNa0YZrZ4fI+FEz02NhQDUbxUe/UCdiYPdxYjjL42rNAtMM47z
yfiL/oqIadvS+fJItVpW6YvQSK8dOtIk/Ip1xEEsXdvfWk1CMKCn6U/QNnoS33eYZo9hDMrozDo7
zbfzwH6EBW16k7tm2S7ZNIFJhZExEwGJXZf70ENvvp6nodfgT9ZP6Wiy56EHz0Iq7lge7XRhpjlG
YKEBZXv+Z13mw0rncb//xii3TjgUGyj4wMLo67YKAOiBGBS1hfYqgWu4XPe5xa+aZtDQLUY16hJy
ez8YFLcodEe0+1PvXzALMMPHNAHX1+W0yu9QUkISqpt7G8xOV9RfiYVgmD3XPUAQopzKe1vEV8wJ
4tmRK7TIicv40aUgueWJS+ARpQ0dMdLuLob0MMvv1oVTG8+qPuU41Nguzc2mSMOjKcIfJjZPbjN9
OFE39RteXN54EDLnCdZQTOLU0Snb6i4EPrf1Wh70QjNsBGG7imzk8MTdXXJDZkzJ0rwu9rQBdKq9
cKaYgGxT/F4MiNXWsbvtGmZclglBQX5Ez+QYC5UJwJRtHXbjM0CB/jVGeIjf02ZInbvNXYqAwcqz
284W0Z4EZJKSgoQhRVdF0Qf9QoH9U/rNzidx5Gwqu/+hZUpgQkucwBX0oIXtxc1SCl/NWrjpuXQL
7EOsKoisQWyZxuFptuSws2h1FOdPUd1Zeek+N2MI8mdkfqotwXLETT+7WMjjbDhxma1Ot7pyW2yD
0/Ix+3RtxZZVFpMNwmv0vdcWH+Mo7cd4Qfp86Hp7/lFbOjsNVMe3mCo8crEXyfCLtR4l0eJuq3QO
rduJTL5m4/t8DOjBRHosuji6txkN/aI3pQvBvH2nYUYwqODz45MUiS/3kSvzV1o4zEX43TPyYMZC
WlcnFOwLOpO9Fn1zaod6hKgxvvUd5Djo/a8skI+1DPxTzi5pPyxQk6x5xkDgti4z7lSQssFKkXNF
v+IZzlGM1HQmhgdtk3tW+6dc9F3d+NmGeI3jUBmXndqlT+p9oqBOdShryChQNTkKc6Ho6VG/EInq
6p9qQC+PiLEeTzCn2w+rDJmlek5zdlPVfJcZ89fdpHggRt1GekMYgnnOXQmIqpE9sZqg8RimgR33
k6B4VZNHeNHAcC7cEqm07MrRh9JdevEjCv673h+oJEytL2xKWDGoIj9NbUiwd2sNOCCcYlyeFtgZ
J4Rm45oZEqhTkFkApgCfsj4g8ukj5RT8tUiMViVimmevjgxz4anWV3dxOLJc3zz0GWsyoyIat0qJ
a64VLPSgqZxzq4wDkAg78R2AKetiyB8geayrASslCVRlZMcrGb23FHzbno94K9TwlnWEYAbBEuy1
Z9rjGMiUMo5Ub7/m2hsT9wgqZ+k2rterWzq2apO0bBHNrmmWx7L+Jl9X/Cb2QGxbfxA32VrhjovS
T+jzqjs7NANcmTx9SJfFO/Hq2GRhBsubg6tuH4TC3ZH3XNLfuf1GLfhl3Iz4EydNOadKkrXRNQH3
8Q21ctSMV07YaWuo3bBLyRE2Usaev4KKs8maSL4TuFhjIPbB+GZhQvaO7QE3CvVtJiv3F3phPwIv
BapYZymUnMFxiXMYBUHiyTDumBnZu5VFg/tV9B+tTtxnotpZv9SSRykGcT0SxvXkIs2C07AGx2E5
JCm2dxlIGedsAVtiepLNehdkLmaKos6OGMH79yZaIzItmwX+WKJk28xE3SA7FwNZSXmJIaKOfTg5
fpX8ctDNfrom0Pez6hroMcRKKoSJm4qcdABxodkqwsj5pHJcGqU9XxMRcMXEvB0MhKsm+BKj+CQo
6ndsfPvWDe0HHiim80yPtkXepw+JkMWwG9J27RScpJjucEjW+ZGwkW44VhyWyTZpO3PisW4oF21G
pGMRJOTH6fjVx21JTLyljbUjb3TGxssni0RgCW9KI6OT6xftLxWDlGLGHvl2fw8KfT6XFnmGhGSa
FgZailwm6XX0GDMceubp0u9ZWcuPUdn5zvMJjyN7KF7zXpd7r6ywPPoD/WQ0G9bMubQ+UFn2r9mi
GEQFRcP4e5HBOWkVWLzAi3+H8RLsamJS9jiy5ucGyN9NWZTFgdsh33t+212AaNf0n+TJsG6Rf3fF
w3ayy+YqUrotFef5xZ1jeSbPDcYsdwb+0ZzEeAysyx2DFUhvSSa+sjj23qysAFbTWeG9dlGa8KvY
yd7b52oavgW87DOEqkhufDUCnSO+7AYz9fTAs5hTPDvtZ+WZ9JcdrrHzSbw8+74y42ams4GWzqIY
rcKO+fAGJSP/zJiHvMxQswYcHvhctpbpu2c5Fd2dk1WNe2cFpbn08AJRKYlx2Lt0VadGJ+zKCXV7
mO0koGf0CnkKZZLva69HjSJr5ndQaF4iY6u7pCbjQkmf8UyuRt5kXro67lhXBkv+mrQFYhGBWGrp
qltRiVe/FL9tRJwv5BI2T9XgRAdRTXqtXwnhcbR+s+D938+QTF7sKTNPAkAXGJzHkaHqQTnp8JFV
XvfgSnv6EJDo9imSk6td6YCoiWj44ED58GAf3M5irQTGIruzM0ddy7yzjnkMWSuGQLaNXJN9GxN1
h2ZU1rYtjKYpsTgXkFKd6AI1pqda9YATfccl263jt9UGy2cRN+286edF/SrsNdaqW4FZZFTDtdHE
1AMYYgILNH7XeT6RNPVAKJqziiDKIeBQAv1Q1B4THq8/trY/XOoxwhnpSfnhhgC4GF2aqNg0upCP
jFX1Ff+1jee7T/mq/nSoais7x6COH2q/6fZFGModVAIoaJLhRVr+wT9y8CZuixxO/pGCGTvrbDtE
vaW436PVMth4zIe9IP4MkuQbPdLvgLnqFqraQUfyAPVIb5vOA+nWVL8zUH6Yt8Sx1G2+KQDd1Rm5
2klhMH3GN6NfvU0DB860+DsCoVhMytliQ5zseVm3g3R2RvvynJv6ee7kCW3Q1sfuf5rx3m3dUaM1
YP8DVGpiZRUMDHaKziIpTpwWq7nktnMa0vnGaZhzz9Jj98OXPHXBlB6cPkZ5XC+atnEY0h9+PbcH
AXHiFstR9qzYdL24Jb1htWiG3kUlj/9lWdFFLUv6vQ/p4UskiXNLs2sdFggRxxJvzevfysX/096Q
/4eIsBJvFvra/7Xn4/TVzl/l17+yYP/5M/8OiHYBYFm+78qVLrv6Ov5hweIF8Yg4shARoiR0LL7P
P44PWLDUEx7xhgi4bfTUiAz/GwvW/wv/iMWDriReBv7Lf8LwwZH2H1SFFE0YIkKX72KBVfyPMFhM
fInKsqRkeCuCewSIo38oGOkdSsKqP2LOwE/CFMFmMmnPNmGDGNCdWPZbiJ5PrVHhmdSa/jl0+BpY
VdPwjUwm+0ONpX8HFcp51S4+Pw4dmwEvTvJKC/sOpdJE0lobn7wC0eM2IFZyXktM5zubFigmXcNa
yMst9UJjiopAr8ATWmV12wZe/oJcAqv8Ckbh4pIPWBDhOa/YlD5BNI9FKt5QKKZvxYpXQdYUvYEK
SG9TAjr1CmEJBPUC88hwT9ITztYV1uL5qBjdDH+gndryXOVBBAjSJaykZAl5x/6pPOoOkZ4zZWRH
NkO2hypIPdMzxTYTAJaBofoujIJdkKDrYXFh3TgrP4bViLhMK1MGq5m5A/nkHMxKmzG91d8yAAHb
tLJoGuV05zjv5J7j1zzlQPvO6OfoM3M0Ktng3kXo5e/ISjRHDIrhp6S92y6CWy32lbMXqsnu85WD
467kzzWEd5OvlBxmuEz9dFofqrzCZUxQAVeen+8jeNeXFjfSa5TVf8qyJ2mp7NtG49DOxk+rn+K3
fqWFz0nUvYTREP1GuM4Z4wQreVr/TaGeWYDrs2cNCKM0+5919gPM2vkbbB0s/vQjnZvROWSRox/K
AB0RMJ7pGgrgDW2NdpxU2YUdJhFO4W5GJ8M8RNikWwonZ0AKzb+8YZBa/JErjjuCwMuiqpLuqWWC
doOQSuyjyW2eWQ/lO6dBusKk8c88peUjLsbqIlbaUbZyj4qVgDStLCQ4VcM78AX9VlmC6L9GPCkv
ra+pGdUf9u8ErVkpiZDp0AzVJo3n6ZEo1O8EBpO7wphgJuJWmvzoigzT3Q1jSbB3n1ZoBKN+pTn5
yFBuzYp4SirUgHrp5svULP49+qIjwsXXKSmxKY8rJsqswKh2RUfN7I1OBMclN+0KlgKPtFcraqoS
HTNwewVQjSuKauyBUs2eN12aOHE/E7v1gn224qtQn+i3uM6zc5mN4w/WvNbXGBE3miTIDaoVgkVI
ULcjnXqXee6jnmQDnAFkVjjk5iu1m+bNnewEu/Ngf9YrZGsZDBFgs03eJlQ+bd86BZl7KMBXOFcH
437j2A7mhoSKZvHb+p6w8e5BB3X9HrHdwixcWMMJUwcthUXxD7YOS6gBWbqNCkc+IWIgqDDjdLhX
tjsR8vV3MiFhTIqmTo5veLP8CyKumWGgqG4ZcTYbsl/VvV6CjvzhQe77pCcOzvhoXAI/RanlAcq8
zVhlmn2UQ43FDSp/B95MwKLnNreUcFO7Y7m9yK2rTL4nuRIxaNl1GHHhqIyv8PLL5ihZweRrMmXm
7whVCnfFnNJVRDYR0o0dNsluKI17q0p/2Fc5F+sQNZyDlQ9TcFc7JZFsZUpj3ts+Fdfii+CuDyRb
EpQ29qfvQMzbQOOaS8zWCBQ2M+RnMAX5SB/UagjarLrG5Aas7grjW1GVzE6Gx0mY8pshrjexLYnV
D4dBk7sp6y75nFBxOOhQM8QwPl0V8mAor/4nuwTyP2GzBK/Sgg6cNXIk91ct5YXEQZsdpqjmMygJ
tzz2RWBLRJVa/ASIobDxurX/MSALC/ZhHjAbqtEE29W8HtpjBC0P7G+Obbwvp8OgzDwcA2VN1gbU
hvj0EiJ6NnSwgrZUdhORquigCQymTWeXwZj5DupBk+wxUeEWQ60OaqQTY9oe5xIA4mZUbvVMI07d
PjI+Qvwatd1Pq11d1wOjjeTKJlb1z3ViiSt5qAQHF3Xf7v0hiXE7NcX8bMUZ8G5HZcMnwXdQQApN
y7kZh9EBfNkxXssG4a3pg24E2ziXKYIoG1WYypHxzmnunaXsaQU6W09/WuGV74yrO8r+bs63KK1X
2uLU5E+k4EXvwxh2t6Ty/kFu0qLxCJ+cabLYALix42+mvPIOg1XgaXeH6ceMRpoRz2C8H85goZOM
i2w+W15MW66xGBxjafyniD1K8BCv5CMaoEIyPEWIRxQZosk9hLz+mOVh77BanL1xC9UtfWULMF2B
OsRvlqPZ7g65AwZPWliQRq8df7OJGbBkjFipPY1ZI8Fbdisy0/mbHn1tu+mLwT0LkfPewwYMPmo3
917m3gMPX/ho+QviSCbYqU41H5coMscIwfvr0A3JbVbAoga8hOF8X3pl+sGYhr+znwfFxXPIKNwt
C00HwLOwu+D0at4DLy2c84rHY6ZNIh6+pdDOu21rdWjaS35xws7ZlQqr4y8IIzD/boClJ0Dw0uWu
FIY3psdq9U6hPVw5Q+WXJfv5fbSC4JyXDiSvyF9Szt4SBvHIl2YhUE3DZ8iff+yMzQgJORvjStcV
nw17vKuaA+sVMB2XHtT6Y6TL8C1eJrbDdZg/OvYU4wGfoMADey9uSVWMUFtFfLIcuv09OcNMGkO2
OG/GODMScG1XP0RWEfulJJhSCB72s6sR1sGpysRPdI8zal4GfEgZUcWCZo8CSoVw6PMvzTKkBo1q
UHSk/Yz7MNVV2xxTuriPHu7Wc1VahB4m9P3vmEQYELXz6D+ldprEqw+ET9Kky8D2tMoewkQy4Ooj
T3VbB8XzNephBARpmjyOfcJ6oCNlcNfiLJfpkv/kdzWlLLCD+m3sem4BwzTfceTyhMd+3UTZVdFu
4mbtlTPcb4/Cz2BYqEZYb3XK5nm7DI5/Y1iWsnphFIUdVLfhcOPHqgXgOXhwKiJ4kyyZM7776CsM
8SpLoo/Im/JzweoHm2TOp4qWqn4D4Og9QowP0Slofu9pW3YPMi+W22WyOFGtwOmeSL+rn0Yi4viZ
LUsdyA0KeONjXaCgnUHVYfdutg43HE+GO/snkQ7yICs5sIg2GTCPxSJv15fJGmvSpvcgr5lVxEGp
vhZJHygQShQb6XXWnddOfCKwb2HdWxOfUO3U+iTZpX9lOrd/EffAXysO0/4tZDPO55uAQPMdP/4F
cyA/efkQvmmWFkeChwWHX6/ugGSnt/ns4qPBW7Mc0zF1T9y0TM8KTxYMZ1Nr9tFJd+FNhKj5Ojk9
87RF+T0aLJ10P1i9o3zPy87+k9dh8TsaUvviRiL+ybpkZpnQMZtSk32XBLZ1hnzPNf9/pR38/y5G
xCFo6n/bNN5+JYACOqqS/65x/OfP/RMiYv1FBxNalhe6CD2IzPj3xlH95bnsLP8njaNSfzGqtrwg
wLsV+o7HH/qncZTuXzyibhh6tlKeTaDqf6ZzlNb/aEhbm1mcvkyWPfgDPj/xv3oyFb7jqVcCxjfY
THNCKKV3oCy4RpcEB3rWM4nrCz+0gUca6uUA1lAJO9WSFP++0Oys0gDmH/Pzj4LYofDODNb6/yg7
DBSNJ/FNLPYZMgtCZ1I1JzixfsymmeSMvH50W63fBWuN+Bml91g9UkYDetUp9P0tIqfREM3uRUSz
5mMLUyWpw4C2x6Oi8Axet01YsJffhOC2GSrC5UR14pbxA0hQ+UemlQNazlM4jrIhPDfZ2iJkkPog
CrNe20GfcejytKTnGmljbliDF2bj5lbHD9COl54SMNi1bmWiu6ggSxiiGbCSJyAuHwilZnlEOgbx
pPHVGiYZEXg76QRUFW4mJ71hyyTh7AddgiwuA9i9q0wHyhjifPLiBKLwDoQpoLabFdJpLHSphv2F
ZG0f60m9eg3XJuq6OT7gvTD5CW/PmF2ItR/Yq8Yd9HcPby9tKtn0jHHTwHlUvcwwo1nOgJvPTXZ9
Sh9NALBCG4vfVrZB8jjJGImYFL+QDUP67CAzDYSdFgiXQu6GDYF10CSdXL/z1UiXM3H7ELkiqM5u
Xo+AqQGEBgdAhc4TNpglvi3jiE0kB6ATbog3wPJSYuGbDiMWLbbsmCKXWzT6raDHRR65tXC7iBMZ
qOk788lxOA4E8GFma6c53LoaQfkOsbL7UE6TRGIDu4Xu0erhYpoQlyN3Vy1Pbh865C/NOgvPFpOL
+pohckHT4eHO3yMqLk8K8Vu/kzbmln28KP53Txs0UwASc3CYs8yQPovaZt4n5KrLfeLXCBUd7A4v
Hf1+fmKX4vzE9tC8wpdBRhi37XfVRXK68NRx/VtFNMNJbvt+QkdQUX2wFVvbf1jNNIpLu4WLgRue
6YV3WfNHftahHKYTqxhgQgnFB+umUPEbm9u4upCIvnbkdZvdEISWPLbaf/BBsr523UAmRx8hXYwH
mVyCcfQtTGVF/R6UqXxi29L9wIniXUM3O5lK0V2h/QjUM9pUlvDI7Hr1QtXsYzC1GKRvB4xrz7q0
l+8i4c41rtVScoKkkfctg2zAwVVGhqvCZGQYa8bFLWUq+zHCfODPWakpPnuxNPdM1a1mR8o6LPzI
CslQEa7tvDRzUjuo6pHRM6gJ7H6P/8m9weid0FPFqDIQy4pYXgebM2HTxYUD+EAOLPCSambQkRb6
Rx9W8CaI5OVplyDLtxJoNl4FNAwML6zoTSx5dIS/CNxhAv6ak/DNWDuBERs503toeO2aLg3ANjdt
8TnnMe8NKyAqEBbQW8cpqmtp5ealwwuWbPI55yxAG3/RjmM/tKE7gW0O7fQ0mKrAPEp1ghfBqOLU
WI3zKousu3bzuIr5VRLuUVTn0SN4WaS6vp2Y6BgyM6GXipOfE6sD2hiWo2R9sTTn8cibF6ZL9pkp
9DppyUuaosQjSMWJfC//xgHTXmz6I3sb4XZ6G2Rc/oJza8KDySlbj6hOgxpMlR/jBBgNqvd4vEua
CmIWsVWwrOIqH5/rEf8U4USrvTTJS0MJGRaNvHhsWi+GyJbhOM02hINuAQeyyyB2ZFtIw6m1dS00
2waV0D0JOBX7GC1+yDjyy9cg7YRF2cyLwgY+tHbkw7vujgEqRLNCzDax34t9dNuRxzN5J6bX+tkP
udwHqkr3js5aCuIE32YXeIIjfJ1qSM23RInZnOgtXN5RzP0c+1ncXxqMkuULdT5Fv8RXvDdOEz0V
s8CpM2d8op4afYPTX+pxn7NifbQGCOebwVKUnIHvOuLqLCr98kxUGWYz1pDdOna0bIOYI2eLsq7Y
10pb3oZgieEBu2/8IgOOuZ2JJ9mvDSN6Wuk2PImhiwyREjQcX8MZ+irnldQRxSDpevuldrzHfGqE
wuHHbHKrBwTdO1zs/EWUm9RP+u8RCmcDmTtJrT3caoIK4rzGM2DDLrS3LznNQoLa9XTNem2deJgX
cR5KGZ8BeNUaWQbZ4yeFyhZEbeOGJ9Lm9bcH3fmdeSyVO6U9NXqjl18ZBkcaGqzoLvfDEFSA3HFa
bBlqLWciOrLs1GEeYG+s52YGCIZEkqX5+iGUjHCJxi7SBzKIZgoEfFRfaPe46AIGLS8zffNtZdWj
s4OxhsncyTha2YHb7PH9uLibvApJeZCYt3GuQgSWcWgfLCGWJ8DNwUgVTnr5bRYu84tZrIBRTppx
HRGx0uDS9obgtz868wnwibyL2Nev9gKIIuxGsrHZlAQxV+zYcUxKPSXRPVKsaT45CCNCYkqIHMAD
QLyIsNvwk3gK9xGuB/OeVEPD7ounATfClc6oT3ZRKYmi4pDbRbERp5QmBXH29DOtc+K/a85MZXWZ
/YPpTpBvY7UE770ekP/WMHYTZ6q+MpCKCbxfk52taR2xrxeApeP0eWb9t81H0JaMRQv4r0gln2As
+mCIfEsdjQ0BpoiJhMgR+m9qGa+brIgYxjULgJkCFqut37gZeQzRciFTmgbVipX35OSiyH4kso9v
PJONSDhxik6M6ULOOE3UB1g2xIT8pY9pDEp0Q5wboVxJPF5FMsbO1kKxvAdqM/s437V/Z7Blk3Lm
xN/O6CWfxF68CMnFijk+xtXpG7R9egJnVySetVB6+DU7Xc6idVm3KHNGner9bERSW0dZ5kpcTJqe
pTO7R9VGwSODMjZnmZYvuWfXP/Drdugo0sb88QK/HKkNMlXce32CZDRJR+EdXLVkKEgCpFGWHCuJ
XymbfsYqDr/BVmvzVkVjubI4ZfXduLbVPo6RAqZDuoQfXkg6iPsbHUo+xjgOh3njmKj+tmN0XJQ3
KjHnyMqxywrKOabssmKcU4J0f26sAB2IzkTxzBSoss9YoovlyW6bJ4Nqobq4bWNWFMY4P85YRpF2
Lsmt7Cd90u7cWYTstKxKE66sPu+Leus7yVRtVUPWx4ZCvH/QS5uciyAOLmUq9CkK0XFajpOMAA7G
CuPrRFZeVef70Mpj7nJqkG8WBdOrW/rJfvBHtfOrGC4NyPk3IUiY2yBmC/pzQLZn+YVWk2gjDtrw
BTeP8z0YBhX4tdryfgi75m2YcrjXGBzlxc7m/KZTSJS2eRPLd2U58g0VgbjrCHAj2cPEzo7RgAd7
H0sHoeJ0mxsI9vBB7Kx2fnFB5juurID4ukDY733Ufam2Ib8PdDQ88FixlqizpnmX2sXcIonHFbi6
BwoOoefyrYmH+GWsstUS4UGOsqgXn8cG/HnAk9yoD0IzyE9qlnz81TtYtRwBZ1pGeo/Wdv5CneGh
qk2e/yt7Z9IbN7K16b9y0etmIRicF9+ic04pldZoydoQkm1xCM7B+df3Q1Xhtq2qz8YFetXoTcEF
W0omGYw45z3vkCoJo0Fa7Px4RFrBRW3B6jwIyGLzSZmZmnZ5VnTpOSmhAWyCwUDxY9j4HR9kpV0s
Ca0k99jzPMyhhVn40S6pu2qnvRoQrpv99l6jiHLWiYzkXZIqM8HslaM8nlR120w6QpZTzVCIZmni
rrBw44q564DRE3sdaLycRKatncQQicxV+7vtLthNVTQWdaOfQpNPQTEfcwJNeuTERCACKjVUhLMl
zKuKcdW1PYAk5GmFtKxLtjWw7AUgJCIO4ep1r+FwdwNK607PsE7jzINPYMWOc67HoL0dsJ/aR1Im
TxX3FjrhQvi33EKVaG0CwyWVBjYDQpHYQgjQG8aXuHU74wJWaRGsOiv3Hgard8UGgq5prfOmL7+K
zPdQ4HDQniN7ac5KTzN91wESQ6I3yBcskyDlETrzFyYOw7PkKlxsnWOCMnzud7WxrUrvbasZn4mU
ZbCXmMr+lMSWuKfAZYcl0oNiHXPei9Aqx+95WE87F0XKEZOSOTn0QWlf0TT44UWdVvI1ReC6yUza
mQ1FxkyYBpEUzTuP9XkkgwIDrsK2JU8x3OZZnaDc5om1RCRYKt3yMoNxDsQSvPL6uietMnysMXHn
dIeGhnNmHGfVpo8JTlzUFODYTv5JCoqhbYhzunlBsl/o7uiIBWTdxEjpqmhv3DVN7rxnxCqfHRKP
6vXcdvSvCLTtaPFIJbIiZJQ8PTShhi5ggAOlO9xF4m993TiITTvzC/lui6Gk0xxUxTY/o03FFPWd
lkGY7hbvVvImUBilK5StxEVixomSNpeufrYNVIeR1zt712ziz02CDg1WaxWrXQgyfkNGW6kv6pIw
h40OwkXYuZj7+YjzAOiHCBVILyPqGoc4iU9+Rcj1OmqT4FsCfebOQv8cBwFsCyd1A4IUANXyavZ2
BOmKPXRA/wImxbAiBb04Vkhjr72+FpuqcV0EJJOTZdsp6ZDvh4O5spoOoVhSJPpryiy43QUyaJuD
1xawDs24/Va1c/9pbJjU8d0EFEqnhKi0kuMkXhiQiA0MLvPNVvZ8C1wJax1rmZPdxe5NWkX2Ko/D
4arsYc97OLatMmhajEDy/qBs96vuKHgUwP0qkQW0vJguSdZir9OMird3rcd5jr+x3EbuMSPGzk2+
ZT14pMYtDaK4z/1OqZBHExp5blQXuaO5oL6srn2O4R2T5uiZmgKxJJufe2erFyY5zjZhHVHoFyji
8bXYmnbpHMmkwju5asUe5TDB6BD/ylJbezMpvG9dhqoxFI19tCp1mAsfsNbtFHlTY1Xs0ryx7hpk
6vgV+OIV3+/iEk/U4aVriPGzQ5Xnu6CdxHjI4CZFWzbJ4evcuR2scmXWa5Jg/EWqT9FVS777uh+M
+sVReOZv0eI5GHcxooa2bW6VayGsXeioVTjR7veVuh58azq7jg1D18E+4TSMPVWhP7Tz9ynVKgUw
Kqq1Y+f+/eS47mmSTHZcDCToiTO8+yolcGW30++ZMTb7psUQhsME1rLuTERaTnelXTbR1k3LdF1Z
jhPu8zIAkTanfZ2R9IVWgTwXayERKIQaD5S7NQAF6oD1+N5zjFW0qbWj3nwY8kenKefbYUrnL0hn
3duinJAV4lSv18zzIZgWAr114rBdgtzsnTI7DjKq9jE5WJ8Ip2LSpEZMjqVTFhQ7Rm7vrA6rXZiP
zqnP6E87z66fBjQiGEAWONc7nnPLcKlFBdaMN9AKAI5EnPvYsqunmiHkU8iYlQyCpjljXI0ItSAu
p3IW+EwPm6pAnU9F41xjMeNCgkuSi4q8zNqaugP5iWefMm9t1559OTnSpJAK5g2uVPW2kBDls6ZP
Tg2k7G3PYbxzA0F5R7rPiY0q3fLK+I+FQYrRKmrqel1YWC9LM7qfMiiauEr14z1ja70bdImjVB10
zic/Io9jFaXudDVkxrBlx8XXw8JMa2oJ/US/UcnL0UyrdguadpzCWH8xUl/c426IIpupun6Y+4Bq
L1LWYz2mYu/lSvBUZ3GoXJ5/U0QtnIosjS7qcaAMGWLEknivUefMyntlePniGnyRsWQm7+Jt8r2f
vHDP/lDe1vMwUA6FxjmzSGOxw+GxTTlYO2wZNxGJ6eWe4SvpPtnIrD/zzhUmUhhu0Q6gIYlpb1bh
4CSXmEkUR080JDu21jX2xMOaSM2Zgiycrl0bH8HRaKe1qfHRWoCTlIDYfQyv5OiOM9jUVM7uZ1fm
zhfUk2v0zJwkBLhcenVb7Sf6ja0xUdie4UJMrzNThwciAsTb0HQku8yBc93NyT51nbk9V8akhqu4
h8vM74oPhLp8rWF5661h6fFA6T29xX5Kkp125KHu0U81Ikc7LtSiK5ugJvstIn4c/2IqKcaaknIY
s8a1SrHTRKc8dDfCypknOLAc4uz/jxW+Fy1+BL9xILZghEEE+++5aPcveZL96/zyrfuRjvbXj/17
qmBhPYzkB4wn8O3F7/QvOpr7B4wyGbiuJXz4zx4f9RcdzbT+wFuPUYT4y4MYb7q/pgr+HwIEgJ9i
FIDQJ4DE9h/w0T6y0RgGyMV7UTp8mhSS6cWPI4WGsrtzCU7YJlF1bYYA6sqon3PbihBhEdjRqgtb
j2SsaXrLH+7UP5kSW8sv/9FgbxmyuE4guSegVlDvfv7w0TBx9PJ4kczMmA9hS7qE0cbTuhkJjGs7
j7lGlspTovsY1Fkk5LuZ4muBKf82qMYYUJZIAwYK8zyee8cHVZ9H57Jo5nHVOIl1UTc4LySNDq6s
RPsbtrm+PISA4BOHMRBoU3k36LYddVXleG7ULlkCMSM9pqT8Qm8mNm0mNeuTjUmD2HSuJrY1Ry2U
4NheOviiL70x3GYahbMH7nNvgsJNMEyt+aaZIkl4ozbuvdke1+jZ8Z+xUFot9MOrSAk4HPinPEC2
s0mcgqFjEqO0ijO328tJOJcBIo/9Ursg9QLiXI+NsYQae7GhDrZXy5Pn1K7eNEbSDUeDw9+6rEMO
gr3tWeE+SgKka1TvTGYg3z77oZ1aayUreYuyLarWGFIsEkGDu6at6TD1qT7hhG8g+8Rx6wYgp6d6
n8QXRPMa8Bz/gWkt5oIfRRg8PA2oOVEI+UN+V1j6sSOhctuHBB8Hsr30C/syoGo4YLWFf2xDmm5a
G89uJ4Ir0dmjy2E51nDldAdRRaXsqoSmjig68nE8dxU5SV2j1CUS63yfxa7aS9rvbp3WfnkqMLo+
xnjeHyxcXe7x0UnxZByiTdJ0805r39jOHY9bm0q8ZIUrti5EHSwBvXzcKyP4hKnxcAqQ8+6I4oUt
aKh9KXE2ofyJ4fAQ+XwwW51uA94cZzO2nXmaCDGu1siJvTVBemG1I6Kdxw+DCHC0so+cqOOqMCR4
L8jJBhKnfnRx+3yEdSiuKqTWDVZ0lzCRrJVe1nkbkTlVi8C+sqYmuO+B36Btde2Gc1rTISJndPKg
chjyUxzxBPU97vxZsHIobO78SEPL7h2GlsQuoaYmpLSskYyQFDU8p35nkaxNVp7gFotiCful6t3G
5uCoHdy/3F1Zg7T7XZ4k89nHkPu1sMP2VlgFWJRHNOxCBJruBiho38mqau68QQcPbatx75jiznhO
EzmeEpx77i3FqHIzlmPtnW34HGDvY182m7B3wmFnGgbZ4YFDmNIAxBatRkUAzbFV0fBKCBGa/z6V
8pQ26I2efbg9TAicCUWL6S+6Jzd91WOTXQ95qjZAD9m9TqRzIBzuqIvEOXDuvc0thAgKs4E2zrLe
otKrvuF3nB6myEmumCXGR/ol3HbCilzNqLb6M5k4tPdOguFIB2T84A4y+JoSu3Y0Sndepv/GutAD
GdWRzp2DEugMN4mp9RW6qBj7mKJ5tMKs3mbdYJ5FOTsv4dwXO6wtkzcJ1X47MNG6hSPj3+Fba75g
W+5em93c7cM45BaOvn6ALl/us16LE6TP/ClOnfoz2hrrAVsx+xjrAWiwmtpwgwMopUvXqWFfkQeI
7qLI8HOGzWM2X5FeFdElfMRI08tkvv0gy6Qc6NPa8KmZw32Iz8lbGFqud7An0c1bE3B2PtDZz0Av
SBy3zP12/hRTO6DLzXGa7RpE+xGDYei544S/oGkEzWZM++SFlTaiLQrjiQ0JNQfeIwm7Ma1pg3kK
mm0sUCtcaDaW1eVUWrUXnNoKZ5gZl0O0EDYKF2ZM0j+GtW8+O4YTXHfN3B9rAY1LW2CPmK3Tv5DI
MSTwTEP8AS8ROIckT1LSYikWDJe4rQ2fu7RovWMomyTc4A2K20+dQl9CRAsDkZHsS5GO1bltiD+6
oFgPsACbvkzYbkikLNyYos+MuwLT7u8guP1Rz2W8hQfT483WdbhZTP1Emp475cUTi3+Otvncj9F6
mFRg7VXY0j11To0otabTHNZYMLUabSSa7ZU9VOaXseqtTd/GytzlsShginV1+8UoBm0jDqjsx9yu
xFOdACGLGrVH0iGpJfsTRjOuOTugRKLaRjf4pnG/OgtAoXRvOa1gXO/OjEOyOSz3U0RM0Zp/llzW
eE2U6EE86z4kJhGqq81LvyptJJEThB16aTWriI56HsLVYKZAJZFKc2NFvjj+PjCG2C8wVcKyr1SA
koAKTscs3LXmceeroTLgwZS+Ac2Ic8e3nPIzR08IVp6mpFGVY189qKSdLxWCrh2PrFjj/9DubJWN
pxoTzH0SBWBTIDHtBbMxkmJILjTaNT5cBV5XuqPJ5HWoDIgBDMada7h02LYHuWd9SvseX3YbeXAE
6+CUT83AbjrHl9hsDvtYdczx6WrSYu27SyBWUFnxLZ5vJBUPGNsyg+wHsbzo9C9zS/RIJAL/Wzph
tQMeCSFzVapAvzXgsp/mGX7VGi62sUNYSyUUlG38lNu9vfFF2WKbWu6t1h2vYwzlbhlwRJ/NlkSi
UuKjETJURkcXIwNFpOOsYy9oTjqO4k/a07y20jXsh4zpw9eeaTjvTAKbHSUdsXvmAtVDzbcILaUb
v/Ln+ESHgZNWz4Hc1QBvokQ27Mn4Hv77cO7nih+ObaSfsjTM64wm5GyDZvQwuozkdoQSAXmxFZcx
ulfMEbCvK7NbYhiYt5QwcanJMHrE/IkC9isgorOBqPiJ4Q/evgv4ZqcVn8cPujtEQ95FWw7lflau
XOfoMnf2otSDxVb410yCwZ5czXRuQyI9FNbSJY4AoNh/4pQb8B1gUVEHUQi95SA9Z9p7mGZ+wojJ
lXh3gFkmTOmHngs6yphA0xVmSSCMumu+dxOI7t72k/Zr58Om3+XtMqXrm6o6eL0UJ8W4lJbaz4AI
CSVjjJH15J8R4paHw7FI3GqZA85UayrvijvbnmrGwe3crRmiwAH1IofzsOqS7rF1tHwcapFtPUy0
co7QES8GwFUnh+jmQ/9Ma+F+nSvl3diAYJ8RRhE7WPeJuoh8q7Iw3qT62jZalA91lOtxaw4Llzaf
guC61tV8VqJBy1F49j3JEsFBQHVHggzjE/PORqxHs8vKDZZ5Y3UMEa8pLhpvC4JuBVw5Jk30+EyZ
mu+Bkkm8A8KGTIgB6nTnAK/EKyp2oiSLKRXOQYxlc8I8O9ZbQnjLU5zm1VsLq4ctPjXHfnkucGRD
zSRnTVI4m1jSD44+NfWQDZ+K3HYzXKUMoqqg2/Tz1o6MCXRSjH6xwcaZp14xWkUapoIkYyZdtc7O
mWJ51zfYVxEj5UVim/ZS9hdYEPT+zjQVRQc+ohddDz91YauPVMA4Ga7MyVYX6EgCTbUm/Xv8KOSj
Fwv3kZc67S9MHOEvczMeTzObjmJLV97DhEK5uByx5awZ4w1YnKgRSezGT4KGkhWI7ZLpsPHiEwU0
Mv2ePQzkBGXUdpAosgCCfN3vWuECPPNMguYinsLwMcv69HMzgReeUDW4/tEhXPaYlQ1mhU1tfBcm
DoMqNCH2CE6V4zQObMUlSYRP1mATkcdIqn3kaVdXEDdB5ebcao8OmzmBTpm8nO0IrwMnbE+YvMDl
dsISWhRffTtxEUhAXXs8V3gKwFuMo5AcTsojJMVB7dyjnq6Z5/26HzOXFJif2jGQJYHGDYcDnOpt
m3b0x16QGTJz/8Qm4soU2RGZDAa1xR0k0ycryO+kU3CwenGwoch8xil6vvn153804ff5eLRZvk11
J2whlr//+nKbFJH+r/9h/k8VaokGxgB0CjX5tnNV4K2YZJe//pT3jvbjtwzk0nEKPgel2M8fM+kZ
aHW2O2xCW3rCHhgNT1PkLwc7nv1+rfoqlysZAOajdTLkRjLegnaKRuDJHCfnSMwp8WRV3t6qxAuu
llu2dpH0nI2hmp6kpFHAVyQqSLlNvfaaaU8Z7t6/xP9t1d//czRPLzBN0yZq4L9HZP5X8e0lfyn+
9VJ8+9c5+Vq+vjT/OuqM/9U/QjT//k1/gjSB9QdRUCJwTQv5OzK/f2sGA/mHxLIUbh7yQM95J4X+
H5BmyQWA30kD7oGd8ML8BdK4f0BUQYnre6YjkQ7CCv0PQBrzQwLCwvb0OPYtkyuDxMhv++nV0Iwy
aRBB1+OBnT518tei8pHDeR5iH2CMXTlnb63L2TcH6rU0tbkKKAg4kzj/k5Kz1S80KfSQ/MMh+dxj
IPWbOIiPm8dyiZBFBPoijzviBB8ukQRjR5gqavY+clveXpyPophud4qDU1/XL8zDz67uUO5KOOs4
BP6Hu9dfF2BDNOJWMQz68F5LZVY+BozNPoy4AGrWfl2Z+DpaSUg+ItFwXRiGqy5oL2AzIdQHff3N
JSz74w87y/sVuDC3Tdth7O27C9b2wwam7UQ2GVPKPaQ8minTu0fBc07q4vTDgr7+8zf+C+uqJRay
Ze/7mKD01we5fIztYcNmffiqlP+6xXgM8+oSQKuN2mDntdVTWed4gU1Bsp5cNN9U6dYK1yHwrFAQ
jzfKG8BhamfsibGOtsIXnTrDthmluCXxmbgkVt9+IdLBX0Jh0hCKjBU77r+kEHpbPLTwK+p6gP0q
mndhJ6+hj2CfEHIjp9r9okN9FA3Ai53U4UVUGP7KkNW01w58iyl8gBmwSNPm+9L0nZ09DuOZcufN
tGa11X32Whg0n1kTnmc/+A4d8Naavcdf37kltObnJ8QrIYAdKWRgaPgfTjhvhkEIa43ILivEamSc
vqRhuPHtpl2HjNrXCL6ClVdD2/v15348dHhitmOhsiLuCio428jPSwMNoldhX5vuoRdnW7/N0qPn
48glAeQ2kaVhUXszzp6NxMQDczvMbsGMPL/ggWakLmZoSjpfQ7iF37ACTFXoXmFTlfUw7TM8gNeo
m6kTOZvk9jfXLv920yC1+17gs6rBaMWHZQ1HyWY4E2PkbspiA87nYE6Nh7rVB7fMHcg09QCMWhQt
52r0MeU2j4PCj28xoQ5z9/jnBmRjLeCcXIzfV77uLPxR+dIe/tT4fFkMgqz566+v++/P2nYlSLwD
HIj+NeDU+PFtpAY3qLK57MGAs2HbbAo+nNc/b3TjVvDMuzZYNK/yd+/nP9wwWhyKGfC3v1cYnaTl
6Jiv70MISLD3IFoESas3v/5+H8qlZUmhKzCJacKPnSLiQ6ZfgQeVZdRZto8nr9h7TQ3ZPIxff/0h
pFj9w5exKbal9EybhKsPTx8ykefFaQ8mILM3nMugDbgaWD0C9SWdmpc8MLASCvsWfpo5K2bo2ZsZ
2fNNNacwuzsoewtT3LTxLCK/zWBkic99plnkKh0kejPyb/FdvjdcY9oJ1zvDDWgwKun8jYITseqx
M98Z0K23cP3IDC2dvRjZ3xxzhBhSB8a2TPhnUC3Mk8AlEw0xaD3aaXai2gfIgd2Oqw9/qokfP6RR
hMaZDm1XdGj74qCyd1Lqz2MLFC6rAQ58m77mc/KKbfsNxIjwIiR7b0Uq+1tDIMYBuR0gRlAcjDEQ
WFuLYIf79xvm5f6qY+TPYJcOA/SeBbfgvdS3ct1X2SuMVuzOVPRQz9UMMTi4j1kcjDxIWfasGwJv
QN9j8g4t2T6hyQjWw7J7T5MiYmR0IG0aJPyOI2kiavHGzILUfjHFxLYsPbXJhuSVoDYfqXwt15Gb
wWiVzjMGjek66nJ525cQlpkXchDPrkGaUvpmxnzp90I4R/O1Ik/qtpHqOxxR/JOs7BQNmMv2qLtQ
blZ6qzhANowpwGwapM+i0tATmmAdxJa/IfYqXHe2jnfsZcVeOcmrtSQJMKZAqao5gbOptVa5nZ+Q
JtylZnBfa/w56460DxX68Z7ix+Jg6e11ZvFoCt3cuskMFkHIAQXGHjrzK/LE5qjB3FdkvehtMPI0
0QgDsNepyyDU3dV19obNFmHRdQ8q1pNBq94yrwj2o570JrL5opjjO6sB+1FwcBiyvb+Bm3Im+1Gu
zZozAGo1UfMdtJewYp2Xy5E5ldRXirH4mgCCN0zGWbE82cmL3oDh+StRO5971aY8cZ/MQBv/yzGM
3krYZKsiZremO/U3RlyeRo+RCmB5AoqXvyLmy6D6mWgWsIS4w6F/N6fxK1PD8hBPorl0Q+9etBnf
kfL05KYdtdXyYKgMztrFvleZHB7va3cCq6TnxVBTI8MGh0pefXzvV05k3Vh+Fuxx43z1RQ8JghVu
trwa7wuXYR8LHzUx4h8YLbm7h71/XwUUMnEt1J+vQM4Kw8f3RrcN44me4hO3hfmqGHlYXbJUGwa/
j2QhpI0xKwgbDJzPBa9L1ZViBQQQnwZIxeAheEVWPou2bJPX9wvncqliumLepQZnWhDwvaXDGKUL
hmDXtYL9uhp51by4uiqDoMZJgmfnoczczrV3NCE5MDIB30vaIF2nY38CrIrWqQKTXiyJoR9lbwae
0avAc/gZvgdLV/35gHPh3MisfiL4x1+5Y/oGWy9Y4S9INhELrPPUWztSR/s9O0GRRnyARmgPYTRY
V+5E3DgTI6hX3ESaAeoheIw09wFGFY55oPPFoLH01YbMNH/DRqW27lw9OZLokOV0CogGhyjMHcDS
JLzAGeFtEmF4LdNyl1MkrRPcmbaNLqqdM0oSMIJvRcZmYklWbkHRtaInR3hCQ4tF25PTs9cqXHo3
ECX2jZe9ttRXy3Y2FdwIZozn902pc9he4lY/kQjFwdi5wIguCTaZc0O/A16L2+bK9dPXyViI5FaT
rvDZ+aubiJeCxU0sg36dxVp65/dvCD7+trwSdeLcLEeB58qbtuLC3p9BJYNzkhvDShTAPWo4wX9z
1maxLJuCcLFQOvm2NDHKg7V4cpr0TVVRtm1mlkoDSPrnTueTmQC3zb8vJ4cd1Z2NLbvJ8EkTiwip
g/c35c3cMuLgp3zUS5nS4UW7PJ3RYOU5c3mao0JsnJT3cKzm8eJ9J2ZsRCHmRrjgJszzOOPVBuDx
3suYSK74CZcr8cedHvlbX/MAwAurXVIydzRUnpzLgHBs32GuBBOZQangjr2fK+RkBiu9FM+LB4TZ
hFuCLaa9FTJFUBM3cllh48xmHFeU6ew0oHo8qqFk0TUBG0+GqdMq79l9fCKu91ZAQbE8XZSyTwmG
0CsvZtenCyr2dcQvrDEy2b3vv5j8Lq6lOM7AFrNWRlCWhzrVmH6zAzQBHxDFrGqk8RRkszpB84OT
WLPdpNUSCr6Uw12CM0Y3NOrKCLPpgZiD8uAtuQZWzPIVo3p9XytFm7+mfoxf4ngfCmZLCvL1inht
sVlOmzBgX1QtrwA+KOpq9Fy1cfHmB5zHsMBuG9iBkplgVxX1zutnUhxcMsaGJXIctgz1uePt0rqO
D1lVcuAxoDmzS9aXiY1ziz2QBaXhPa+w0xg3+FUFOxi2iwd9wFSpRqxPoOw0kJPmiENTzdFr7I1d
QzltJ7vehGJEToTeB4j76Q2St7Iun0J4mruRzuqrgX3lnZXhWSIKRdRe1d6lZOrt6XOgFof4a0HG
xpU8J/tCeVaygQQaMgeDExVl9c6ZaZP6MlpKg6onbN6JMavrctz8Znws7YFYeDXVJYEjHAsqpk6u
5+ZsmbG988D0LzDlfu2MDNNSDyJyr0JrDY6ld4r5xuXc8DpVBZv90uYxAlUb3N34j4/LtMNc+xAY
eX1OnIzw9iJNyCnP2i2cPrxbUKFgkYDGoK9qYqVyxck7ccd62XxPZwq2tkd3adZFdhAQHLfSs49t
UD9lDGaQkDAg6C13uOqtxSbXt/S+MjG0hske8vGkpEFvh8VodvzuuUC8Yprdrumci6zsn6MsGr4r
hnQHsgXDzTDCRKeB+lp5wxYTGIIxKJ4NM2bTwocAdBV3DaNuQaolA5+U2BTUZoKkIWLoMR+TCczS
xEJZThaZpQcByIdLsHCvjQHGe8MGoLFajqYGLWzEM43QnAzNZVKy/zIhejDFcNG4gNKwnSu2cuN7
5bL4oPArLMRNiXTeeHFadt20Nq1jO9s3zNAkgnhxagxMkYqILVOkHcSMxDQWszsouiOqAn/pfGZM
MbB+ZFtKuuTNHMuA4BvqJ5NciE1ZxNOD1dr18oQRmGacQGQThW9DaqBHMP3sc1F39qU9i6ceZgn3
RT8VIRBHrurmazTj0sxJ3MH59HCnKCmCY7h6u0FRMQl6OCwMDCx23vdx21DELXDO4We3Rvbcbo0e
4+KuavippaN3Aoo7TBPVFYoOjLyFeWONfoO6nalVQz7SGq9vMoWiYG8PwysOm/5eFf1N7LNiwgB7
AmyS2DQ5Cpbr7H1xY4I+7LVr0hZyWq8CyuzOjF8VamShsLFD13ijsRbEPsBjhcZ6vDBNBPWJWKw0
PYTC2XAiwu+ZBrLeid5pLrWQzUNnqC/Qos9R6+1rOQUXQ8OmJlEoXaUDV+NTVUFyb6mul+10btFQ
qo4Tr/fbajc4/r2VqFem1CcKDNwQcaqhCrTwHKKuYYZ4QnHj0jdCEWrlkKygntzBgdn2Mp53rcz4
rkkDg3hI42vRmNWXRHDvyRMipVJ5x8xmhVUZq6FDlkuBxT3FHpf7bHv+Z3iXzWVkJMN9jnvDqiVU
bSMX8CqJpvWAUdh68tnXQk2dAzNnPBuGhdjLDZZNOqdb6fuK2lu3M1+WGlPOfYWXHm4XZVMessjc
Yy6uj8xp3gojfos47ZuGcwhtxDmyuM73E51ZZ8IZkb7Wy1qFOj6eiQejy6MmoLmW29SajK3BBTMT
5MwsphJMfOla5hGACJYXfmBR81QyJId+3A2foopXCtYZD7tocbjppvBiApmk1snw0ndbdVt3fbLO
yXMxItFDJ4ip7ujot++nHBT34pSQ8LUO7An2ux+Yp6jiYzLJGh5ja37OLS/+1iQjfs1Y/oGA4BNI
oCkDXYPVFDDEeckG1MhJk7+JWYhXMsmYKXDqva9++s1ti9nZBc3qGyAE3ypzb/0RjVIgbwqGZQcd
cnKlxEgsQJVjz/Whi4L+ysHSbzURKXnwItZnV8p+ramh2BSi6gbSWc5hFlQYbOLAJEV8ZsDsrwAj
1RYfF3etnPbCgB3KjltdTnJmqIbWDXdNn3qVoeoqMeSnZeq76mz0qSjATJz/OYZZ7RxxmO2s+8K+
eT97g5H3NLbD+183/s4/wQuu70phSo+pjPsh/7lPe6+P0kntyZ2hEbcAbJ22faorQMFUwHsiqEfx
LXjK7QwXKpZ5x1ZTfXbqR7+u7oWfmLzDNLpLmdF5wsDu1LtXfXSNKGleI1AxDjJruk08iGJdDf21
mxt4EvstBXAbIdjkHHzvkTxTfkMHGb+5I+k3TuveMEEsNoyKzJPEAPvCrcb8tLAJaUqWotSjB8IA
KqFfUpL+2qH2MgT5KEsT1pmWf9sx+zfC5rIgfAUh61IFxgkKfXrejRP54VGZ5vifQ+RMBCwGBR5Q
IE6CHxAphnwx4kFH7UNNT0lIUHiBVNw4uDgMu7kiPPZ94wXHxxyJ181EuPobiPofQDE/YJjhovlh
lvIRy7N8v3YSTJn2qafJG5NzfNANdVLs4j+vjBT1sYtbORE01m/gKvMfYETa94UAa7FhgCX9jMfx
ZpsdGjecqmqmzuRweRtMm83bZHBzDOmq6rkTabgNl3wzbMivyz7v74JK7idrNJ9+vboXuPVnHBi5
Fh7XnuVj94hE7edr6SSK+rgc1N5eNoEFMEDsTgmtx4Xybt8kEbvrrz9y+XofPhJ81PFsxhPCpPD+
+SMtgh5oN8Nuj/bE32b15G/riD+RKHY/6qZf9TFpe8XQZAds9PPDrz/9H95m5gRcQODz9Bll/fzp
OTfVaguj3dc+xZgC0FkXNBS/WeH/cFtBmSW0Qx/c829jKk5TiYDBafezyUy0m2HdNen4jI38GdOL
L1PLmPvX38v8py9mwZ0mQB4uteV9+GJ10USUJXkL4TXVuCoBmCet3RzZEoByBv8e6mSxqgTomXSj
13zMpn0/mmjyohqtb598m7PPv76mxYXl45NmjujCqGaW/bfFBTO0SQJR8Y6p9LmsnOn7n8WvgsNY
ojf/Tar8MmX88HkkynueDeoPM5DG/Odn20nPcMNC6b2PLriBOb4pDFRJJe6POFpwAJs9Cd9Z+lCJ
/JgJ7wGfO2PVJ8NVJ9W31l9MQpC7Xf36LixT2b9dVoAaiqXOq+1+ZJZj1VlNkRfpfR704DQZxbNb
s9VASOXIJPANR/pTDEj2aLUVws2SR2TEOZCuUT6ZzQgwRR1H4qmUKyx4Iea61nkwW2zS0vSrq/EU
EeNmtilB4AFa2rqR1DhdFMMGjbp0a7QRHiEgNd4cxWvyqTbZMnWEropRlsgwp8tb3PKtpbcWyHGy
kGwDERrQbBYoaxnbvR9suFI1x1/fG/n3e7NMkp3FjDYIfPfjPDfA3qylMaz2mGfj0eeQPOehX1ll
Qw4uBpNwDR8zATrI4Wj2GJwvXxNodb0YdFIQouKMYJyuZwLG0BJ1xtYRTIn6pW6eFVWphnGKtRzx
4o0PEhrlv93PzA/kfeYPHi5JxBpbDpojRyzf8YdpJ1gG+3xDsUlRCjklIPMUTA1Jmtc8kXqAQ7+b
nyBQNwjWsSgxsmRHbGX1m23174ufEE1YfFIyuRee/WHsnKezVWFgUO8xZ76QAzdGshLIVHZ/80Hy
7zsNo0MMZT0mvJ70Pu40TEHCGnPCah8WoILIA2ErqXkHmbF4y+b/zd6ZLceNZFv2V/oHkAYHHIDD
rO0+IBAD50EiRekFRkkkRsc8f30vMLPqpqhqqerlWj/0Q5lVGkVGBAJwP37O3mvjG8Riz827dZdh
xVZY81rezOAvQDfHOJzq5KvFEZ5QQ6T7mvMemsVXrm++r7YzY8nhnf72ZWszm7cL2nAGGJ/fzPL+
1ZfGAI8BqIPCyflpclxycrVQTeKG64iTxrWHSYAovp3uqDpnPTckzA3ft/PSktN+GprkddHqNyvW
zwukhyyCeSLELPnzNgEds/NqIeqjKasXG+7KjsvAixUteR7L717N+nmChaVCeD5zXzQ/qKd/vFFt
EtmV6Vo188tpk/yDNd3GkmtnoewUsUMDl4J6xUoSWErGN3qtniqIOlcuHKFAmvHXWonlqpDNeho5
eAc5yA9ou1vwIjnsV5k93fx6ffh5H+Ud4/GhICaDm6Lxx3fcOrOHapBHyzOW9Fh1dR8aOR2IweT8
RCvbDEez+M3Q8l8U/Lwad4TpU6E6zvsnqaB0ILXBqlCM09hsCODjID6jza8kDCTd00+NS82JdjjD
CwS8yKZRufUM6bcbewIEgYeVtBAiBkVhD9WSRqgtzmmtiANYzn1tc8RMIA+EqJifwKDSTd96IqXg
4GQxfj4AnWI1Sx36tdv4RVpDeoddgLuzspMTFGR5jHMyIdLIfigaEs+EwVCvhpSJzVTXh8Tbivlo
wjazTSg9TnHkvHWEtNP3qQq0pMzcvm0nYTftebkZFISIvtgGoUl13U2kGnEb/vqr/JfLhgvqW3Bx
wcS9F9XVak2TVrJsxEuf3OaaMeYmgDxYDlFvNJZRZEoOualvfaVtTjfb4Ysup0aF02AVsDwhm3lY
RP5c67U1MRpdcC4g8oQd3ffW57fRpqyFj+ZHt+eagcJ1kvEl/PqTbDfdj2WNYn2leEVxglPMebfe
t7FkBNt63ZG0anJ+iSkO0bzzSMhkvIhbH6AxatnPUkVeaIN5+s2euVHb37++JTG8oXlBayTeSyh8
NQMLncvqaBZM0SqrnW8Rifd7VdAJtxtfPpY1YVgAsfOzQfCM5JIdcjboY6fb/3NyjDCD6ekQFg23
iOSaYk+gA73IL6YYYN5UT2CfU1J+mT/Q2hD4NxheY7KNkvbJqbdpgEOTPaMpeTT11uObt3buWqd3
qGXlo1nAyzL9y3ZEoOu4q3NYNs2Ljv1X/sfQg9SjF4lD+1iSc3jMPcaNv/6S/kVlodCrCiV8HwOh
425X8W+7Mkb9vITXUB0bhhRvAwItt5GwYCJUpzyGa19A88nXs9nMzWBNqRii9JHhAXF12xhmNQeE
Uy0kK3bru2Jb3xr3o8w2bnJfk0NbbgFbzCI8Uy/HX7/7n9c9ZblUFDz3oPF/OiMNOHk6TePlaCh5
FBHzxW2pyAmgocFLN6qI9G9WvZ+KZzDtrAM2hzKiAtjYt7f0t+uVCDwGbc5JkNY2bL66hyWwTe7f
ZjHd29c7MBSCKbYpORCNDNsYcOwbFcC3GPZtg47YQcyC6Zo159fX4/1G+fbmHOpanrdNNbT9/G9v
zl0AxBqYzI9pgo6gb3kPOG2YAvA9FdtV+Y9fbnvEUSrZgsPET9tOXoM/iKv8ODnbXevpy8WgoJId
9w5nx9+diNX7KthjjWNFQdGJkE1wcvzx4yXtyLQRdN4xSRLn0k9HyVrYEvMh/QOjJh8LC4jnPQJh
9gzKUHg95HYLYZTXspLep0lq/zYbhxMQwZvOVajI3R44+oR9euIZDemudBcF+cxH4D8u2Yplelna
pA1Fo2a6ufYlGZn88XRs3W12fZfSDj/LhlIcoLw2oVFZOsyUqk+cYWSyM6p0InCaEGITlxEhthMu
/xyvdtzIo7Zi+xwtBzTZIb/pFlPuOLbZR8+yuYaiTS/dxsjCKMvjm5Jz8mEdDdIKIZaHQ8IPEsv4
Kja1nZia4W6hUIOAE2WIvzmpgUJDmUxFR0ewpa2eMqcOy1zb5whUHXRguZ+Frm7KQ1nLlCzUdoRO
JMucLllkH22vUSc/5T0YdRTT3/1Q9/ImTlIrNOgOX0BZWGn/rOLLMOFu6r3c+c2DZr8v1JHrU4RZ
iGhZlUzO6z9+2T6xNr5RsMujoFBg0njG7ALVCOgVJtvUUhlg5Zu6aUryaScJpGmRe6vevkAMCqFq
e6ArGdDuwGs9eLtF8q2wMhvnGt4DdgaXltIo94uhSA5jgSR+tS0PDBHkbutKHJSNP3epJnnpb38+
q/qbPrE+Oh5qk2l2UZI4g70fWg2JMuvUbxpO7zcvZH88UDzB1DEsNO+17aycAqBDrrAOrLCmyBhm
Evvrp/f94vn2Eh4KQwdLuHDMdxeYU5hDIyBWCAayGnYp7deRwOIwr1fEID04icUwfncqel8U8KKs
nZLihvMEy8a7FSo2sFy5SesdmsqDVxH77a4mV4exWw4xyGakZ9hOd1a1ZkRsdd79pq0l3tf2ns0+
h86PAp5+Kh2XH++qpdG4NLYcxsGtcWvNQEBqy15DkIi8YOT4Z7XfqyOr3UfaDvkRgtj48Ovr/qaA
+3th9PYeaJFbnGUQ/W7U4L+v0jw2rWdBqD9kbm6E49J0J/zzG8TI7MgdGFN/l2qze4aUHV1zIeV1
NaM6LXtLfcC/sobJ6LW7DkTpYdArdqnO4lLCOyFcpT7oPGnvJ8APZ07r8XH6xLtsGuleevXUPFox
qoRg3ph4k9/f2h4hXcloFL8pvhyLz/DDZ6SApWXq2rZN45q9+cfPuKS9Kxu20MPAU3U52e18MGti
0H18fOdvHwJ8U3FrTrG3md3EjsEjjuvVXKE7oR1ZKcFCm17Ezk6i+OTHiYKJlhk812YHVdN6rdFi
nIzRRUJGFl+YxvYdhDl7X7fpCJIk6QhvdOGAOqs6urM3MtWGnrEZix0YN/sCiAgKn2qbsZfGQde4
sNsI+3SdzAcghd01Mb5Eh7kjEoskvl8Mx9i50VTcLmv9uLaZzSI0nDvA/3arNIHQNcl4ZaVe/2RA
K/31LWP/tLFzOWnCo6n0aAXb789ate9HKWnN/gF+Ir2TwWh3XjZepvH0QWsZ7exBisPaC0IH3SXa
WXS8dplTq1Ou8MASKZ3tiHIFGOjzmGXlmFw0eWw+N0sGEm311wv+ins5jmQMzoYsTzSSBpLtE/eY
m+O3FeriBac8E48jkj2n7+ShsUBQ6dZqd4ZbPQ7FMhzG2fioaUiH+dr+rrKRP61WUnDm5okl7YkH
WLy7oUBGLy7tFOcgRjZvhUfhizVPDMF44xE7qLL2Q4Xlr59wYdqGNhDiNAkMyF6dFpnW0KWjIdBF
pR9wlSLvSHns8hVIUKCczDhYU82N6cZG2CKOC82We2TBs7sTqcoA6ioBI3PDqSYCLYH8MI32kzRE
ESy+9yFK0u+cdUhgZD51oXvDO8WINq7iMlW3PfXkPilUs/fHguN4CRdGT3N/dOkNHCUjvwODSW70
kZec/cL+TQ/nX907TC4kTW/Wvp+KQkzzCTNK7p2xcF5xG6jb7Vkh9BSLvYjH37RxvZ92LslXZKNQ
o5Nr+d57u5Qe6FWZQ88Ki5wqzJhDPyEsSy4w0wt4EHo+2GaUXYP+Si4s1bLgtZRfYuKiz2NDBU+w
wY5p4qfRjy6n2L2KVqc7CFQ+s3u+xFkVNgvP9ZgheeXf7uo3B77PfdlmbB/EWhkHyvbXqmvWO2sz
mJPmMr4I4FonHKOCyeFcXmad6e5zvLqHBEn8w0So9z0D/ygkbWu8q8EckEWCTgP8Ey0ud23IdeRo
g5jLP2Mie9fjjzn5+cLKAYDuSruld9nirriaTJblrs7zA2ziKGRiWmyF+PhAJKMRdiPbDG5apQm1
8bJD1fQ8hb2RXVtmtSVClOYXGAqAFUfBODtJKuPgb2TRboyNQ8OFDBJPuPuEXhAVKA/E+puq4F/c
Ldwk9GI2Pfq2S/64cHeuW+Q6RhWrWkQ5ZDVnh7Z22JwqsIyewwPx66Xt59djqoginRKLg7rz/pTu
5iXKYKBfh0JrCpCapwHZnH+G5kidktVpfvM0iJ8LS45tDp9NcOBlmOdv7+hvhySFvA0UYSwP6Jhs
0GwoQ4VQ7mWqGUSVq5lczD6e3bhzD3U1tIRYsVy4eWPvK83D7xFLs5OTF+1mTs5wutiozJGv2qwk
2e+e6I91w0dJ3aq91x3LtVNum7sDqdmB+nTrlNXzsi0jcelEKK656VxRPKNfbMiORBWakcAWxvQm
P1aKzW511RVZ9zm8QPu1qWAVw1t8zb3iGS51szfwnR8WFa0X9LWsvRi2pKiq/dit3OvCYOV/21pJ
lsWtquLkCUWZjUcewb1A5ItGhKfJ99klE27BiyopzIupl/2xcrfdVOeIwWvqkjxlnxn0sOJe5Vl9
g7q1eli+livrWz5yn68Nt3jeQnBBFc/ek7PsggpoHlOsrQeum401nTdUex6Iz5K9nogxpgBLA03+
7acF93u6DMah9QxO8xXKkHDAT7mbkRYEy7brZonVnQE/9XhYWC5SMVEP9DMMFTF3Z0lvqivRMMAf
YF6c+X2sTh3u2Ksy4Z+YMRVEGfl92FWIv9F8A3KNu/Y6FaiIyJEh2XP7mIYjsuvRWNewHkW3H5bK
PeJR8s+gAnLtCkcdi9V9cBfvm0avu8sLaZ3xdI6XeGrsPSsYd7GzqOPYEICKZZ3Dxva4+y6XD6Up
rwBMFGsulU6iuf6Jb/cc2vk63p6u/zHf5/ZC3ypGIWmMrPe//vdfLxw+988//Mf+DY51N7y0y/1L
NxT9P8yL27/8d3/4v/4txNY2GaQ4+L8bOi+e25JXzZ//bt/867f+NG966g9OvqxuPsIcW1l/y+2Q
f2DldDiakN3hwNhid/uHeVP9IR0BYUsy8WDdsPnRX+ZNIf5wPNo1uF0I2bB4zv4T8+a7I5JkGK7o
dGyjPv4StfOP65PbOUbt9T5qy845LeVy40aY3hRIN8bjRtTfjVX+2iB+/c3Kr95v3dTrSjBuJ1bK
ZULMAfTHVyaozoZMUAx7l4zWl4jeLt0DKdtgckb45Ja50uJPPaaUgbdhGOZuIzKwNq08QF39SgkC
sSEHr+gyzQLkUKmlusjYagAJpoRihXFMLERgdou6ZTLJGHAgevVgO5G1QxcMKsIdvXMj7sml6HyE
ouUGlSg2vATIsZuJfSnkyPEt2xAUA6fjjOTMXb/hKbymvF82YEUPPcA1LPMCSCRNb0ii9+hBIFzM
82hfizfsRSzya68zYGEMGxbDVtnH2Fe8HiCU7jjbrr5bHHxqdXZJPFN3lddcitlfxQrF01xmrPob
hWPagBx6Q3PYG6Sj9zZeBxDL+Aafd3vpbDgPAfszsFzQR0G94T6sDfyBKjh+TDcYiOuM8z5iwAao
sDqKyaKTUzUyjDaCSP8GE8lbaRyWN8SIzaDtZjK6/jWarW0GWPngSOKs97/39YSCfZmY1NNbNx84
PAIxiS3usc2xkNx3VQMzjJitHDCDBWcLFegyHZWpqMNsExoqxC7WL4gptuG413Oq5Y3JqSPZWxtb
peHUhm0d3krawa8e6rm8neMpJjqKtYOIZwab58TGAWypN3ZLJYf5ctx4LslGdiGfyT9Qxa8X4J7q
h6ZUIGCauiPbkdFW9WgRLRJa4MUMWL0bOoZTnV/dxha0LogluYb+tQzQjcay0TtmGX7PyW2QJw7a
TOSrxFwfdWHBcCRFDFsSZHGQ3RTkarnh300N+s5SvDiG5xDAMozlfnR6/5ZMho6ydDQY6w2ty+FQ
GP3Z0I3SDVRZZeMxHk2iSdCN2keJ/JtOCarCR2cB97ZfM4yzIbl3AHWR7eMEaTtYusipl7NIw28h
wMypr4Yh6b80pcWNlDfmU2xWyUvUe/U3rkx63+Wlf0MDDXJosxAssE+h2T7BggGtheo3PlikpUMD
MgWKN2vgVVYrESficHzG/oUnv0y17M7dNdvCBlHGk0o3ZmQcJrZY9hZZMwdywZcPVrXa96VQJHxM
wOKpzXVj6mD1x/lboz03JkVzqu/GSPhfOlUln9qUq7eXqq2u/IKUPfJcY/dxBMMaeMMg5j3l9Pys
q757QHiGIN8qW/e5STMSgmrPgKAlWoL8XND3JtGxjXgxulR8SPpaP45OFt25s+09lUNByAPp5pFB
8Q4XOgbnMdAAHfN6P5Tk0VdozfagLFzmEEz3MH3QOOnCDmKUfeBwQ6PZbQHmhhzzkS4krrvuE5Oz
lcCkwd4ar4IGvDJPi7eOI+wfGiQtPV8UxbFZXKxQOEVQQS1Fju7pmD5oMRk3S710GqyQyh8JMwGO
Z5oVIRYU+nCxTQr10HVsfSINrEYxY2TewkpoeVihUz6POwApCupMZbeGLpJbq/ecYdfiQieAoxTT
XUoK5CNfqRNUjJPdwFW1u4+wL3yIBzsJZS1hctmOvtvaIURPUJgHtTs3T3ZHI4bFzFw+c9Zwv7CY
843SszaSoPMEBHMC5gxGVagx8yCea7BNBqTnNeAh72HNzLxTo8bVHpNqCSQk842dGEuWhTGKyH+n
PzVeT707PRbYUVa6G0XGPGX0rRrwjG99xpoKuCQeHKfemzTXiXVZzOwq863h1iC25EERA0t4TzR6
ag/DXz5Neq2/4zKB/a+TgSU9NX1YpL3VxuuuLijzyYsAgHgmIsPyAoAj+TWh92ZyW5nxlOw3meR5
NbpxcuwKu/fPF2MgHXAZBE9XW5GrEcomM54nQoaiHQnzbQcLt4wOXdkBup06Tx4kilR8Org4KtJB
t/A+bpyWhJ6K7KZAVuQt7KrJ9MMmwiUUuItDJ1gR10WAYasGiLq15lfUeg5YpqZrqCLiS9v2izca
AulM60EYa/U5KsT8Ys1MFmKzc0mOSxZ20Lwclk9aCRa9WKXTNb1NVe418SoPKxlAhCxAo2kYX0nv
e1W67oc5t9AUMSDWwUTCes0j57WvyzASHOTaNUPtMusR8PjTtdKTwP9dIwOJK/2prOL2PM5Vle7A
bOkAY2dMoFZJk8cizMDw6N8zR7f3DF2NZ0bd18OUADqgYbsEK4XU1zhyimsZDd2EhSciyyS3t7Gf
VSMSOUXxYkLMGVT0jL8Koc6ANHu5rKCtEe3qjskn055NvmjQSnjA5hkMYy34bFg1lqctIfcjy299
O7cWyZkmlvqK/fnSJUY3xY5pFZ81Jg47EN3qAR02N1TSmHmpubMG0SDMRUTDY4hX+8s0OP2t9IwR
pG5k3Zpe57wQe2DsFN2yB4cH6ZvvGpHc9aabYsopjpZMF6wVVQ+cvS369vuajugFnKbzkIL7BhnB
fGnWXSob8hpJGjwjZiYvLiHsep+dIUleQe/rZCeSBpoUqQOKC5clDKWQPsBQOkPdPja7Cmvv0yJq
95ndJb1zcSXMLFu1FpvCp10LbIy10YOC63LvxoSsveUcrnI+w3bKtMiwWxl2eF7C2S46HgKsGHNn
ZM+N5UfXMBw+jbpNwrIlejDJQDqmuluSA4UBkTVMRb3xYkmk+8Fd7WTaNSDY3Z0G6HmguWnQfeJK
gLki3Gqoja2FZqlvjdXbFyVyC6JkPBG3BFQQQ9MwAbikt/i52WKy8pnALOI0/OKE268CqkoKZBMI
MnKTQIJffWUulDVBM3hQ8WTqqHvTduPoMLwFc6kcKhEWkyHj6bRJTgomGsPcNKMmINhUGcRYklmM
6gJHr/w09Q13FBGmJYVQQRoYjCRxagsTDpxaFdslG7x4bfMIb7cgPvopbXGQ7Ax4oTfuW86Yuehx
n6RLrHG70Vm9JERsOU8bYnOjtB1UkDqcJIO8VeaOwVz/xW5GeKzFQBhSTF/TxRO0ZM/0GVkF/oyh
E8jYP5SqlvIUjzW1Cawm+keYqtiM39LRlgheUsAtQB8rB9QcXy2QWu7Nt1y1YnKRT6Zr0bS7wS6b
s961vO8aKuFu5uCpfBKy24axsd0TzuYwRPw0zUiIHAPpXoBxkuwJ3VXBaC4t6aOzwu5QRgTr9CS+
LSKuP5vOruwdUHrSwGbEuR6TttIHmRI3TKYeZkwgcDsI6dbNsMXHITBPQm0DfjGcJdTkBJ9i3+E4
vGRKwtTHfTvpUh2srgVw5keSLXeMbiHaI9nzBrXSKdLffFIxPnEn2q9TCgmVIQZyxLby/FtvaNvL
LJknUoGzwrtfBXyHvdn7yQdjEfrKGiauHw/F4ywnlqsCB1x5VF22fIokFNPuLUMvXSFLhsSQQqoR
Sz28+lSD31CSELBDVBFZYJUdYfgi1Va92vC56LgYCTl89VKxxXaWvJrA1sL9N3B6xRZ3IR2NqUxC
MSzTa8rcOqzXhkiYlUUFZ1xUD2RxbKGA5DcnFJU92qbTAJVGhUs+L+dEvncUvTDOOAew05o53brA
kYudsI2VTXGtqeaB263ZaDKLKdp9LNz0A2Epxn1FjPR+9ewY+x8M/53ZtB50MdqZUPFsAwv8MMFi
LV3jPC+ikf1+SUlC9BLX/1hF4wrSI1qoBNkoiyaMW5h0YSUaoo3i1U2wNNcNFZIhFy6tJ6sH0RMJ
UGOLdPdDXpsX8zpDvey7EnBa7HTFp2VQ5PxqouZeyBwjwRHCMFURiBVKRIEEtg/iyaoezcEuPk6d
qb5bOq5OzJlAzg0pz2jJybgKYjy/tLKq2DxwjHVucPcuIsCcD4nWirdcyXiLmATruJCHxCwb5OUU
AchXUmDTkVXV3LVqykZyKbkNgzZdKbCZd8S7TrbmLUH2jWBE3/bjYWml+dErWzuYjOKlXIvZ20j9
CblFwotoj2oji08OWN1zRFHOddXD3QySfvLVeaqVeY5Xkxsu4sk/6zOnve3suAbGmcuJ75FQtWCc
6+yYItM6m1Ts1Mzzs++YRUwsoF4qLjglO3cgJC+IEzODCS+mtqz1ek7yh2TFpNBz+NpX9nQsO1kc
08roQ0j7VjBZ7k3HA3AD81LtSfiA3LKpzSq0dmEL6DIJFq9HvresHCzI5MIaWtD/HifzkJMKciwb
Ud5Nste3sF+qsBdUjbamPxbxMossLisGfNDmOYt4y0xxMWfuDRC37lBWxYmgdoZA1Jdxl0+3CMbM
R7PUW9CwidRBt92nMhoJBk0t934kxxR2drYcHJJBYEnPE1EDg0tYE51w8B4SNGhtIUV2SDoDotGQ
uyXyKagIIVn3ZluUhNcSELaOLVP0KvKj3cri/aI6vHe0N19rjM238TgSDj2W/ucKDdW5l1j2k9W4
8XfFBrqDVcThrKj4J3Iwm6BOceTu+Yu5cbsSUOFBg6lnKt6kqz/qtjdPhDERODQRCP/R1olxgVYb
crBvAH90k/EBxXT+JRpMSPiWuRiv4+CV3Rc75xhEAZCO1qGMlMngPcsnAiukNYd9SpjLWTrUxXcD
TfnlIgh4w4Phs4FlswDfJ2qY/YcC5muQZ8q/84VUDB9UMxzwzY+ccczaRg+UCsIjHEGlgKKXPbNW
SBgDu4ZTEqjJnvKQGqk7r9+WnZ639plZKolV85AS3wKRhJtiJBbeOTmaYwLKE7ucd0wyZU5ndbCJ
DC+F+6X3JvFSY97BS2sxqQhVp/wzH62Sj3d26mIYKglFNA4m90Xh7EMiwVywm7rpmrA1onVMM6Ew
HUTmfgPtRBiEjJv0jrYACKnBtu9lb456HyvIjmGk3ClEYo4Hsa4hUgfpG1MzBTqMLfyNtcm4y7wc
WgCcxRuLs3/jclbG3H8jVpvR3f9s6/Pvnc//Or5U18/6pXtrgP6zIfpnC/Sf//n/SH8UAx6GsV+2
SK+ey7Qe2h8apP/8tb8Ad/IPHCLECSgEpNypknbnnykEAO5AUgBMc7FlMUfxnH/2SC3nD6T9iHYE
q7XN8ZQO4l89Usv+AyeRCTMP2cWmvfiPUgjkG7LsvwUGShLutQkMhIWHZ/NkvVOvULGXtWHm/qkq
cuPU424PQNify569se5Jkds58fwxx09+pCXCcTVZ5wfd9SCcRfopRniDvBGirwtl/NyytfxMzwfH
MX0m0pRvInge2GWjjJjZir1Md3FDjlf0KC2lrxBtIQdv6oM/dvEGi7g3QCVE1BkoipwRqLA1Frcc
rdmii4wRStC5C+EEeXmEJ+GGhpcS2VI77vjRXxa1m6M+CtZp4TCbyTkJRzHO5LJGbD5AY09GSc/6
5HekbhWDTp7Sun7JV6P0whiZDsVcmn1JrexrDmJjDy/sKpXyOisBjeK6fU7nSh8mLE90TCTGbLm8
TvNcQGuOLyLVbIjfwTnNDoqozoj0fQZ94MrP6T0PcJEnLbBvp868W9tJ7GhQCJpMaRdmfd0w8nE7
ChfHPqs5+gUR1XsAcBSnHjxF/L4D81WSWVBhtOxFE2l59/mM28oArYeyY4G/7RM2O2nrRnXmF85H
mmsVlSM0GVgs2JfiD5yqIRAOXnE3Fq5xLCYnKsNaRuadM3ms8pIOAbDUUuBDzJHbwDteMYsGqpDH
vM3tIC/AaZ8iQm+yXZ8ZixcUjemdtQ2Bu+3kxt9IS8V63Mccj1wO+hNAIp6Kw7hEsB+c6dKUyXTh
mOWFxRHlwiY/dY/4jE63RWiTpk7ZWaVPvTHY96sWpN1D0rt0y8g5NrCnQ3/s6QNXXDM9R0e7LK1z
m4X/RaiqfGhJct03NlO3fd41qAy7nBHeMcNcP+zcNQWHR3s4DV0zI3THZ45a7WQtspwANkK3LpYm
07sC23qQQHpBP8A0yWwMHfp+XD4mjb/eupGLddPUROO12cUSC3k7SIgbgSIF7PMisAkVjbceHPg3
iGy2wyzJvtnNWON6jXtnQFGZ3bH/Wuc8LSUNUJ2JKxSaNGn8lB2zZ8vNdmQhrumlRrF7wSmTXFna
UEfS9uQ3FY3GkVFkf0t7h6fEi+NvFAqaWCQy+L4sjomXX43WTeQM5l3KKJFiVnyVRSRO5tzpPV6v
BhOWbm8LbidObdax0Aii6Smem1MHyXswxgsVI4J35xYxZ9IhkLIIeBAqaPrlEsbwE33Aec+V+1Tg
1KbKSyM+ib/sDUJM4XiJjwRcVBhp51MrN8pKgQFktr9TtE4HtzG+4bguExro4lgn/bmNpjARUHos
cdHp6FMUAxBukjNGll9TQeOi8q/Nkcp9GQbnMK/Dd53M4pox8kslYx+eAFmbgrShg5pByeI5eXZg
b5wnChBQB5v4O/DniRBf1d1pQOFnXeesQVanKtA6Z7I4dt9YijnsOfb3UW7EM2Icd8h6VKhFml7I
zPi84h8+6sUU12XjX2XtupDqCAyqLI0Fzb2oDljpIoBaHKmhI6w7tx6INRwLJsjWOXVwtu8VKUbI
Aaq6669WSB3oapbl6Mmaw9ZsfQAGNV8VQqTMRuGsG2IBqtWRjxbTRrijq90x8I73tj+mZ0a/Jaxy
UmbxIZr0nJwHawosg7REaE7jngZP/YrhG8dMTsaAHMiA1R0aVltb/DR14jAjxu/YTHMW74rBWj6j
YUSg5c4L2GfGAzWEb20+kXPfP8JvMXFVpVn22q02IW+2ZgFAh5s8TKJ1KP0clO0qN0FRowbbxcAc
9yNmLnAwxOo2TdtQcyGwKArPCTjQok/zL32HpkQzTfmZ0Op+nPynBivlqQZ3baRJdFkO5VfIGh9q
42ZOJvdk+cfaGgnHWdyk36Fd7e8GHZ01c/zKOhtWmE39kXNNz8y/nNWdabKtVNMcQJii2ncoPTHB
fbXXOwjmYaf4HZxQT9qwsrvONM9ql8Vhatu84Deqh7od0SQ0Uf3Vr40ocI3uVrlLaMVqPBsdxWbl
rEVAh/ljV5AqQihsysUmKnMq7PjUeFun0OXB9BdykIWuut2yruY+IUtGcyY84qdI9qsNeJpS+Zye
vDzi/Ak9CWVnxzSuCiNRVlcKxdhTOoobvPRriGJ9RFFdlx/GITvkknBCYXv9zix99lJoMbfF6tx7
y5ScAzZH5xupszrWIHmkfT1XXGbH+4CcZ9h1xpSdDJdYzp5Ae/oJxcFy1+7UNXY4uyAdCvQj0jW/
FxhJcS2ID44lv9AEq3a019yD7NRH2tviZeq9J/YU9YEg3tf/X3j+O9lXwgXoayHq/dVw/uMLZOX4
uXw3nP/nb/5ZfCrxx4Y9tX2G4bZNiYdE9q8ILO8PCkuPGTx4O+G41n8Xn8L/g/M0fFvO5haQS4Ww
5x8DeofiE9vntj3yABM6+B8N6H1e5O/qVt6VszmUlbcRLm2q4B8H5WkO9snOMAd2Zn/vQns5abpD
tH2d4QA3aXrJFKMVAy8vh2297Ly56A5j4tonqPz2wa+yEtIQsm/4aGTs3HWENR8E/K6znmkGvLV8
vvYitG820XsUS3516FXkfG+tqDrQ58g8/mTdf+04EXZXGVuxGbRz6j65jkge+7rsrjaaS4t2pie+
vEW+eOHNqwKSOTEUJVmIFi6SZ7KH44lG5CANDvDl9I2+eQtOXl0Q3zE+uZbGBlUhjQ24HCmitMWT
p9ZV6aExiDNA/0ktRwBR9lBqdoRd2bjTGljF7EPzkcood6Uf6xtKPlnRcRA1Q0nDd66GSKWUwmxf
D2Vrjp+xYq4UA17aI7/OItiFKQUqw9ycjh2V+PWStxMmcGNmStnjdL7poe0/tqWTArlpUxpaJE0F
47Rci0WMJ9QI07fK1PqLQf+8Cbqi6276fDaScCqJ/WZU4TxG5mRf9rZtfExyz9xUu/Sf6SaMZ0sz
TsxB43Lf2jE9iKXggsfuvL3xwj7UWxk/gJhyKkVM5gCUzyxSwrH4msuv7lA7Z11iMvQhmcLiTWIR
DvB/VGhpM3FjaZ9xeO4tuEoram3SbWw2H8dNj0hWqjJYRHsmE+waYzedV3Sb2BctVmPK3PthTo1g
yuJRbKmKoJkRNKMhG9bpGXh2dj4t3nTFDTVkrP2KKbqrOZHEheeFYKPCce6Y7zF1DP21dU+eodNH
Tut9uM5GcyGMqrg3DE/vtJqbG5wJ8bGizAKIMtk3iZ+b+0LRUWO2aV7wjUZnltE1CCBz80uzrut5
IuPoFj5RdrVk3KhtNXlf+xxGJBOh7iyvLKhdcFubZtpNflvtomzA4ZjPbMV+Wz/UNtz7ePg/7J3Z
buTKlmR/qHlAOkl38jXmSaHQLOULISkzOTrn+etrMe+p7lsX6ELXS6Eb6LcDHGQqFQN9u22zZZ7z
GSPKnmPqT9foicVO4i2zFbqUaZYfGj1/ZSmQILxNrw0cqXCVdy3tolxZ4yc9Dod6TG6lsNbQtE+y
3IVqZmEFCwq3B8hAWp+7g5vDEFibQuAjK5swfuZ7oO6oJJaPXH1kfjDbMTllLOjfGwDRz06bAJAr
yEGxVtZsF1blaOsQjtOyWa/M6pDymbrCqmTpT40Kng/Pj4/atynF1oUkbIicfnW1Zx+susKUPekC
cU8NZLr7rNzViOwtQl3QfJmZZv/SociiblrIJ23MgyKUZs0C3JXTjRk4eqDERW4UpmxrYdWGt3Ks
QpqK6Al7HD2PLdcwUXhHW2D/UcZJeY1jZzhNJhQnbK+w0Aa7n/mbmCeyvrMefVGpgzdXrC4QRPtn
zx/FS6fVcJDDOH35Wayfp1YU9QHYpPPF5zv+HcneJpTrWoTbaDCNPq0gc2gpYyuRA81T6j6hEng7
mVogcCXarnZpkVT7IawwjGg3iPZll+b3UZrYzz15KBRZVzyx4LCBo1WCf6TO5S2KafLcCFmxJKrb
0Nl33Cvv5yGxHvo6lPtkiNsL0Qf9nfAR5l0NbPGKBtVeuJnblFOAYUKbQJik7+qa53qmNLiegC4p
dgbAUkvrQClQeHatPrlgkKDH3XNdbA61YVnPmGGGZqtkZmz5/qqrSlv94NWh+YguKMolT2xHp3Ie
1EuYadPGGjPV38NczGuTGMca6m1SrWuXitrOOyXLNo4KHJy/K3/s6y0l7+T19FBBy4296GSbWXQY
/PzKha+lUJ3cwaa02cdEfmsdRs/SSM7tsHb54m651cV7mj9jQmBz/tSwZ1u1TUyrVezf90kc3rHx
8r5T24/vhjBIdxYukFOFen4OpRbULrvmVzpX6V3fc8VP8qDdR9pVZ1KOvIcilJfAr2BodQmFTarJ
z/lEkS5lht2wVVp/UYZabEGV1Qcb9NybEVU76XVvieT2xFefVQgrh6gS0cZI0v6nU8S/kqZUW9kY
ExXmFkirgpZCiltPseFUe7dznSMKzb2AHbZxA2mQqs3VgX1JfgyN4GSGtcvKR47mts2M6X0CYhjB
hwvrBxGAEsJiZpTb2hEbOlye2a6MO+1SIlNE5XtmTuKYlS1OkTr+WmrDspOAv4Ni5Hck30JnANTc
0V7V4qN5tHonuRt7o6TMqmwXUsoZRsePbiwPuHNKcMMzxqCRGio9cbXzCnGx0J8I10WIx3hSfAoP
BwrMN4XqEkxWrDtW9LtMOArcRamPTP6zKxy95255YpFJliRwp2razBE+xI3ltZOGZTKUVCJmn3rK
9EnS9/hhZyXEKvbp8V0ytf0+j6zKXOfgvR9hHdb7uRo8SnjIza5VP3ZnHYWp3nF/DjfNhEA2d4b9
SwMQibcc8cBtHWJCDDNGmGGP7+J+jamFcyAWTQFuRGCjWNOsKb/zounulWyH+ziNGhY4jPIKWx7k
w25aZ7a4Kwrvnl+L7B0G2OTZbszKXuO4ZQK3gmF8DYLop8/H/WN28fIN7R1Y1m6H9JHgJAqqx1gS
hS5aV5MnptWTX6qo4COG4oE6ufnDCCvsWyobT4ld/0lIz9AghpaLrV8Pd8pL3a9GpMGPkB+8CtkQ
bwknSe7MhtrVdlm/FKpnwymzbYY/i8WQ7m5lEoSvqavLvV6s1aR+s/ehd8qdUDMpYi/Di4VoHdaH
Ifdd7phlXcIRyNmZuo6T3zgDhn2Xpf3Vc/GHCAay1xgC7Ymd/XiqhBduQGxzV8NhzoGk3Avlf0S5
PRF7x6jmtXL9dv4WlWsevHBJp7sz3hWNhYe7vLtPI3cPG+llkum8at0YHz6W6NKuN4LQlzJZNHsj
qMeVp7st0NVfNpFWphM+iukot9SVoHdUxO/bAXKWNDZSTA+GXeGpId94TMuJqKwOik8UJIo+HUYK
t9EL8jI3d2UL50zMAlmr9rwH2Llw9QL6uTUdmXc5vXArLI7UV2c5SsFico9tcQ377izE9NuyKCCm
szEwx7XLXE2zebN1ZhdDg2DUuvpp4ezycKjOLTbCPUkADBgDpwp7lf65Bfv6MjldhsQ59rvBGq/m
soxVPhFrthOkY/sRYvSw+NgDXNaTUwKx5VEWrW17/OAPEZJiw/pVe4g/QWJyO4zC/GKWFFHzei/y
oexyFidlrJD/UuTb0DQOOYDYkwqUeih7znIQFVSiVUF6D7Aru07BHDyAHPAuGrTrpadhVcDhTd0b
31BsmVSd1RfuIRoooHB/zSY1gA4Yjnt7FNbV7YQ8sc5yf/lR4N/JBfdPW2j8ZKNIIjNK1o9Y6OIP
w9LtHY/N7FjRGbdpKvWNc8Y/qBwjU+gk3bV1LO/DcRaSfpLnFP1x0DMX2Ul5VxJ1ZPJnDX8sdNiQ
G3HLiadHS+/3POa7jKvTwa+VPBqumh7RNJsZ7353KmJF1tDw85M9ptPrYDf5/YjoXEgV3Ai9p9jO
vOpgqzJmEU5UuGYGJ5cDgDeW1pZiTQr+Iqu41irhpCM+vC2Zm7Y5i4FN50tIk6Dr3kyuMrzMnr6v
Oh54zI/Fe0RF5w8/z9KTFeZ8gOvGuXhWWypQyl1XrsheRw+hoGxTd7Ij7DuP38GUpQtVeloFnuAn
T1RzNYpzfFQqPBMyfZFtH755RsCUqSUFngxEdR0e5zCFNNVCMdDZJw2k/Y0TFccwcPViY7odpTOm
sTGh5W+4ZrUrrxy+Y0oGnlO/1KekHiY+1n1/tF3LOoEFzraiodh+1GkAlN+D5YwvEImc4o7s54BR
62folfaRHDGs85gaSHPI6u/JiKZzhrMNNHqcpcTQCmMfaEC0LE2LXT4PvHzO4NwbrkfXaZTWt6HL
c7goRfll8oG5djSxHBPRDngbSPNx9WGcoOTg0KqpvdO+GRGeiKenIIgb5oUk+0wtf+ZXoUZZ53P0
zWVMoA3VgPoDw2FL2lYvhjEPj2k/q3IFutL6wPRo/NDkKHZVbJYHvBh+uor9DKPKPGouPa1n3Wp2
DGsqLFCp0kKve99Pd145YXr2B0Ja3OTAd5YN75cLRuN9yseBT9Yg9wUll3SEdne2Ea0lIq4qEP1k
J1FtYu+3z8APnPoy5hheAQqvxz4nOhJTKqgG84R7zgSTqX8hCx4woj57NP6tpdXHt5gjESE3nw6N
p8IdRrzqCHa4PVK20H5UZtF/IgbVWx+7wKvhCv9STEXwbTAzLcJtTtlf7fp73h6HxEyv7uw5Ky+y
dfSH8oKO2ch1j4XJSNvZhsEpOI1QGGnbMw8+hpUaVo1BlWWe84hH7/b3wo4Q6sHmxIz6hbcLyKx9
m/6EQB802O+mLFA/8KxJQpsmztOSEWlbQra8tsOcvQNCjPdTFMQgIO3xU+YRwC44JTQ5dhOoLFT9
h9Aw+lPqzuMDhSkD6aMhxSPkK7ENyA4fZ5SKR1/79Wc4BZBL66F8LznfeMQ39lFNjt7KdKjvvJYU
H9o5rtSuBZQpgqp4aGFp0lVf9PUvcw77ZyOXg1qx9GrupFvI7dBNdrGCv+F9UHFd7VUjfsfYm09O
RIqXNvrYvnkhvQWojfErD452XZvUY2xKw+3Ae8+CShIhdsY06ffOTZlcZ5Xdcr7u+Day4hrUvXvN
ahx0q7mZp00R5QPsVMwLN0plynuG66RcYYOcDnUiFqgth+hjWFS1v4ojN0Mu1WCHrbl+Skpm2BUj
nD5o4Tsbn1vMRYQWomiWNy/SNMBKLt6CqUnDVyfx4n1Qg2KkZbhPjkMuxcpthvmkGc9OVTUP79hy
2OcxhT4QWeI0mRP7VYsxPvm9lXyFquMsCob56s5uyVaqNMNL7bBJyZue3aKFk8lNMvdolj1V1zMV
r8WalJL72TuEhVZ+apufWlpphXgwj29OigN9Jej/Q3hA6iahCMv2bMyNtbULio5XtHvPu0ml5R3n
ePkRjUH52qsK50TpcDHwiJpNnijuWQF7L1Kl6uRBkloB3qbW0xD66lYTI1bSNmm1gnvbv1uqlRvX
TKL7wBnFvm6smS7SIZUfM85dhgYTIHHpZWcjdZk640QVK+x41VZVQXJLGhny1nqf5YACEiXGfka0
2pkTd3B+D9pFITP0wiZm7fF0pdovhTq5aA+W5l2ysNPQXp7pFyjE1alIweNv87mVX4bD/WLEZxVu
/FTKeKWMSrdoViWR5ZhiPX5rxltDjk9xkCzrUbLcKOv52h0dfGr/vfrv/5WZKxwA2Jz+U1PBOoo+
2zZuws86+g/OAhb1f//hv9Vd56+lrZF8lcfuHvgELoF/qLue+Zdw0WmBQyBZLvLu/7IWOH9ZJsRO
ejx8YHRyyYD9u7qrsCp4CxcRKAwINGX/V9RdFtH/qu56CMzEuQQis83P+xdrAWt3YPlJP+5wzkVi
N1osE4cm4YM5+fnMNqqcF4sjzQkeVTjBhMlKld284SvB+rvleEDekuLCbJyuiq4oQdUFurq4SmVP
mA6NZ9cKomM4MnNInUfnWisz3NWu0vsGaNVW2djQuHNFP3ubTl/I1JkXAXcAahaMMnvlLpzpdQAK
5hxaudODgpEe8NJgepAs+8WqnpcUwYQF8kCsFp+r6FmXUHlcnyPPz9cj1V1iNxV0hBNoCknLqGwy
8KmJAeZ/MbEOZPFlPgVunL3b4xg+FaLI2UFjMqi8xdGaAdKgPKyfv1h0uj/GyFGrtu3qzwHgGJS8
9OgmgtBEjbuIp5gFVjnBhHUbKSS/L+c02ebgoFe5GM+h2ZYUyESwEO1a7KgSZVruiI7OhbS+PIo1
NEGnLhAr2hbSS8Xd8muQPvvrlAKUn2FhhC9oUnaE3R17KgE1Q1ibUPT5BnVj2Pp26qC/xuMKCKM4
JbwB645rx7qVSX+m7fZ1inP4GopHNd6rBjNVhj5fMNkgXkUOyasNjQDqjgBK8hnnjv7F8Gr6+7qf
EPeqvCcdyxneXGbfYuRzGwPCvp6x9LL5D6kwzhf3pGET2xByCO8gqPqn0c95JFOBRzUS9ASTHWbM
TRdgrVzXRkF9dKadkMwGoimRD4QgWuR7JvTB89dp2GKinNyaxvUCSjCpXQARB3wO3c+yzjEw2KIY
D9iY/T25gcldo+SQBaJVZxG9kDO2GR/rl9axxS2leeESyK55jvKo+AyRqgnUtGyMz23IR3GtILOS
EHKnj8aPCmvjEgZIV35Slz8shNdyNVsLpDpJ8voJgrJ/cxyLUPNcDv4lSYvmpok2VMSpIkusfToB
HjyZj6+Nw8aawjfT+AWLwHU3Hnmhd0el+kuSpd17I2XbdGT7w3OT59gbwxZdelW3STQdBoEXEQRT
lJ9bTnxM1WLYGy0HZxgNw6svh/LRbYv5aFv58r1Nq4PyIqPHO4F8DU0Hs2IVumO1DjD4f4V8uZY/
GrDcdeosqw4mNuZ667B/ZzaO5S1Dh9M0vGSj+RZWk/ku+chNW7Mq5r0fsGPHul7wr7YnHPSeXQGN
xSc6WAQT2brODWpJGMhfQSbmjyGk4RnTuq0H+7vofXoCzDSpv1w16mztWM74MWIi2lRdNMJeaobn
cejKS0Rf1iHFlHXKSSixfghb/reKs21FbPFtJuUSbcKmBYPksS1JxrY4KXOWnISTZDmDVLZLJ7yF
q9ELDkTQuWhM87ZYmlt6XOYrYoL1vquAd8xCBa++wFqSt7byib/7cm1YXSNWU1uX1XoIdbWhnoNA
qDPHprWGaKGLrQhSjPoiqpD5ujJ6mVUUnc2Uns9t1doiYyskhneDLwqMR2FDzEirqvvQdsKtPjRa
A3t7PPPVnrVb3UpMzxOtawl2DBJE48Yit7QiScWDpeMGeK2qdGJozovi2OqmeW9MYvmxzn+mVAJg
ZCCNt+2zDEOKn0bW1uuY8Qm8VS9mKxJgDkAlVz7FU29OENYXO4iiD6tXCTFJV89bti4u/qSRLi9u
GtqM14x56rvJvewQ6vbbrGJ2XpSBFSeOEjcliJlVPx0jXBD8dUcUg+FluIu7LmzXvhtO7qaxuGfT
bbbcUHBXFJg53EqqA06rCG2Qemyb/Yzf/Joc1jLrAUdzMSM4hQ6E71rX1SmQcX6veaUoOi/hCYAS
ydJ2Lxq7iQ4F1E2c/hIHrJ4Xb3cC4QJtOJMuqz6s2x2/vYkJjI9m9XuEnXoy20JsrKZpUI/mkYeT
n+VPucHXDYAA9dfZUFUfMVsoB5EU/acta/E6qYIQl6xScTGjQrz4dV+9g+fxTl6ShTaMihYxxitD
+76ElHEvAYW8VIyivNyJ5OOj6O+0d1NppZrbdX+H3VlC3Bid8NW3OlNvxkJZv83KtLwz/8LIJmTp
kjCMvMn7aEcPYwexweaO762rD4EjmFvrwZXPPJvqS6/95EpwSexsEld0qonIBexYz3g5jJg7ZjZn
1s6oiviSTIF6o/d8WGXFyKYyoaEvExXj9lDEN/CuDKqzZd2wdCFgFlH12oVm+lKy19lYU/dRmsp+
bsveuaUA9sgkJ/ahcrX5zOXS+EUd18gmKBTUkdgFl38zUcY6AjHwrM1Q3VQRPxeFadyInEFZp8eb
8qMoSW9GwvoqdOBPsMbJCSRw3s3RNjZzUJotLxstHypxMK9nHpoFd3m7/Iw9Em8jfRZY11SKWWIu
hkNk+erYhowOfTbM3xktPxtjrgD3510R3Rcyay667NW2HGT8I27rD01bK/tNf9wHMa4WJXX8GXQT
KrY3pI8e/Iu9Ubnzwe2jnD3w4GH48YTxDwbp1EU27semEfWdclnAZlHPZY3c+ehtTUKk2Y6Nr3PM
wpKHS8PV49hFcfvM/Qk5yKgjnIdmTTIB1QCHSYI7pYCQZzYO8VseQGsIe/2zy9Hy4BhYVsBgDWlA
NZ6H0x4r2OdsJcOd12DS2/JEiI59EUTX0OzFk+l05c3qSO+REXfVxQx7+USwB5xw5qTWfmhssU+8
0btOM3kHqh4CM6Z9BD+lTKBtlHQcfXRTmj62yvJ/s8SzFacyowTp49K1t1aVosJYU22QKAu7PLvF
I0S9lWvzFmOmgUVYN/jIcbEX0xsGbpLS6VTeUrKbLdREhSpgN5b9KXuG5k2bhNErgeuo3pFYKAyA
VHV0dsJk3jRwDXESRkoTrI4JsBwpd22wZU+JfOuhELKPj/tHMNcVWxht3Q8iEuQtaX0hr0bw7ECM
NWQ5nLUf4ZQWD2QvDR+XUAcKkGXmWUYp39UZo99FTfZ0qWVFfaBhG90DA+xAxMvvo/cII3wIg7zH
U+Ckkf1sJmP1ZoukvPlNkm5HWc9Xj9AOwVqE8nHjVjXvaE2og7CCJunoOMR5wepNV6MP8pNf5ua+
ntmLreuhpXGyUfKbuAAbG692ps+W7PC0BvlpbJ2p7L8SkSXezrebpUkk8g8Ji/AHGhUtKsGW37Jy
FE0hToXDoFfPdtKSvUDhf+PLaTsoMnl58wasolGlX9w0e8wiHW+otmouvo4cvrM4XUEA4V4kyu+H
a2OCrJyDuFOrIJD+G3Y4ThDwgyEapAMcZLVQDV8TwnIXH+LQI9VpZCi05AouiWU04ZS9Gzg5krXU
DerGNEf7OTXg64zAAK+jJ8kJNFk7/vCQCKdTMdr9dEh9wtCnKBfgpmQYTofWdt3vIKM8G7Yzy/Hc
oJ4LdJlafKy152P3C+eDxcn1iy4l+SskEUt/fUIWifiX6dWgH3mvV25vx2IvCj9+6f0G3aXIkvcZ
8e/R9HVg44AluSHwR75a0DVxaInsmvfdfJtju/1l/zl864B0MC88Wh0bxscpmpovpK3mTuV5+VwP
/ZmCzBD9RtMqEBVxNW4Hx4vsrRlAj1rTx0IyYxb2vZeqYQMQLoxWUcwSbN1kLkFwM3fS9NB1CQRa
+FA8NKoCkzDuP/fdDC1S3F3VYgE1Y9bjFQ6Bb8eo2sNAAOUOfE9BYGGo3mp/jn42cGEOGU7t194y
p3k9TmNIIqJrMN8MI3lZVvDh0fCd2TgC/yVGouLxnNY2ESZ3IsMfcc8li1W33SWObPZFqSQRvEqt
JrlwJUCWqwdxKEezSsFuJ/7WciPm0KknLBp1eVlu7FKzsEoCd4Y6oJAMcWmTu9LJklfCAJMtzXDF
rcmM+dBl9jLd2F2ypxYpoRUyxwYyGJZ4DPlkHgZL5l9eMesfyy275SfYOls8c8aT2dXdTWdW/QYQ
daKcxtaMqhz4a4qsiVxbjcv/6cksIvQUtGJN5aXwwwziAEaVYF1kxbKPy+rogIMovBeF5ldI01LR
+uIkyUPn6991a0tsd5neU0JCzr2OYzS+rCvW9fyn83m0aCiYDPMZjJT/OIqE3iJvFrS1YhxMz0nV
M5AUvd2cGrKiYiNnhyQY4KXyQJKVVhk3jw2uphG5e0RV7R7qtuGtYYw3tT+de3eoTy0n0mecylGu
8zhogtVIPKJBeSVStYlwYmDudUEkzbQ5wl5uyP+s6oSywNWShoN2R+ZFEIKtkbt/ktCWu3kcEbIZ
I3W5VV1Ue+tMpvHRT5nLxjAt7sI65UliwCR9qLDwvmh3uVO0npttEo9TfG16Vn3vUBx00bINDsJk
5dinqjmSAmdDDhZ9JEgghbnXiSyORtUHP9rai6v1wl+5w+5fiaONzBm+qW5cXK1qIJf636tT/T8b
kJHOgvX5TwBCv+rP7F8Min/+yN/0IPWX7dPrgAERN6HkrP93+Uo5fyFpYT0Ep0pTgf1PyRhL/IVN
iFIBh+s1kP6Fhv63fOX9JRyXCydlO/xd3O//S+ZE8Lj/Il/hgJQuPFeBxibJ2fC7/jPfzO8Sugu5
cm3toIXkw4oXxV7SpBPxD7qwOyTbbXbiLO25OJjablkQYh9ee9ov76LUaN/YN5Fny70oeZclYzVJ
sLw44sZnj+x7qaeo8QOFHOKruDejdrkiSznEFzwuxTfL3e7c5ABwTp0p4W90tG33u9AJGvo4Z9Sb
bUtUkK1tXCaUU4I42EQ6C39CY3f1xus9HiqezYKNtlw7qlZTT4P1GTFYvZgkGoHdk6a/uMRjzmRw
2Fh6kSnfGCDFW8Dx+9zQi3RfzG0Zca40BuQDMzz1EN6oksS0QFVj1nGqwdS/NvmQQ8Y2zBiYjIOS
dhJErM3tUAe1cZJTxNSYQxnYpVQvZ4AH54UdHNIIsBpcU+Ubpp4xuI9U081bN5oZlwt4lNmqqYZs
uJe9Vg2NY07bkNVGV1jTQopQRmQf+1pHzhZ5OtHlbzZXxUV0Bhs6M55qtlCJ6R6KiMDOWnLWk64f
kulpmIWm2S8VcbRr2zFreeK1RDYH3+ACg+SRfqcG98XjZHVZsWFxwQ9wQgkiFjXjPsVIeuCdcZ7J
2vcH6u6mKxcP/yaGHu9ZjKIzbpsGF7mwbaaDOVnyKpKn3amsRxNVrq/HV1bn6iGtTPlN7s+Ot9zD
Xb2C2cBL44Uek92A+2fbuY14q6i7fSM567C7z/Berz0cUd3aUao6J7rLn5xI44NKvIqiHXw5xnB0
xjZaGlBCyAYeP2Hj/kkZdp1tPyZL9NBdQojNnzwiaxX5TfSSlGLFDKnWqS+Ga7LEGP0l0Bh2lvzl
/Ek5ApEkQgzEhPQjgRr/yFCXsHb+k4/slqiks4QmK9WRn2RNbKfrYfbJ+Mg/GcvBXPKWbPfIXk5/
cpjdn0xmh4f8o/qT1IR0wDnGHZoiij9ZzupPrtMs6+63/JP25K/IkSfMJQWqSwy2eAQJhwbI58nO
tPPgQS/hUVEuOVKYNHwHhz/5UiBgZE1DQey04ij62f3JonrawPNDZIZpLkuAhqwGJ/LSFd9o/eT7
MThz4vlkz/pMC1gA5KeT13L2rxlnyjbv6kG1KwCQ9NOKCl6ekocM+2hyMNkSvyIFm3snRx9SsTNf
Qr/JYEqQjK1GVoHrOB3UcIce3loPoMqL13qwCTo1uBtdoH1rn2BJcnJ8nT9RFoxVq5n6fRIA9Tii
YshVlSbundl5GBERCMyBH2BHyLSBEZdfdqPniyAEh9LJNbE7kRrCiuA6XmVAs5h6xDV7GmW66zuT
bSDM5ARJSCcplThGFT2yIpdfKdJFCfKvJZUzTFk+41nKrGlt8ZXBpu2WmAGIdY9wEXy/tb0jd+xu
vrdDYtd3hmEkr+0E2HxV2USgdt1ImJ5Kw0h0BPLaicc8K9vIg7FFLcPOM6rqsxhLbo1ewj2d1lyg
HiuoUTZkic5ZK9flt139D5dtrokDtdqmeixvjejbvVWW6e7/H+7/JyEESgiWYqn//eF+6/Lk8+uf
91N//5G/D3f5FzsfB1ndBoaHA58Qwd/JAwKsFNCgcUlKCCSYwP+5m7LFX5g8FKxbvK7/yCT8fbYL
/6+lu9DkD7KzkixI/iurKXqX/uVsNxWpW2FDWSLj4PCB/49nexiGKfqfyPdd1zeHmm4dkr6yhJ5k
Bzc7M5rzUJnTJjOc4pz3XrRyqcc41qOXnDlycUS7rvfq5ZP7068p0eR+bOyUhdWQ8tuRrW1OuMdB
uqtdNzg5mnk+HOdP2Tm3Iok3MFsm9hT6jNcB6JPPIIAQ2K3oG7/aE1uyfo5fReH8DJxujQtLn9Km
rPaCi8hCn0rHXVV2LNSFF2/ZDVsvmRvTHFWlUXayZye/Qw6Z75nc9TeqCpAfT8qvKWYDws8b7vnm
wGlGX4UAIFEKGatddiXAmByeyRvKEtMfLssU+lr4qYG2wb6kcVb+7E27PzpVEb45uhmORr4kljCI
bKpcw/pNi8+U290psSZ9HGpvvKd319sXBCopT20Ki00T1R23KBvHg5HK/FyEQwdtsMEyK3PB3a5N
xMtE4DWsR3bMiR1em8gh2hb0dJNodRNO3r+0vhn+qrKY/nU5OA/a5NAu6DW5xR4eybEuyq2WQfzU
J1ocfTG9ckupbpELMw00gUv/XdCdWx3EOM68/HUARbiPyVuDBgpjfK/kdDlHP3nqxdco8iKuw7Fl
gaIZVP/k+Im+qhLwnBN44NUXfbCT1bvEvLcGFFJ+yzn4PSWTN2+UP75F0L7wHZ66jnqhuLTwWhOV
2wLDTm+JIvbmyLG8gGJxzrau7WPXzdlPB1r4iqmDLVOTRO51wn9zzefSa1am47vfPAkpXvNCfWxG
Og3AZw0nbTrBdchyFjQL5KelqmYplhF36MW/aFy1xLud8JOXCfqpMXRxylzcf4RlSOUJtgxboANh
uNZGmc+EJ7S+hbJIr340U81uzNOLQO29zzNG0dApqjfOoOmaLYXlyILmZRJVvwkrDfZQ9cOms3iD
IJ4I/05DpaGVjuTjwYwCzGs5kIrMkL87BIxr26l2W3Fy7mRbjWtk8PHYkiK6SrTu0IkrvAhuu4tj
5e2aqVbPPvdWXJK4zWRkVGBg8eatXfhUTHShtU1qFjMV2crdnBsG2gT3aGMyq43sChPLJABsbFwV
qGnMLaLq1D5L6GfUM0nbsd5rm0Wc8ubyLvACZ+Mm3hqzzgr8R7nHqrMqCbbXGDunnvvpIIovhM+9
5WTxmS0YZtbOTB/KEUxWaTT1PmXRQ77X2UkQfnsRxPnZE6b3kcbj1APlorfbiqvhUbLEdKSGARxu
3bm5MF1+JzB5bnOQeofSqJ1dDWmKh8/yN+ras2GOD8zB8+PQOI8edExoe3W7qapgegp95nAAGEhq
sYb5G+ufoCGvyIXjVrYiX1udhJ1DSPWNMlbBFi+F0ZFK857dA/3iU26dsQq3p4LBeUsaVP1qvTTY
yULad3Vn82UylbUNoHM+sWjlVR0dwcPDH+FrL9guLLM7Psf5lv42FmwJO6e3UJNGJO0bbUkTNDth
quI0KqrJVNo3+75IkFcKl7mNJYo8NjPiedAFMz4n6pzYn4LOs0PiHqBFAfXwbk+pG0GChpNpGRG9
636VbY0Ap0w5dc5edJQoYkq1v8rEWm4/aTFd2nrZsBFJOZlpEbxNuTHjm0/LS+sP/QlhJz8Rb4GX
rf38ayDbch4iYS40KfORLzk3oThSAUptRVXwKAb7RcaFEut2ysotAZ2O6D6z47Whn8MDmOXZu6Rn
DTYGIFhGH8cNW6At67i9wQS14oU4ZE6hKJnL3fc+Nx5AxdFZzW8eADTu43zNbhyW2uzJ5L0O2aVp
kkNrvOrtrmBNtAnqzJ9WCWaQrV2zGm38ju9/y6IaQmS8b3PXvDUq26Zml62ojF8bIGmgWalLl8BR
JL8aAqVzzskMaoSM3lM+9+OZPBZGOjd32qfIkKzGuuFn6tkpYmBobYKgv8Nh+pBwZd6kiYEk5IGJ
illt7dri39g7kx65ke0K/xXDezZIBofgwgacyZyz5kFV2hClqhLnITiTv94f1f3eK6llNXrhhQED
XjxDLTGTSUbcuPec7wzzTkAm3AmbFRz8M93BgAiULocd74XtTdS7D4yuWg/Vp3DgjVXTE74OJtRh
kCf2niAKi4kLDC+91f0mC+pdu8R5cEydPseZZ9/SqO1P/OvrTPb7oA+f25RVP4vvhXAvoSltSia9
a07C+N2X8Z4NEXNNVGaEF0ZPjgQMWgc3cZhY880/2ViLnhcToh8rmR7YJfbwq6u7MNPq3aS6AORA
T0d2lUdF9QTOJTwpGBRXbj5Vp1IDP5B7lkZw8rhsgxMWjDQn3Qh0h+/OjXfbODHwNQKrHL0jnhPE
XpKfuiGZL408vCjryGSbzQowcQw5V56KifOj4xn4nFuOFMMLWKY5i3FaXOKcdKKWyXoidnSYdzVI
+FWrEgGZkshR35jbQw3eahxlBYFWImrIknejmTx76+CuZmzHPOlOhIM6V/LdHQXELncKLtWYytUQ
2ObJpn1W7HqcQI5Px6N9mdmG3hN63T7t2OyaidmijAagyfaW9DNBFbK9Z9QqNN+bUlJkhyxWNxwt
Wn+q7PqCDOKIs2de2+hqJ/2RpSfxVRWMu0YVzWowkfzrZmH4s8QD0Q3A8kECOQS0ROMhl9Occ3KG
KeqLqLmv0CqMjZJXEp0jcbNSQ3Pi0ocFpcBqWr1n1TjeV7mbMRt2CU2xMnZvIXLvRlrlI+kl12UB
a6cooss2rrcYiapVK7onBjAP9ZyTmlCk5M/Zi2TYK6Yt2553UUAqjHFfZe5TAuNrhTLoENrpaxJZ
O1EuooT41MbufmihrA+DVYTExuZhzptVwvXpWTCYn5eJXSLKUXs8P9c0c29TPXplQ3sc6v6tsfF/
j4N9WYUhfU3D8tZOQtagPc0G+y5VWBBt7MIBCOLM00XVWPo64PDui8lSl4EdbTM7CHFljm7je5HV
MaqzAHhUCuWE1pBLlJAIcs/yK8/T3NCUaHsNLa7wigPMgUthRZfgeeOThtWCWK6B6evc6DdUcdNd
mRAzb/WDfW1g+7Pz5M0KKWDz0eogDNL7VlnHaK8pj1pUaqvGRq5O1wJnASf0Y2DGLTZ1Y9wLDbJI
WWsv0H6r/aSy7DzIiS0aSMymdUu6D40z+uVMKFkzBIhxcTIdpdszCiiH8Ij28ZRro3ruktF97APW
P7NnfoBQVoPp1rbytqZZcOUFBlPIpHxZDCdYQupqg8yChjYifaXFDERU+6Sc+kX1pe3HZmsxRFM7
8JvJERug9smGavZU5IO2iVWkPRRW7TN6Cjt+jpjsam7dO/iZfENF6dyAbgvXI0Ine+XB/Doyzc/2
rVKMWnpnL4bW4abm4TnAT3XtSjapsMx8QsG7T/AvULPFsn4uY/RAqQ3NecWIUGPhQYaFIJTAjkDV
PDuwX6IpD9CLeNoWjSl6cduyd1XfBQ8FvfAbPTSlr/BW3Iq6EpdOHMKTM7LhtjSz4lMd1s0ik7GA
E9rTrQmODldtm72VuQE/LHaKrx606d0IAnktFRV0xVj8DNBoUQhrRf4S0yw72/2c2CtjkOYJlmZ8
F4ZUefizVfzYgJZkqSX90uyC8NIg2nkHS02/NNyJ97pHzeBETXMIILvsafmFnwtrNlaB6ZqIZIf8
zVKdd6nJyn6cDANxdDsA8xVd8+w1KrxNgc7egXMwj4OUii3PiHtuPSIvrAGETBgW2R7NsrkW0U2T
WNu5thkJYth47CJmPFozDpeu6IO1Myhi7Jq2OUGGcDdzELwPhO0YqxlqzbbIJkq3UQTbdHbkszHW
4sSYQdwOEHo2Y2uoU9gkJFogBdlPrW1/5siqNjPwmveqDUzf4wB4IPu8vHLCOL7sjSje21ZLQW4V
iG2FRzSERs4ePiOJUje+TrWh2HQhlbmMPWJbNQPoJInal+ZcX4HuRa432qQruW1+lHOK76QyvQOj
c3FmbJN+5YuqTeBV7il1I8zSWYsfdsimr3Ywv7awyVdSp2VX0aLxSfc26E8a8coC10rFWASnIAov
+zSlcjS8i6Vn5sMuBZ2S2vGneOntIZh/LiVA0DhM3IuqQ0Nkz8m2IIYSFUEznJZDfkQeD8aBamfT
/j6VLTyYoI48H/tM8hgRsQfqfjRCH95riVEWLZWjQGt3XW2cLUqwtTLN4iGkgIdro/ePoW47K03p
d3A/g60VbMmC2KHZTo9B3t8kA5bdEPVfMFGS6/pWC41psROpLcgqwBfTiGW2+cLjiVoRFtIlWnv4
GVPd+KoFq4Su1GJAbggmWXqBzEDwoJJyuWrrxLnqsgjki34Zsn5uMgYES20QEzIDw7OvNHPDOS/Y
y4QpYWrF9U1fZTE2qkbt+8abl3CsfM9OkRyNHs2q6nN51ZGqt4PEq+DMhBe9K2i9UY2Gx3jsDEQz
ZNj52HdNNETlMnwjC+QTDERgpnJtYX6h+Vii5ywrLV1T+O6j8pxKyUQi7IczeC36lVIb+7vGTopn
MKi8PCIygtc6KGZt8RDDAdAjRfKu3ic3eW1ot6Nl521+qK2eVn4bMfic+eEvyzwtLpM2MT6zA9aX
lZZxzI1qPniS4k8mDQUXlqF5T52Yg0fT6KyNwkfC14knzqd5MU6HAlEvqgiv3blV6NySdJ0ep9bp
DjYUUWIELLzHvVm/OjU6Id+Juvi5LL32dUTuibOz4mXsWTy5NeRlKQNVGh9yT1MaA4sDni/GlOzz
D1hPnKWHx76L87tWDdZl6pKjjAWgxDaq11eC3/QGng4fBvHDY2gO71WWmBtOQvEx0uGqTAb/qxsD
8ouF6Okb2MC4GjS1V+y2uLCsPuXIESGzmLSzluhAbjMrRNHMiBengwbUZpliwNShxzMnvLZ6RZAV
xkoNp4s5UHCX+QXd+o1ZL3zS0GbF6kMm3BNSBK8WiFvb8p4e7EtdDRfzBJcAH/ZbynT44Kr6Iu9r
sSYqASmVGD81HH4k77ALkv6i86bPpSq0Y5xE0c3/St/z/xDPb4kU+VVD87+a5iX/rp/57S/83s70
nN90g3YhSebA8lzyTv7RzpTeb+gk+U8di3RJOH78yR9JJ6b7GzJ6m1mkw18GzfIvkIqJCt/0bKT2
Bg1rCFHG3+lnQuv7rp8pSRzWPa6E1t5zLa61gFY+ZDGVEQauCGryPogQq610CB3GpjMCkex01OkF
qO45u5bwPlHBe0Ji5SAWG/UNot98HbUu8KeaSVyNWLwFgo7vGtJAbnflftQ6/E3lZGl7iT5xYxIr
+04mhECcucCnLDvjbBl2IKmsBU6FSnuTLLgqiwbrjdcsCCsTmBWzk+I8msAcmgV11ZnWnVzgV9zB
aacvQKyyNNuLpHG3DawsuKrJhnCXo5vna2wBnT/XA2Ctb3b6BbY117LcukDMGR6C4hI2xulSeRfU
WcZlrzXhjiHpZyzw8Qm5jfSxqTvrWW+8bQnpq/JMez3A/ioWCFi64MDaBQzGUjAdkqpsb+YFG5bG
OjZrBREpm4zmWEAXcxfMmL4Ax+iZLd1briljFMm9a1zSwXqbOwad8NgzzmnapaOQnibzF4/piQbb
jL7jp1GJE1DuswX7rJ26Yw4LDRM7VDQXPpqFPnAbQEzL8P433xBqzoSIZSqpCAUBKwgvyhgNiL2g
16AHEwqz0Nhos1JFu09Oop+TGmCbZJ9rcBHEzBQ35MBKH+EuMqIF9GZCfMsX9NsUW7AU8fp0YOXS
ukKINo+g4qwQrAHV4JcJKDAwW0e/mYVjXk2dba6z2uo+540J4Kp0+gX856AdRCh9jTgWkZcxWK91
3QEZ7DisQfZzT2J0pq+11zKvtWI04mUzzqe0yodzHaVXulHFXy3YNKTe4OkyQo0Dd8NhAuNE+1al
+CtINLmFW39MO4opg+SZpTCtxZUJH3yPseM6hZLtD858K6PyBhLNTgsH93rO4+Fg9/TnYtUyd9dT
CPekZyo/tqfXzE5GZk7Z51x0/QVHxoNGFBy1MR7UW9ft7A0lQAIVR/Yr5cgtjuBhU4wCcgMzvVML
dd7QLPu2pdA0zq7LyX2tR4Wh/GLSYrHOrTTvtm0OCX2tZUOIFM/LHLVKer6sn1UW712Cc3mAaRHn
Ge1JdPw7nAQOXxjx6i1WceCRicib3gedRq5w5sy6vu56Bcuk0sc63DQuVhIfXWvsrGHREQMfZMHQ
bcLEoB7sNCK7VkVY9+FZs+K83bOrYv6MzLTJVwkFTPVJQzUfU8hzlse8nCPAIWW8lNA3UWVf2lHS
TntA8fXEbhxlA6i9hd4WFnUt73Ls3+UhtTOt/FohOve4bkLDQQeg6UEI1xLs5EFQWJh3IOFsJo9w
hXXY6zY7tXAmk96JGjgAmjrj+CDXZPNWmv1CIkc80lMPTSUiCoU7RjfD6VMx8MZ4bRJcc6iRE2Zb
OqgrZxqjck/dA7rb7DX0nE4yIiayqZqw9qdUUJWbakw4aWjyMR7SRF/KHsmrEMMxSZMiv0M33r4P
GDQtP8b9gEEwiY302imTPNnOsB7lBnhcE15GKfrhE83+iFib0WwXvT6qBN2Rs/CRgEK7zrvINQ4O
iJDsVdVaF289l/IV77QMaLX1xvxSeIRBKAhIt9ih9M0SLpCypqRwqPOeL1pFbneYgpHWieqRV0Ac
IZDJ/MzoKlq0Te3LgJ/HWmXRqC46iBIFuu45OeSjM7/IxZpHCDOT6eY+ad37qB2fZIFSpCnU9Czt
QW1nBkY3ImGoRDwOUVFF0d6hKSi3QBHlc2gq+OWitebPhj6/DU4X+LXeFY+BVvuVV/j0FXp60X17
cvh3a7wuWNHg4o9Dn9Nq7TG1e+RsvQ/9VOdrJxxwgmYMeK+mGjeuhuKj25GU05pwPdJ62JgFzdcT
q/Zj31qju3Ui1d4lNHPEbZAh7dqCX5L+2DUOSrPFMTHByxxv7QwILH1UFfo9yujoLnON6E1z4Ait
BgIdokXzGt/XNNj6zyGClvo4G3hktzRYGybo6CSNOEUdOoxfxigJSB/iWSZOIXSQVYbVzBm8Sdb1
2PTXbTvFV5ZWEKWBnetCCmKm0s46BJGT4MbRu22TzcWDNuvuWfOy8bkZ7eqm0nTG6j0gStIEs+lm
Cuo8uyaWqfxSoErZd+k8HIhGd2FSdTJ/YXhl4Dr2ADSYrXc1tjnG1pb47i8c8rtPWZwmyl+gXQwY
abbiPWPs/lVmM229qRu+ksCDdCD2Sje7bzTlrhtXW2IOhBNFGxefdfY1lg6HwkTjlJNSat+CMnc+
0fGAlNvHprv1rMnJzkaBLFSjv7ABnVvfl6GqUIqnQ/FuurL82rva8DQos6t8ZXHYc+ycQQ9RsSls
0XFWV+S2i4swY9p0kaWVda8lQuXnohpluk+N0nI2Yaz1yQZxuMT3EAq5TqDz7pIK08ERj671Vmp1
f+Ok6JH0ssjOCHUAxtdt4D5ktWF/njt2kHhiVV3RkQ2fnF7Tb0xOmgWKyWy8KCfR+9JEkxEQsL4x
Qts4RaHZHnrLTJnAWASg4V+GUOCmZY3Pvq6ZmMzaZCFM9ObmYYwM7TIoag4mY9jABnHCbKYs12Iy
fhF2F+AQSCeEcaRjCASFPmWE1OIYatqxI2teiMa+qZM+e8obAFrbMgyXc0bfMwgzUe4mR05ZYj5g
g2+Dg0auQr3H88n+p0LsXTe9bWrTle0EkXmj6RPqxZEZTb8lXZ5mUSNcuApVxFen87jk0+RaOhB4
I2HH70JyksJzXGjOtO6Lob8xmECFR6uabf08JMmMmBWWuwQmsEisxwUQAde3uwUqa1ePAbFrY043
IsmwhuHx1DdFyivvRZHH+MnpL1LXkLuhVd59MObODT6cgQFiwLpPgzjea9Ys9p4tR78yY3PPfpZf
4fzP99JtIK9iZsfp39MN04BmnJvAki0wIKGdYpQrgFkyVQ08EH39iqAbox5SEMoHjurNNMRAaYNb
nRd+XcOV2LQO2dFNVvVP0ujUKYfZ9JDQ6FunzcAQQK+c8N6yQ9CkVDcFv3A5HuZJqupcg9pJd8Ky
Em/vjJ7kZ61aG9gO/d322jQzHaayKy4yLRIPFtw/tctiDVZM6aQsy3nrOKlfJUl+QJEuGF/D19mW
4BrCjQe09m5kuFAdjEkiPTfn8I1tjsUyqAe8Nv0QgQvNYj3YGJw/XiqD7slk0WifrfJauQZtcqhd
q8yr4BAVs30uQeb4RWef1IxVojDb+9CJU7o6tHIGzZ5f2DCSu9A1s7eqq/qdSpWhtoPQ0gNN7gC2
ieWqtzAsKMFKOziEmT7sM5JjlrZX5BbgM+oEQBiTv60SLuyCWLAR7AaG4wGQodbbNcwMvRXs6/kq
tVArqHYqX6tmem3JtiMYy4DQsC5101ZbrFKMMowsh1r94XB2/Tuh/N+Ijbgu46Jt/uPfF/XlR275
jycezlYfTzxi7LCWlu14sMoM6Zuwm5rZnZbc//3LSAu6GzJi1zXtRUjy4WDVz3lRBgF6Onesl0lm
GCYopxTiw19fZxGcfP91lt/XoMmgcyLkPPf9dQxPM1vp2d0B7WP3kiw7PMHqnAjCSWaQR7Q0fs96
OMQreonk2Pz66uZyt368vMt8jBEf8hvnx68ZY7zQqhoJq1XH1TZaCgH47HBel+KgH5rsRqpv1Dlr
ek6nkgks1USve/d0Re+tb2UGzb1sKTwKUkZ283g9urgJHaHG6qgjHquYArdgULQhzq4awDFYul1U
gFUS0fi3vfOvv9GfvxAnYd3lyI61zSQK9Pv7OTPQcLOyqw5z3DTgK1L64QDaY4AwHbYg9vgwk+Lw
dy8qdAfHPdIKsPruonn6+LDUQYC/EHU7Fw3ns3DxIObtM93XI1M2hVL6n3Krn7wA37NTlyM/F/vm
44fxy+q0tAQ+PJno/EyoYXl7GOZY29i1+TYSDpzrY/sX3+rPbxoSbMoQ3Pw0OYS9/PmHC5l5Y1SA
VopD3OVme2VBg2DjLAy72//6Gxl//tEESbGcIikTTZrvP/xoIdHICVCPjHafgde0o6SAhB+FZ7of
ovNJcjORoszIDtjyhuYqHTphXUvDhuRByYeGkeqvMsBXtDXSgT0GE+rD+lut+OuP+qd7YhAO4eke
jR1uiy1+/KSaFUKYlfGBsCLdBdrftddjOXJY+tvXEbz2v7McEM39cO/pkTP8CLvoUNDC7fzaNQsU
SkGWHb9d54+Y4T+eJnI1PnoNfvh///O+zPm/H5M5Pv6N/7yIX+uyKb+2v/yv/i81BR1B6+1f790S
s/xHfPKSU/If/37dvXWv0XtdT9+1Bn//a39gOMzf4NrYdP902+RNXB6GP6SONqpFgdbQ/sPIwJ/8
IwXZgbVhQsXgWSdLATriP30Mhv6bJErZ9iA2mzxbcDX+kQL93Q8Zvpc/WSZoP1b/WtkRWDrClUxg
4AVYS8QHos6Pb6/9T5msJu3ngMDZRrKP8Uy5awyHjD9UN25DBCFVIV4/3KmfXPr71/nPl/7h4TWB
fKap3tB7okMHFKBJ6RHN+yoNvgyK/tSvr2Yu3+TjN0VoxNAL44it04s1zR/eySToSX2nK7PFn2cd
QxVgFk/cyh+lmW6npsLllqCZqCdmOllHGpPbo3SvdNvvne6pL6mIrDl8JGbkmtboBZ2htegye9Xq
wSdkVSa3iuFbXCYnxkbN5tef3vjJx8e5gjKW/q3N2mItP+THZbbOaT/1JLSSn1fu2ayxA5atxlC8
twhXaGf6lRWjVDAa4zXmlPjOCuwrc1Q6k5BFGNipJ2aWHOqk/qxZxTkSqKBKmAwu4agYMg+tIuF1
HPhvzRwJdiHxcYeD3DnQn9RaTuoQKlMHRqXTNgoykMx0/qY+JAeEMGV9naCC6O3o1rKTfTgNXxgR
AheKNj3pbGPQA1+O0xs3Sm8rWL6WepvoEq60cfUZ6OC8cyf4+a3IXUQvgLtXRpUeKLa7gxk5pHUQ
8enbki8zFuLRqg2xM0lXvndS/abQGDKj/IluBU432FLj9JLkrbsj423cjVFbEyjCoA80o+6uHMOr
fcvoYtoMAAQsxFq0a9Nwa5PE5tt4N44W1ftZSiCQqDmb66FnQDznTXFsm1J+RtMMpbqIyytpLwAX
b5n8F47zeUwDb2OjCPsCMKB/r7pWxw9zwhM8XA5wvKKVLlG2Ea1QblE3z8eCgz39Fwz5fYFPvnCr
tzhO3uKwdA6ofukumPAfLWc57FcgOqboGKTZ80KvVZb3gK/aXLn8NDYykb3R8BcgbMb7gXmfn+WN
uqD02YxdeY/is/iLAspc6oePrxPoGmtZPSweSWrfBRD/8XmkS2eoqp0YI2QZipbYnks8wKqN0nUh
w2pH317cx7E5nueo0z5HgW2gJ5YKCVysyrN0xQOCpfWMH/k0AGF+Hwu0JCLVs11jB/T9vUa/jUSZ
fuJU3V24Y6B//fZO/f+mdj9VbE0vbzkhMXHT1vFr+3F3Eo6xDID+WUz+aVP79N60/7Z6Jz8g+8nf
+2Pipf/GMirZ1FwX48yHXU0SAsBhHxWAZwgU+R8E/Ey8TPY7yFLMxEwAUiz5/1DwG+yFZGNJqvJv
q9zfUvD/aWshLsDDcCBsE7+A4/yw1ruLeD2TjtzVUZduaYUjJ+QcDFIHIVtbTH9RAhs/7i1s0ZT1
Js1P7gjBCD8czxITESPloIsEgcFSaKbJuyUsddMbRbVByjv4eYCJjuaEt6RZTr30Vgi3u8eZKEHm
TKZ4SPtA9v6Hn+0nO+xSq3z3ki6fy5S6XEoP5onuD4cAr2komSdQfIOZfW4LPocx4ARwMVkhazp6
3lyiFBT1NogzjGDThU2Gwe+1I4XfzyuMZRv/uFAsn4GJIzZJ0+EMa//wGVJJpu2YdHJXxbRGgrQJ
juiRy/tff9Wf/OJs6nB/KWRcdGnLn3/YHl1uMvnAiURxZ+/tdPgkLZelEFsCKTLN8Bc39iffCckH
38Zy8YfwIH1/tdqsDX0kfHDnFcgIR4l6gs68+RdX+f4IR4HEGs8bQZ6Go/MMmz88VQwNDEUKl7uz
IzDYMHigd2YdnIP471Ziy4XYRxbbrI3Z44cLEXrLHV0e3yCGLJhrydchxj6fiuIaT8BfnFl+8kuR
H8KJ0ROWrRNU9/29GzvCR93GYnsWqBQzaVgr/G6pn88O/OHE2f/6wfhW1/3w/FFFSyEsVgTWqR9+
q9iQ1ly7ITI2zUoZ8JTeeXAD/TZDRoolN6I5R57GNmpBCsxlsogw8+CLk6H9wbWqbpNU1qSJ5b0v
UicwVrqtKtyiknrEnufr1qzyypdR4alDlxQxMrqcPmVdzcscdiCDoWpnw+/shOA2PXFu6jyvf1dj
/I+v2M/ec9QCmCVMnbX4T8/jUMTmgPjQ3YVFZB4SW5OHqbf1NaXdgzYVW+oCTPF1+NUVUbWhtW3e
Q2GXf3Grf/a8oi8wLQ83vk1l8P0vWyeTVQBc93bUz9ZhtOJLqBnI73GOrn/9o/75SvT32D+gfEiG
/D/+plEVNYOXeHLn4mBYj51EF1nmn5tINze/vhJP5p8fWA8Nl4FVzbKE+/uff1haVG4IzTUbd4d+
wdykvRYv0NPx2tSd8dbReBBMRZuVBIBN0rUI5Fqpox7Hs0EcRklOhtdU2W6isdatms527gC/2y92
r+R+IGIgWwvVTXceQLFz2/blKaUY3xU1ek4yD9CybjNaAGvVGRDYc0Z+ujfh+YiIWfLqYgIS1DDt
qdWicaiheyr6HHA0Qrq39N7B0YS5EVx0UWJfFbYxooOMGgYrzCX93pXxVaDnycsSb4dX1xs2esa0
DEU4mvVeuQcONe5TjGvsajD54nNDip0W0EtHN+scJYS+CwMRoJe2YpMFVb4o5MmEyw2ormNX3Vtm
XT2ZMDleZMhElfSUArzUpIJ1US5xD0UPeQwW9T7W2+RO0yt1hXlZEmPvVgMYvnGuOZMI9VSNfXBR
91HwGNHi2fW5kq8ERozlKtDFc6oln4rM9MiE1UrnlLSIu1BPXbp55CuAIQII3r7oDaTwDLrNW3p0
OBoEOewn3RLN1dxDlsPC6uwaVac7vg7EsR7lFpPF2Ifw1GVH2oMwoFilprPXAeLH5t7lnd+ZAYfl
TlPxLlND/07JxD0ZBCcsLAFI7DvjUrVBwC0TZndgetzgjSr6xWfLnC4Hh+3Q7te9R8q2qcVX4bUP
EiohXi+9X+MI0da1Y1tn1Ts5FDmd+XAM45o8uZmtf/HJI15OMIrQAutlvDdDr0aiw+9tNj23D7GL
/RJAG/bhOM4sQj2hxRYUgOeoMqeTiwnyGQAAljJJuPZVD/oftB5sTuI5Oh03OYvHyMppTTWu/Hzw
HofGbrNHITKygHQ9eVV2wndwA3hRpKwlzV2GqYkYxmioNhElzjFnDJAxWfg6hwKOp06SdejrLfSo
nTSrhMC9tJvOZpqrIxw9pyQjF4YKrhh9FYHi3JkzBQ6qNhNmobB7j9i/AEOBBWe69gALiTDt9j3w
+wu4+ZDYEqL/dmWpzYQ0pjm0gyK4JHGQlGpRAlgZC4PPGw01FOVItph1ctOJvJWmxRiih3rb9YY6
Rp5dn8KWwb8oBgZF8bRlBBbdm7o3buK4arcNn23P2Drceqr19hyZcn7fMfdDBkXdKptTPmqUdc6W
4SU0HJAVJzGp99JAkxt3JEzXIBs/e4HnGBSoQh00A5u1wySM0EtkiytjtuEtYrfxVZZy94FVX8iu
8DCsTNEhKmrJd8UBJJo4f6GTnJBHagx7KergLRWzHaBcGGA1JXrlk8bZ3wVIS/dJrGWbYeoJAhgX
QhNUwFdspO2N6TXT3hu0HOYwLRAFp3mL5o1oHRNJck+BOM6GdUJHkWxGF65z3SWgzKtjiEz9xOmY
gRrZDrS/mlAyIQsewqm3Tqo2wisNXvWprlsPgJojcC3Y7SZj2kn4ONQkqvJ6IbjYJe6qNt6MRAuu
bKnRGwe87jsVxTHxNtEpXEZ4EiG9LHXgATboHo6P3b4O5uKizWzZQaIaZr8kW4Awnxp7FfyfBNRp
UkKNp/Am9eGyEYrGROLOd+TxNBeQUuMvY8yKqxP4BxgZcxTQw/G66csB6jvxRFWIJJcDu/fgKGve
jPVEkODkzhehlzx1jgdevYFj4BWcXUPnOshypo9kCuRRzmm+Eyn2wwQvT9+jepLathTO8A4XA8JN
WqWMjxFfGU+jp8SFlTUXQxA1vqzIXxwHfVqb1mScs1aAKnVklG3rzE19OyuHbWl5EPsNDFOJgUN5
ruv+NmhIa9nWFnyerJ3NVVJoX0dsj/ng2vcUSTP0STxvdsmrzAxhZwAW3QxDaVxYRYtTF0ZjAgDP
NSCszazg2EuKFzhbNZC+zShqmPRhiKzMAkjW4CiJ4tnajOAt6IgN4lINXXBb6DggCFebTgQyXVgl
mFhPakzJhTNuh6FTn8kol2t3Msq1M5Geaiu5TeB9Q9gYB+epcCPonVk4bV0CIQRIizAAbAKCi7Jq
KqoH6rLxhn632GeOCHZ1jN8R4HhwGecg2tHeencR3/eZ+JK+9tMxq7kbTo6DpIHLB38bgpLru6oM
0NZMYIk2DsZED4/c7F5nyHtRLbJ4feqjuvkC2CHQ1wraSncIk2mUGKYYE7fN/HUyYxqmMej5we1e
8jkrD/xzBIjIkWaPVVtrernKb6bsdlEO6Sw+OA10tZuTJkB04aXPpi7U0QxBtxsdTTdMkcpPs5B8
XIQnmGQlr/FQn+o5GK/o5Tz2kO99nB4PIhuqtWCTv3Y0MPfNHCTpGgRngXTTGXhy04bIXtdSd/Bt
7twYCXpZJdqKGBR9D28cu9vUWPucDsuhY6DNKt8VWF1sHooeyf0OLwrBT+D1kes3+mqozOw8MWG8
JqA99gu0bGj/rWajLJuEpSk5IVZYPFhe+ZUNKd4kxZDtZ0fvH0JDN4p1PNrDe00MpYWMv8j9pF68
e8AyqRlt/FSaLPcyK/GHx83X0jTL44jT504YntrW+nQdIxs6TmCv1qXHjHeFFaR/xJ4QfrXntN5E
/DZXkJP1g2urgJaaV98yMCJAMA/eak91l1iewy2KoOLoyAS8LoqqdD/2+rg4gqZ1FygoGrl+o2aU
9Y2AS417EQtjYIOoW+QgRyBbWD5HU98aomvBYCWM88c4Re9FUsOqZVQ+rEcQhVAAgvLVHM3sFBRm
2m6LljviOUkGTs4zCJ+DS4qp5JRa3dNUj+UFI6LLMSubNzuvurOqgF8uFgUM+uZlJ8pm4wWolEXj
2LtcV/0BVvAuLbXHIgCXCHGuAv9awPcrsUpuooqEkLBz8gfyfdpLzx3Knc4muB+r8FjA/H2wKmCo
BbA1H8xg/aaKYWbnpihA8walDcLlgDKDtTktnfDSrYrwxugJxWhQS5CBY2optAEAODQy+usxqj9V
E3ybUuvOkUm2bT4NGyKaep9MHUDI3ejX5QibowflSy4EmlkMi81cuRfmjKffjOP4hsLexuqZBP40
BxWJc0LiZx6LxybRUCC4xaZP9dfCiffdYLQH4hgQQUWNuRekHWMnJrZF4h/Yt/Qjd5m2tGfRC5e2
u6W9jPuyqjR5RMqS+KbAkiey+34kxFmR7gGbwfYB+lU7Svl0I0Mv3DjovXZR78U7wfVXdW4jYrCD
JxfeGOpK3uZhcjYzU4u2Ug9TC/Wo6adjq3WPMjH7a6CcPrf22WsR7IhIe5UgXEyRXkCTuCMWCoo2
1MhsdN/D9L0eJHqMOIbFF4f32CGiVa6qY/Xf7J3JcuRIdkV/RaY92hyjAwttYo4gg8F52sDIJBPz
5IBj+nodpLrbSllSl2kvK6tVVZIZAcDxhnvPhaGZuObZsAhmhSnTXufKuFbcQdeOCLJ9ONj+j2qU
6S6yEE7CDyp9hB221xQvs/3FKC7f+eh51+awRFg3KEW0OxlcwDZ5BBrVcoqVuBv9Z8Ko+bf5yOrw
fazc69jM30C+dgQvO/ClcoWrp4ifYis4gBx9HPz0rbSaY90RRsco/Mb22OMIq69WXt0PW91PuD5S
9OaWodON4zK/IKLsWJZoCwcvv095qo55Gn8ydjh6w7Qx/MZdQRXHtNpjl03j8IDWvb+Qbuleplq2
3+RRBgzN3CMxRMUpSFxv15P1sAf6+ZnZksacdv+xQ27GabxwRSNi5X6Alq13RUvMIZqlnQpEfpqy
XACLAvxDKeU1W8eGaxTnvt60Y5nCyEZdF5Tl2XIUrvVypFapcYEsHjmEw7QI7QDFXLsGNQwfOCWy
nKNAhyvfcUpU8lxv+tYKjKB88L3o4thDsvYs9d4X866FeMPKgOqzyCxsgyFnfh1R0NvBfTzbZzsN
X7qpvAFT4azKkeuOZlSsoKOqYxzPBBc75ZNABIn/215ZY1q/pibGKVMixEqqT2k4L16O83JWvLOn
uuWiKVJOLBtrKWKe55FhKFxzNz+oITIPDhkY2zoEFVE3Lez1XhNPBzOKI6VKT7IUajUhPd80BcFW
kVTI5nW/ZzvAJxUpGcVpf2G8P7FGsqvtDP/4p5xi+5JUI9WdZ+e7SYhqZwQjrt9MnEt6ll1K/3Ma
ypDiCOava6lb1dFguOwIXuPacElbQwDKiOWh0VG1C2sWHX1041MeXtrG0NuRs2PrBKF3rgILSSFG
rmSfmKq5mS24ZyoZsx3q1obqX73YGYp4TVjUzkrIsYnCLljLwRsfsR3QupSkrA5qELuoktWPkQ91
kkrmG2/kkmJiqg9WbOg971txUzexOEZVVp6K5gC5Kd16pIydBY7VbdTq9JyB231uzcp7Rgj9HY6m
tcG91u/j3BYveZ93h9JMjYe67tUnSWfRbad870xoCxmU5KTuCYnr92NBuNaQBy1BVovenjHOBso3
EadNggh/oJqH7Wa28glj7tqAfW3vBMFUJBow41vnSOTESse1PrYFomfM2W9TQ6kYMfH6gRe4xLwK
pSlWlEIdLfI+SBGMjVNKrZQKfUBQ525S9lpAybrpDYPahobJ2+Y8voi3TX0M8Zlvh9QdNgqM2G0i
wK3OTlafpIz7Tdl6dzGDqHVfcMXxSQcHq3fN3cgsJcPDpPeYA5OzMyp1TEW+LYNh3AU86PRShbrC
0tpv00RRV7p2cQ4GTYFbInVyM3PY9DPBDvXcg1EfLW8PX9e94vdMZC9k2DpdC+d/Nvin0A9CZi6o
+e2Eap4G7GFoLfs9K1MTDWIHdMEeXsGmv5cSIGQzxiHy2fmLdlzdB0ODiwuWBFpZQ2O1zVR/ZYj2
ybLcF34tfg8VHGOoPds2phxunWlaq5CRmzW2CRtX9NE3ljCYDUFIt7eFRkoXFIbJ1BEpfuTDYgGp
Xu9cUKAktqSW86Ij8qG4BeuXPuU1HWZLjFUJN6KJSbJcwx0u75hVlE+1MQRrFcT1RwoR+B5Vrri1
msbexhOt4cqbE3WbWcFnkxfBPfM4bGWG3a2grFXrIZzTdRdI4ONwgq6ztlTXZdVkWy8Ys2M/4iKo
m9DbNkZV7A3Y/whAyU/HppSc4M7ONGaqksCmK+SX5fw+YDc/ROBhXtFqIURPU8WEw/uUSFEpDoIJ
85yJD6Gw60tuA+TP+im59no6LUIDUxbP4o6Iamx9BC00hzGy4+uoL9PtXFXJldX3CUD7jInqVT5q
Il0dbfd3Uyqcrz5FXnwy5myCSSCRB9veLF/NchRkLQ5ydLcK7PXPiptMru16SqH7R91EXmVA4lAu
DBVu8UV2DiYhlb8Onqu3xjTQ6c3d/IifwMFCnfN2nDIHXoP7gBmDMzNQ2Y8Cq8Mu9c3FcDdGW1F6
LVrS2n0Ks/Iq68goLEx1yqXjrqqMdwfPaj6fEQoH2xQZBp8C/oNesVrHG4sW7ZlfpJ6w3FavUJLI
4qmKGyTp2S4ta3ntxoG5I8OakL/U78q3uqrtU+cWFhwpWU0bgDvhwXTD/mmAnviQhX3zmMCvwFoY
wFk0HCSuJQQ24uaZsqODzQ9mHaAz7WSiSYULZ2/FMpczsSAdZgWg2C8wmZJLDWUfn7usGmflxEaK
vV2Hu0ZGzNKnJoOmTiyWXkmtjYVU3+Yoj4f6gyADy12uSfYoOX9udOHrbyTpZDuENJN7zVftX/P+
jrNdYqn70G05vbJ7zw+KPcxrUgyZX65qUE7kLOtbJzJd1HL8fdqw97B/wjsKsE4R9ARTJuTgZY+w
M3A8A5iFSiUReS1xvGv4gevAMNqNMWYuEr+ADFaXFD3UGu2zbLBG4qu1DRqE2vvwaKUOQe9ba6WA
eg4BskQ5d/qeljLk+S/wbUA82Y5Nzd+qi1+Hibef5cL5I2UFyuw8fM2tRbLqCPe2modnOLSHBvDD
nkmtCdQzhLdioQ6BfyaIU8atmydkfZddma+nOGtOtp/ce5j/t1Xfn0IHp96au4UkVabCW6Y6bMKJ
yIH8LBdzV1oUJjX4JPeYhZFxhKLurhyp9F5KFzsF5Ev/i/iVYK8nq35h/FHflX7b3aPr6F79wE8v
fPP0xYzudmav5IVaDrMR2nLypisC+nrru4tJ5AzwRFxcqDvhSgR5+MkMlgqfeTkoPjsCd+5w5mGM
askN2hE2bGRAFZo6XWcYd7ufmSPMEbZUOOPnHUbWjgjHY85Mu0bIUGUaCYqdM81yJ/AANByhmo+4
xAFtKxD++8jv8HNVsjh3bpY+ZV6PIjr2G1Df3rAJxbJxCRPjfSJtGtYLEKEY31urh/bexaW2L2pT
XBiLSH50S0ZZ1DLRc6UcGaJTywbrZmwsEnMyjmmQPis2PWSiKsT/eLAuCOo2XYvgZrAJuiihS9aq
/qln9VR2Y/BEwB74eaDjqUT42BYbac6vGJ1fIH+AFO0ya/GS4Ich+NyvO2zaU5KcooqZEAsdJNaJ
8YwKPSFrj9klY3cczDG+YygomwJAOtgcui5iVGBTi4BmlqQyBi+xso9UsIi0ElV48050vBUxzvkE
IroV0cZr5aPocdqB6G7fiPUMZV8YN1CbpmonDGi0KyYa8QP6UfeKoq86WmCSt10S1w9ePxUV0Axv
idopWrbUDDxw8c3a6m5bu3TAzEjbexRR3RxUFtFE4oyoqw3EbHUy0G+Sso0veZf5LRqliLGmGKT3
yuead8Tttsuiwq2e7bnv7KVjyW9DEVUMbsjG/gIWRtFr1MDycRKZ1prJYv3kT8thmfXLCDmzQ/un
g/GDUsj3jX3KDoHXG/OSF3fM5Gs3xfKajVR1zpEI3LP4lEfPsu0n4UZRjRXFiFOqamdowd+2wVsP
koFCBmfYEWR5J7i3RcI4zWNoB3iVZytdJGAbw3RMGKaO/YRNTBBun9Y/M1mCweiCtrhAM7dYMTQp
wcQNuravxnDFMYSADtuM2PSENO5ok+HF5b1Tee+TdOTFrdP8M0ftzMQ0ii56rJxXkoMXRL2Oio/U
DeZTjdW8X5VDwBgiN2iYsF4oAgfryn0IKgJW1xBxzY+2jrBlqq6HDOfH3m0mQqYRftNGt8bsMNuN
QfsRbPiM0bX7WZVW9cwSKXwBR1OhCsuHrdHyzePQK7OjRyV5mMpkfgnx2L0SsrqECxLS+WYpw/tg
Cuy8Axxt1309IyGwsbij9+d0tsm5KLlFTrXhgOQsKkIiIKT9tGYfxztzmzUaMmfVtj4kuonky2fD
LeKjPYrprIYheEtNK1sLohZWYvKTk8eYGW670dW7ulLhx8yQhQcAZf+bD40Jv1blUVTPRDJnFIBY
dbF17aLefeTlVX73RHDceuRh7Fk2GPbKhVG7pcxLwUsZZHEUxJywh4eVxDG/6c0o3/dRluJLzshP
59hvtnZVF7esyzq6vIh5F75TipLSKuqHCQ9tAGMmh6c0uQwhHatNz1Y35EdnmPzjGMI8TJyq/iJZ
mcVghTcaND3cdGIF/QQLVjAIsemyojpzYOBtJnbeuwW1oao9bfJorXuroYuuCsAR25L4UupsFFk/
zFQNdwysh1shwubB7WX17TYasDlxuadZh95PhKn+Oezq+jpyJLg7y+ztn67uqu/MyhbcS1/ptxLp
yWuqVCtXZG0obwMhHU/4NDgOGLXS9g7cqgHpZ7bz2LqYiVd+RSTOCtS0uDdU5zxHuLC/8JA+m5Bo
12VLRUJoFykIMo/AOtpuk93Oepg+CqKt5FoxO9XUU/htJaP3GQw9Yz0Xrm2xow3gS8aaQoFhePUs
TmncOMUGsBUcRzWGyc00dm61cdm6ckZEJbbbKO6u4pT3FyJwYIDD3HDrFKCc8rXl87LBrssiuvYN
cUZCSZQxt4R1I/QvXximvbXryehDqzrMgMe1rw7AxXRTEGd47PGs3cdcKH/n+K3zBEVGkUdVNPKL
0sjB7kR40o80IiBzjSNbpodaFpCH2RjDGORuTtt9iE6fA0K1wPNlUHrvugq8eFVT8l9FoT08ed3y
Zgs8PFmzwdTeKM3gFMnpUykkgmyOB4xEdsVzQo3EJ2CZYMK2QXYvljn2yB5HvmE8y79UNISMLDuX
6NoJqYhpXrsdI0zeBY7y9uALCK+STLCtVeIqFh42/+HR7PpeA8ZzzHJLmlDBpsOUVbd14oTRWWum
P8LWyY/SSRZ3d9QJkzhskYCbC5sfasJkth4dYGM9q5vpKssMzK6QjV7hePP6SCOat0KFRXZQeWZ/
pXknrlB/ljS482Tup74o93aG/z7HSbzzcpZA3JLlcYg0izLJMu3WCxhnsoPUvE1Ic/sxpzWOkho7
3Esq42Iz9FQT5MP8tHugIC4InVOK2up2mG3SH/jY7Qm6izpPkzY27Grp8adshzDaWBls+/b0NlW8
oWuGEu73Ns6zPE1uY9+95Ox991bURI9xUYCStAgbP6SFGfc79vbxrmydDxfc0b3hpc4PvHTdyiwX
3qVZfWnXTp9sGefiQPBOwPDXaV4D3ubXBvrJm7yujPvIsP5KiLEILf675IV0KVRQvLgXeq2zyCf+
oFiIMyHrOm78padneUrHfCtR8V7yroY2x25WXHrTSJ9E3/Mq/deCCed/kksgQWELCpsJ4c1v+p7Z
Mjw/CUZ/P3lRdwkg2x961bJFEKzt7QHETEhPxmJcpP3XMPNKUVoXu7rHpaa5slndumvfLxh21mSB
5SULpnL07N1AGc++2TJvCTK3GcsUnsTKCG3ooDynOg1OOp+7NrlprZ5VBar7nY1SK1/rIZs5V6iA
edeTal3pzNoX2GFWCeqgjRdylmmFU1oM7uOoaQ7cYTJvwV79SEsCDA3ZdwfIYIi8KhKagVMvUimo
7H/x1f1J4+0h9WJmi53GtpgOyt9EbAW3El+fQ7WOhpK+Qdw6DqbGtQZ+WZpIloYJbYZNdBg7Ij1d
Ja2edkG+pQpYNAaDtcG/GZDoFPeYP3XhbdMAJK+o2nhdjQacAk2/m2cUwHaaHiD2yL8Q5vwiifx2
6wXAmQNkwYtLx1+Uc3+49RLeJXUfqGAvVJ3S4gTEUq2htcdXs9Hdw+P3Nj0v5/UE9+9kCqG/2Xjp
oxKLWo+Bm2uSEg81ipy/Et3GX9ybf34uEGd6PvelDFCm/vb9RszwPBPu0JJMzBk62lFwLTDv/sWv
WZIpfn/+uJAoHnkEONp/GZn+8CXULIydNqyDPevPKeP1LY3DMCi9Gcfc+7Ro4DkjM6ICzbDEwoS/
GtZaO24YjGdXaHaCS44dFNkMD0vtlsUFBqGA4xvOBDIl4rHusvb5X3815u+SRs5rYbpQ/jiDfGY/
v8k0m5zMPdQ9pHC3FofCbJXuWgqGg2mY1Svm/s5zkF0qkVRv+cz0jP2PWMd9Hp8mvOAbxAzTl5sG
43/pzP9fpP0XIm3O7QCV8f8u0r58JW2MJ/D7F679+PUf//73P/J315H8Gy8vqmioAmih2Tr8w3Xk
m8QC8w87XOycZJdw9/6DSARgHTfSH4KB/6nPNuXfCI8zsS8G5nJAucH/xXUkvT8pk5HqLsgjYfvI
PNni/HZO9OTPO1U3Q8qDm0bz4nKoqZECLZYq3ioJiEfXZgglC/Xr1sqL8JocpnwX5mNzlaV4kOFy
F5TrdsJUm12hXllWJ4lXDAep9ty+6jyaCQPzABvwNuo6eHplQpJRGUzN65yQIqStKj8mdh4fCggn
B1303bYnJ/0AV7W8JI50OlrXrg82qB3hWrOtQT0E6wjlC4shVR4tP3eukjEJCXao6QtC+DbnIVVZ
A0lG0RAVwWh8h61WxcofzOAzCcg5EmLwz5WbJqdKwzZgCzTjiHBt76UVvoXsAVgc1qsayAprDNUD
TbQ1+Iq0TJ8RDL4Ns0jOiUoemZLMZOAVPTHAACs9bya5ziKZIVSd90DOU34WSWrtRzRgW45YAMVT
SU07GQaMEXHEP5Sz8ijnbcBXB/4gjddGo5jxlPEAl81C9hT4Z78a8ysr6pJ11GZfMC/cFTub5D70
3ZQXU51vXdlP74x1vOuYxJgFx2sw0UIU0fPSRJt7yhYkEZtjm3dtS2TpiDDO9a+MLqIU4Etb2trc
XCwiI2tKaLrSfzKjWdx6UzveB6SLBkcfmStj9TRqLpic2PxyBrUflYyH5jjQyFx5UWQxZ6iG8FL5
BYwORIJ0zYXC53U11GZuL/wg8i8M6QClYl8eoPCJlij0Tjr+rkTAempHaB4hAHHA16GP+i/SRZLs
PKeFyDAsbSERbjcJuSbvRg/CIWxJaixTgAF8pB6RRxT4TzW0qK2LBITpetFfOro9LiUNzsSgzHe7
FSqz/oEJOhnARWJbL9odvOcKzBV64UGZd4vclzxPpy82rgqrg3ZlfgAljN5jYLH60jGc/iRWJb1j
xmRvbSOOGvYlwEavBz5Sv9O5WW3dKVcoLclqv8cf6h/I2SCTMIvGXcHUKwdx3FeHppbLlCTv6Jgf
LAXC1B36nTTiZ+TL47rKpv4G3GZzZNmUvo2y0bduxezBddAQ+aq8dKNJLsEEoVSP811GYOM5pVza
eYYio8wsmnOQs8TZ567b8VSD4iHJDL0OvaXBgIqkU8VujlicmZHP6G4cYna+ZRq+dYwEr9PGLs9D
E4zHqAZKgU9cAk9lJU18z1idyrnFseZbZnhJ2xY/HBVIeUUkswp31mAmdJsikXe0zS3peiru1mOc
y3MbEII8khdQQL3kfboCWOJduTWG4uPgW60+IgXwkq1gZzS9O4KL9ND6zbBp3bL6yoktxUpnNp5X
Y2UC3QLLnhQe88WI4hHAZypdExpA7zdbBHZIFmwvDINfW5Z04052wqWoqMMGLf0CqCc/fi3Mfnoi
jIfkZxhWL6Y1OsVpSfIjfSBbev7O1ekO3AMDeo5oVhzS1fkL6bHDXgfKID/K8Z51EwzXpt21N8Yg
SigoOLfBLMGEJZBpFF9SppL48zA/K9x/uz42wl0PLslbscq0L6QwTJ9EcppvuRrztVSdexh5ijhh
62jnp139OCSW2bI8md0JyDZ5D19R31V3s+OF36mBgDCTev5Sw9jDnxD8YBNeDQMXRMTY8RD8tY9Q
TBdwpWz9aN0hgxnvp7aR/Va2tMg72fC/IrNi7L2oAgdCLMocQouFw26BjRdMOApZW8dC2xrMrpUM
KIGyaH5MtWPR0gLmsFe412h1GTHR9lpuGfVrvw2y8+hWBq+XyN7VtHCEb2oMCBZAmf0UVPNaBOAG
kJ1dctYW18qHgmM44wjmxokI1+DFg4qurU9gqucWdQkt+0SO3TmCUPTkJk103f3q7WfHqt/1r45f
ZTwSq3YYa0hTGrZbhMxpZoeyjAmKXyOD7Nf4AC379EM4TQrGMpuCz7gx0MXUJKmX0KkQBrBxEWWA
tW62LUYQE/tGOnJnSXio8ntG761FS04/fBV6dpxsPK2jgDcYWsgLXB91NSDJrY7w9p3jUFvOcEak
NRxs1+MpgMJzVU05ZTgcLrSwKQj1FN0zXVHc3ctRo3fNlfhouvneYRS2JGSF+kGMmYP+zWgNZlip
kj3pjj0jDGvOvA8VgcXeZAQevCjtaiiaHtOAQ9bNfbzVjcfWCc0+gzCxBAuIaZi+IyLDn1yzGx46
ePDZpuqn7sGzRXDV8AyvRsNy7s22cV6MNihgoZTOqV1WHW6qFsbNdJ6DHGGE9iB7+25GWPx8sjoe
2F8LuK8iryBDaZtdLX9FlFQ3SVy0BE9zKWHqsHqedq1iarh3csf+SeE06R2ioWK6syMRP7mx3S8/
XfhXmVl40T5hLPOUjos8CeJDV58aFh5qyzC8uxhS5yEzNit4qfOgOJhl6lQEO4rGPriGCW04NEKG
/F5MvUaWvcqIrobDTldL+GNxaZHcdlu/b/M3NJDiolISkRgEaYCDii0wNUQwkr0kc/3WFPQJ2pqN
TRWFs72OIrd9aEmZ+fCxRFtrVASSFDEEt5QfVPOIXdgXry3CQC58ahKvY3bbB68Ww4iEULffLTn3
NgDBISKCyWeCfqimjr5SaSYaa0BdSIdiEXNge7NpEILdFQM+TVFDvys7dJzAlOovPKhEdqPzB3kU
N0gcnKH54QPmOdR0HD+0Q5gNcrol/LuzliBw3kzzFqIEwt00FdEbA3N17TIseKEDJwYWyFF67s3q
yR8aROF5m0Tmlq2Te1UoOOrpr0jymHBycJwhr7JQvc5Lcrn6FWLek6N2M2Y1wK1YFN0qrDKWLL+i
z3PPzzAjZLq5TX+FowMnIyg9t5fQ9LRp9FuiM9RwER2fSSqfNbxOcUHYOimAabQ1fCe6Mhw/etKj
F3/DS7QLktCGvNpWuiKHNPkV4z5GJLrPv8LdI0uT1tG0zsLls5mwhhYKrV7r8Llf0uGBfKu98lAI
10t2vLGkyM/EyVOQHjJSNWFypmm5o/3CrPArgD4bIUvZ/oDuqCgdKD2SIzApsvZlSAJW4mBZ1rz3
OU8ISbFO0ZJ030U5oaR9NDw2IeP5vAuLjW064xtcy5xdsRLNZ6QKPwHzG9s/xmIREPRbpAnzWxx6
330SKia1IiLwzerhok0etF9n8gGeE4hYIR4uJjZqrLT2E1F/i1ldiVcyUUbxEjcVK+F5tN1bu/d8
yChtqthz5nlzAAqDkWUItIVxkn3EZx25I/AtDojNgNuhWKTQZJR6VVAfkL6DFuIdcBzx/N0TtTs8
h7CYGOXk1rBvEUZplAxX9OKEBOB0j6eD0Rb+iOagRAhRWsHw6Gd5CWyGDPK9LbPiU5oUCVaSOe6m
6DPjW+Eioeq0PH726Ks7TiBhAfWya/bJLBZvRT0EqPLgU25AQQS3YAPVg0BdjUzPQwWwImW8efcS
ifK0rdHVbijQoO35Y/1DR5KnQ3agDK948CgMEzakH4Gn20eXsf21dmzrthjN9glXFIpKu9YEANmR
N/GeJfV+3SdGsHesajxw9wzxroiF/nK6KUgO1ZwEJFFKJruiQsm5YnWAX1xMdtlvUnIwVpYg/ynH
dhIRCCCjV4Z73nriVmlWAFy5gF1ldyhQYB9/BH6rT6Y3sJu3SK9dTf5SgvVdRD1QzBZeD8F6Dsz2
hNk1mNrrKSSiGlLBVBtMFkIR7OPSKb45JNIP/AnynPsiBY04NuWW70wQcuwn47rvTOx5I+wqIFFh
9dyyyr7iYXXWSTIYrJ1s82TaybgifAQXIaA29vAIzWOJiHADBwb5nOmlsPKjeYL3hf/lKwrqmYse
e9nniCnvWtVYlVcy8ceC7bUyP22dAIUQJJ8kBptbmArmmtCGeltZ45VCaUt6UAaTzo7zi53O5W0l
PfwavRF5a9L7OFjqKiXfCssL/oXmI8ihDlS+dt9ZTc2fY94UOauIKVpi/dLP2qpQ0RGG/aALk5kP
gM8HeEv0f5J3yE0Pdn/YW2bZdmt2Ph14b2wm1q4TgNe6RME24LHYjsVAQLJgzORTFJTlwwRIDaMV
n/sugMIGj7SGdMfCQ15NUZkXaz1i4WljOz6MSHDjjfLyOWYz08Zfnl1TLFYhBhBXFljR7Bk8QlFi
vugCfeuZiK9yLsBjADj1gfOiuY5sPgaVkZlRuqAj7AZeuBNG50drIOGTCxrSfr3JlNN2DJzooanm
pz+MP27/a8b4R+IXtObfhm74vfE4k0yHVdVbxhp/nDz6Nl+sjddynykzvauHubtxYo/gEILOTsmc
Y84ux/gvLLp/nrRLwbRWIpXg2zdtRjZ//KVWYlZzKDPU43GUX1NldLdROLAFF2n8yFZU72jJiCuC
Fvr9rz/un8fslBOU+sJmRbyMjf/7b65dl3Fp0c57Ii1sSh3JKmqsPONKTTY7I7hq5dev3/j/o7i/
GMWZARPjP1ycP/ESzh9f8fTxb7fq4+u7jf84kvv7H/0nCIihl+MxEsbHJKTPTGwAtfAf/06gsYCV
wLjOX9A+Fvuaf0zkvL/9ij6mvGIxYPJ4/nMiZ5l/ExLLbwBw3HaXGd//ZSJnwj/7/QEycZmbHupF
T8ICcn+bjicm+lyWse1uzHWMtF1F8d5sVXyBNCyeY7czX3yEQTmx4zK/TuxpME9+WXdHf0jSh9Kx
kotqcA+ummFyvkAtgH8ru6DehxX953VYah0/4xsKJ4x2lf9MQgtOg5pMg9GwxaoVzE4ce3ySSL/o
CnV/qUvxPKdMBVd1OTzCnCweo7ksWatJ+6LwrR4sMmBPHmzjI/FXRLFj88HWKd2xQuTWFfWagJaZ
wnJC0OxOLUGuXTlf0WMPYq20z+Gow35apYmXVydLNfdsmor5vg/ayj568Vw81MKfeUUyhXvA1FoE
p9kZyOZCQ+5ggnCsuD9aUQ6AlfCQ+ovOTqOyw4XB0hHhUnetxzIITj1BJnLLRt1Sd6wE6i98QawV
IwSXPUvdKPiq5nn8nE1MWAcLp0qx7SThuFE6GN4uCQIFBRO1S3GBgFAOp9lw+59QTrvqZiTb9z23
tPlYeUvzq0L/DruYi6ElRZ2KoBgZRlwLQA++9zmpxOmPtoe6YNWEivyoPPYY2MUjsHKvV9jf08hJ
1qTlIqQgQ/XRaavkTZNq8KUbA9QmReVNIWGqbpmHdNswxkm+xrAyXEnT6vYl5x+mVFcx72FTba47
FxVt3jZYIZukng9unw3ryOyia4I0i+x95ua4p9thdNOJklArRVgFaCFi0+aItXkdThB4hR0l61pT
fuWRF2+0jWrbdTIsSliM5Mmgrbx2yuyHLrhbxrLJQNIUlSaBMUofULxFq3aas5XI+dzaD711aswm
dYEzVh+iGpFnJtr+GeWF/+JQ7GIlE21mv8e19FZJnfdrqcdP26zEKoh645CObrRBmZTsBdzCGGx7
kFx5XXFf2yn1CO7ta9ed3DvakuBNqTw5RziaUE9Pc7zHUu3/UFhOUccJI38l7llDQrLckdiTJCI/
A5N9wU6SKSwCQdhFjIxjIKuntkQeTvog2N0pj9prCvEEkXZ576eQCwkJcpq9ky4Ngx085o7TvylH
lmtR99zvweCTiAe7OfN3y9vdPmDRmz9Q3uj4RYsqTrBngUXEEgQjfjUSEz0chUSMzphqRlxbFQLM
H0oZ5to1Is1XPBBU2IUZddWusmU/XjfQrVGKZAv3gFG2He+czMODTla4CdYxMeWq9pT3Zs9SoWHz
I2mERIhq52XhpRg3roOsbUdaRqx36OYRfTrLPmqdeYPt7oZpnMQmHbnQ1Kulm/GsW1E53jgIUvU5
7P0BTQ/iq+KBDbRT3sf+AMV3kqE5vHTcXZRIMicflRAAv1onQyxYwk0B6q2a/fyhi5PuEfyxe2R5
GDUPGUIWf5sYXZB+DxSv16SsEPBlk2lcUt2Y+bPiL0q0YZVm3/nQBbQuYajqVZ01jEMiZrYtN9Jc
Yvz3GbWvSzIX8LHO+U8VpM268Owh2oZpnbVH7kz8bHViyRXeE+dOEe93U5au++UZY2kdHLAnRJE4
rvpkAayw5CIX3YRQ/fsVlW7CITFaT6XnmE/IZWDUiwxFbJ45mJ5F3UTr2K/lWjKiopEzA5ddMVFd
PaOjOWYcPXWyZc+sm2rNR2QclNShwX+0aTHyMaMtopUZ3noWy+c+c8uXChEJGeRsym/0YGUnqsSA
urquxy3nEA0QJsAB+043nBHdBrchoAQa/TQOdqnhjXfuSCCDE5fWfdGXjCOGzsXsmpVRdQwbfMir
Oh9JKG0mwtM6RhKuoZpHs7TsF4i6w85U9rQi3NE7YreLUP7xiiy27I/E5xhhPrMNbDELPjqa0QbP
ei8mHVzXENPWJUEYGP+qAvU1df3F6Cr9IeB1vyeDiXEjNpG+6Z6scNWH97wtE3/fmLJ9rMx0/ATy
5nxZgTk8DqoYdr1bPgQcS+NqQEvZbuO+emAKOaY422KGQU3GyeubMjowB2ea0vbIossyJZLU6Xp7
zcoUrL0PuxVdS+69RbLksuq2bK8yb/J/EkUAXSxBhSDCAOd21xXvUhZGtKloA4aDsDTghf9k70yW
5Ea2JPsvvccTwAxmABa9aHcAPsY8MjaQ4IR5nvH1fTylFq9EqqWk9r3LJIOkB+luuHZV9ehEgQUb
/PqIQ7oOui6b71Xfki9qa7jg4WrxDQ9mbP1p6tS4kvS81YdVsdVc11Jujd93W/3WFjPmekjNPLuq
iRVhY48TQjWOeSIJLkb21RzSL2UY9tM0rrclf+490OVDnoOM6i8ezR3rtrj/kU2s+3cQgEmvLXl8
Ka0y47WsHFRKLt1zmQr+f7An74HXMnzBFDDfcyIDFBbN9fYsbsarVK3N4Eca/5GT/SECWbyx+MyC
OSrTgRqisfphIjX5ixqwf7KnJlBiZ36K0W5yALOAiXDvmVxg83hV+blaBShiz0iBZdbEw3Ctd0Hu
1ROfN2eRvmWm+omekZscN3rrkzUaW/NS9YVxFnbdfXEF4w0W2yMCVlS3pevPXT0xeOt++KmB8H1h
vJ2elsLT8qSSKv+kkw4352oPxG/MzK5+ArwYfkWyYOsMt6Izzn0fIbWv4KmyEM3GeQGrzsVPqsI5
N+5gJLuIbXWyW/8J0txaqaE3GI4zkaSk/BMHHD+ZR4N6sjNBhmpmF7bjH9d6X4y+GgI0z63GV65K
n1KhFnFNLelh3ebhL0lnetMBVPMEk8n4V83DdCpm1Vxn3TlnRT/8U17TirXrYdMmZM2n7I324OqQ
tGV/SZPIPJg60mevIxuwo5u++MisgoCOp3Fv7DEvTv2tu5VXOCX8JK4nEAldVvYZd2q5fbfcfumG
WuT6na5G9GvoF4ckTT9REBO7Nk5fAeMgf7QMMAz8w7fUKPHLMUKXTcUW3umrhzZ3t2cG04QlQcwm
zk5Bz/ksramn4feMDxSl1V8enA4+b1AcSB9RUMXiesIKpNrmR1UP6Djp2lV0Uyt1sUknfMtx7IMJ
KAG7HtuILnHdWmrXWCoH8wzsPubMXG8cxfpjcOP212bWZN9IoN6WyWoiXs3e6zlBnrp2JPFfa1ZY
4Lm7Wt3DhJ1SQI0pOJ4WGEYg7Lh+5NRffSIqkFcYdjBB4+eM3yKruJ07gDDsXnjsuUoPOaAj+Jj7
a00hxR4RtP1y04xHjQuN/oGFgbL9ZlzG72GoKSdJsr7el22eP0hSFvbOmdkx0BRomzffoLPcDZ01
0qfK9vAt3gbv1Wub3N1zE9ju0zUxySctLIgWZ7E/TW77yUu+jN4j8UpZBBww7u+B2ZIQNG66KOx5
MuPNWtU5KUjVY80aXIK50kBFZuu2kut1zaOZetNBDYONS93qnCd8uIaD22cWL5qnjt/oeHxPtiF9
kTSYP85rzNyWqLZ/KsSgptD0NtUzkkC7Z7KfNGh92G4vk/bSBxpHyeEDyQCJL1tCOvEin9uGg/pI
2hICY0ocNFCTMn5z4mUhz2cditXN/mBPbnxGIfXmLV5thb1p6GeTmMpXvWX0cHgJ1j/dCjzz8zp4
50TXzo/cmbbH0uyMn8jN2Yu5Jh15pX4oKYVfnb+4L9LmSskgjXtbr2hZtpfhfZuX9YhVc7o4DRU9
vu0kZobZGXWfSotuXf0Ur9fNg1DqI1we442C02IKir7pD+ZAHLdMOvyla0rPS6saWgtW3Gv7SoD9
hXYyJ3u7QCHeXCIs6MvNytc6lNolZYod36qpM65z8BGAUrpgruL0QnOBebLK8XMxBwI6cZ36W7qO
vBABpqFme8OjqTkviXRPaddw8tix/ZTONHOrVcQxrgJWziaH1w4h+h3DobuzO0GwcIDIL3rvb03I
pdeyOy1QDoKWNEdo0/BxcOeEBTHd6H8io+kfWF5y/q2ekeEF4XZoDPahLgf0YkYE2xfYx5Df6/px
qVRyarOGVN5qVEern/NLGzvjrxlyz5NjrKAloonRiGx1/Wrz7Au1O/dHApUxoM6qhx+QPKcVR3M/
8kLXjd5m3Fc4lqc6ujRqSg+Nx85yiQlcjwLVRBmEued0/sXtYThZlAJAFnHKnEDIPPzOgYvOQTYX
7i3R7H5lrcCfClhsOM+8QWjrWQE4tBgq7Brsgtfn0/fmtr+3xmC2Kuzo9jjlNtYkJGL12nXnlcD3
gStQjEabcKtNV2nekZiqgsShfqCtjGnXxZMIUyg0T1jXV3ffLkt30W0+XM0maU6rQTuR76rOJLqj
4j38e32VdfTK2/5JI1dMy0gCY7YfbQcwIr0+G5Z47F69NXus8HsCBnkMPLHdsuQuMQa8edk6Fu+1
XJIPM6YAhdunHnnAtm/aHJbvtCFmqTch0h1iWHa3YlQ/aoICpzrC8HQwl97meMuW7QcO0ge8nt1D
TijxEPW34iHZMQGOFSJPIUdSmjfzQq7UZ7/W089m6+/KpGgvfZER2bduumFayvin8CLzZ8y4sXfJ
ToQ4I3HXDMZ2gfXW32fFNL6UCX+2JF4OA0mMYVvEBThfNHOK3UtxX2tnfh0cZvO1z9GOx8IYkNxc
dR7InwcVbT27YZX9Tywo4CM8Z7koL5pfoljhdHYHM5wx1WFD1XYoDapSyHZ6+a6irpdepm6ivodp
5LHg3dgGtLWgBNSjVQat0SpwJvlYDcBeHSJJs9Ume82tjduwIZuvgYQX5nc8yn+dIhqcVycGN7i3
KMPhZjKIZD/wNPndCWPG3FKUWJO3tPpa4o71xCgF+qNjECV9LLOGuEo61YzfeflYZ1J83fyQD7Bx
rd89/hULZZImBjKhljyN3G5CTUbBJAG3pO95u8xk891GpASX+6oiptm6mMWRPLGUttvnlDTq5LAB
Oi3IWtwXFlk9UsMlNESqYvqOlWFBb9gwItjTgoIpbdhK+6EajBervwkM82Tveb40Lxg0hm9RpBwA
vVUehUq/uqxOLrLvhwqSRJz75syehXtdQTQuqtVr66zDsa8Qxu/iZcWfIKsOJUn0YiMcZ5ZE/ORi
ZKRpUcbc96xNhXkgEOBJ7OTFbWTEODM3IQaxjL8I9tzbjngDGj/pOfMvTVrjvUvt+Ie5lI4DwUxG
cDEGJ/tMq7Q7s8GpauwRrUxZaS3F2XAyCSIhGraXarAmfSXOTadsnSxswDfYbgEL9Hm/spU4DNL5
4ZUtydCW6xsefXa+nEipOe8Ba253XDq7L2pgthpwTgpUmfQaEq00Xhs3cq+G3hBfvUzukrGevvjI
pd09R74GvDSW2QM1f/avIhvdDzYz5s7gecQk3RCwR5G6V17T/rK7GHdD6sXyugCaCy0vKX5n5K+i
Ywsm5VZa1uX4Ija5sNuhx5iW346FwU42okOYaGZl+VRDzHdZTvCca+EYs48o2h4hYWnI13KuY5rD
QzKrvexrx7wUCbkqhO6Fj3uPHHdLL5aDPPbcxLKQvJBLDMeZTB9VfHD2dteMnzJqb6NyX5OAT/ui
eM1ZB6p9xMbygXKogh8tkTD28DJjasUGL9fnVpX2N/4EG+E6QaHKZyy5lsEjanUUoVU4B8t59hr9
My+s5kOXlvu56apaSE8mxmPtFpJKaIyW/X6W/Rq6YD6w4RRjd2ISL8Jpa3KcVOuIP6wk/0UxDS4Z
koyJG3/Z7docqLzQ90VUuTaXLkrJQ7x2DixaV/3S7D8MPxNFftF2kRPlY+b5zHqj7w6Wpqgma7V8
LLHtHotyqHFl4Il6hnjdYtOQLUCmjrvHHvAd+Uir09XVyqxY7Pq25ENSIos1wVTWHeBVURqwumfk
muaUeSRJAwSn7JBPjr2AuYuWH5PmgsV34vbv4+rgd9Tj4vFdOwi6e4FpgzSst7JAgw0XfdOCa726
jptMgT24mjkhj+VF9xPCbKym7BsT1cbeIl0MK1zB/2CymOyhO3vYgz6yauTSxdtTuz5+tJtdirBr
/JmmQ38oK6HPLEScNKxcWR3Y1ha/q7YU1JqtXrYrqBEcKQAkq/SQQj54p/0t+2hnkzbWEa2Rb3PD
zrXPydKsvMVGyENkAAB40wFcEcRxwVCPU+y9lmnHbX4RHD+rtrKf0ToP7EEAb4sr5wSGk9i0kEth
mZfWyV0QVsmiepPESjONm59SNf6rU2P3VmhBX1FOHKHc5YKV3i4dnHUfJ5rdI3cBArH52AE2p0pL
xt+LkzqXRaDC8rHL3PtsSYltOpyfHNg4HAuKgwxJ215lx6avqmEjrw42YqIme7wx3dOpuadheIG4
t+bLDw1szccZN/7gk9SJa4e1/hA3cT9eG5AsVJ0ZCNK+Ifv4N3SzLAmhlWC0JIxttHseS5wrS7UU
5VsmJ/u84YXC/zhCRNzPPCaxTGpvBvmB7myIXtW7qTHXK2owkDpukQYN0t3SxgH4qyILBESwJ4Fn
pTm4TEYdVyaPamWTz3wA9Sa6mylIn/fdAJQDOjPBrjkvWX/lpjfYZNJ5DZg7l9CoZ3O8rrOCcm7c
LOr0bDbs0UB4sEzqHUrKdlviuff9NjDdFzzZuIJpUBlRdgPPIAri/qqpamM8nWOWRWvNC46psY/u
KMRTlMaV1l+0ffe5cx2LzWOm9c426mGhsZmmMj7GhOV3RtF0VdBzbMJ1GVrjKeaq4b7TDbgGsZ5S
LjDZgBtytiay5FRVUVdpV+tXwUCm8GWK9JktLkYpBtcWkIaTPueFux4dFwEhTPLFeW/SsbmgmN4q
BhImaTKx2WPRFp+NIaOgTh0nP2U8RPAYi2EXt8MU+dSRVt8IOsbvOm3W16zwSDclNbCPncOxu15u
taQANMFJkoohlEOo5LbLhkv4i2Gu+2lmbvm2URMJ7qmBx8llLTkbFmLTfsCSRa0cjuad1FpwqBb2
H8uASM/WQkIDjNsLKx0bZgkB/d5cxegbZS0pZ3bm7Sh54z5Tutw8RxvJrSTLrZQIYSxeurbnzCaU
Nrzm+DaXS9KOTbixX4nDbXamZF8aPZsoCzDmFkb2iFvS5e2b8TGa5C3jksxwDq0Ct862WdN2bShJ
0Ue69CTyTDK4YJVyYZ3IAL+QHSRWtljrN0lYbLJ27TdmVu3cdivmXwgyBDK9Vnwyky2KZ1uW6Jec
qwmUqtwFptPRC9aRcnplFo1v9kC8BXsTKQo+at62H9T81H9hHTCLyo49ACZDs/wjehq3967MCr/S
C8t+vKE4V8SCLbHkoGei7HR5+P/67D/hhv9On1U3rf//nZT4P9XvpPuv5dl/fuV/qLP2vxytaElm
9f2fgfaO5mdM3PcWzcc2X4Qw+h/yrOX9y9Kow6ZlYaJw0G37ehyS//2/LPEv0uTEufjt6AYz/0dp
Ceum5f+nUBV/hKUJXuAyoGdJ8+f8u8tAs4ScIAEPYQeSrX9J4B2/bo5RsbHAbPrABsEFcGHVbViZ
XIBsULpBMVBs+m9/bf+Fw4Ibx83P8O+vhJeB14F4kCIyKd1/Xum/JZtMNenUWD0R1Fbfv+cuS4JI
e9Fpog74dcxT77pwfjI+7cqoXvZNPYLz84yAzbk68kNpSIIV5jw0iy+FKInWlK44jHSa4jSM1KPJ
I/q0Mbb7K4jd+yTDnon5TmFeaw3xlPQoH2krqhMcqI5ngrFh6I6LKDA6ALdSOZihmMUxJo6AfYTt
YJXR3Jkzd8UANeYK6VZMXGP5+hs5FI2hi/TyXRsVTq7MvseJTZO1zui43fpBfqPkF3dKFpjc6GTm
VrCY7WXRA+GGFUVQDttvbOXqFZIDyFnqJM9DPvePpLR51kNUTKFwzPVPJL/+hG+ze8CcbJ3NGiiU
Ttwx1B4tgjEES9+u8MZhgzoXdXNcUnYg5ajjt9X2uKtm3Mb31K3pT4ueXLoFTfGWzJ5BSCaXp6wi
D7lxOF7bJDZCvsQ8LE6k/XpOumOPteAaG3I+Te5tTl8Lkg7xSilnO17WwUjvx9SOg2ZumwCDMtH7
kUx+uDozUMeBdplY6eFVtTBkvbSWvhO3tKhWs/p0WDIF3drfLHumeWx6ufGttY8AefCpamO+i0nW
vI487j+wwExAv26UV7wO8LpFGrTQKPdy66bfbZm5gS7z6skuXS5RkTbGu7kpu3MaS9vHthD2y3xH
5ICmYePitgmFtBRTh5PpPDhYNFcEr9iiwZuwLvPjjq0xC9Acu3QuieT2vSZYn6zFUSeAW6Mt3/ek
6XvdP1K+rFHBoxaKTV/5c9mlR2agxG8GWGJNng+faRajbPdDvWcf848JzvjpoMLiza3W+5Lkuu/N
vJ9S3lYhGeU8aLgG3f5L/467wTtg/o4/yHaKaodDbb2LbTyYMEqsJ3OR1uNYTsuD2WBVaJtp8eet
SUkOEUEqig6o2rgdmngYnmBkakCZ9vZkD1EWtJsBuVhCT5vgPT3ma1o9SEvEgRSpCiqYCaekFYjz
Cd23XYVVcXKG5ljPTfNeVFLyr+m0VArkCfSt8q/EwxSw+ClfI5tmHId+HJ/fg/hp0urjtHjbdUkW
NjnkWg5VFYtAop2Sui4dWj0Nzws6EN/7ZYkav4t5aHeD4QY5FvDlgKeD4gtI+iocpUJz2ViV3JfE
8n0iH8R4q3Itj9lYSAhTrOJGuTDa94Z8nhaU5Kq/X5ptgwxUK9JI9nrICvbS9qStu9hNHjwOmYAw
6oM5ksJPkAtjsxov8L7TX2vdJX9ZBI97rxiqveVt0XXlRvGwObL9jDn1j/Q46XM3Tc1dNdvDaasm
FSKz6AcGXXascDyfY5Af36K5wSgyIhHDPI6/OrtonzmZWfk5N4WoHVGfya3svViXyZ6BjsplVqU6
P6Ge0W2gunYXOeO4grWDpeeDKy1XjKDtGEZo5qHqPbe5ryZzrghUxtndODexn3RGFpIlkXuSEqxH
qRFM9lbVOYMvWlMSrx0n0F6WnMnWptE7rPPowS5T0gxCeTVmAPYpLZwC1uc/uN2OT4aoodsKs+/e
+xa7dm5F8YMeuvLMw2+6i2Syhpxp66Ffx+o8r2Xyo7GqiQRF3PG5TiBx7BbAteHWsD8GKuEt8po0
uTo7ICNsnKnenzUnZ3RqqqoN5nGozm7Rq0879YbjloEq2YF9oc6CDPShsp0FNI3rNX9TwkZNEG3d
8JdsSL+Lpm34LC1vPDa6fqgS44M1VH+sDJMIDLZaZIMUdDI+Ya/kAudBPDQ3+wdwZHAPGijbp112
xcnL1hv7ZnZO0Zy6+7WE8pKAzsFTI6IFAGYbFY9WMsMBKKPZXk46WyfU4jKy8j8aU/r4bGWl/RI3
LD5DJI/mu+ej8B1Fonqvi8S4IytEGWdU84AOrI4/rfS2+a0B/8vqt40gZEzTZ156xgX75hIBnadw
Wet503s1AHMxU8n+DriYPMcUbWJDclEYcXb0e7DU+q+1CvXMo7B3T7ND3+7T0Pf1aYBa8DIyT78k
FqZzbNutUPdT6bV/47KnjzdJHf1BSbNk0nXXExwQdVjTSV80FTR/IKeTfYmEmR0N11LXKLOXZMeE
376IROm7auFvNc9xToJDB//VG61+ziPd/iht3T7bnNYva9m2R/jSUxj3sVBhkyeuJp7kLndyi+TR
VmlMrIfZZbYjZzeABENhNwv3obci2o2n/NmAuHUBoEntuZ1DUgP+BAjRM1vzo/a69MesslHgLEhZ
xpXAJyRGF9y02qRL4CGD5XxDFlXARnpcxEFhGYCeNxT6J6tCATcsI35K8Cl8Fl1jvUn2pC+I4sBD
rV6FQi41eCcjxjnhJSemGrbflER3PbPWnPlsESe/WNL50NZiuFgOsSWmNOMJ3aM+EPnq91Bz6z9O
uojQndjyUwkOha1byHoAUmwrLuxVvtyvOeWYwbatQnJjnahOhrjDstaaRx+d+BT19fKTu8XskzhJ
PmJqNe8cGZd7I0nIrULa2tMsL/b0ZR1FiXcEs557YnW1PYxDof2upWViL83SYBZzD6zQcF1VZV72
YOkirrOXhpu+jZljHsXR6ZdtPvd1lpwZZ2p/FRZ+VcYGjd1rhL4Gj6mawUc41iPhpQ3NS/NWIN/J
prGT3TO/KlTZmh466txXMhuVD3DUuWBcXgO2HXEJALLrP5tIs0fN1HqyMjGEUU6eigiNF1btrWGC
WCTuwC1+mLZVhYPNe9ROOveqDeTfNO5Slje7xv4DcHPpqk8K1L8j5eyoUDsL57ObZgmOZGITayN4
/2S+rMPBUg1JevqAPgx6Jh6LLs0CmUdF7uPYc+9rg4flYTUJcJG18Q6uccOy515xyCJlHwEw6YMy
U9e3Kj2193XKYeuq0dpZY9kEtJBZ62O/mJCp63pTdxpG3mOiEtxrkyyyC67H/HUaAXFRDG0eFNmd
U9ar7BERR/ZB1tTrn0mUBRVy9Zx9uAP9x5VBFNj3st6R+8yUpDlmC99NUJe3MPBS9WYW7RTevF09
KSc5uf2S7jO2rf2ebAX+ngV9ZaP5OdTsp66VM5r32ey0gvk2f1/qRIoz9gL2jLPlREcvitrimLlZ
dcWNOt6QW1QmmXCi9GQZxwmCys+xj+WjPYueuZrd/AunTaJ44450uSfEnX0q1hEyoumcw1DocJQR
mCgChh7wyVHFLl0pMmBjYXxvLMH7w6QH4+xm2XcrDe+B5mhSGOsmij9j5cQPOaciT/+BeEK32Nwe
2OKtPkGp6s4pUqY3YzLfoYF4jzzg2kttzvbF84whJOMzhvaCaSpb6uivKnQR5BTiPtAfIG4mgZHF
xuxYnKKN8c6mnDNkXchcQc6qzEMO2ixwCtU+b7MGdrQMQt535BP2qbct3yoroidIQBQlxpSEl4Ni
LLMINo9FTxikKfc0VLQ+y8uGJ2dM1EtR9aOs+T7qGArSWV7wg1ELs+ZOMOGCf2sEHgfNg2ZXIM0F
ZRo5d2tSJO+4Ue5bocnYkSM5FLXoAVxxubl2KmY3nHcOB4koxmPNHcP34kScTFutT/aCAmUX1YW9
25sW5R8jch+GCfJwTnYCQTA3wzSpZqrjXZ5MGcInMUFaEIftoUBi/jWt3fhQM33tBqaAa7LlyVG7
Mfxb62c+YxtCqQ9zrKgmusqRBUrCXWqbfUCgZWjxQIpprliBqVEJcNQppi64YJB4yOHgA1g1pOr4
km+pvoud2LqwU+3Yssg532+NopSChRkjY/mbNFdsQc+eXxs+TKGNEQzuOWAhk3JmH4x4/gRgT5+i
LrYv7jDaT7ZVuucJb2OAx8nzHcNNDxGf9gvLaxBPsu4sRtDKvL0NYVmsvDWMBR9trZZjVGhNUCA9
u/lwMBN60dzkgAbPe3rdzxVsAKaO9ByxId93IiP4Qfe3v2qeTWAI6/FkOSUIYwPRJcaSd0MDdLaP
hZd9d3tsTWaIzZ5cLDqktGKQ76doKzn/pol/6gjsDxLFagSAWYwLyW3v01SNfWCxZn10LiO718YF
3qlt9FEqYrrlFcWfszcdtykTXy5QBTZPW0MQU8NPRdZ7z6uoPsmqMZ6taVTP+dbmnJXKBUB4c6Oy
akXBLdstMBnaflmWxRXawq0Kn7D+LZMWcc8eUH8yaN+R8lcz+mkuPPsQPzYjV3sS1a9tNhoXsU56
R86pPxpr4ZxYI3t3s569Fxcrlw/ANQNxxgA7OZUMeglgRznNlaYACORp7WszAvVoc4s0y+dsWnLm
hKr7hu1g+yWbTswunXHqpTgu+WacTZnCPLPm4X7whv7sePmzqqEAu/h/hd3d1+KjpfZlzM0Ai2oo
Bv0jT+aHajatY54sLy56UWyUz/DuQQIjpcIlxiNl1dOe0fCji71P8I++mNLvjsXGvgDdgJumSp6z
ZSyP3qA52GfKfOx8FryPu/rkufkFJ215jhd7u2hEosBRLun83D3Yaw7eNkuKY2RW6Wkeivgg0Z9N
WaUk4yqkmoIL3jYZQB4VY/iJOjF9pLg9/yUxxV3z0YGTQOJX+9nIGSlM45gg1vo07pj4xcsoxLwR
XZZClYGB2e7oWdz0d1WbgYmH0Ife5vhb704nWFvFIXVO1phcrJJyMwnIrrFS9dY0Dg4B25FvaWaz
0e6mgeZSQXDvAGO1pGcGEWjErDmqECRd8w5suPAJWc3hpoEwlZvXXJLanF5gnT3mCjT5qvj6SQeJ
yM5D2f6pFvgbEJlJ98WuWQUc8Gezcf0WHkDIigkNys1vxPMl90XeEdsVt5oXRxCV5/uj4GfMB2Kj
yw2F6LanKXPdx4WNfRjRX+RXDkUdBBeDqV3MUFMuO0ocR7hbPqU2zGeyBRh1xYKRrzSVI+Bf6i4c
lCsOc1oRj5xN/upxweydafYC0FK4WJpOIfrgM9GNnq8OHpLrJOu7OMUMvUF9pDQeV6dDbeILgGE/
TeTjmtLwMqQ/IZX9WeNOy53Z1AziosV2qDQ04x6hNOSxadBVQ8ciaCAzIPM434/5ZHHLplSLJ9cx
t9QRjynBxsmfMTCReyyPrlvzgXLKgKftHz2Le6NS3qF3MNEb1kW5uPOYtcJ2mn6MYo67/SJlfmp5
HLx0lrneyyj5MUqx7TtKIuCkqIcyW4ZvQ8nmyM/vqpyxBaGvPcmW2xgjivECEfuulq3fZMCHAFHr
K6Yn+qWU+OQAR/0wW/UuZWn5BkKL767We0kmy0fI6+DNJyEz9L4Dp77Ww5/RJOA68WjeeQ5STT66
kORLDTFTkK5IT+Q19slcvrY6ZbxU8z4lQLJreYCHZdRIlhuHolo/jYaVvnuT0NL5BvUv7GJ44ZLd
h4Wd3tHsDL3cGh7nDulJyjR5THoy2TXgaZydk28VJvMidX8hCYXx1pUULvQskJ2nmmPRln2/0I7j
Y8KtaBxDR1OVxjlgBrq7dd4Qvjzb+dXwzEszpykfx+rlJp2NU3WOvN47guG615u3dH4/jp4/1hY5
FXqgPr1qOGcbGnjBhWNXNgtU9WI5QGET2Bgge51QO8fQyLVF81MijnlvTY/tNsVfcW51ABLkN1f+
V/Kw+/kRfNlotb8d9lwwGLj+WYy+p4TNUABvGBtAwYUaBExoLo57tAWlR9U8PsQl65ZxrJt3aVFU
kWPgQSY3XHxjTUPN80A7TttgbhfOTapiERbin9UvW0JjQWRuy10NuIFdptDtSeuMmnljofsF1JPh
lNXOm2nCLiWQ3kYgsTjCWTEMNTJ9m9Ri3/M+C8SIVKij/ppFNlzkzGTrddoy4YKPX/rPvreNE3Sj
FPnJXKH5kgtvtqg/0kf34kXZSynq5ODUWXPovCZ/Nyo2363qHkmB8LpSQIQ5JaM+UvoYxDznmZNx
YWZYxpjCm2cN5w7YyxTg8iLeahptdUK0Jxw0zz9UPWH/4hQ/Eb2w7wqTKsoYKgYr4iIn18v6hml5
XqR7deIG4ZO9UIN6n/F10S09m4DKYUhRvymRZplDy9VjpbPlKevjFiTKbR/umc7MJhX3nRDxR76B
JejdujqD1lyaoE9pbd4ZUU+qIVqX7DDnSY7hZR4OQ07qoWbSZKDKR7+0eSKnm9lhj3NgH3IurIV1
Ryhyiq84IS+Vyoz3SDTbLmu4egS9YVmkNBWBJeHmxCWo1smuS89I5kSNdZxmy7wsTlzx7qzKjWa0
VTu0E+n0EsWUBfFLZGCKdLhylxfv9NuokzXo9m+fNIyOkU0EpePCVBHgehKVouVL1/LQ0ipwQOVj
ALJ0a2HDx+zkT02pruY0+B3Dn7S8m0eILcXV65R4GUsRn4tViFcO/uphhF9xmBA5sYJ1bXsQWSnb
EOCTUDsqTBYMKW3Dow+/wmq3GKpVO7IJq1eRfLua8wK65Zy/IdzdjZ4iS7vO1WPW4gmwFvsPTnr5
0yTNk/iCCPzvqEjLV8aQH5mniPfm3RPJ/Ffh5TfzFguvcZuPw7Y2Yc7sfMHsytsVosje1dV0xFJc
fTeKNhm3sbM9PR5mMNWQK2LWg3685tujOcKMQEfAo7E6LmuzHB9gZNos6DRydFk7IXik5t7NJe1l
7YJjKRnephXwlSm6j9QC1NClQDKhm+p7pO70eTX69svG9kureOTMBzRYpEwi4mBFFRebOHpNEg9m
0g1rEY1UsrjjZUmzjANvyc6rcP6mjP87SVO6n7OC4iRYVLOfRtd7tYqSh0m/YVUaB6u66i16HJ3t
UeP4e0qcm/9sKmghGcQv6oN4M6pU3gEGiAASbPLSZ6vxPQFjCqLa+/IGywUrQYqIKcnerxPpksqT
CKgEDbLTMgnreIMVZI04p0xNb/jR1D2IGdoRHPrfxsU1jlzsZjrXiqch1eS7EKagxAxXi0G9d4fp
IDe2ksEktv6U95VxP62LxxLDfk0a2CZVDijM7nB3/l/qzmxHbmTLsr/SH9BMcDIOQKEe3OnzEB7z
8EJIEQrOM41G8ut7UZnd9+ZFFar7oR4aCSQgKKWUfDAe22fvtTG8kYKmeGCCxL+yoCr0hnWnzY1+
NlxicF4o0qOBiRyeDOEGrgnZqS/HB2Mx/oYtvVquIvZohv4jFFr7FBO11vkSrXShtu3g+hti1U9Y
IK4TFVswWGubWpgUz/mcGVQOCEnxFijifmsy4XAWIo3am94fOJOVm1Unn5R9jApAbVg1qQi92uFA
JhFUP2OLdb6oMkK1rGJ/zWAx8/aK7lDxMQwmr65ICswZjGSOxUsfd+ENPNh8nHoHhJdP0WhWp88i
wvrZpXCYbP+Hkxp0KkRnD7V7Z4uOUXCy7n3mIhz+ct1Cv8JQ9TLJ9E1Q27SquzpeN3Q/aNl92A1x
MLNgeWxJe6xNOgMeLL1qT7B3+wBLdvwi4InvAeMw0oxdFeC7oQDPcIMmru2N69XarqC3LpL3I7sm
EnJxCrR1Vj8KKL/hOodTcMYwhPYiBd+AqBRnQ5rsxQg46RtI6sdosL1gNNoD+RPy5zZU4p0Hvpvb
CtMChTm4qUMgtUTghK0jOTqAZjHa8TbCDnvRm9heBiCMi1Q4lz8NtAa+P2Dhzvym6bH0puceGxoC
obmtON8u/gReZ61hePmcMwYznocKI/Q8AKcql8Bk2+tvNKBqT9z7rfPMR/llLLFcjGjsMYCsuLvj
XKAKPJJ2/uGM/vAZuz33OkQDf1jAHJmYTxgkkgz11pYvAqLp3aCNfI2njDeBHZOKr+GsoARhkmfM
zH+H/QynO8RjNXNcUQXwrnRXPMvYiMsdZHFxKSMBZyAfbRskVwXqPgJOUK6tfPTb1RwVCsywl9jg
WUw3eZa5ag+soxjjACUnW27U9t4lRTGvnKo2+W/NYvEGq+EtdctPan+gt0z9J9dyXMlNQu+H3pif
+LS4FzkzghXONSSRTsLNGcw+4aSo+CeQddldJti0jJS6eINIyneJn9a7i2Y53U8rNyF4dWZYbWs5
CBDaVrWdB9s5eGHkXNiyjldcVQXyGDvh1lH9tk5ycS8dmxMtdiM+KA00iK0kCbvXtJBuT7YbhDdY
+6B0lStGxeEXr46kng3UtmukyR4/zIMz2qwh8xDrGA2bGiWoaX7pSa49oqzF26Yq1vOMNXQB4Swc
mQzIGl+/lOIJ14Ez4Bqh+FlR2oI9LtebY6fhrTJ7n54xVNm9O+bWXa60jJAM2BVW0VDorAbP7kBm
lrQrRT/tSKov1XaN4gMczd6PMsbH7jVheuOD32xmzZeHyqzMO32If/gdih5EW6ImUg3vdg0du7Oh
wmX2fJOQOgOzLsAU6rNchWBYYN4Vc9BMb3USZJ1OgNmsrmwE4XnIxniO6gaGd9bu/MSbX8oh1oMx
qtoNGUEFx5QgZ5i3RwvMIu6xud1zC4y3naWFD7LWOeul8zGGfTxRAQgETfeH9pJ6iF8jEtiDnYW4
59NS2E8sm+ZtTM/avSpVsu1HbXwPe+MX5akC+GBokzBri5cy4dmBJQc7su8n91JhJh+EA8iCsDRG
VLYozrymUcynySAcuHWA6nqKpQ66ymThsyFQCwIMaGmCdXtiJCBjZASRxTNZgMEFmTQ+jlNm7BMh
6bYafS5olO+wQTxMdsXqdIHaL09ql4vHxl045zWGAGJBjf6CaRmXlVzofv2QL4tZg8i4GjaVqCFg
YByaervdebS2XFKVDtsC0FYwZeYH+7fwtGAAzznT5LpouNBMSbGg6DhqhzTNNxO7vwuhAvHqavOm
iHS1TUnf77u+d/dZXbenejaSbSY7/SFW5rBjyYDM2deK6AdTS7PrSxU+xpiur8iV/FVSloJuU9on
VtPGjVcVKpVjT/XFCKUgH6ljfq1m18RGUXvzuZxH93uayiLfsX3hDsjWDcts65PntGc+PWipBPNt
eWfJ+kbiMihR82hT6p2DnbvkB3RHVKeojBDjGp1Kr4C1ityC8M7W/lx9N8oxaFt3WKm4lSW/cqwD
217Lw70VURG7qrra3BkMCic8ovu8mPof2YCNZ+MPmqJzQ5TJC+/vB7UR6W5ERODRxV6driuDa9sY
Bk7avel2GtNqltAUpoyYlkEbmQ5xh/2dHti2pUmKC6SzURkEgFVrDKdphtfuNaV8x/s/3dKJ52Pd
4EPrYy4GlAef3FLQnlLTJoGp3VXM/80UJ9jevAa5OO2sOyvihO4ral8yH3M5n19KG5+NXGRfM9S/
p85v3S82cP5ZSOOYyNSqibmF5Cc8EJF4VRMD4MKoVW8aC1nwfA2AorI0+FQYWqBnRASUDzV9NYZD
Zq7GxEEKZmb4RAPl5mE21l1EvegGYxCRSw9GGIv/8VDRV0/MY7T1U1RQJjriK14PGrR17PjvYTti
OI+ZN4ArDfoJ9ZmnzZAKOPCIlVwTbOXA8jbSPZ4dnzdINq8IQ+8wnn6q0c95jDvts2XG4FUbmjkJ
k7fJm8H987WfdNY6UtcneiqY07lrdNymcCzitxMDtaYUf2XZWN57U4EbufScO0IQ7sasc7Wfy2yY
1yh9/dboosreUrKOJ0NBKcYIq0j3TkA+f19wMmSJLTHzezZeNEsllYGKEXXj3tNMn1WG5lGdPpr3
la0PZ1dj89pzHj1g8tAW1GISMLSPt1xE9t7s++gt7kvrmWhNhtcB1wrbHgrYyMIOu04u+jgNVcY1
NRW6kw5BgIUXTmLVQrBLKNpbuRFPgqScENqHJCtWhooC8GLmWZc5JB/SW1gxZsckvui5aeA0Trnx
3O47NZI+6KuwIUOeYmdos3zemJbx5KLtrxPdgAfIabphv1ucoSbcxFDSMEiX7coUs3ud2qbivj+O
P4fcwvbcecq7h4xGUxIdmf5VT4zigSWt/2hq9nhjgb0QqiFlaRPBHrvUh2PaukTtoiiXa4tCz0d7
Yss4Wf1bhw69VMa28wUKU7bFSdPueJTidyE+Bo2ueDCEk51HZq596mOQt5X3Am0OLiMJDEZJb0yf
G/w6NzWMYlzp0k5fxobyMqImM+YmXM7r2povLR8IokAhdYfF5B66ONvFJN2OokiQI0PPo5ZVXKlv
KEBDFB65xak8oGUMACDqgm/EqI5GjXEGnAj6Zuu6sNnoiX2D/o3rA8TPq+ZYD14bkv+r1S1uI+r2
Qm5xWdtFQaFEHBRjeh+zJ6R0st/bnsv3x/en05TSz5XkY3nNqqGlNCg70CWp7ks3QTfgEnX2pwJq
FJcn61K7Pt0GBiGyrn6y9ekURSyMPE0csbeztNG9SO5TyMZvcduQfKa9bSdsu3g2pMvB1bOTPpRp
eTQqRxImyfCE2GIMEsNsXqhWmC9eF/YrrskNnD4W1ZTaO+D0Sw2Td+MoYL9NBDVFS7B10O+6LvSm
3pKZQwAYqYjSV8CkNGLxen7PMQ28l5X8uOHJQfQEgs1JmsOvujXQerpI7OmWQdqjKAErulULauKs
6YifAGS+H41PCxDsSvU6rXeSnC4Wy3wzJyGSlG+UDw3DxYPqJ3MTEdd4J+KYxiRYxuE0FjpuY9/w
vp3RgoXXZeMqJo9UoEiHTcY3f27uWC/5rxAhJ3q+KlSDuNIwy5vZRizRwFSJ6gBE2Lw3Eie5WmWH
UD7HRMB9ZfU3tIH4M1fsk4F7YGG2ECKxOxjOaXI6m0JANXKezR2q4ShOkvZCajSzMce3lbBPELb/
2YS+fWRQiT4RCZkhYDOzl27S+4RLeMFFQIqj178tUtCrTltHBIda79/n0DFfUDeSd/xpJHYbKvsi
P9Q2M0SIX7FmGw/T6LA5CKv8CU9/vGEtwPV+KW+z/Np9FDrdzEQABM0mTvwwRKzP1zU442OPx/qb
cMHwWPJ4ZTEzhXeN3wgqOKEZ74ueuLWWhuFRFpa1bTqeNVyeS51Y2qTekVmcCyurfOMBKyM7ouzu
jo2B/VhILuBaNWWPWaX9TLuW8uuW5ydsyyOBmo51jmjvomY0fohyQFbM+M6sSFbrPBPBDcR1S8yr
mc0DhdP0zjra8DATA0OfV7INKHjA/d0iZNSpD/3YN41vM/XCEw4dkhe1JlvutXRG3ByGgy3LuPBY
VHwPVdsUfGy56nN1Ri1gG2U+qKoLH1LfrzYRRoCnMkweeboy8wju0jx+rX1LfotdWpyduiwfnx0V
06nQ1yyetLxnZ81YGzAjZ68+0VnEaC2M3wbyeOlSCaKQHdC3Z3w1HFEA4raubtmnznTmH2WdODsv
ZntHAtha+1w511A+eFyx63tEDev3QriLu2/R3mtddt+Ya6a1V0XicW6M+TCQrVzzvgGWNRP/WGfK
QdNgE8NXFSu+XRAYGzoXXWFyIFNiy0v4WLLBLsbrkPT3xWz0OON66M90q29xkzFzRom2K1ndPHYD
PIZo6MRetxuTW5VnEOmb2L1/zxogVErLy+eMlBqzYGeRcHKqA4SD8Nqmsr2j7Cc7xqASuMJjFFxl
ru3xkhu/OHC0yxBOXb9xcs3TViInqLj6n3jF0jQ184nyMyWMde4t7URVSKFnmL/n/URACaBm8gx6
KdwL3Fe3oQzTD5Iiw1VYLF3QaTHDghDIOZHS8v6/xS6/+1VdfxS/un9bOGmfFVwkHB/9v//9h92f
P45+VQsc7G8/YGBK+umedsPp4VcH9fPf/43f6K//8v/2J/+i/P8XRnjLN8Ho/+dG+FUS/2j/GU/2
5y/4y//u/WHploBLBulxMcD/ozDA+oPLN7hHHO3CEjyx/4//3XT/EKbOesdArnVMx/+HA960/+BX
OBR46hzsLjUY/y94Ms/5V+e5qXuexVraFpyu/Jb/UhjQDE7e4VK1dnVo2E8wquaA9p3yOCLJQsYf
JYX1xXtMjAjBzfPeEyqpziwVJF8c/mXvKMx2LnFlZ69pHCe4LGfnYvilGx5GCE6sE8025nHQOs6r
OStmVgV0+hyCVqZtrmdlkPmTQ/hrmF99PLfftBH2r/GMeL4CzNnfEeUbbzy/wY0AD1jDxc62bPLM
49gO5oPsVHOyu7I6TmDUaxLT/SECEjAGhqktw8ds2ieo8emJEI9F2puw0FOW0Jd4yBJbO+kp/yNy
9+nApcyhKgmoR/g8VmlDk6ImTo5P9BO+FtfZVPOyZE0gNlkopfpzSPE2cp8V8XtbZIMQfcB0r6iL
Mr/8iG5DnJJFdWy7Ecrj4GTUJ6ewItJOJme9SF0bwchnyqJ9kbJsQvz3Wr2wyym6h58GqXg7FG55
Id644EmQuIAzDaLgMd9P8htNTXsAehJSDEtb5w8wGgVHl8Z1BYPL1Fxjijm5N+leUW9D1+bOEcWY
Pbp5mg4Oj3HEJ1Z6LLiZfzCkwO2WbnWGIi4OqUFFAFsR3SIvmlIwLAUy7Wh9x/3ieHVi1iH4m+12
T+aZAbrydYlBudcXooSkNHo1e1wbOx6cXPJLAG29XoObMXjMVrq7HSyr/Zr6PKF1taOMWuL3+Kyp
U3o3+sE5LtCxk4i76h6jivmsMFpcMuop6d6adFfbCpJG2mZkT8hy0+busXZTRxyZsAFAZKPP0x+s
KNkGVgmiAvY+DaULxSxVR9H3+v0savdkpZraGA6GRxTu/KkoRf9o63as9pXJIi2ZNRxcHu4Ukx0t
qoWOj/GuxhyZrMj09xfRetZZNCxcdUMzJ9zDuFdkN4OKKxUvqdc6yFEQP5hcIqks4r1wvEJiJoU+
hx+0A2ZHLbPtd3CkzgmyQr6nZMHkZaoM/8qUAxJNuJSKruqhERXlb0v/ZOanPNCdil311vjdUemB
tT50eBiZYxw45ck0tA/0ys0EatONrhItEHXzUWO6JVJSEfDvB+2lsalfb/3qSP5a27oypPdtsu96
cK9kRv1t4SPYhq39Gsa0kUmz21YVqVAiaDEcXk8hJTSfOEIbutTbx4bWTj/pwG5b2YasXE8gGfcv
RL+7Aou8iwdnbaTOgBTmsJFxZEE96tIO6rhLU6gyzawMwN+wXbJHIKcV+E3IJ26/srFKHInirpVu
IeLa8AYCf+4LygFsh6YSb3gufbu8aHDc0BasapfbvZT3PbUA0SoipugtnRkwy8kmeh8ScwR3fxBA
KMckGz+R2ekI5DTBEFjpkFqOS6dSvLMkLw6LlVwbicoq/pD8IvwY1e9O1tFSUsOK17c0rXlu9pVY
pdxKyse3S8KFj0U/7oxC2Dt9sHXw0A3ErZad2qDwLhYRJvIVja/hs8tLu5bYylYKZsnWw4dCTThi
E5iHHImxTHu5ndKlf0sk+qNHlcOHZxBdXpkJpdmFaeJNcsPsFppeuNXTKvmuWeX37BEEeuXc69OW
WPa4IXxD1d0MpHlVWoN8r9FO900Gang1zFmyn8Kk2UqSxnj7Ote8tI7urKwMwjGOqfYNvCIx8nZi
ox2qaFvUdNjldjk86rnRvmm5zI5u0UxNYKYsPDrZINyy6LwBGpcACRijf0bI9czc/n6OxIlRdjr3
epa/tWbUcVkb93LOtEdJWxmhGy97mJIG6zyggDuT8OnOAyZ9a8pznfSHgnY18kwkm8hZDc++bw3b
DsO8uSY03BzY1GhXvSv1+gQXZrpTBFvP7KzTYZ1J3zjaKn8Pfb9/d7Use2kSWV14mbN7ymLsjx6L
QoaZRh/ZYmMDuItiduzxMAG3N6O5wzyET1phL113mF5wfs0l9JJQJhvblycwhADg50E00OnnU6uB
W2a85a2bVZZv87mYH8O5h+SMvzR79fD3b6Z67O8Ax1tHuLMzQnU+12uIzOlXAy7+gOuMN6nQRPII
K5JP2fL/dpPEuvXUtmzJAU1706idT0PF084JI44+djAToIYcPh439H7kQVpqZxdhZ9m7E/9XPO7r
toFJaThbdlvqIfY7EYHGiKqd53nZwQfsvAvtuF4nYZi/aqWcn/ERm+fZYpMP2ot+8NpGPVmXsWUc
It36ws8KP8JQ2U8i+rSeAwKqn0c2mlDLGT3KwG9a9zzWXnoxvW7yVh1nK36vH1aHpQufK+FTu43u
LK677FZpsEOUUH72oThPQToC79Y2QJare0Zkoz+oJpmfKpPhDUBvIY86HankLrLheUyNr1biI94l
YachEbETACIX/XJlH21LB8lpNZkImRP8AQz4yh+ZsS3zBUVGPXHzUD9CguQcuuZA97CX6SWMp1TU
z+6U5r9yKyfKZVWYGeMErkfRG+9xagLkaAFV3PVNzU6VQ3SEhsitj83njAL35ofRz8VYxlfLOzUY
6DaFidMIwPW+bIxHfeZ9nkhXH6cmvLKYbVY6cC5SKGpGm6gn8zFr+ZLsJbCa01imsJlQbkB5yAXW
6cOLjVOGDmTB7med0nIOsHhFwKE9mLUmdg1RPaj4hF6CPFkCtID276k06Jj3dB6ttGZQ3RGq52qq
8q2BI2/tlUZ7o2p9fM5qChAoHweSkZd03nc5i8ZKaE+44jajPSWrVje9ewWN6dpi2qIIL0lfjWky
D0NbyE07lPVX2aYZJoyu3JDyBnTilv6bYxXTXWg41dfQmeMWXUelK+U402O7OD4JZzKYmN2etH58
jit6+bIhbqB2dPNpRK35dtkJrOtQ3EHMSE4FVvwjdCXj51ROv5d6HmUF49Cxv58GLTnRdxXZTJLZ
+B2GujrPbAGSYCw054pZhYME5eVnMbQm3rXOo0VU63eqUMnNmZijjCj0t25vYDWg+uhCYpA7YAJt
xQjBwjTd+FUADbkldXOVntVjBqu7YDI0xoEeND1e2eyM94KKd6nODJ1ARv3SpgrTxNhYc6xXumaz
Z87wzCbnqY9/Qq77qg3/DotYty2qnvC9HSXuQ1XX+LiaWje2caOdOBPBLmJNip+KhnOVMq2xTNa6
khBHhd/MJ9fp1ZbEnvbgQafX31U9ey783I4QmVP7vPdVbn8zZFVyx97ZeOEh1exGxcrIFVSOH+ei
YfZrvcz/wsxAU8Pc8jTq7AEvUS7cwJ7lfNE77UJrg3hgmJyOwFPilaV32HLaxGeaW+xdEL2SaV1F
RgcZihX3U54Z0b7ouB+X0LUD1acnS9TOlRMBDlYTFWcnAvywKsi+veEltM5moZHaZM6cr23voQHW
euO+50zWj1Vrtme+r0Iye1F62jbTcJ/RqaGwiLCvtzUD/QTO6GxuQibcAE3GaNl1l/njTBoSJyfZ
sHd2zsXZ6jK8Blg8xdWqmFDom0FuYlgtFgK8U92wmwhn3VHjTd+KUAmJr6ZdwJiQ6zTMnnX8qmex
cYLeSR9TrNsa5bOMGOQXDxVQoeugs2oL+q64mIPj3nuRblsMYBa7WYh8mLenxPgZ1dIjD5G57+yd
5cHzfFYqbEVxxBZRnMVo+bQrYVaHZR2A/yjxMbA9I+6lvKduopppBWRm2oyey36+ryjcbcTOJ5oR
sHRGSNfQBNdTGrY7Tq0fCB49WV5ZYQ63413uYccfEzjPZnQzG/HdGEO0D8tKO4xpSAgGzRoo1hJI
us60o68Gpy6CnGDnow7hggVJi31c5GFAZ7a1zu1spy1XDJTiPS/EvFbVtqyYDfmTYPYvv3WMZkES
aXvTGckxZwzcXJGzVULeOfCr+NVvKYNGKnnqwQUunULPGmPHiusgVpG0v+N2XhJO8C6W2TVBgdHX
SvCIcRn5qYXWORNpUCbCW89+wrNBjz76irpgnCEr0bVm0EvXCWYFeTCr4v7gZtSmAOAfsJ2GM5CE
wiK9hDE2QxsMkoEkGQQPujvydlvkZqDn4w9IVFgW433PCjWo7PJuRmW+KauoNk6sz+RvZ3tXW6GP
bu9TxaGmFjaWb1rHtOyih7D2sp0dIvxGzSA3jS4la7BkUcZq8sMz8U6GUm0adqMhCFKEwgjX1I9O
Fvqw9Mjb5n17dnCXJCQqeH29lqxZNmrEQy172NuaG75Iw5RvXVqycgGDxoUl7XGnjd3k1sFsDsN9
rsPL2DhR7b/QZTP+YEMZniBHKLFvQxrcVSbeIlUTzOs14ZPQnLng4Cs3kgenjkY8HJY17+tRH1c8
OPTXCObnI8C4Wq00IFr6Tsvy7ui6LhyXwYPLQ0ygfrXt/tGa+CjqvffU9xnoyIG0RJHU3n7Mmx8k
eK0Viruz6cd0jUvHx3qtD7/MScYm06nuXSNpeXvuWGXPV67O32nRcBb1D9AlJefDB98siMyiTkAs
F/GucEZnN048qgX5t4MZ+xHmUnPc9x4qwcqLDX8D5LE+0eKHwLDsiV8ikeXvFZ0Uu8TpZUkLe+c+
ewwuNnsB4DELLDQ7/LfoahdWVVVXffd/V9J+q2P/kNn+P1LfDGQGwA3/ufy2T4ofn/GP/D8sCvjz
F/8pxbn+H7ruIZoxE9oepW3gLf4qChB/LNW6VGmjKtMGsPzMXygKy/rDxMiJUAehwWSIQ6X7C0Zh
6X9YuFKR4hxDuL9/6n+LkH9RH9Av/xQl//rx/yglCLik7DtqRa2lCOCfIRBogYZvIF8j+pEnt5du
z3+CQJhQ4WquFoTAoQdRs9JBcOh8Orhq9JxPu7faTarH/otqhLdzNIW51A77wFVpeMBEbH7pKM37
jEEqIFR5Jwu/2NmsJz4IX+CEnJ2aSbnPms8GOYYZqKFtDgzoFYvs+OD5sbatZAnuh81o++WX4bQb
4859YHhM1Iavkv0Z4nO1V6XtxNtBK7aTLy8kHXLsA/hvpHL6A/BVzMykCyfKurdJ7RMdZ46r/Ui+
Ydv3vzLNgXwTx1O4a7VQbq3SAIG+wNi/IghGH4TC5XHuUjMQztjvZgJye5TLaccWrdx1YyMDiLQY
xhLvDvVLbSbiHfsqpt6vmaQDbNLW9wlCzE05BPB90D70VVrOhNusTGnQDJP6eSBr9Atit3Ppdc06
Np58mjvdR6DsvJvlgtdnyTskvKoVfTteglECr3nbumD5IcvhtU8HDHH09PHsyN46Juij5Y39sczM
TwrZyXpnSXJOYqz0iet1jzmuE9aXHR43DhWxijI3IZYKvsEMI24DSWefI3aMP+txIDgydkL7Hian
vxSTN7xVqVlceMP5e4qeysAG25LQ7asSmJsD10MeYmbPN5x+36PNpOI4Mf7XnKHwCCgbZSS3Ppli
iQHOOWyMxGIo5gNv80Jp5aNdmCl3Ux5HgDP0N+zBWAEdUGg+vjiwt5lxseK428MobAJlgZn1oiUZ
GPViNQwC5m+krPQktPDFa4mwCVbfLGHznuIfNKt+jq33caqzvTShw7PzKRYAA36/1kOYIWSCPdJU
BXvhDpeIawYmrOQN/bS/uCeGIX1NtbgaxpAeJOtX3nT9XIMePIO09r/QlqLncTC4c/CAfZlGMz96
9Gc9KSLyBExGvzkTIJbAgXXzvmssveQpqRFGqWysqnYr66+OlZy/RMoNGdVbWafmdbaI4aXKGdFR
qe1YOSaf2kT38+fc9c0mgFQyb7WC18xPDT3Q2lJ+zCKuTprn1Q9EWt0TG3JvOym9XVkjl3l7SQfy
mKsn132huo8kYQGkstXQOtspDZTI4h0GzfLZgKlypVAQv+UCR93oIcaaVROn0RXHS3SzZsMO+tha
7jQ8dSMEx1bfdZZiRgn1aS3xsKxdssOfHndBn6ek1uzhdthbDC8edt/sNsvqszPGI1mhdE0taGDq
vbZtK3UpBkIsHmMsizbnibtFEEGHP4CGdigQjx3tv4DfWP/aWMypx+aac9oQgHjAef791COs7rJc
5DhIWorEV4OoeOrWAA5iPo5lfR4Jba5VARWjK99y7H3xpmra9mpjzsKKRP3JqZ8H9R3StxCUcZmf
/GEJeCcIR+cqssq3qmE261yVWMwksU0FCEVpIeDROXvwf3+fs9/fbQvPon0o+V44B1YN1lGJidyl
Giy73ODAzD7+6TH1H5z47rL7+duJbyB42Tx5LIFcycPnX078CQ4vmaRI3xki4hZVrODeWo+aN37o
i8/SgGC6FmBhzm4rgYFovMek4ceaTwO4YOzCkWiNjZipqcQjGY671BQqaEGz/sLyHj2RY58ObqP2
9pgfaP+kdtaU7YfX9dsKI8ROlKzic9NbZ1ny2TS0u/DZKsiDeVh/db8J8imXS6I/PposhdnAZgPG
xxY0Tjm0lrPWM70n/pGZ65AK32AA2bYT/ljcpKv8D1i+5cc06MNWOdiATRoWryJiN5FHBJpiZRS7
qlfuW0Wp7MEprPA2FcnwwA/dbTvL5C01LJL0g5oDBDtvMxcO9SuynneVo7gG4u88RDFq7koBbtlG
vRk9TsB4oVhDh17zx4b0mWbxNrN9Y9cq4ZA0wOaTWxkadcwZuWm7sH3pTfA9ETaAl9Qi8drkpf3t
6D5VJ32WnfCGdCtKRtNTLShJWUNhFS9aL8w72LPao9UpE7uWD+hzBl3+C27C+OKgwL8Itypv8G/a
m4fD+KjPhbGnATA+h43e7s3BPhQ4t/sh9gI4Jz2unY6mElca472plLofVZFd8S6zaotzKlFimyBV
PknSblPTPgI/ByBqztUO3o35kyKy8KkK7cpfh/lz3KeAL/pZYEDuu7n4KPRaXWYWaue5Bfysx914
KiMPgCrpCGTrPDm7NPm0eHg8a9sa6URYsPDiNW0N9dmt6X7uNFXfOy4+XS4e0bQXBTc1gbZIM4KS
mAbn7CYBT18cNn9BzGZ+ubPDt3Zc4g3LKZI3IeOKeyBTxfKrvCNW8si+YAU9r9hp0XQZO4fSAc9V
mIOxEk0cVd1yZkWge7fhco5ZkRGzkNe0b2854YblrMvhdleqNVc2l9cV9wyxm38fjPL3IclJYZMe
4+RslzPUa2POGSi4MwdBrEMIXs5bFPDyeVzO4Na0x2NJYRDOCRMfbxkOBGDVxIkOCuxhcJvqNOuG
/BAYXYIqd90g01qTVdnyYEiXZwROSYubqcESBa/BeG2iLNH2rjlz8+h/P4J0v2bZ72tTr4LMaNyn
Sa/EXVdDrA5wm/tfSRsDn/EqIxM72svbozbULIeW56QkDRIg9fEEhYTs/VR1KnhU8Jm2eE4l9Qlb
ysAZSl50X4WZ2oWESZKAJjoe6bOO7hIRc4lRAJOBqHkDE3nueIvc31PDtAwQGpPEvIwU3u/hgkUB
oTfpiiBe5g6d8TH04wZ0/iKlhrnnbciIjacC0mvAPX08hILlHPanAqG5joMB1eeQSglhUXqUYBmD
b6/LsZIj8niWXQRkv4PVV/0ljQrzNa6gGPUo7A/lZITA+bu425rg2X81c23eRgoVPodcDrekm5Jn
DZXwMcQp1wWRLt0Dix2N0BpxOm7/dnLnGFT04OCOraujWXLfEhK+MNOhWirb5FrNE0rciqmOj3VY
F9deDkvbIHX3PxEV3nSnBtDFfTteZ5jpSVB6xs6jQhZmNH/xlFvDodUg8AJjdIYnasrxK9edoD0c
4uFNzFReuc6I4SetnNvoe2JNUSWfD1BCTzUWlATZD5qOpSUEvQuoArjnBw96hlHLde6PaXdxatob
nEH5hK0Tqlj8WX5aVVnzGrO+QTfmi7ZVamZF5TgROl2EbPUK6FXsMgjFMahGJzki9GUn1Xra0W8G
tSe0Oh5TV4MLYSetH9SNE7Gs1PR3Y/Ruc9SPTyzQUH9ojdpRFpkccYsROVC259zHk5l9pNRvB/Ni
VFhZbdH//F/cnUlv5Ei2pf9KrXrHBAejkUQDvXB3+iDX6KFQSNoQkiLEeZ7t1/dHz3xVIVVmJGrx
gNcNJFCVg8IpJ2l27d5zvhPaWCyrvmt93YHG6JVpsOM/edXjJvCXRprf5YUkWtHj4decLmMr1+O7
BUHKXAoe8wofTtAuWBRxu0C0AlIr1zaBTki8JQ5H9UM3NQKOuhL+G2uipS3YSToccVf7tmXqj2Wb
iothbnvgcjT9QsPp/THGolQmjjo4JkxQFAhI510Kdh8nDowyT154unhn2PBK9Lm1YwODJO4FZXHA
u+nyttMTXBVJHZ5ok887Vh4Ka5KDH8DL0hYv8wdDVOajqI1+P/RZ9Q1MR/INznXzA4kDI0stwXXZ
qWfGjQ+WhKaxShJbHmxRXplyvEkgA1L0T/26xzLrI8dXIGQzRuC+DiDMWvceZDr6iKI6uLJj3w2A
QnlWZu1VVyW+gYb5KdZ4TnUCso/TqPWbKpLBGz1xsQslMVZ4jpeyXhXgYMeJvtsUie99HwU7T9Ta
VjIouIybPD4yaAjnY19o5QlFmXkfcX6Z1nE5dT+GtKJctNLWvSSxhNVmCK3kC1JhYAxqEegmWDC2
Dt73XVNaNqUxcVa8iUT9bByvkfyp8ACyeICO5FTNhUnrnPen5XcfsuAw9m5yXJgEi8OsOlPfMl9w
HLlJZRvtIXMpH8N8i1RFTRycLDpBWjofJs8zUY/y+QBancecSjCm+zl7V7DeZuQCeFsso3eeozo2
diAJEnKXtRTScTbz1jazLjmGRkDMq7JF3do+eUF/pRz9fdEg+YMRGC8MzZ0bD4hw41T3LSKtcGUi
6TqZYTPnyHJj9T2xFK9B5D7kXUFR3bO3K5Mo2nFoxp2r1xBSImva6QshB3+R/oCMEzwECq+IiSM+
jrjExBkKs7qrnCBnnKl7PN9Z4Xb3tCfUvaz6qiLaDOGa4WD5TKMKyD2/821WlOYVowSmQYt9xxKh
iZUj7uQGn5db7DzH074gALJuLaMY30X6GrSYBUYCxJexZiTxl85i38QpZZFWXOWYD0nTBn/UZtCl
iizZgSCpWUVMzhhTq21y+zvooizZLvkzdPRmxNYjiaibagguuzFR1xSEx85Ecqb3j25K3MdpJvvV
hNK4qgszeU/s8DpN84LuZKXfOXZQP/F8sXnJubsZ0f9AMi+qRzzGzMXIHtZspOAavhne6CeiSsav
BLdYT4Ge2t9kgkSg01txaDU9uWAniC5lFmhrRmK43IIM1oUG3D1JwkPXJMxkwUSv+qmP7uKkkieo
HPPCzVTIo8P80ACkX6tECkAJqZ3BC0BTyn7qTI+IOxl/FchB16VuRnsoJTlEmrn2BSp8kB7e9MXs
g2pHdjo4JIZn2wmH9V6UNgfZiEp2zoLZH2Jj2lND6jR2S1fCULf04NbOiuoAPHLaogkXPqzd6CvZ
bvEOa5eNXKMH0igabx+SB0T2bTwbKyxdgHrsnN5nSKN6YNDwWA/zMsudwnANxg3EHovoqi01tSX0
inA4GdU7w0i/ZtpcXaSi7XeMKijIiN/ZgsngzC+kuEeh0vqqr0qa0mhtVu0MFoIWqUOAYKaNck0b
mjcwLXQWbIUZcS173iwupVx3Xs5PDF0O0zEorIe5iNu1Jhb/eVhY+wh8+i6w8nbTdnLmVYnzfWEy
W+lQ2K4MN4XLlDDh2owjeXch6e1znwZH0wiCqwJHS+FFrzaNmSTVD2HJT0TBsckD9FEpA/W+jB67
HFtT5BDel9lqvqDDR3px4504l69NLxv5bvMJ7bgW5FfR4hrOx8HZ0CdQfjzZgLqwx3E2J4vkGLm2
w1cQGIexKY3vigQzCoa2eI8CJBVydOODa83aGkGrUa2sgKRwcsjS78SGpU9FLJoM57MZnHDweYi5
ZHbLWaU7CvxQB2YddJZs2VoPCY6HNQ7k6ilnJrrGlVEe0foknP+qZF+heNvDbMl2YmjqywLh9b6F
LFUh38eBQrigKTyFLSMxdrxh1teO49ptpzF/Kwan8eOc3kfkkU6kM1XvkvRYmvbF1O5JYYYKVXhP
LaP8pI7ck1kM3g7MVfIgyeI81GmWXTpx6xKiR6xHMGKSs+TYr359Fjb/7CiM4t41DUf3YLouicA/
NT/HpDCDQFiYR+a59ZmNyjdSWPD+1Xbheui+Of/iqgzvIQIyQG1Shi6bKKo0fCjp/LpQexo0KXbk
z3GiDPjy9Cvp6cDf6JGnAcmJlEC1du5w6ui+cO1MNAjnUroXMTIxbAecELX1f0vX/v+lfjy0b0Sk
f92Pv3jJ8/4f/+slr/73P44vbQTr/2dxrPH7z//RkocBjThcUN8YQth0vf/Zkkcdu0i5gUBL/ke6
PBD/1ZK3f4OUbgOGpv3umedu/X+15M3fTEeCHxCGsIjdpYf+qQX/q5a8kAsB+l8tedLMBY0ZHssl
0/enp7Ew+9AgrUzBrWwQTAPVR1sJWAB5YzxcV4Rvlv7Ce4tXhobQfdW3IvUBYNTHeQIeUoZhvQW4
al/LJRtbn2EHwejHY7fw57QuoD9VaaGBCBMKyoZCEVlsgDyVXMH5kKNrItk1mr9h+Wp3JIXqflsT
XVXmTX2DVTv9FjYBwwAHfEe+1EtjT9CFF8IlKNRIEbLUVeSKNxe0U2B1GF784i71lxPjQobhv5Rl
7VKhuUutli5V2wBAYAWrnlJuXKq68lzgOa7hXqo+1JgSLhVgeC4G6Uqa991SIXZzHc/Huh7i4wxg
67IyJ20buGWwmykvRaIUsDFJyakVTMBLIg1HOGYgucqlOsWtNwD3omKtk4FweHJmnrR0SHz6B9be
WGpcAs5mANgewSZt2DJA9n6vivtcx+slcxzYjSBwEoTbqtTG4GgzpHsVqRpoe1Taxg2RhwDcpwZf
qnHi3dJv9Dmqb2EM/VRfqnaHI4Gz1skWvGC4O+/UomDEhBo3b73VBxdWjy5gRxmcElIbMbseoeaV
K+gD2r2m5aS9KeEwLFF95r3TkFX7bFJsZnGmERrFwPNFq+IU2xi5jGst7zo/1jN9E6iEPyUmTypE
TNR0fkt3dr8k7fiRWvLVMzBAED31jSVNNA7APswTbej8vR65CxuzsaoHNMxsY65XV+FXmoMuTtzB
rOlESdS260zPc/yYqRve5NKxDl5eR7e2SWlpVA0oxbIqR5OvrSnndd1H820QIidu6R+iZqs5aDdc
4kuPCJwmo9bpm2IGDwNbqZuopxgsB8rJTHCYeXOIhDZv88gI3udKck1t7tkZtTNuR6C6kBX8YKzN
kyPb4IX1mFgsm+hSiknDpK9HPsQmIoOEQrwGjBHEXbvBrt7cNzHNqxVcLJy4vWJYbZoqPsUiC9/t
GifvFJQVI6AYoJ1dGpycs6bp2KpGxakCfHGP7cvV9O/0juYXxfn1q8XH2puSMIZ3nb4ArzQWfjzZ
jNXBRlmurvH+tFWA7hbHB/1wolI25L3iqXQzsyw30wDP0rOhNG5NzXHFLaEceL3ZmEN4XMkkl159
H0V+Rtn4BS1HOq6sSsNT09ltYfqJUbsLQ6vXf4xzXR40vKiY83MVIq8MCwf3ox7YF8bshC1NJM8j
4mJ6M5GSHmajtN9EobK9znjlNIXkSk5LbJMCJHvLl0JXxXCr6YFIpvCF3RQUlMQ4V81BR18LCx9I
+A41UeqZzKTanN9VRTjkKX+4T1OQdUfKWHZWG78GCb/S6yt/pBe7ZzxIi9qs+o05gCFuTDpTm6nT
ugdq6eiVtMHxNQywYMs6mK8V7ZDbuGg1omHs/Bb+i022RkPuyEoYs3jW4GFwincsQEeE6paXGTcJ
RHgJoSlIMDVGOtbexCC/VngElhGPQm0sL7HOFSjiACrFWKou8Q/bz64I8Q4XSx8FIC6zMbI1Yr8i
q3QdA08eiF4zUBwNFIEHGOjlRW6RPL1xqRjiTeeYwWWSONN+Jo/Wjxr6pHjp3eDSbklyXDeajhkd
4WILPznr9BfmTd5XafUgZNrWO5UquyN/lSp1mqoV2Ixia2sA6VaT3Vf30h68Y07iLoHYIn4rzUhc
9BSknOp7fYc8NQPAZsW+3YJPtlSZ7k2SFDcZrh2UT/W44VVv/HJZ0wtYl2i3kRBJ+HhPpFRnnJDh
bOxsRnLrFOP7tca6d5Xr0rjxWq2hV0fwGuSQ9mSzzt/WIckmRVOCmRn6tN7h0BK3shfpvdFq0Q8D
OR4DpTgd/N41vaPCl7nXPT3eQ4cboUmHBJ57kb0HX1qUHAWZxW6qMU+uQjsfUx9OtnolpbrdJ2ke
n3Jq18M4dXcY0VEasVoKHByJZz6xb3vHskk5r9v2LO8UIjkmheGIldLTc9x97Vzgi+om2itl9J4k
aXji3BXcm9WEtI1xlfdKXgNn7LYBhIVs/mWErveN4wdKLl2BEo7nfI+URDkYQgwNyafDSDcGknyX
T5ZzmTVKgmBU4+XQaOJa1jga0ZobwUUYYudWejgePDOOt2GEuh61eBiubKPrto6WZCfbaYkZiwMG
y6qKmh+0v+Lo2iS08gX8l8HEE90YKT9paa8Ta5ouUYmG63AOQLPqrrjEHDE8mW1IErLQiVJnF9sN
Xl4ua7wbEY4SBCRpGaJgeGtV18olHoclsDZ/WENZXDPwmPyU6D66/65Sq7p327eAYCaAs4W5HcZa
u1BEM/8gEmtesHHDFwDyISFTwk53Fk3LC9yq6QtWOHz6hWeGNySv6nTbYfpua5sQxBDi3qHvBQlW
beX0R2c0jOOQMyf0NPKPwFsSdytKVjqNnznERsiorQ6m28SNJOGKnMFb6dZ8m139NRgLOJ5sJ5Bm
Zoh8U9meRrthfOoGzn2beIB+h5FOFuTOjUvL5QhU8JqBfoGvQYNsoXDMIL+VzqXHvvr631Kg/6Ws
5oN97X+GX83QDSJGFvnIXxfpm5f8pfjHS/H9H5gBP5Tn//zhPyp08zfPMPkjeTrOhfi/RDP6b1Tg
0tV5FKmSdY8j3R8Vuqn/xr9xcMqSH22Yrse1/FGh868slF8kuKBtNGzTEv9Jhe5xPvipQOeacK/R
ozf4SxguJt2PhXpFLx9/kCF8+DLvKPeuadjuKundJ0FFYm1i+MSdTYisg3sonneVkhhuwl3vPUcU
zVTv4TGI1EPay10V21tD0/zkEjP7RUeg3uRkPtTxq2jUH2rT2qWoxytl7xK4LCTcl1EAgwZh2JLo
hnl35GfxKGRJsxd1dkildScb+9qW1g5Vyp0IjGuAIKYMX6cw2s6V5xPw+MXVqi9qCvxAWmsRQTnN
dbQmryr7MuMASXK1s7GfOGK8cir30COHxXB/XYjpobIEZWpxK23dr+Z5B95jlTQd1PHgXs1El7uB
uAfLum/G5CYPSMlyIsjzrd3sFd4hBBxwv0Jnj24NzLA9PHeNd8+o6ZHZGyl9uthZgTzQYsVQ0L1p
nQXPML8UVIc/PXl/Mgc3lpv0r1PWHzfR0R2P6srgqVl6Az+dtua8MWHX86pDTt6EEGhzJ79kP7ix
5/nGaTDVRTCXibj0NTgqA3fm1xdwPs59uAC0DOhddGIYHJQIixPz5wuIa88tWe9JuylY0qv4khID
Kl5mrGil2X4amexHqdz1gYJ2px6GIsb8Zdga5RU0I2f1A2xDA8S1keshtWKAmOCpIbCjXmj2fZ2m
HINChLIEn+UojdbChta2K0aQjuAtWgLOMp9tHNxIxpiDTNd94FnHesIdTWyH7jNzJmogAGc0qbue
LBbwscaad++bVZvHgDMIUNljUUf1RclZ4Pifr5F/uQB+sO/+5X/1P3GZROdHU+Gv18jLl7SNXr6P
P35UH1bI33/uj+VR/GaYS8XiSMtwLbQc/2xgmKgNDZ4r4door8/G3z+WR8P4zdFtUqwshxrck4LL
+GN5dHH3GobJv/FMx1xW1f9kefwkrpEe6yyuSkcnTcvk3VoaNz8/2HY5BlFDZNxGjiQz5O2OE092
GebNM/gzanFH3zDbLVg2+l0AI4Nuo/6Aekq/LNvh0RqTp75qrmWjFi3g0O+7urtNOKMAWCR2ruy1
mDWhxclqZ4+duyBavPQRc+nGG+YLy5McDvuFuw+m12QR+ulu/Mm68VEvef7lXAvZEAHDGKFd8emX
g20TdWouBfaNZGNAGkuDd7Ajt7p0/maB+PxJgjtpS9hl+LHpU3mf2kGh1hjOgP5l0xoc2TEMk8yB
PaPcGOTI/PqXsha9089rEeoi9m467BJPuJDm0pL6eTGU8Zhr1HAk3A1vTlA7SLmKbx1gRcgjxiEY
SgKn5YDVqiZ6yRmIytClgAxGetQuoBu0p2m/EzGGCKbRRZFfabapNrbdPIbaeCSS+cWMNsKuJArL
8rWZ8hkUDD2sqagvZxFSEqL33AaWzkEJo4LF7H3dDZgIhR6TrRPML3JQT3UdP1u1w4EyxT306+/A
WO7cp+8AwiJmdMmKbFN+fPwOAtIYhtnSvE3puruI6YWRT+S/RlDoaC155WOVS2ptqN/YPolNiFF+
5N8zTjG/vpDzB328EMdApGU5OokHLq6WjxcyR9MU5iFN5ayjBoUXyjlScx7dsF08I9kbzsejSDiI
Zdmx6bGjER0AI9vZceAnatQz73CSflmmxJNd7ziovqgkfM5n3DOZffqbi/0cZ+dQbbEIUQ7pDiZd
69NTWoDy1tJuinxdV8wNGEQ4+ngvBv1LrckrGlr3bV8eEiIdFZL3uNYfiIqHNyLQ49KlbBQCLgMG
IfODtcoiPOmoKCt8Eb++zn+7u1ynhzmSsRavEnLsT4o/O6wdcukcbTPE2RfsgPWW49uICGi6Ge3+
2AYtit1kBHMiO8H+qJ6HWpGIAyQPUtivL2b5Tn6+wZ+uxV2+05/eNrQdRpaRAL4JyBmaCM5LMWRg
VFkxqdi1f/tx5zXp8+dJnadJcKdAQnx6oBwrSF2FhHRDwB2oa5KPsIbBa8xHngrxxSBGHeN2Xm6G
UoPjlDs4zyLSW/To2ZkZtyV4bvxwzDMObsXjgpULW+zaSXuvgDYeEWiSohF4E2Kp+M7L9X7TwYnT
LHXJsZoYFkmDj8wpuLew/MjaMXzcekfXw8ABBD33hagvs1oLtwGnwVXlwffpMIwB3KOraOcwG8wm
tPzOUre/vhEfl1iH/EfJdkDLnr2Kswb73ocbgSUtg2/KjaAf7CsRQrG7nhJCjPOrX3+Q+e+vCSMF
Jgcctfkg0BsfP8lWSOWLgHfaShyghumPwjYYw2KvxxJk9TSKo2/JNH4RtTp0/XyyZvMpcPOlRxE8
N4G7Bk73PXTUqtDTfZPRCe+aq6nMdr++zn8rSjEcfLjOT1WxHnhOaFYYaQMll2Q1IkycZI0r5zFg
g8a5NADJroaYiX0EgXoqrpoJMqFbkb6mwCiWo9KuQc6ASphqa8+Zfbhq2iaHlT+me6ZqwS6sJZnE
dAgf+hGAaVV310PJyUBUPdyBDoK3RrOeR40PlvpAP5pzBfpzQQ7gSPofvjridMyupz1Ufpu65CWI
KkwG1Tg/k1zwYNK72GCoH95zuqn0F8NmG/R1eCxkqbZplD38+jv794eIagcZA6UV8x92kI+3lnh5
yg2r8DahHaCVJgqiG9ax5eyCytz++qOMP/ssag7HWs6waJc/7dNTopNSZZXeBjqyddH36huCb+tY
NXP4gLRVwNMGlVHMV234HjrMakuLWS+J4s1q7EC0qtmQ3BS7uTW8+W8ubvnsj6uMY1k2by2zMd6m
z2VflgzQB9B2b0iyvpjDrWNrR1V//Ztv4HOlsjhidI9FzOEzDHOJaf157WzMNOzBx4R0tKMlHoMe
KnjdTWBj24gj0q/a/jSGVfWS1fbXZJzvbKjnTBSQVYgCX5vKKzqrceE77XRLrzy6zDQOSA20kr8p
KP7sSiUZs/byWDDu+rS4dDQPiSEmXsmVJatKzLgLJyqCj4hjLohEGTlbXQ+OLvrEX39Jy9j6w53A
fWEy4pIO3ROH3tnH7wjdY6fKsAw2KA8egtFhiaEZ5pV4CM0TXKp1nNd/85HGn30mHRFTCo8dFvbQ
x8/08pkMktTGmlAHu9yEaIUodLqohGNtzJjSPu/fImzyUJpfkli+mMrERKq9diCa1pFWltfuVLwn
DIyM0lnHyf2vvxLxbwsw2BRcUxS4i3uKyv3j9U1abaCd6TQoaT1J7w320GAbJLwuELCACKYKRxEP
0TiZqISii17J57ZsSAiUwVODAnSFNOdkjsM7xKFtTlBJOEA20NL4Fs/PrkJls7JLRD5V+SbZbwlf
DbcDrWmI3ulOVWK8SFIL9x+C0Xnq621qtz/mXL/vZ/EE/nJD/3k7NOlWhPiLBgv2za+/AedzwwMn
GU0Zy6HI5d2BvPbxGyhipFmuETmbdnDuzdy+o3u7dwrCFapqytB8do3f2tFVRQQv3nL+SQlZl4DZ
1u/C9tQ140k0CZuBhnY/TgX2xoYN3sGumOuPDjrOTe4xzjKs5jJsFz/vzOJdg+5oRmksLgNCF8S4
odP8gsC3AKLofhks78kw4ysjtDZphqY1YTdIyHwfdTSyuLu/R8uUtjdr8DTxZuBCDT2/ybLpckqS
yzRjxomg7WXouo1mgXBIiLrrOnlVaumu5gziT5iYV+S/KWKoGHOCrySyhchJSO9of/IJq3yKUVe0
a2JKNRr9Bsqd6o0ohJsyIxQXI2b3429uBd/0h/fThTmzNH842i06hE8rQy+LoHBqjNMk3tXkvzj7
odzXiHOBe54/aWlsQB27/f0P/V1d8E+f5ae//T/3Zc5f/784MzmmWjrfHm5Fyf8xreXE8at2yveX
NPq5k/Knf8DvfRWXNjEnBJyVBDWzl33oq6AToVBkBVkEI6xu/6ULcX7j4EMT+HcPp7tsSP/ShXB1
FHw6rWdWRIqt/0AXQgPnw2PzL13IpxeXfJwyNdIu2mejk28RBni0XKsxXEIRciiwlleAWtAKd9db
TXuhd2jHStMFgDbILrnG+E3EK/h7G7cbrcEHPHP9NTzB+QFixyKJj7E8bRsUGdkqHutFsJa0d06q
iwnIVQ531HJUiXO5CmlKrCu0qX6LdLAEYguc4HVAwlYdhrIUV7hUoPxNxvgCRLB4rSJWOb8RhL2U
+RLSoOzYo5MwtFLfo7eWz82chuWKimbCbKl3OgFvWTbUB5SDKCkBMItk01dGUl8krozvpsqxQ8jg
TX1vg7D/0rtA12TaD/A25kY+oVnASTQZSOOmwWQMi2shy7b4sFnjLTvSn2ry+xjSW1oTw7zvnBPI
CpgddmINb4mtTRce4bAXePLCEyi2wq/d2PxikloK+LNBsK9F+YmlTO6wUXl7OvFqN+hTgRVBOsEl
FHNrM3Nu8a1QThtk1pq7HXpoJKvQ7KM3j+FktNfQ2Xh+ZsoBOXA6qmMFr/Z9DIbpi16H6gfNmBzH
JdT2J2Wm4sZbzHV+1EJLWOewx76ic6dM7vu8u40qT7+G1jSBTJ6YE3C8w6OfZnE40Wsfxq+kwIPe
8mKaFnJ09K9ub0TzypMgW/1Yy/RbpJnmK9ml9a5Rbr02zC7FDKpDUkI2jxG4rAqIzXkFjR2DeXeZ
oPGpV7XVFHsH8G97EHlN7kBqFN1zLlDLYs/p2x9hHkz3eDnHcdUiPjQ4cmoufHy4EgAgyB4NyyKD
Q+EJc5fWSevd2F6f1X43I/1ck8ItGAxrWRlfocudCFZBtkCwyEA8zTZH1fmjoMASm4g6L1hXMAWU
zxkrMzBa4nlA9tBUz0pk0aNuct6VeTwVN7k92cOKtwYqJwDdfOREAp6HPIAGGXwMfYTvbyCjDAfX
UIDitefoZBtR3fDty/Axb63gHfEumBHOYMEP8nO7Pb2E3nirsgFxUNRIgwCTPFA8UhPdkK3TWFF5
O2Smcdl7EWLpIMvIeh3H9q2X0UQkZ9UXGz3O+fvWbLVLwC1l6g890yJRKpXcdtGwwJunAIDFOOdf
6y4U32fSMZ6mMA0WNDC6dugS+bI1lvY20UG8rQWa60MVOVG5OETYpGMN5drGLOrMXetl2hnrAX80
dmp9riDyzkQID400iQ/wDGDVmZ2shqlz7vQ+aA947NphleX99EXLvPaVmJ/2W4Jg4lpMSm3tHtI2
YKJJuiA1vOEOlHb7bWxscLX2iHMJqch2yDh6AgRB+8xUPCCe0fQ6spLKSPhmVWR8F0gx4hWxC9W3
GaEvsvyUEzM6a2Q1pE2VhwL1urkyAotai6dyXGX6SFBKZA+YghNH+rIthzdPZVO9MpLe8QiyUN0V
2XnzSYIMdrcl0p0Afe487eoQQJFRZfrBAc5agFfvjafGS9X3TmuJBTABmV3pOUDU3onCK1hVZIKY
pXBOY17FXwb8vTQiB+K+9FGqvcDUd4rdcbgh2ld2K3MssLGWPVbQMnL8gTJzi7E4uO+gpcRQikO1
TdIRQYXtVTH6PL0v1kq4yXMRj+VNkqE3aevQWyXeNB36oFHfgSeWJF5HWO92aVpazkpCnaQ6SquI
5hHHnqeqrNInB3nCiFMDNN3annBasYZ3X7k7E0zHOTRAARM3i9Koni80AmdR3+GH8Halm5TARrSe
gFCEXfitsqR8zWxL3nei5yGECuKZGK/r5NlAvPpo1yPwlbpusIKavejsrYB9GZHtkCzIO6chwsWs
9OoBVU2SnnBiI85GP8Oiw6Sv3lgaQfbHKJkZ8g98/cp34g6njazmYdqb2Yg1ttFn0PtVXTVXIcBp
7FOFN6cb2hQQC2sne52iMHqP0JNtqlaP71FmMBLwMovtxsmIcUzI2MCLFJYY6WcDMwOjhHgPDL0P
gdbU04UYaqKyAYBkF4RtkDxhD1kOpgDw0TW44aHdGCEF+uCiNRgrHK0bbaa6HHKSjA10P6Rj9hnl
cG7Y07a2rOTSagycA2aJoFCnzb0bphuylVVIwl9bVjjLBnU5J1Xl96SX2ysdfADxrjJPXp06LXw9
s44jOdX9Ksl6fqrkCu+q0mm/WZk7XkCa15FLzJ1NhGGqIw0vRz3ehJ2DzKhN7fIbfDZ8N6Jr95yF
dl2bgXibDUC9buMdO7mMbNPaEyuCA7KLCPZ/yOvS1DB828AGOKhUwTpka7vGOOFYujON0lu5+qC+
Z+wGbNRxd58VGagqVU7rGXPaWhRtd4IJNGD0yOIdyEJrmcW8OBT/G9V72R5BUbg3yTr/ak22tcee
ChgwyqCHda4hftSxFwzrMhu82572+DYF9T+tFclCF0bQQXaZ454BpaFqpHJx02zGOJkgw5EcRbys
zvAnSK8ym4XcT8aiJvSJiJN5DbUNclEnEXauo0EzdgRaeclKxXV6UATvnUxYEheY+6xL14UCBaBH
HPtoIdrENKQePZ6zTUvj6k3OJMTTXBH1jcgzXIK57uyTriMLVVQQA1Chmt89HhiktUZxVyce8WOZ
ioWfp6HY63ZXfdULxqhjz+0vwfQ85lHKMGOEKQUklvhhEHeJc12kHmS9GKOG3yyUH9l01TImt9eK
Udh9bbbt24RP7xZTFqTzJpndNUbo8Lq1W8e3SifajbYet+hkKuycyjad51xZCQCsfoFkC/wBKxsw
w48gqiOG9Jp1mfQV1lcsnJBVx6pj4tSVff80iNnxnaF2v2jCwt5Z60H4RGhhhNkvHqZnTUbac9oL
UiCSLkEd4CVyF7kVtiXajBfeNKbvXG9zi6xwfsVAiINOVXNLeRY32N2GBp+RN4/0I5KWbPiNhRrJ
XElm8Hcwp92tM9vjgxISMUJd5C+Aiyk1qjbFntO1wQjykVTgZk00RrjjVo2XBvIfVgdknHcxZvGa
8kVixOtUxkplIifO/KqPGnyJidaXux4TfnCoGhhBG8iIEl6iERnXbVWJb6YzEmBpopOet/GQk/M8
NW4IkcFs3GNMMzZfl2JqyccaPaCcrtIVpjmzlpih57F5GlHzJpsmjvRyHassuIqBMqNy7GR04Anx
1Lokje8ljBw2tdF2jVOKz5doCLcXmAjzpN+bmAIfhIjqU1VnZE82nIdOySxoAELEWmu0yY5xa7s3
xqLsJFsOkSdPAYJP9l3MsHiCCZJMF00opvo4gtRKSQACrY0A4p0lpMZZTuqepaXjojJFXYvgND2L
T0nRRIhankWp5lmgyl3A4jN5pbOTRueesox28UadRa1o7sR7kmueTSicZnyFATG/xIsS1j2LYmkO
s5OnzSKWxWGKcLbua6CXWZIgtWzJSosWjS1pasSuLLrb+SzBpcZkbCHc2FdY1u96t2g3jUM4ugGf
FpTkWcgrFk2vF7kIZs9CX3nW/I61edLPQmCqXsSmzVkgPJ3FwkGYae9ZnytqtL4BPrnIitVQl1st
KCa/cSxeE7EokHmyESPXiy7ZOkuUCYYCfDLIaYXCbLot9YweeHEWNutnkTNPFXSCRflMVr04WIsa
Oj0LozHfLCLps2C6OYunnbOQGqkiAmZj0VdjAkZqXXtB9l7iGD81VoYUm9xT5IPALzdaoqmN00/c
5EW93S06bhlYSLoJtEfeTXatjqIFzXevSD8PzkJwe9GER4s6PD0LxadFM651Burxs5A8OIvKETRp
98NZau4uqvPwLEA3OXOau27RpZeLQn0+i9WVMEJMbItL1ULWd3QX6yqMlLQCgIKhVQcSuR6I2Nki
cJ78sIFzJ89W2GJxxZLgk9BtwSnrleSM9Yt7losWFzRTaSct3lpwccUWHS2GRLvLQOOOADpX3lBn
awjajDeTtD+Vokerk5+NvMHZ07u4e8n/y8hEXSy/tKztIykalFN2Gvgm1mDqVG+n8076ZPa16M69
8NlcvMTz2VasxUZA2CNe47AtnbvwbEDmdJCQs4ErWSGrXs+LU3maoEdEkDgNZAF39uJnHkwQk6tA
2nBOFr+zqLLwKBcPdLq4od0o8xCQLx7pMtXNb3WjcBxjLGa4Emu5tUWDjLUaqsdiswZZ+eYt3mt7
cWHHlKV+erZmgzPHpT1YHI6bATkzISDYuENLZYfybO7WF593CadiSwknb+ViBRe/m8Jb7bZcjOIj
ROd5FS728frsJGflJcl3sZc7i9Ec9XvwFElTsbQFfcXyGMasLv3iU88KPb8uFvM6scTydmA83Kxq
153jlSV1rPWL5T1azO8QDyZ3FRRJctNkdThvbD3XsBhgmQdHO7eb/8vemTTHjaXd+b94bVRc4OJi
WHjhnDPJ5CyS0gahEfN8Mf56P6Cq+xMptRTl8MZhd3dUdXV1EUQCCbzDOc8JFiP9ZGVLUB3meh+8
yGe+u+aN+WK9X0z4pGngx3esKWI+N9jmk7WY9jMzTY4EbidnVwh4s2Kx9+ea51X8t+cf+z842mjT
LUiAwCMhM10wAVaFhiHI7PHCWCACqcsPWQUG7mI+8dLZqkx2Tw2vOpSmQ50xpDf5mUJn94GVeRAA
OxKipq6yWFdFg7Or06RaR9IiXBeFv7leKhdF3m9UPJhkzu8QSiQ3pW19c2kGeSvXadtuxs7QKB9G
sDy8Prd9mnoFmnt7eMQpGXEt5xpoYkf46JcUovD6v9OcZxW+xuwg2XKtdNaM40Y4SUnU1RSp65lX
SgcHISFv5f/1IaIU+Cd/Nza8j4HP5D+ODf/+R/4eFHp/+QhMSRz4bhNbhn7foW6e9xfPWHbKJtup
l2Hgv9SpHpot/gfkhizuKLlYyvw9JyR4gVEwmQiSFTR7Pen9kzmh+XrvhMrB5itGYJqP1oF1s3oz
LiSDTxSAqa2D3UeIspeAXl6oZxsL1MkdiViL2GZs7MXnz7N7fBcPaXjC4UojJ3S0MYl2WuVW731O
otbcBLpyKXU7YsaMCjSYS6v0wyf794j6Rwbd67Hmz7/vm20VNYKjY6LHD35MKNhkk65dWQKqSBFs
BM0jjbkvzsgKgj8su5m0v5qo/nzoN9vuyrHzqqmI34vDlsEDu2Tc4bW3g1lUbpPOKClsMoOkbnpJ
4nqvx76hOa39fIO5nTlkhap1mungcIHlJBLUsE6b6BoUIEzHik/PkeN1JoPwHLDUh8BRAuBqCnFo
8RNVeM4aHntpIhTPep7BVLaZ1z+DbZmwbNdDfVMS5rCPdN6xKBHhZdq6HjDkMd5mlZWfcl+UZwWa
+dxgwXsfdYPemOQ5XJIzZ21JXKt3TaW3ovg89fSqWREytVxSFPyIbLbBFO/soRyPbs/OBL40j+kx
jHeJ231OGr9lgVNaHYmSioyiwkh2cwn9KQlrAEaRKvdEFrwDT3rdTQPNTtUc22EzZMYzwRg0mVlC
BELiPxFOYOyZcFw0ky02E++Ty2QOz3kOjr4KWQ6SGEA30tEyDkDjes/9qPN+pqZm+WT5yUn2WBis
froeRaR2oLYpaxaoqwGq5lQR68ZyP6DnwopSEvy4GxtxaMLygef7CR4DL/Km2vSIbCwjXBOxcaIV
hIUnRc34xR43VZjDy5utfl8mHpMoOnzSk5kwsNEsKfpY17ZEcRxV44gPQ9iARAkHGDtYM6YDPtTb
ofPliW8N7+/uIph8cOee1e+qiPqAUup2zEeNWtBeCMDdjg1YdRCR8WAW47AFP+YzwOOaREyJGPQi
c+mlzC59hmKkT5hbKtzg6BWO2Os4Co7UBR4SXJxtdYnGkU2qWmOXWjZjcn4wxhr7Rrg1yExf91F+
nGWDjyyKM5ZY3M303cYOXWQJEMfHIJZ208UQRmJh7cZ70eefbLd40KnG929B74Z8R0n9IAQtsEOq
sZXxWarBVtBV+4Mj9QB8WEIEcrFzgfTCOUahMPgBU1RfHRRXc8FF7h31WBRtum4kBPZIYYSSWZcA
6WDSyoxpgwqQ8sH1CBrPhjsgjuLCCPGBOMNIPimvU7o47V5MDLfuE0lWIji7/TjYhFgRmJZ6o7HO
pwgdVZdcOR7dFF0OUF2Ku7VOBCs+w9obA64lOC5b28HZY1GUqNy/AKp6JKyNwR1Su3oaH/QYX6gK
YpKOrvrarKAfwtp3++3YPs5Zff0SGeWK7g4buPfOIshkhxZiyzTpYxpDOHTChoA7azPlxQN+qK01
+rs6yj/jLNnqGaVC5pr9mp44WgN+uyKGJtqbGEfjpCZ72D+h+rweXWiwQWGdc6c2LGAdk7sLA6dg
Fi/L9hPSRdJU60Lcj+0EnSmz7oyWMFkS3GAX+/34ubeY/ouicXKmEtKn7o/5a06LeBxKP3a9Noi5
rpPIaqpsB/yCpUy05FXVsjg0VVwcrdRiMYz2bdPkqbr1Aitg2InVa5GgHDIjpPTjubhJbfEuJ6h2
zdNvuKAd6B4a3+NhgWtsJeH67IfIbA/o3WKE5IW7ZHOP4ujXXXNXB3l3M3Sw/+IStiM2f/6PSUlU
6iwjgA+NuMTYd43N4ETjO22JH3yYyE04pYHm/ZDaj900R9umctM1VBWCIS3wEaiHmisLvOZaeMQ0
azuD0YAbgZkXxiXEZTFtzbhE6wAwNMI43qJqoq2gKH7OC+PkBjPPu4RacvaSQzEARbJcBrzNgPzK
MMtvhPccBJCWPcsea21Quh1aP37PSsne2nFwC2eJqO8oMHbY1ei+e9LMByMxj+zViqu5+ZMGk2Lj
h3Xyy1sMIpalTPzscNLcNwIk07Ajk+xh81D65W0Z5w6QJdzhcaS+S/JfLZN/fFObr0UUPx/pTWmB
zpPUYiuUhz7s8OQF/ldzXvYCAvxGkTqfHKvwMCFieyPKIdhUQBb/pFS2fnGyWHhQmCwSeN99o+Mg
GRxqQzubB55WbrUWtmWsUQzX+GRhogHxMzZxbab3zA/0IS2M+gr2/gjbyhfkLgX1BcGizYox7LOD
CuQ2HSKf8JNmEeXg5L1S7oxbzGScmpAhcYgDXTCEGVligvbZEPBxojHwDm4VfsPfRzuiW4joTU4K
J4+WUGcff18c/era/ni6b6QCzCaZxqTKBKVJFh5ubbmeJqYD2Ozm72X+f7y6r7Vl3y8uiyDW1fwB
mtby939QpZoDXBKdjoQmd+437ULHmpT9QXpDsWlU9fz78/rJJMAVxEL4X0ejHP/xaEYMsJbEK+sA
Dw4yqJJPEpYmG67wixk3S8Blqm+6KIuwZlrzga0AOqK0UpBkQn32mY0RMKg3LV9DUivGHRx+feqC
xUc4dvkmjrmEqRrEJtKJ2lgTVESRREQQpoQQsaHmp5UweQi5vhyXoqReyhObOuX357mcxn9JPV4+
VCp+0wHV7Hmc7nI7//Chpjm4PoP3yMGpWVynTiDWubRSSjfHuIl7Ywn4rkn2+P1Rf/VFfXXYNzU1
/TEPtxJ/o2ETC8P474ubQskbGng1cSOMUzGNVwFW1ptsqXLcgZnp/8avwEPJR1PkYUR5y1bJhDm2
VR6bgPBJ6mx5JULLOmNMIbFJK4Oke+daeYJ6UzofeOrXf5Aj/uJ29n88/ptvTjf4hFoVDN511n2Q
bTxe6SKQp7xmJjwZ4eXvT3fpFN5eZ1yJimuMOoQ/v77OEZFXjS49cVCyTS7JoxlW7FL09vdH+cXT
gM/zv47y5pwQXcg+U6V9yPUIwp8TXLWFDd+OgcY/P9JyKsLyFN3qTw+Dyu+KeUalgWlvYD1oPmWO
f+Q984cz+uWd+uOB3jwH6D86TUqnzdukclE+6OsEm+meSAHQVVMn79OQjIBVuJTH9VIoW5Wu/qDO
/kXLbAsBcNHzhOX79O6vr14QjUPNykAeIFFVLKqa/qGybPMYx6M8VHJ8V1Z+ugn70GVzPVG+hXAo
3TpDEJ0bHw03TrcVk8F6qS6KizTMnxyGtjdmvKT7OOUfGmbcqm9vNhtblfI9hhL8xurNbWCYfRrk
c8Ovhoy+mKAKmRF7JbAAYk3S7Xn0nZEthzh0bYSncogBiUOg2BHrTPmuyMTqcaRvyMc5UqYG26Q0
kYrS07SGOa1oIr5VyIuOol5QDSSi4kNiG5YDfOonYg0qA0BdNZfUVlVQr/rsKwJPczUNdY4rqLcv
27a9e7kd/0/r2P6jE/CVX/D/Iu6R6wtAK5Rh/1nhti8pKb6+BJMev/yP//bvf+LfVkFYRYpbmiex
8z1k4O/4AfmXo7AxI6L+19TpX5o2U/3FxtVBz+5aQJJwTv97VmXaf1FrEhjwL73bP5pVvX5GL5Sj
l2EZbwc8sOj63nzvlgVbobJh2CYhKrARqBGSXA0pxkS2YoAKPf3wyfxi1PT6+fmv4+FKRIwn+Dze
fHGykHQdB80IXo+WHbAdfutZM3Hnojn4/ZGoRV99SV+OxetrQUVRq7pKvHkjdA4Sfgj2wxafOxO4
XCnS3cLIPBLaVZ3TIOzPHUvZfWbpYhPWjf+F7Nz+pi3G9IgqD20JJmjzJCb6dRpbWE9Mr8PmyQbB
y8vFI+QX6qp56oTVfpqgsAbr1nQJBUpGj61HjgjGhU5ffkXtR7PkpeZD7jXECUuXAvlC2424iTOI
EOs2ngN2XK79lc1kycRhILYOX2X3rRtxt4UOGva0YFRTBtl8AxKCzCikI+G+7jsi0jrd3ybObFzU
whf9obY7tB9p5POrdG4QPPEIm4nTYerI0zPMXCISvcm14Ygb7r5iQlHCxEzINO/8gba1tcG8oDjs
m285LdrJbZ2jG3I/mH1nbQ23uCwm5wG7IM+yFAnYaQ6N+SK2VIHwL6OYs/TWDkS/Bmv3bOTA7HiE
3ib2XOwL5V6ivW5WsQ+MGUVJvZa+0VxOlJlrAm96FmigqDIT3tPGcLxiBUIJyIgxEps5tc/Qm4gq
JOyA4RyLbOp/up3epbBIyDIAeo9jvFpL0u8gF/nbPiimfRpatybr8dYy7qa639DFoT0zx2jPsNje
kAl/tGomAmklOXyD91qY9BZJ7DMUS/gviPVw1JWHNiODDw1VsSqjVmwcm4NbTi7QpQhmUCY50+RQ
gT0KP4ZWes4LCD2L7X8IuNXNFme+XRh7RgS3ZdqAqOITTSXND3l799qEFSJG64vqgkszdY91maD/
BpUuKgYlMcqitdXK20Cm47rMzS+Jk+9kKup13um9FMk3JLvpNg2aZ8Vf9IF3hQzmG1GOl7kOTyEx
q+u0X94VUX0fNognFfbzqb+IgpS9IrHiED22FYLxtTd6FniRoK7Dy0TaFPAJadXXtVZXsVE+Fz27
FmRB40oO2YXwx68O0QmbdGzArOdcvGb0wDuHfgEJcvC3nYyXYNiCrb2PJKazvSvWSOGVDMZPUdA+
jWi1tspCApVKgnadwHgIZIg4h2BucosCJrtEjFouxpI0ALDjhMSzpeXeaaznVPicAAo8XFMwoIb4
U0D6Ji5dDfCIqRh6nJVdleCxBId2BstA1qp7+KZqWHNhb6N8Yj1bDrxzs6xdMQ1hO15b8wMCNPSf
rfswCM60AEyAGtFb2aIizK8sv9dg///l+oeIbfgiAo86D+b//Hb9n01X/Oegn3//gO8vW9/9i92O
5bPJYRqDy5T32feXrW/+RV4Me2T1017I/4swBvwYikQK33YtCuB/7YWcv3DTYKly+eN3x/4/0I/T
wr9+I4E8xJivHNw5VLoKj/HrKrcrnKSX0dgdY6XMs0Lf9hEeoL/To7tHzOQdy7lvWlzHgX8ZjQvs
2mAAe3J0WIt1Vo3aRo9Ul8XGlrN+bvIeErBDJNeeXvMuYyoLg2ld2BaAEERV62AGHpURXr8asmHZ
KQ1mf2niTeLrkUKcV/VY7+o5aA5qHO3PsjXez73PlK9pi+t6dJITGwyWFVZwU2JouSQUjdDF1Onu
g7ok3aEXSDUc0hbcWLz0k7U576K4RuFbxYRNzHF/GekOTFVq9vj+UvdAautdptrwWZZmb29LW4UP
mZsWT7VttBuLPfFNX4DKZu/bdo9NXUqGeXMIUKARW7/py7M9h/YmDZGpalfNyYpAAbnv+hoML4PV
x3iwL3MXcBX2m/u48Aj869vlLdEQlVzbLB4KXbC28EZeiV2m9I3l9+0jlVjxLskgZDNBd4P3rSqr
Uyh7tXFC4s1bzxy3mnfp+6Yo4j2fKVIRIkj74wzrbp20xJYo5V4ggj63TmpuC08BELOdwSE3qbDZ
GS2fioiuYCxXN9oqmkf2/vUxY5OypyEOH2u3o4gATF0REkQim084TIQkAnwLo/yDjmGjQN1dNdQ0
u6D3ga/plkf/TA9hW1mwH8Es7gOCLndN0wE+NGEAZxYvuJYoGlNEt5ARP1sj0ZQtAYAw3k37Cm9R
DIHJ8BBU2hLcuvI2CTuSuMZESvwqSrCSHOl3OuXjRRTnrXo2L8wzqj7aOV0XrN1Z9bvJrfX73jLj
Bzyp1mNN1tohELNAh4pybW2NQ3I7t3qZZNvyQrlewHLe1VsWKHDmkF/duJGZvCvIjISMEsFkAW4Y
2KdYCnjyOQawyznMynWj0T84biQWTW4iL6u8vPf9oULZzMTTRqSTbwrDJ4EirXsKHDMZiNOrjZrd
osQj9S2KRTlv69Dz9ca2DfuuiAI72/sIIZ5rO7O6vecF02fpGPqmSrAlt2NedGuuGRsQ2dj9xyhp
x6NCrIXipXLi9ySstyTj2V5OpKEQpHc4CCNzyzmaJiEJQDiICPXA3OJ+MAe0x4gons0h9DCEzBaZ
zZYo4wN7awo5OTeps7KnJFfbqnXl2QLzeYb9YlzInCy/erbj+UrGeWfeW6DWGbfbUx3uGJpJ/6nX
RX3EZtECP/JZEaznIrTq/TSaBuLgLMTnd6zbVolrb/lcUpyYEhN5krksmMCOYohENAUknYvyTK2R
btuJGCIq5mOnI/h6EN+3/Bj7QsKORz3qkeFqjiNx6zngBvMaqVLYr+D7Q9weknpjBgWbuE6MdzoW
3wgvmbZFSmbM0FqwUg2KPaMKrFVTmxYbxBbGwhTMV76LPA5WnyLaxta7ODXB6oVI+RlBOIO9kX7n
3vf+eKQqN6u1awSsbBCRbe0kuG8Tj8oi658sYGUM+4rLxkZvjP7oi5nnR9JrgNOFxR7XRb5XrW+t
SdSNtzxNi3NoyeLkcNvc5bIyjki1Uzhu4Otw9Hr73M6ZqfNQ6Jz6MgoNG7QPDcEcEC5qCsZqNqOg
os/x0Uds+Mk+ir7YfZvtPbvIn5CSFle9TNWh661kHfolFYePP0hBwLtOkWtu2ceVd25jl1dNMbZr
O1XzdgaAmqzGSATvwmy8TzWb0QlzyJEgWUo01CynykF4HvtYTd1RGmDFk0+lmcj7GlDjLizCfo1O
O9g5qG22NhH1K5NQnFUf+OvY1N25zhzkvEEkYE4hannIouqmrxr00gQTrzos8hh4In0dRFm7BmGo
m7WK5UblSJ6Vte/rBhl0f8e0BAiMa9wXRfW16+KbdDA1qE+TYHitNbVW615rzbcs9AgpAFEIDn5M
i2fb9Ksj+Dx4Fdz/E+MOlQdfUIDuTfDUN8Y8i6+Q27nTy4UR73Yrk7w5eDNsUBvSfN1CX3TIwNf1
YHDlKxjaBpHexipAUT1n5P2EgcJqKhERyFi7O8gxLbnghGIWLX4NsOXjenBdBFUYOp4Nfu8dsIV5
G2V2vaeEHs4epHCx9ozhHmH3vaOD5JSp3CUoK+t31kA6nGePYNvlWNw2bdxuTZfs68rJ56tZIy1i
ETmqA4hUSku20d3GSehl17ZdhFDha5R3IrCmR+RjCAdlMFz5PtxLJ3VT1JRKfdZ18w3Nu9wIJNGk
6gRI1EwKa23alMtpn98odpirULcWKmqZfkIgXuyESqiCQ3b4gMeR1mKO8Q7cCTwJtSHaLTJG9xtz
JN4oAI2HG1jF8akO5vloYfC6qrT+UAOWWisquIsAveMjE7ozZh1SiVR+zgp32cx3KyCYgDLH+umH
Gu8Xc4LXU3sM5q5wqbhsRvZUXz9BfoAs4n8lZv2IRC6vbodZo7sgVFzv9GCBvYmQ3YMSRHBm/GFu
8FON5rJ+WTyGIOZIZXwZ/f2wL6gqAwqYV9hk2TwhhIkR1P3+1N6MQDi15QD82/aAROHWf10E2hgE
cMqURI4Z9Zm1xcWcTcekFLe/PwyjpLfVphIggKTis7RsaADLEPOHMynLhvC4SERHz2qJmAASlDvg
dcvpui1y+W4oKSertmQjPkhc+ZRYffFQ1MaEuiQzv3Qh097LqRxMc5tqhVYV4Sb1x/IFXJcUROjU
xcAGEFSZV28tcP4sv/E3H1WXe8P1aAPlBf48D4+tI9O7yRVo5xihOL26qOLZO89zl95EHvWEXVfE
CYhESvQCOBQ+GdIynJWKnKcFebkm8nySK9c11OLV4KeTJOIMZz9I2+MwuNOeDJHigjnEuMuiRUQs
ca9gvPFPdLTDyrOo69CnguP0A/3IELsCjWVQPCLd4Xfs2Y9o+grAgAqx7EjpoL3Sw/YxV2tnYJV6
8BwwtvmqN4c+2zPRYyI+4sc4YI5R+aVrQ5EFtR2uRNcbX4lcnk5ta9lHTC/1vG5sYdylqQNjttTq
GvObvGllFN7Xw7Rl/pLu4pjFmlnMjDf6xCyvCfFUaw8f3LXSjnoqjEpueok5UGd1tSN+qQVhMDEE
FtCRJDbuSHkFBfCHIpkuel9/LLW57yJGa6jn7asq+dT3zR2ScO+ShCtzrYyZEUSStHeRSBmblHxw
gCxIe1o65XKwYVIT4fnRrJW1zVHyMEnq8b0UGPC7+CoibGW1TE5v+jg6uJTVR97smJa0kz02Lrgm
RPCyPs5uRy0/VW2/rQhVX/l5UzwnEw58PIGfGDeSb9HYDFpmvziY3JvXNfKO+xgFKt+Q8a7E+PdN
opO4ajVdA+zQCOeCx6htPnqdaSOb65k0fMkmvFCZ7SDF9FK+3Xvf7tVVNVe9xXtRqfHJn0cTyAuc
348Tk5L3mhjw+R4YNY6SqXIhPDl+WL83ZRhdeZVGNhsVzicyVt1VWvWd3IYodz71UdrG69zpGR+Y
mjhtgyWnG7kgqfLEuZfS0J9lZlHEWn5+b5GgEW3dMAXmiKxsndWdOiPfa85d2fkMm+Ii/KByL7wT
trbPjBUpyuqBUqsbQuZLqMwcx/Ae6nSpbmMJs8HlvcAbHfPJYRB1dsItbFhcTdYPqzYz0juMN8Ow
Jo0SvrBoUC4jhiUMFjdiMrRb3jdVveOjTIZVMuNqWlVStac2IA+WOZHPx2klVF5QlLep7QW3RdXM
z7zd7a9d6SAoTlqNtkcC85AVkXerNLFyvghdcagmMK2n0YtRmjMMKx4dlaTnOUxt7hanuwsT33/u
Wmk+xLlt7OomCO9mI6XqlKIp7mdwiQ8o4rm6dUx1MNuZODmY+S6i2ibpVHmtexml2CFQRtVqi1Mo
httcaiBhQ300CGtsVkFv6/tMx+7zFJB3g7mGTFw3WUjOWfExsr1hi8WFcKx0Gj8ghWoiBHddzdql
8PKPrYj6e+yI9nMwuki7LFjfhJy2lhevyAWZD2A95Ic5rWGzy8R4j2gyuUOo7n+s2np8MO2xuEwY
5acw1SysInNhItFIRA9XXWSg4ZdgR1JYZwfjqU26h9EhsZeYAcat6tKO2qaMw2Ftj3r6ILzGuBpE
lcOAJlYa50wRpBeGndRnm5RFEp+s/ovI8ffxpWu9JyRbjaYrsgx5AXA/1JhkRPhsdQOJfowO4iV6
oGkcumZhvfeaJr9Xg5cehwAlnw0ZmHkzYZeb1g4KH/Mv1fAKOnh74qnXdhuBHTBj/FznuCXHwfqg
3WpKD6ilo09TUiK7yoOsP1fJrFe1FcCfz1K3nS9wdDFOrdKQhASeLzs5aPdLiGAf2LvTnaLEatK9
K635UZPPV21NjVRJhaPxroCEcaOdwvtUjqa+702KjRGkfM0VTYFQND7e6jVoqpjvPARMaIQwREGF
V2wNpYlDPx3zxaSkQ7BZcBrDG618JnsiNq6nZORp74rI5jE+40LRnV0k0OtJiVm1rVBXuNAcWrZM
9mfSs4geiqSEc91O7Y57vv6KYCs9mjWgkTXG/PC5GGMGOWnkhseOnu+bFS+cpjzET53rmDyoOnZH
POp9SsAM3r9HE4nQAH2LyPSM3D28FQG3p596U0SF1o4pophZX4Dl968TL/Dv+HyKq0GbVP5O27zP
6wGXcCALxCEUkBUKwpoUGXT5IE483TWwXWK1NcNhPDa2MeCJ5hGwSZg8JZg3Su7HhDjaa/SM8XUX
W+GhNmTrEfOGuqgpkAqsIaRhcidKk4VQFNuMYItGkwtfxBRGqnTfmWwrP9FLypKdR2zbRDxNJPvk
QdwwWhgncx1rf7yZmuHZEuK+N3T9gMEN/SoO3PK6y4TAmZ2O0aGfLfWRFYbL35oyfRWH1nisFYDx
arTa566W7bcxFF6+IYDAuy/FmN/PGPEfJ0zkxC32bnREBBT1i18xughRU6c7mhHjHIJ4VbuuMopj
FCakEsSSeKXesU5TAb31lMZE3rPtRiMCqt4brtDmNtcuSX+rjI3JnRPn40q5dkuaX+/h7BXjPVmR
UA/M0QiOtKtOuDNHmR0h1efNjr1Mvtgt6bwsRC/udW0S3rnBwsA82+unvagH+bEH7EiuscDfCvxk
RYbWtKQS21jk6FgpwaK2AUPn18Z4YzRIm+NMDZ9dTJ1fwooEp1WXeHmDz6JfugaeEx8ZKeDhIZYL
SqdySDYoDAuwrBooMMNkegyHBLAtH7EPIsevEuYZeCfQMfUpLUjNF3tah8j+NrjR6mMyd/oBXG1i
buwAdPcKRyziZVCS0wowdH32DHvcZzWLqM7rxueqBHF3nRu5wz3cLM/NKhaTBOvG86jWo85v0P1Q
BvRMI+L9WNsTBYZbzksMH1EOVWSVWxlXxNiKzCd1C4/957mZ5UXrkcCx9epxZquQhymMm8ZrLtok
q8FiAMedTkPWG+HRI2uOuAm7nD5UPnWb6JL83Vj79VeVDt5RMBd6UjjIH5kPddOqt8SwH4RhHkvT
1nv8Od1xKiKPMK+i+5aaw8RUQtrgduIca/y6br0eUk3QMq3Fl8s7qd746UQvLWiICW9h1BJOKaTf
0CWtAbtlt3L8Sj3MvpltC4tGPiRx0I17ezdlmdwWrT/f9+MkrrKBkSa5xSXhgy1Ok3hMyrvW8YPP
5QxXLVZNfZ8JsrQ3Ydt2u67UBj27lvHdzJR5145R9mT7Rn/FVHd8KCu3ONK+L0snoxTXsTt4G7+o
gnObCXXq+cI/THoZJRvZdECIGa8n0AzfSs8trpXVqAdue0rhBAhH3MrjiPn3OdS9fZE7JpiTmQyz
SMkOKDVqrlzLYm+lRNa76p6ivLkd3LG+YJ1sX0adLA+pEzvvBVfuUyDZcdGHql2P/5UkFDO9BL0Q
37TuRDzX4oZuc8LKB4tZTxtY4TfPjt4Fo5EdbFVt8yaDxe36INXo9beTVM2lrvR7AmiLPY6eYe9H
PpiIEhe15xBqQE7vk88D61xE1XAkbOEzzFwmlkaQbmWTVCstFa5PqztZURAfULVlF4GHe1gXUbwO
zTEj6XIoyHlhlEvqIiZXP2sPZWrrgyY8YmNoZLacT7tzY5vlrA+jlJfn7/u411KTl074ZVcubZDn
ynPeaEvTAC0Hk3ZSI82SSVZs2acwlfoPaqNfHYWdCZGJBFIjBHjTlNYRD9M0d9VRa8vcl77JCncZ
0/7zc/GAFSymGOl+d4P80JESF485oiaQg7x7ezOI8PO0TIV/f5Cf+2vkWY70TTZ8CoOQ9brtTTMT
zIRrqiP5C/mOFA19Zi6kz8Uyiv79oWgBf+qxuSxC2A7sXtPkkK8PZvBuBOddukfyJS2agqWGjrHe
ruuuH9jxanffIZCExBKDNojym6xT+UeSXcg90qqzNmHoxeg9cYX7keS2y16qdfOlcvdfqnik+VT0
ECunz2rZgtB1etfJS91v6lIeAuwNWLFr0jDlS3vAgM75GAMGXanU945GYL0LiTTnQ2/gLQQMl9N5
UisjwUK8YgIUfiAgkHbEWzqTfOlRnKVb8Za+BWGWjrbezOs2KcGWQ6mhw1l6HW/pelBXkDBckWRh
1Q1j32XIvObhYHzKXpqmcemfEH06n/ylp7KW7moif/B9LSJaLsZjtF+VH1nzvaPa9L2ysuojCmAA
psWk5YjmreZDUmWmrvRMv7gfMA84/CN19dwElVN8MSICCLeR6sJvWnZlTbXh7JO+1Z8in2yS26q3
/fba8wrTuUlF6sptNufDXT+VTCeISNXmdup5+UR2/wh6TjFIn4CdAlf1GbBLhl31R0fNrr2xW0M9
1drKbnw/4LHgyOzZq1EBy5eJPWE65ie3GItiDfqpfmI+iv5ca3lv9YPxuYkC2sLOgx0kZLd4wML4
WccS1K3R22dfxEwNvV48eU3IUyyOxlsMJqBQDcQ7hK0LkMMRzFg5lZIqV4bXQ9mQuYii5M518+nC
GEd57rKQWg1Jz06O2TNmd3FLPPrJHUzWMMtWgy/19Ll6WXUAl+H1bRipFW0Hnvt3pEqzFwlfdiR8
tQTzwWVzYtm1+8X1HO+GoOzmbg5n80mMffI1U6QjsRNUpxA5x7EIhTiEc89ep1cF2TQ4TAfi3cc/
fOt+8QVHy4uilVLV5T9vtqi+CNMxNgrU/MZoHSvT2rOrbMFaG/oPR/rFU5HeQ7gOXkMm9t6bb7dX
qbI169A62plfnb3vi8hYIqP4/XPkV2ckLdvCNKiItvjJMOjEYzRVs4nqw32YO3oKNDlyxyJD/EEN
/dMZ8fOReYFLW7jWINxeP6+iCLqJiqbhaJJlnoCMmhLkwbb/h8P8dELLYWyevf5CxwfJ+vowPmkE
ZpeI4Ugznp6cua+PI+xsH1fEP/zklgO5Hv9in8va/82B8EMnJHir/hi1eLDWVW4wRxychcDiAtj4
w6vlp6n0wm3ktkMtwJ+IrXh9WsB3+sx0m+4YjR47u/Y6gO3KQgOtF6m/XXr1T0+Ow8GSW4a3vJLf
Xix8qnPIY7Q7OsvYXZMajUPoWOrw8ffH+fmmgOmKHIESi0YGad7r0yKayiqisu+OOVN9b2q2Kp/+
IPD9+YbgEByEqb7LyPvtezLP2k5IBnlHyShGb0BN+7tYpSNi/Fp8/v3pvNE0os6GqYMFi6MxxHff
1jIWq4zMDlwMoISXAzJTRrcreyM9h0lXLzC8xjv+/og/nR25DooYEY7oLzGUy33zQ12D02YyVd04
x6Ke63Xrpk++a3LF3D9uJ366VMuRUIz6gpAHi6jM10ciwD0joT13jh0adJa9/4u9M1mOG8m27a/U
D0CGvpncQQDRMoLBnhInMFIN+s4BOJqvfwvKzJsipaIqa/bMbo0qMyWCEQDcj5+z99p4RX+3GP3y
EgYOattbVgr7zfI6lWbWN15k72MBj3SyyVhOW/c3OtCfpyw8CTwGNsMJm6fuTb0ZmTNpwkUFvsl0
23XZuOQNT95tP4/bJKU1kxbNXaNqxfr9G/XTC8xYydQxgLNnUgIab2pDBvw8c02v7tFk2GsCL71L
DI76tBtoE92lYiJ/Gaet8vj+ZZdP87c34Y9pFtoj7hwSJA0G/uu7NlIPuNaMcECZPIEJpaDpY9ko
IlY9h2XSYhZ1Ti3JijZnG2NdE4/Tbx7RX31yxEcEK4BsZvN88+DotZXQ7rNH1mEb2H/Zp4fRk/Yj
Rc0nQkHMz/WiA3r/Y//itUDyxNpMXij8zbeTrmGeHVgsRLU3gxcpq3kRE2WJBie6KtLb96/100vv
qIzT9CW0gemKs5j7f3wFK3uoWiBy0942RHtI4one/GT75LBq/swA+/2r/fKTcYhcYkH4TuGKvrpa
C5iqoHqf9lXaToBELFlXm8KI5UZ26W8enl/cORcmAeNQVGPLmeb1tQigCc0WW9h+JN5bYDDQlixs
Wfnvf6RfvPavLrN8wT+sYU7I/Bpm2bhX4+SEcMGvQbC8f4lffWs/fpI335qLMZZc12TcS+8E4u4C
Ad0R8+f7F/nFyoIOyWSJ1KkMbOfNK07z0GXtbKjZPAAuyWQbl3ZDt6NddGJSAjsbDd7yPg1/F2j1
i4/36spvHkHAPUa1jBz2Wm8cpGLsEvGbL/AX9wjFhwUYF8sAz/mbR0Gw/XQSssQ+m9DbDRxmgpSj
4m9qql9dBYcB6knUkCas+9dPAsrKprHhIO3bDswKqaTXs2T6/v5t+t1F3iyJnpE2JKhIY1860nya
ZlfBKh+2v9lmfrEqeCw/JpEPeABZ919/lGgoJ1EWtr6XbqX4KJtoeI2KQmgLQMLlxfpvPtUP13tz
gyy7FrEquF4bOTUYN9V34iH+zZv6826iqWyZfJ4l68C039wfhfq9Egw89t0iUtQXuSJECibcVlGX
94Opl7cJ0D2yQsZR3MeDaf6mmPv53iGMAG6CQkLXDdxpr79Vjq8T0IHa3C/ugk/doo1MoO9Ov/ky
f174FiMs50wedw0PzZv3qfYqECnM+vZ2caX0/UYffxcQ8PMb+1rr8eYKmWUXBVMpEnYjAaO4KTZR
RZ5rYk7iN/fs51VJU9n32XgtyNb6W+Vvi5Ev4bBi7cFl9DtAZd1tpsZp0EaGC0ISdWW56CwL0ce/
OYr94mbRmFqO66RlIUx4+xlDZssdXfj9DD8DXFrTxkEZGeXnf/o+cxUqCw7KHk/FIqJ+tX10cdGW
Dpeht+BzMN/2bv0bRcsvP8nyGlNisx0unqgfLzGJopkrEZl7V1yidnoZBUHs/8Wn+OESb9aLVKXc
ZaRvYhMYSmAzfXWw4FC/f5FfPAs4VF1eXvqt6k/Pgol9P0wa3l/L22y66BNNsP/iY+g2TljuBNuF
9uYFLWcMip0tzP28CIoFymISkdX1+x/jFy8PHRFKWhOQpIaP7fXtAO/WZ2hqnL0XWZeRd24ycazl
b+757y7y5p67bYvUNuUigp9epMl9rI6+ZzPSf//D/HxPMNqaBhhLF8bad9/Aj8+WM7aaGwFE3ddT
329BpLtEqkdbsL0vfZhsOGWq69gFMfP+ZX9e4rgsrfBFC0Zz1nhzo1q1L3J1uawME1Li7arxkTdt
KKqhVmj6LYJIN3j/kj9/ozwSNh4EEsNoz7xdDwa7kC24Y2s/paF3GonCuofZjRR8EYW/f6mfd18u
5anI0Dip0kR7c8hrnCEC8ppaexNEeqAkPbJDXEJOavFQ2qHcvH+5X32ZS3oe+TR0GOAnvH4gQ4+D
P31l7mEYJIx/vrz/45d3//UhjpyqH378mxUuGiZFhB0/noFzvqNragYuGvv/4iIcvS22CQyeb5fR
XoUxP4ge6HLV7XW7Ngw/iZjb++9f5vsK8PbDOIwsljWIr+u7U+WHah/tMYkjNJ/3U12XUJFFkl2a
UYbGdirIUgFfRG6kNa29xU8wLM4CY/EYwPUt6UblTDSsPn5pFy+ChDD5mzv5q6+ago0adwkZpin6
+k6as6K4UYp8Dk3hsVX0F5LMmz++gn/kufrP3Mq/ju9YLvRj4sefFw6eu+f/+R71QTzI8g/r78bg
6/6rmG6+tn3e/eUg+if/8U978X9gp8IvzHP/7+1Up4Q98vkVWA8FL9b75a/9aaIyPlD0L53oJU2Q
7/5PB5X+AWaexkSZbYuz9uLd/QutZ/I3wCLwP0NdmvIsr39ZqLQPRP7YLAP0mznFwjH46wv4Uwb8
R1rK32EqP/JvgOi9egtdDMuEjrCk8CZSw+Jnff1oGDQSKq0KJc76Jj7pMGX9mib9TY6SNBIorsHa
D7ZzUZPRuZpFCUKdeRBje3j0Fv2kGWIp4jLn1tW6k24gKhJCPsl5nHBpnBS3Qg5a9vCtCuNbO4rs
bNmSklBLvPqqd+fJpEWTPzlt8gy4RNuQuWR9jG109aUT4d8v8LEmbRkwMXtpvEEjImJ80UNyO7Ck
WPZNkzaVHw9hFTTFxzbqrkqbzDUdvD36Q92f+mwddwzqVsB8vuneHO7Vucgfhder664biksoWetx
ivd1I/XNbA63bWucDEDXeTmttWrGWqszt2rK8Ztdark/1Zhl4qH+GCoIBMwFs291KnJXMgaPYT1f
jDqYf7cN10PXPxdlkgbViPQfdaOxdixwhLrZzSuVaVKtOMNV1abFSk2aIghVUCYE+7Uwyxf8UK7K
6iXrtX6Lc+LoyOzCIZJtUZxvRzDQm3yoinWKg+UCpmZQERW2atIk9mfbuYnNQuIsKxR82mm3M5i2
rmRjiQc3vrL17G5ksOdzulp5rndlVuDuyimIwvGxc81olymaOKW5lxzUGM9yUQSw8Te5Oj8gGNpJ
CC+iiwnBkBpkXKPqTdjHXUjCg3IrImQ1uemilEFiBCD1OWrizyAUrrQQiYwZ6eeUrsUS/3zNvY5W
pl4Vm1ofnCUvMd1UzugGmjkMwRyq5whn9zrRxB6h4F64KGkTYTKBTbnfxpRIgGggd9VZSny4oUn6
dgw/RG/toEBRFcVLJgmIXGhn/LFhDGkf46a77rPoqQZE7pO9xm+tYknvP5Ee8phNTrHtai5MblKR
Gjezk+g3k6nceG60HwutWSPqQNbvAsc3kxQDXKWvZNFZh7zsVH9Y2H34i0DT6zm8JWdTsy+j8nSI
Cad55yuJMhyYacaXIcEpJEeSsJLb2C30VLnXGUTCP2vXrpT8m4kU8zoSL2ZBjALBB/cyxTITd8Mn
JxPDV0S2pGxH5ldVhMem1S8cAGG3M9LT1eihQSGwwvVzISGxjs2+w/6xRo8IoafLjlhFLk2VmSJn
qC8lo60t3ngcIqC68Vx9a2R2rcwZQiMx9L6DgLapeDZxanU+Eq9mRTGe7hhBpL4ArF334zatnU1e
2V+ypnksrPhmlBi67IVj3PIAblCGaifRIORVBJhHF2635OfYAyZKrd9rznFEKZW4Il+3g1dcRdJZ
V456HicKNxhRJKpZwvvoppDvqt4nRedqyWZsNaUjsWZ6HGClJ4XyElc6DFvTExpRLxNKyJkbHyun
78zvuq/O9B4Pcf7Nwn1jdv167mL1rKioXvEb6ZsCvRiQwp5+rh4+DySVeNO+18Av0hqC5axrK6t2
bhL0hb4YxUsxh/ExIbJi00EtxRGtFZg+1Jil0p2T5Gs0Or5VEbjK04hTT/ehkDww2lg7kiTn6GTE
SrMppLNqZ+FXE9hBVZx5CI2V5JtTrPlhHmf3piFJNotjXgdSNdT+xrTGYh8N6s2AoAGHd3Jb1BX4
AZXsVUhhKyApa3SLtt8qGXoaR/gCzOaGfJ9vNWhOPmv3bBSecoHwH1RBMfhGOzABuWHkto/Kul2N
oX2oRP+RvAETAW0s4/vOKJrU72ZD3VZJmn5r2gIyd6Nr7cMgiEtzp76rVxMAhsfJciR2Pvq5n5K8
ymjQG1m6xYIWBXPhyjVsbR0WwFwFeWZXm0xk7gr0Xv2t5lXbTQonhK1JQVTt4A8RAMT90TYY7RwE
et33H804tyDQGQ0zvyoEBZyWZQx/sKryK1XAn/B5e/V0q0ZepCEYVcoB1GOR4gYwcg+OG6eIZtNr
SeH5PVQKw5cFZszOleEVis5514LrWVu4ol6gzJMwSxYTobHNnVFWF1YTuzvUVvPVoJaAyrMStanC
GO1k9J63NrVJY9doovzGHWzlaCJiuQrVjCAPqTvPhtJmCbsbeUFa1HnbRGhFv80n17wfoH1tZV+H
l1E/JVtWjY+eNIoKw0CbX+ApszZs11g+VPFceoN1NWfJ1B0dr0N43k1TDQmydz+6qM1XxDLYu1Fv
dNTnWpZ8lCUgAA2pCC7aPsl3/Wxm57pkdEf0gPFkNZMbGFgn8a1ZJph0w8qR69J9vledpIW6yJFj
V2dTcsq96osJIPoOnuK8brPKuUSUba7mUSj7Kuzn58rGYKzndlH5Q/7JysxHV5KEMmsVFMms/DZK
dGU5IncoAV2OZIKIXwxikfKFLzy/HRoUcj7z6XadKhJ+buWt7d5seLjJBpsNPVq3IKfvPXyBGkmp
q67EPQuoOoEBDHcDRm1YvqAy7obt2Dr4RYySMtzHG62fnS6tn0FQ0L/J23ZJDQzR9Vs881kR2lea
HuVnVzmMOvSmLVlY2l5Ds/JoIM7zxzEtnpoWC62T83YJA5hIwAbd3y4UNKy/aJF7T5XnSA1vNLfp
oFvmteBBJed3rDJNO9uyRBBtlKBiBaFI30ujeJq0gJiQLzVNmGZMxq2bRHKfirF5qN0WyyhYvjxD
TzvobAG+l0Yfv5es/6h2/3VV/mNR/j//WXn//xGMiEqdztoy0H6nwP8axc/58/T8I5Po77/4Z4mv
f2BWrRv20lnFRL3U8n/isz3IQ/QH4CEsTY1XVb79QbW5OmNE9HWc5zka/FXlWx9UzvrMXCxKfXCr
/yhoj5ndqyqfgam9qG2WaTqTnMUp97rK78O4o+/j2DvhCQo8IK+0Ll2DV3alEaT2Zczy/NDZyOj2
yA37W9YwFyzwoKXzBouXcd+kKXbfzrazgPQRVOwFlUzoW0M3Nlsi5Ix7r2WLBK2molpWwAAYVmkb
vjN6LmWfaabejtXZzbbq5Db1UVXANE8te7hlRXGE8J55cWs5GOIki4Lf95py51GRXLi9A7LZBG9K
Mru3JpeAYKHSvVFnASPYICpuquQKiyew+6yV4jOJCTXSOaMtiOc2o+ioEsXWIQPX5qMVt6B6BzPG
otLn7pazR7FzelGcGz3Rd6HljoQez8Zuwqe4Q6jl+aUyjTiy88m+HmLDu3Mrz90OWjacajf3/HQq
JHmFtLMMQRAvJAPkarHt6yQI1A+ycof+JqQJ7qwaonk0T4F2PNTJtAQ+o4Q86nqYRIehHOQ1WgTE
/lFZmdGxSbp0gPAvpQFFKo+gI5TNSKaqFiJ1jBQDLOlUpcCPIm0i9ICQIUW7nmFmTWcRuXZ5reGR
48SmNoyhM7BD4R68rzbvezxl6SGUg4fCNg01ue4hO80bQ8b5R1LdqI9Rwnf6RpuZRKPZ183M13s9
m1YGaNR+E9qt3DqdGn9RK3jXflEX3rYUvfZghcTGBJEaRRvmuN88b7zoFZjfMFT1YyWmOsObpOyU
ESQ4ymYYpmp4NYylDYF86LCWjIV3MsQAqLpJrrUkUze2moMhz8OUTruFwLwllemLQcm0q3QlTraJ
nBMtyCu1CbADuneWk2KLm5zKnoIi6dxbKB7TcQiTGRtQYnG0IvSgI0wq6A2sKeiLY4BGRnVQnRIv
ROtFazVxD72YFo2gNt+FmDM2RKhYB9tODZLnIA6VGicEaLxZ1ba3k5ki0dTs9qxEWkhvZ4hgnzMS
hZ9AFuRqyUqDfEUqYrQFqp4f6Qe4eJYNwZk4L46iMSnZUIcndzyt/UWlGhhKOABOw2rykpRZSkZw
GRtrAKfAxnsU9ftIDtnZc0P5CZKEEgITDDXyB/VxinAvjKO6mhXOUEIsivLCeRiTpLhuJhDnuBbW
0OfnhyKVyRcklcNauE59W/RRu3XiPuV7T6etDRX901JY7HNl7k91N32t+p4BcD3pxdodQ1C0Cowo
WzhKxkl2sG+HikIDSnDmPNUTtqO1WtjmfvESbEaGNEECQ2BtK3q/tmTTb9RGNFsM+ZzCRosRh2Zk
m5w4cN8UUb7LPeWgAqpghSlGXL1q/zFUW44LbZRfRcyjDy3o4QMHAY+yuAmfzUFSNPzftvi9e/af
9b3YRP79tngn0GSIt5vi0vfir/3vpmgYOtI+6EGoS39sfWkfNDYj3bRd/juxEuxHf7e+6NWy6dn8
FbbFRdvz16aok1HhsZGhFCRbQgVA9w9aX+Z34dWrni1yKRPJF+00tlkgma83xbrMFCgtWg+oE3h4
jysLSo67KyT+Ns0bP6JXiVYSM4iPlHpCZNN9HXX9MXXdj5Aj1ZuwwaZtNcOXbkpwtZJpsO5GmzQj
RVNWY9eUt1mttheOjHAAuyRAw7ZpV3OTXtu1QlNCl/GuXFg6UVRfktiog+Wf4jVhqx8rD1up3U9k
Aalfixrw5lQCWo8wkZVeSq2dKV/wlYHmEJykKqV5wqZBMBC9tR0HAQgplhFy1Ug+JS3N9bk6CuLs
ccINBQB7O7qK4HzwSlrKWgV8R8R1Wh5rKpiLDrDcoVZq+0i2pzOuasckllLNp4fQi+7UJHseYgEp
rEP5IQmjPCmOaa1TgoMWPL3w434i5U83+5tiSrec7cxjbWtk1GRWv5nDqQIN6KGDaMiD81ZOP41Y
Zy2t/6b13mU7EVOJVMK5xiGg+l4dr+OmzbZTawFiUpry5KQVg52xDV8M4i53timcQ9zqdSDsBmQ7
xq99JrT6oOaR/dLZ05MYiScySI7w60G2i+WE/1ca9Utve8optCXo9mEJ8OyGNJhzyzzNmeg3VlF9
TTVOEAoZGGehpt5mQN+GT0zDy6OSWpkxhVpncYlt32vEoSlG/YZq/Utdhwl5kWNzHpjoAWaaPppu
HRNoB/qgJc1mVbTq0WyyHsSqGQcz0Yuw5PJv0JWynVN5T16XZwFdBQI8unyKN4MG20cW6qFaTo38
qXxHKFd8kTj5Ha7KO6dr04NL1AleqTG5I7azDTKH3hbZEtEpXU6iUIZcX8Ob5s+ZR1JSErd+V5v3
jpGGOKoV69SnzSPPq/d1XA61qlIWl7NeiaBgEr2WdXsXKuFdPI1ruxrpWM7tQ8oRMpCq9LZtiex+
VMxPeTmqJAi2N5pVj1AOEG2w07WbAo/VgxpJmqW2i1fAu5vH9Ko0qFBoS1skO0D1aWWBL9eTqreF
Tx6FJ47wjdgWgPf3KE/xpUaTqK9Me8TXailkLoksP3utTuiVGQ170Mz1Bsu6ODPNlgco6ckuyqAN
5nHMcua127mrTz3MdPKfcgE4qazSmzY13a1e4+0D4fdALuZ4CyyAkoz+/E7rItzjpn2vkYK4zcjM
e8hTqHrcKtri1iQ7HNsdRrpeAWVV1XIdZnpzTLo2OszTYGMrA4BDDrol9IDE068EBcPGpOpY2ePs
XdqFOV7TJfKCGgjjeiQ6wO9a+8BIzjjT2GsDN7Twp3pDcj1oOfnBtduf1XQuelBm8+duIkSrgzhD
EHK1c9W0y1acWa/DrBuDXkmoBuCebTrVw7/Xho4vwW8FWTfgR6FcosSNF3gudQiufUW1A29Q+sep
9ez7PuqdXeNO4WOu4vIi1yzdWBJrJ8bVeI9MdrpoHCu595K6OUJlwPoQI3y+yWdNuYRLMG8LL08f
7VJ/pIvcbajI8H4TNFC341XdSf0rzmJ5kwz2wCizbQFKSBue5ljNZIopK8dr65fE6oevklL+7NQG
AbCTPey6zs19TueWr5CGSpkaPbpmXl8qZBiGSgGgAFN2REycBwLOLzDXA5tpLkYZ6ry5CQljxZjR
ApKxc2HSE7oa5rA+hlqXnmPV0/xK7Y+9nUgQRV3zCLWhJ2WxEJcYUXs/nkii6xOS+YqWfp1M5/Re
evwa+TDNN2E8X48WhaSOPSaggkv2GEOv2YcU2mths7FUK3qhdzXvtFy5i8ZGBVdRjqtKL7tzlblW
4NI4DKjuMezoyRHwaXbTRGZ1baUYHovEZL6iOYpvOY6+MkY3DKhSJ2xHnCL35Jv2AV5Gi8hbF9Ll
MuMfFQytSkGOT8hoPJCOwSqcWF8B0paBZ5MuDePvuhD250R3Jz9MqbEw+ACGVCnXIKvQHOzpQUjO
kKsizMygKsMH1azYFZffQSdMl9zFwfOrztNp9PA255aOGDicvVOWxeCZdGmZC44yGl6UqAd1lJaD
uNNr95vVpqdi6Fl9tZ1LrMYaPcxZArKBQpoRkpe68QAhI+430s1gGSnpjTNqNflodvpQI6la0+DC
ITvHD0R7by3q64BZvSihRnufwH3Pm8arv1QjD5Td5neyAfeQjtMQlLl6Ocv5VHj4ptjt0vu2E/q+
VxTPF8uddrMp5FBEJ8stWHo6qBilPr/0TvUkHZ2oeIVIj3XOqGnttFWKN6xMDmMYXSVxI06uilAk
MvTrBI+bP4XS9StYEIEL9nYlZoIizdQxdq3MxF2ECzmY26jZ2iCddsZYPasKq5BdZAEhJWu7s16m
Ut8NpvWFWYAFbV6jdW9Yfwzk/68L9J+Uu9gn3yt3g+cv4vlfz+WXf10+R8/iX7tn+TVP3rSEFjMG
P+WP6tcxPtAPctVl4m7aSGQpZP9oCTnUseicPf40mxtPNIXnX9Wv+gExKuNgC2GERVn6d/GrfkB9
ZGONBGCPh8rQ/knxu0g3fih94XPSeVoUJCxo/CLqm6lvCpJ6NMKcISVEmzQdt7YZb7SWrPTR3P7w
Pf05cv5xxKy96T3x2SmuNc3lgqjW+cfXZXZUkN9Vk/WxZrvdSEfeTEWzazNnUxLtPnvNp0K1/G54
9IyN4sznqJhVsgc/Yrxb6cl4MeZs6jz9v/mtFsnDj9/A998KjxhdMX6978zUHwVKRIhWnl004bqO
p3WXQY60h84fdGejYRecwZU4SuHbyGtc4M/QB4IpNItVGNVbq/Pp7Vy//wvBZ/j5N0IwTrPQwBOF
EJXn5cffqIidWsGLF67buY+38EYZxVjmDXi58DzG8GhqS8nPdS57AbV3PiRVWTCPITkxzSTStLh8
UkRpXbM65BcGaQMXpsn+45SbeuzxOZbDkzN+zjmHSICldlWebEKaiHWgHbOaiHzTycMixGNttEwf
Y2/VugmDvzlooAqVunVSGyUAdLCpzTJIcyyW0Ff6ODnYys2gMzwK2fcw3puNhC4zLZOqgCQxJhH6
IbLDbd9Ux9bWd9j/V434iBRrrxA6MMsXpbyARMdgYjAONeWabu4y70H28lESBL8SE9FS9ejsze4h
xPIEZhnbe7U1RBcUbY5ZN7qegVs66WXO7kNose8itSmc8GCROwmZFQ5AfiR3+baQ5cEwHGKMjJ1N
qoHfF92mSd1ps8Td0SsGMM3xguF2b4qTjO1Na3wbwcO4JtfMByp2cONNtWqtRxJXD5AlfacEXJJb
wE8BziQ05DrCXK1qJ9rBj/KWr4fLeGZQN8NNJaxr7idJTSQzEFu+mgcZONa40lMRaM1L7Jz1sjmW
UF+ShEYhyDlV9Q61yZsp3bWaguNLbjPg2Yq4ZAK8wZf/LCnhTZPJQfVEjjbUMXDkzSpDQtgylvCm
q0SUOxcid+E6G+gbfhS2/aXqWfVt0oVPkVMoJ7CXZuD02VmpU3bcGa6WH/Fo6aBzr0A7VZ+XLgtT
C8LlUPLVKaPGMv/aQni41ueoevaMhLrLsJaXBk46GJ947wzmraP1+r2dQXZth6j/BB6fqDZUJ1sw
YzTgYNdHD0WdlX4Oq49xTkkxq2eg+FYh2LNbduF+Q3PNCToxK7B7hmUSV9f2+GwBW92VVkGnbWxk
dIplnRyN3jiD27WvxSydm04v/gxh+b9N8nebJIuSq5vLqvTvm0L3XfcsnrOYffLV1vj33/1jb3S1
D6qJepufyGREZaf7373R+WAhitLZNl+njRraB5T5KCxpJLGNIEf8e2t0PyxJJzSMvg9YFhvHP+gL
EdPwZiHGB8DlLWpIBiUeOojXC3EcTrVgkda3UWoVwOnYGWZfpcsC19axntspBIBPyNCqQQTs4+ov
R59EdVvfGBiLNoPlDEciRxMO9SpgPUySflzf93MZlFLOvuNkVhDbTb53ulq+xEnf7dUUxgCB85GS
+N5c0megjp6xtxVu5rtOQrMp14xN2TXzGZEVRP8GaEYKXQ5of+/GKyDD41rNhp0CYexrJCQwACfr
WfmKxCNDV3Mv1a5PjpGr48/X0wQsTY/2QKeGNbsiWbdd6l6kcJ58L0aM0Gg0uuPU8L6kUEqgEzWT
SoEQmttq6tVbB3XDOavtZsudcYLCGDNnZXbDfGAKqwcqqTEbfUZF4RsQ+5IV4OXn3NX4RYcoT5EB
N+ylkZyygYB0ybHM6t3rIU+htDU1CCPXrF/UIm8QWNEqme2njsDUGd3BKjPz3TzlRynh8FjTdayg
QrHM/opl+MR4WwSj6YDwE8l2JrlwT9jdyOFTsfPcj5SiZmozkrIVZ6F912F85eyVy1BFc5Rck591
AQTVXdVuYQZhaYF+ciu33yxYe5r6nlDlquz16lkxlOk0CRE+eZCvoPu49RVxxX3lEw5qk9RJKqdI
p3Y3In8/sXvTdFI7A0Cp22UEd3patreL0dnJtnF2edTLe2lgNSRA1MoAwM3oJ5DDHTGeM1PXG+Vz
a3QhPUq0OiueNKIRysF5HHJbvyhhktH4iQ2UX3wjEHuK5EtiD2Kt8lTuvLhaEhasuNyqlVU+SQ5n
ZwdhBakQavoi6grHyeR88oiL3zpFmd0UmUlqx+TYD1UCjLROYvVYJo1zTPM+ChrNjgH+j0emWtFR
qmO5EY2h7DwVbjo9F/3agQacrMakqOqVmfFEWxkCAi3sL90yzk5EQnO8zDN99DWn0I7TLKD3Ip9x
HjpHj3W/9YZ4XzXJdIvuZ9wXQ6td6eRwmjADa/kMXn44hJltwndu0y0Jjt3TUITDMSy9dkexa9y1
qqvEK8Qtw9lQUvGU2yFgXVwhbePLUbGaS0/F4kM+Y6GIALNTu3KyTIE5O9DSDZHVECSfjVuE/1ym
tOzhStp28WASQoYeSeFWNBneu3UbEe2EedCogEIxbzToYR2clEObkqjumeUC4R0pmsllGlseoiAz
vxq6uTtK+tFXoyaJdoAPO916c6UdzKzDwmo2WvWZ5nl0VjtyPFa6luob1FLtOhkddWGPOyh3wgwi
9aANlcZFy/Ss00c4hXLOrlpEW+suHEnnzLU80Fxz3DnOAE+pU4b62q2H8Izlqj7GhUswZd2NwCXp
N20omkCb0xNIjnoa6hunmuyjFrfjhYreb8vxpDuWaj2cYvpFT2SeQk7rwkoaaNXua0BRcO5qI7zT
RKET6TlX23BggMqwTdxaZT0GiSnLIMm1ZOvgWgW9PBQZYYb5cA17cryeLMbJvHCi82swYAFL6prO
505pVEFfVMbHzArVnZdZkDMdpbnC619cJbjIHxq4/ogT1errYNTRjBalYpqLCe7WmXr9LFvdetDC
RrF8rR7SC1q9hNt2TnrBlIJHujSMb2UWukGlDfWDValaoCAafUhi1KGIl8Aew26b14Y22ZuUipzy
PIs3agurX85R6zemSEF1t3p0azpFuIljtwOQ7OKfrbLSOEZFMm+nwra2EEHctZaKOUCGTnSO6L2P
JSGPGyR8/U3jifCKfwz3dTc4H5OBwJIiEvEGwn1zqdvUbdLOy5fJYfJranrxBCaWhrFbFFe9LZOt
PipJMM5QwbPU7taFFIZN+8vRMXzIZq01RWH6Vp7Fhwxh0wGYS0OR7oq9OWsgxaghffqbn3Uxur5d
toc6ZkrnsKsVYfVUG3Mzoql1bohMJgAIUzXUmuiuSXP5tWzVIbDRxGw7MSBycXq90db2NDNwUMFg
x0zgh2GjTIYd+Z0w6mPtABiZTfpaogclm7tMhENVL3dWmrj0uqyVaXwUkzhYfaKctEruiogEGyeJ
TiPoRUR541oj7gutFydK3Kli3QlN+ICmynotgNvDVsPOkx8yo2vVFfekYIDbl6Bb4n7cZF2a75l4
Lp9Fi8q1gG+Icl88qSg2dniVnMZ3BwO18qxydhDtPAW9qc9rvRmsTekV8oaEVKtY91Hl7WhLceZw
XZi10+itBjpVM+V7XvTtldqyn9W9ke1CD04rXdXiMNZ8PUSdWXeFWhg8sbV5Qp1gIHAM60Bry+lC
G/RtZ8zzjrHOvC0HPf+ojeGXRbuRF+FzPDrtbijyNd+KsuuqFqRF5DdWBUVPMysUqopxg/y1P5jg
kG/NSYIjFEo6nmMHGtCKSA3iWaxYNQO7HDWa9AkhQrqqfBvReB80uv8PvB/N0XHrfmcA32ab6asv
RVfInavXzqHT6/lZxFZGEkN5FWbo3vJ8mtf/j7ozW24by9L1q1TURV8dKDAP0VEV0eAokZIoavYN
grYkYGOep6c/Hygry3I6M6tSGR1u3mXaBsENYGOtf/2D3ybeNRcgYU1Vm+l3VNoHW8VfV4dlfqH4
fTjnL2r4r/XKKpfHbIcdnrytGFM/YM6FrV3gI/YkaLLNl7CeqrVq1ky1HYCWl0RCxQH9molMFOmF
W2rYcArf7sRCsVNTX5mpwD2HcKA9XrE+Zka93q4RbzbyTKpSM2amk2Z76guRnsM6g8QlwTMPXLaB
WXAqVzAf5mpRhN2lg+LzDFJDTFetieeEHWdwmVV0s7gnSrrSTHGrJUkID1slxRqG101ltfGyV2nh
+G8gvsQLxFILSQPGqA+WCMZEs8JWxVpOhLrAejTfV113OZkhpzlkj76sEKv02bwBAnVtmWCMmtJi
Ns1y4HF2/VMn+v6ly9WnCie7T3hKHsy8lSMmKX526Ui+Cbmvqddwl8UszbRua2kllq253G5GXS1x
HQW5tqqAhAWESi6iKe1MK+wbdeySTaXiEak2yKS8Mq3mQWUpUA4ITTZiI13iCiMI5Ui7y1rxpBVJ
PxJsiqRedciIQEVS89wMB+/J1grQnLL0V2kwalyGJrkRRmaeC832d3IS9KsKY6OlNPHZzCA2r33L
L7dayqtzFqpjODf0Os5JSXf8s0Gy2mVl1f5piSDpswKBfGETdbBLRNks5C6zZiVblAuV3rho8N+e
SbEHKI0pCiHqWiNmnZ1C2heiNxZjrDG0xTg+m6misxaBJ2P6QRSJT3XVSQSVZfrGssuWMWRPLGVv
Ktde7QSLMofg2UiqtzYGPVpFQ6fgsUrIW64CJkRYGJ+K2Mt2VhdjYtiYo1piKS2JB0OU9broonwv
Y8c971XhX+qC4Hl4mvodL7qY5w+H9HkqTHWh4ypxhh+ovbY8CMqNn6cvdhrZ52ZlxLdtlCagxKm8
KBjFr8cIqiYAto4GzJOJY8ixl4w8h1fNAMRMNQCpWk77bSXXV4ZcLalT5W1kjeGCAdi9NMkmIENd
tIP0mLZd4Gp+ZtxqKdRP0y5h22Y0LblpVeTfyP1ZDpyyKL0UN1rY792iIfxpZjYJ2QHcGBhTJzVh
5zIy4BtZH4354KMKaBhvuUyyvD+QoiNe+oM+bQI5v9VcMSoJOxm/bMZmBNxoEP0xsLfw4bDFUjXC
bM6cQbrFyK2/sRXFeRjsNr9Ug9Hf2INaPJIuHi50KFrM0gzVXzG5zm96zRmXpO/AJ7IigTemI+2I
uVADHlqhRhS001TJ0SklMIITDxD+mESKOMV+Gt7xKmfeRzBEhFOvkL74ZubPNQlbWCnE6pAxyx2W
OUxq6twgMsBRHtSmsTa1AqYYFk42tzh3gqcN44KQb6ZKhlYa86Swx9MysKxPVOr+ylBbrCjD7oAt
2K6pYetRobgQa6M5foTD3BiD4aptUiyBo3GL0R0k9MhmeCgrmPzSlQbgWnFfjmzbPkG6al0wKJR0
v+blnlAULlpCwe9HNYnVeS5szCjLwGy3Hi7sp0FBtQvipppXWVa1l1U8hpMtm+KdDwQ7PBuNLJ5y
b2znuS5ZC+bO6j4bI6zuAPuI90CNtMiG1txAv5fWhsokrsI5u8DjrREj5Ae5f26r/qEKxmKZNoZY
6mUSL42+iJetT+9k5oZGdMwoIBsaWIgWkNUsF88lAsKztoJ+PYrLEVeuZRqk6plH/7oTjFIx3u1b
sedBd04RSHSnKnbdp2TqQPYQQ/WSBzWlYNJ1/U2QdIY0a6gXcP4u0saa2Th/btWpzm6PJXd8LL+x
TJI2vIUpygm0qRYspLqU6eXJ7ujg62tTJa8di3p7qu8RelHpQyXA/X2q/zvJrrfO1BNEU3cQT31C
E7cqEyIfp3qUi8oyz5wKj18ajPLYa5hUZmxGUwuiHbuRZmpMkqlFwQ6GbsWbGpeuDHhZm506s4PB
wRQbkvvCDxAVOMeWxz62P1hvpfm6Lqx+ZpemctaXBqw3PQ+54BE3LqRKslXQpx1yQFy0QmGKbXZb
7/S+DFeDPTC0nUTTN2MxXuelbs5jKd9LqhB4cbNgGsj/HtKajqUzlbI0VL3kZpTCZxYmjJs2oEnT
0YASqxg25B7YlGGuzXWYBb6s3ENFNGaNrWk7x+6su4JrMBCKQsuIN34/Y1RBHxmFZXQeRDVIAU0m
ptPhrDt2nuaxC3WmhjSHW7Yqpia1mdpVWHQQLOlg86mVFVNTm0ztLSc5Nbq0vOXU/GL+2u7MqSG2
p9bYkHz7MdWLx74Ko8/m1EA3Uys9Tk01HnDpyj522hgLDutgar+dqREfjj15PLXnydSow/FUN3hc
Wvf91MbXx46+nJr7dGrzcVuWTkM26cSr+dO2gP7YHJGBaAIJEOlZa2MCDtS6cebfYHU/mNQcFebf
zkQUHPMcnQA54DdIUTYk5m831MpxNJqEQloNyMDO0kic1qqHDGIg+hFhPNkHjmbs8D+QlIk2jE++
aBAsqJbyWNkBkUZlZvlPQ9t0Z0QcDBvJVqodKkbngcIgu9PsfNuItFo0Mn7CFE/dvsTLG7c3KY+4
pqHGHMLCBR0mS0UrUIeKRVyYZJ1VNqzYRT1wVrh4tVRW3pgeyrEhoBiSIOGg47SRkZnIngbNif1t
PO51+nHfC6Yt0Jk2w99fMIXh3rsh0itSSDGtTjAX07z3C+ZgKT3oaJRWiWtdjw/aQ3GQHop9d1Fd
QfVJL6X4Dxzs9OkSvLtEGiEqk9cW80O2Suu7b+wAWBKzFt6qNW3vc5yRFg/JORwusHAc1RmVdL4p
hwLipAL15bNijGRa6F70AjW419xhEN4yDbuBa2lRUS9GT+MdruJxLK9IgZDuqzo3b4jd5VVnpmSV
zCKMcyImZEO57ous2GpJiQNhOuKfpEKNzYFTXNOy9w1KpRUsZB+wISE8VFeK5VB1ELgzY/xkkvxw
WnVefIoM0V7VQyzdJqIrt02dRsRGtv5GjRvskFsK4uvAMUcYnSKE84af2Bwz9PIOvtu0fyVqfH+8
jP9rkP70RT+bcvkr4s7t89to/VlwKH8Tq+dffsXqrRPHsFG2W68q5Ymr+VXaoDGsluHuTyPrI7vz
bYptnKh4lPEPdCyCJo+0f2H1yJd5VjBDQtTMYNjU/xOs3lK+H2SbzNXhiBICxDkaEGneP4FyIofk
oAyQjRQd2Jr4vyxlb0Kzs6gag6hE2fDMex5TOZ5XpTnFfFcR5CeYZL4ynyJlUtdD+3vdyRDiXQS6
xnJy0ju3+6ZeKl1Q77OOwLRUydAUGMnowIAm4y/AGX7DCSVzZmPdunMa4nMGkMl+a2ZyucnheIlL
o2l8GG0mRsT0u6EVbErLqtRFGGTxHl2YMWDiNmAUj0Wvpi6gA6XOKrNomVxyGJAWN8zgyO4LQ3st
O6nRrsmcDfdtYxTrgrYowjM/fWCu3iNj85TmiR/HE4v6mMmarzU3VmWSzKpKjPrdLlG8VYd+MZxB
10b415FatDR0syXhUCusbCnGTs+I6PPEhagVZhcRrkjJ3LfyUT6jUiOJA3UrMEBoR561Dpn3y2t9
pB/Eh0IX7LFmZ/Yzkl6kT1njOQ7Y+iC2mZeFhwJ0YVup0BuIHsumREbVkse5HQ+TWE+zSnMelcgU
CQ/y7Ae/y5rHWI06nfFGnT2rzP5eAt2SpBmlM2ytUQznPXxORAOGgxa9Id8REDnvo7UiqR1BZ1J7
FSLJ+KIlgUR0XRj48WIoOumhKvRBmnuFWWUrvajMnaQaIC6q7scIaivwPBJs2/gG7VZLvVHLZLQx
gsizGZHDyouZy840SlDix9GqNW/ZSIVjkJ80Qo0TpQBCyBkMuITPjMjBPMnZKCLPl0qetnO1rIpd
Pkj5LmhBsLQ6K/ZBaMsXyL4MCY1wmHTzGCeBRYT51EGu6v5CbkOtmQ3FAL01t8htRpyxMHVymZ1j
+KSgq3HHgWTmWic/NDOUYRlg6XtvYaN5LvspyhsQ+Ls+zwS29iHTI220qWzlicjs1eO1kvX9LvVN
lLN1T3Cz4nSXocKuH0eGmOl5EZ03SuwsG47FOIy0IbKv0lVV1TaAWCoD43BK3Viqi0ESMIIBxBAs
lN4ZmY3ZWk0CZ0kIaboy5CC5KxU9J+9KuzU1hkD4ZvawYnO3aDdUEtz5TKwGt+y6aO+0hnYqpgTq
rpHtubBFtUHOIs89oL3bHKUq3WfTn2k1aciBNbazgrTrwTWH0oHsqrP+kQojC6OC8UpTW3s+pKBf
3OvaikBXK58HFG8vdqfXV42Xq/OwMZTr0e/GO4lWbR1b9gDIFBbIt4EB07uYjuKeSMD8LspqwsSD
MryzcEY3OxsWecSxQ5muclZFtblDKFE8FmpSXaWJrhw6xyN2p1At51oVIFFpEBMmFCa0OK7DnkLK
TaiFi04bgIaZPh66MawHN5cq/VZVCzCDFlZw2bXJ594PrUsbZPdTSEm/CNAw+vMWWc5esy1vPeSC
yJYki5+sChMXNytkFZGkZAyXoZWOqF7kMH9RyUy/m26EG220xpfA6rp8bndyfDuCLVwRsrezMkGU
RR/UCRpGQ+n4nRKB3zGMpkcN63Fp1ZDRY8ydOPYuoFU0ZwN7xB5vdv85CaKe2WTbD/eRg8GJW7E1
rzWYAOSkaJ72EpUZabMVUg60WJFq3qCcUlSEX0h1oGH71IZ+ejAJcHxWaWZRwNjw4FG1tsioHcKJ
SsXut/TttTLzRzEu+7x25ngr0aMLr1+oNm0ZEzHiYSiIlvQBMrMVTy/PQHML+OIxLc88VZpxjfjW
KMBig2aqVuOOkDUektw0CAS0a7Xa+2pcrAQswsxtcd25Rgk8RUkRyEUzZ240M/bIhtX1RzCz6CyV
R+8TebvXpA3129BvoFTm8hBeEWgWJeusQ//bVrTXLsHczSlVK+RjZEoYHSqDtjUjuz6PiygQLnBj
cBkZvXOBUJAOLBylhoWI9fGqMyu/W6uirq89rM5vgtY3PuEi0C3a1rc2jFrlK+C07gwzanMbq8yl
RNQk/kwixWwRRb1ziUJ+WLdZb5zRREklD1mbJm4sd0JaMIgypaUtCmHMOtMpznkU4HEEVXblFyHF
Wt2aZwM5r4cep/yDBMy2QlbEOXeaVj4pNdGQBC6rN61CktuoT0bIyKa3flnmX3zP7w4wiSjW0RnX
UOklplnu2Hbl2hxEiEtDHePDq6QvXpXhxzhVG+tGqjWUWExe56pRkaxAjso27CJtSUIFKzpomBRZ
nQHdeRwAKqj6r9AmSAh1ZTvJl6KPeN/aWN1fOAHbi1soxmSo0LUd89wYgCBIVG8f1EPzQlBx0lwq
UUMbndk6ul50E8zXhB4CSojhqkTcwJu9rMqrNLNQkVf06S4ZRJY+iwBJt2SiFLy8WjO6qKreX1pB
kp0FRoVqQgcNfrISYuxdiZZQnnmaJjaOMXTOUlVb+da0YnHHOxuiOSqcmlmKk7X0mJKxiWM7XznI
Z4g3KCnyMc+exO8hNPVIbaRNLLxRPhVtlSJVx4HDLdAGbMZCkvVNkA7afZbLZj/vjfJUVCYGIEaV
ZmftVKfXmaXue1z3znQniJZeJRPuY/uxO5L5sBvTigVx2HSnRNr63iA3+yWw2/Fe7jCEiZG7nFaj
jevFaKd7xyv0rVVqdBGDWZn3tVoGcGg7jXLI8HXDY/CVgwYHZEHHXhHdk5BhnlOwFfrKA3Ep3KJy
4q0zNPajM4qeabL5QHZxvhrMqCfbRed2xvR47pS5fiOFWnQamAkTXQdyBANZq7JumX/heZFjY7Ji
QhE/Yqff3alsnTnylDLfOIHiLIJ6lGU3IjJsrfZxcGaKjNiaQbInMMdceZ60FI0GcoXYDVWH6NpP
g4qtK8Q53ZzFmhU92lhi1i7ZLPa69GT7QhuaQGVMLrfPnlE5i6bHJoPCaCHnAiWAVh1SkdvrruP2
b+j/N0pt3+iDV646p71WrDa/L5EOrlq9RBNptTY7Vtga8qqXcNHj6ffja8Ftcl/0cu8KZr5r0Ult
slA0RUDdctr+rIEPHs6yJq/9RQoL8sGp6uFzjt2gQDYqmEt1MRx9Xj9QwdZjlSOJIEWsnMl+DNrL
ZR4xVmgM7DuaPH4UhdmxiA4+K4PK63PlhepkA0zcZDhMXurk73rw3SVpZ2biBk6XtfOF7t0IOYSs
nmmZdtroXTNXwoxpcy5n0nNuJPIN6kVtHcYDr97ML5c+AWKzWLTaTUde6KQvHCHv5UllnOM2ASgi
d/qiS0rGJI5Mz50GyWmiyOnMQqO7q+w6n0umcmGhBLlApezBM5S7K8LVxTYaY2UJGUEKSKbkHet2
HtqHmVV01rz18P5oEie8UBi/bP0iYQYiVURVrJPIr8/LkWLRLWln7ozWmOIw8Z3R5uqQSuamoEC8
a/zSxD+h1/27gr2ON9hg7HOLydWcbAr2LaVI49b1JNuBxY6G7pYJMF7ZA0YmvlVP0Zz+MGD7Qarb
GcOH4qEyFfPWRhC8NTEkhUiRtia5n5lxxWbH1Aab9+CRB1heagMmYlhEaglv0ziFm9P753lklOyo
NY4LYC32mcoPf3FMrGrmQedboNvUm6dpl5D7Ho8QJ2awZiocHhKUv1qlVcE6iXMtZdccFGneVEze
XeLPCwibjG/0We375Nw1FQY9cAcMdVaOunTAdKa6TqH+I2OhZp/nSZpcjlbcPCJdIm+pIKfrvLEt
BuY2qacVmbqDO+itfGlXZvxYgWLUJIcgNidTNZAJwyqK2JgbgY7BhCN5HilhbY/wXE4Dpi59zpyT
J8JJ1l6rOveY1NPotJYHWyeyuFVnCXB7Rp61juAuTwcZPdKo3FcVaPeqNmV74wwgvoycfHGbSXYy
XCUIlZslE1P9pUKQm61yEOZh6cm1RRopkdw1Ojxujsta02k54jjTQ0BLZeSlFzvYjNjDnmemcw0t
qfpZHYzUGuz+mzpo12WTpJve1vR7tiVjb2a8DgS+gZu0HerrfogqMPx4vO9GH88HJxA9gkFk3rMy
kGPYFoU5mq+Wif9r6Me34Mc//w95P1hHEjy5BqquGLjuEnDwe2DJjwUAf/sfFAHzQ3JIj9qAuWi+
5T3+8CteUZVJHQBoCFWE+AvuGkV9Q1Us+cSmZ5ChQb7SGcFb3nAV+cSC/cj2oMmcNrPuf+EqyAN0
NJEYUOrHQ/5H2ljlaJT5Lc5IaopGRcwrw9RVg6nTe1ylQAcU+uaoQ4a6bYbs3LlRlv4SELsku9Ob
2aS4GfBf9tot6iWnmSGDqgoBu/je6+s57sUzu9VhRSafHK8leXGNna3bSEsmq6uWlBuvSk4D+/PQ
63PckpBVivum+0Q5u5DIG0JeeK3lOHKrw6UWlEtNOkMsVPazeA1tr1Uv/KcAiklqbElvhxN8npUN
btQvaIBmUani+AQBmYSvEMIHut+LNknnQyfNYmzsEzPCqKlvoEcgaJNWKInKJUpPn9dlfNEHn1Li
8sy0+wzgclvV8hUuuUwJfBy7DQ2LnQr8RE+/1PGlaSP/a9qIyFToRKibpoBDZgduZ6k7JQyv/Xg8
pRpeyoO6niqWSDbjmZlstR6Ff5Xnl1VDcVv4JVI9aWGG8g7Cltvn2BRhff5s0FvP0kJ/lOFicpkW
beYvMjTJodct9SpaDsiWS4R+oVnipFSda6Le1fizE43+JbJMLGc4V94xhpsrKh4AA1vcuFQTZ+Fj
yAGKo1P+mrgTmIzZsUsTOz/BwK+AvenqtrgoYLCH/R+YXSu/Qs0n8QlG1MSiKRbooPndvQUrtupF
xkyhH5PbsmYSr+vVrm8JdadKwni5mMeWeVZHKQY8l0w7Voaib+oETdwgMyNIKnSknuecmvgYRZJM
hdYtyQD1QFu0ndZm+A0Y15puTJZN1byguC7SjdzoqzJPN6AjCuVdOkyRiuOVEQdr28IEQXEuai5h
PogXvTT2RvQosczUQDNR4mMdRjhtBKQrE7bSTc4Z1dZ2kAtA1PBLaQ1CtiuNctlq+m6Qna2pQ1JC
CO30ELiC+ibMvRm3JIYHZ7ryyTQmP7jmjO38QsYZGWqIX7gWUcauw10ZDWg2WrG1kTsXsFW80iXV
+HNSD+s4JhKqA/bCWo0o4mbcjn29sG3vQGrPEjshF1cu1AuyoLlQBkg8+r2q+hdheqOW5Xnp6etK
6W7S/tMYGv0mVwkDD1PFeiw8jTE4FiAU04sgV3CA4BbpTH1JE7ou6OnknnNsk+HSH+AV215G419r
zaboCnrl8dM3u+sPhlHqNMl4twNxl2gWxikopGTGUtP0/5vp/pjh4wuRDPlbFj37qFI9ls8rlU9F
icdhWzJNLfeFF12MDYZLVXkadv2FELqrRBWRzMzzImrgeVjlp5Ral4GasHfV+8p20nlQU7gG7Utu
pH9wd4N9f3feCItgjuOoiU2Wg/XBd3KnKi/ivFWQZBRWSVabqsFV5YTBfrCUZ7SIUsSLA0Yg7Is5
XB0JOhWtaHNAegTGtCqCeHAtCduzsoB3nlsW96yvYhcjcKoJEUWZ8QXeh9dsrCst7ncibK5zSbkd
oRcnpfrkG2gH0Vt6ml3PM6S3LjwAvtiss0Vv22yNrfoiN/Rjfl1LzHMgXYZjDlUt7/ZB2+4Asza5
6fmuMFNUFR4uH6bzqbBGxWU+eGMq8WULBMH4M39JpTBYGFp+09XSC4l7MYmK5guz1+vKDB8wg1+V
ZF8sDeUlj+nDcNJxUs7AL05L+rTRdiiQjDug6RVkSewAys9dIJ0O8P+ypFtUChSabia3mIBGpLbn
qotyHb+GfpEY9Tnsmh15hyENBQ2E7awlUmrpxJr7sKxvQb3Yx/WHMSpufdFfEo03ztsGyiGmgcQl
zApfXhu4NBhBt5ZpeNI6/OLJ+XUc1GeNqs1NSB9laODVYu/8VD7N8m7X6VDDYvs6UVTA3cScM8tc
OLDmiVhf+oG85NJvZQJKQRV4y4h7eGLr1oKQi/ujARybbWsP17SBMQMwcmwB8lQP4XgNMWIWCXse
NBsnj07D1LtHxsKU3fLFDJueZQHzx47GRQBsD+WtfsERcNaDMzbw94oyfCwQyrtOFaZrVSXVZNSg
xoWmVd+HiXWV+VrpSkVB4nDXgTe28GZDrJIwjpPUF9TCtFvOvV7F9CjZk+1LyxzBAuY13jblMUSV
n+3qIlqro7EMs/w66cx95IcbXUVLC6vDLaCew7tS+Pf13MmaJeyFuedj3RpHD6HaIWvt10mDrAyd
LMhXndxqQfrgV8a2L7U7UkYyvAEejLG46ZOmXnBXnxae9TKq2sZrAnPRwTCCsj4FXyMTb3C5mGN0
FC8MfdwyG3cLM7uEKFOurFI+6NUYL9Su3GfacIgKXHDg8D6QuRsAKpnZTKCKKvX6th3ts9aCm6rJ
WCtGpxE8YQQjaP6VfqYG4Y1SmQ+N2mzkvv+coNh3pRRKdaytpQ4URZZ3eGnMoSXfJXXn2mXEMNbZ
mw0xydEjrAjAo2bmeMFF1YorTCgWA3e7Dvo6CmLfWbG+dyj7NbgOYpXVsHyUYu9Jn9vIfnFG+VPv
9y6uPkulcb6EiMBEQkikbxh7z3lO6Lst7Aali9K+yJULQ7tMmz2uPrtSSrA3otXR9mQvuig7bpO+
AtcHEoCWiC+X20LHVsNn/APhlTJtqB4s56YzAvT3OindL5iCzRX1sfGvLR/GmV1iGnkFKI6EHxVb
o3K7SOehvGcGnLvBuJWZOFmD7ta8owS2PxCaDT1ZRALjqpB8SfNS6b6gOJsllvZQNzYYPc91pD7Y
zi7pu5kVX8k+oy72yvvCU6NZg1mTLz53CEmS5oUAX3ymnM+9psVLp60+o9gmDgarWqE8tR0NUuME
9HyZMx/gSbqG09GekxjmZPZpGCBOgRmGmYKf3ImBsNteHfQnqcTP04bpmJGBtOyycWOU6U3gF9Z8
DJUbJ5Ies2G4z6Lx6FYxekRBtzmBnBp2F6d+HRFDHNvpwjLTZk6MzJesGVf2aK2JG3dNyIkzGeIs
dVV/Lem4s5RyvujoYxOoWzWAQoOxrdl5yowZOEi19TlpcQnvgmesNG8IGM5nRaiuw3Dw5xlgLyLG
JFp41sTDkDzcZeubWCPZGRNmCvVtloOpy0gPlZVfm2c6kzwlK8/xjmL3hVpcGDil1SuYmSoR1Boz
P32AfgPTaQ5LX8xro5Rmle7UTH3Iw/5/wegRhdJQpuWGs4vUybfEbkB0kodyBAVMMrBRv/L2WqCc
sTZiwayhxScSA9rMsmp0kTgnyBKaHygL13/VyP4Dw/ivLfMPfcR/MdWe/nSXibS+yX7lRP5v/aU3
adqPD/TOmJwbJq0nm3MfLe+3jeWxpn432D+e0tEU/feOEB9qUTdPz//4u6qeAMogMjYm/8Hp8/e/
xVnqf/1jyznRGKZbNH7y8cNcne/7ZoV+aw1+/+f92rH918d59wMOT4lAE4L3gvhSf7sEFnb+6pQ3
9+8sw3dHebcM2IAjT4er8Pp5vwzKiTEJhpAp/vLHP9cyYAlgok/80CIoqDEVYqqptN//evtEp0/D
h5La++f62a/+mzq19Yd+uWqf4AAG5R4R6vEDBPTtU2CdoAOF32QQ5Tl9frqnAOBmiuX42CI4J3iT
KmSVvv/x5ommk+EiE6Xyc24BE35G9/WxH2+eQBxiJ5nYSsfP+0XQTmwDk1iS714X4fVZ+4n2QR5c
CFBE2H1wIRTrhOvM4FD5bhNwTui+ifc08AGaPvzxz7UX6ASAfvQZUJwTHWCJQYXzep2/2wjMEzp5
h0HZ6xpMTr0/1yIoJmTzj94C+okFuVTVAX6Pn18vAsRP/Em+lgyvt9xP9SwQB/vRRZBPoNbiV4Mg
5PXzfkMweSdyv8GSfl2j1wrkJ1oEShX5o5uBxgyCUD3DmfKSvn0hGif8cJuUmK+75U93C2jMQF53
KOZSXxODfqM2/u2i0MRndOLUUxL94Dmw5RN4q1TPuJoePz/dIqhYTn3wMVB5+xuwd3kd/OgxcNQT
G126M6Vm/6RrAPr60cdA5UpDYYXgjCXX8fPuabBJaUIjq2s8D8fPT/dWwElqSir7WIU0lUCMSGXr
/V5gwwu32Gxw0H39/HS/XsHt/sPPgXaC2zDCLNjqP9gLLBumuw2BG2OU4+c/2Av+jXfGL4DCLBDx
0xFvEM/VN9lnf/gX3trxXx/ga5t9+vSPv09wwru/OHkBvR76+Re/6H++2y+PUMA3f/gGDRy/5+s/
//oDf/3V777r7Ve9/c+1eC4P5Rdc145f/fU0Lw4JqAXT9gAbvl15eHqugm/hAMWYIhf+dUL/+Pu7
0/3mGfjd41fV+yi31530o4d1BUqLt7ObFhyREnXDRw+7PpTDIT28Heh4JV/7wQ8fWSSHL6Re/HCl
dVmj7/7oV5wdkqT5238dkvy//7Y5IDYX71aIKnPavj/6LZtDmQLYRe8X6bVW/vCxuU/j7w58rD8/
euDtIaqCw1P3/Jy/rcDx2lrsZ2//44duXb/s8793j58fnoLhx8/Q63750dO/fBKc/tuJTmeuvr6L
P3rgXfPUfAmey3J4d3DCcpW3//Hnl2XXpOHh89txjmf9Wkh/9Kz3h/BQ1ViivTv2K3Tx0WNfiygS
77InGZdPaN1HD3xzSESM1elT83asaUW+go0fPfjRJe5HW8vX4v2jx79/ruq/uc+pf4jfnf1rMfTR
o58f2MzZsOr34QdfUYiPHn3VhBz9x0j3h4+dvXsqJwQdpe/bEv35R4e38i8MuAvxJfuMP+5pFWMC
WL0dfLp7gA4UZQLsPvo7/gdO+2+/nghfRcH8V2yUv5vs+ktd9Ocqjd+Pz/jgwX/MVXxb+OlasEZv
ZsUf/K7JDnm61N8dHXLjpMX86KU+n7jwzfvK4DWz6y/Y5M7/INnrgyszf44D8bYEXxedZZmGFh9d
lt9knH6di/wF78PZZOIpsLp+X2YfF/+veIhnQXCoa1H96hu+Kpf/gut7fM/8vhvpBy/xHyqoP3j8
m2ceLf/7Gv9fiP9H76Pt4Yn1ebsfj5u0DuCBzTgAGPYCqopq7+2P//wL4sf70Z/hTv/uev6o3/xl
Zv3rLvRtFv2jf/a+xZ7+xpf4+VD+8/8DAAD//w==</cx:binary>
              </cx:geoCache>
            </cx:geography>
          </cx:layoutPr>
        </cx:series>
      </cx:plotAreaRegion>
    </cx:plotArea>
    <cx:legend pos="r" align="min" overlay="0">
      <cx:txPr>
        <a:bodyPr spcFirstLastPara="1" vertOverflow="ellipsis" horzOverflow="overflow" wrap="square" lIns="0" tIns="0" rIns="0" bIns="0" anchor="ctr" anchorCtr="1"/>
        <a:lstStyle/>
        <a:p>
          <a:pPr algn="ctr" rtl="0">
            <a:defRPr>
              <a:solidFill>
                <a:srgbClr val="002060"/>
              </a:solidFill>
            </a:defRPr>
          </a:pPr>
          <a:endParaRPr lang="en-US" sz="900" b="0" i="0" u="none" strike="noStrike" baseline="0">
            <a:solidFill>
              <a:srgbClr val="002060"/>
            </a:solidFill>
            <a:latin typeface="Calibri" panose="020F0502020204030204"/>
          </a:endParaRPr>
        </a:p>
      </cx:txPr>
    </cx:legend>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7C06B3-AAE1-45AB-8957-9AEE8C4A858C}" type="datetimeFigureOut">
              <a:rPr lang="en-IN" smtClean="0"/>
              <a:t>15-12-2024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838E8-5A68-46F0-8CDE-8512D5384FFE}" type="slidenum">
              <a:rPr lang="en-IN" smtClean="0"/>
              <a:t>‹#›</a:t>
            </a:fld>
            <a:endParaRPr lang="en-IN"/>
          </a:p>
        </p:txBody>
      </p:sp>
    </p:spTree>
    <p:extLst>
      <p:ext uri="{BB962C8B-B14F-4D97-AF65-F5344CB8AC3E}">
        <p14:creationId xmlns:p14="http://schemas.microsoft.com/office/powerpoint/2010/main" val="2078336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02838E8-5A68-46F0-8CDE-8512D5384FFE}" type="slidenum">
              <a:rPr lang="en-IN" smtClean="0"/>
              <a:t>6</a:t>
            </a:fld>
            <a:endParaRPr lang="en-IN"/>
          </a:p>
        </p:txBody>
      </p:sp>
    </p:spTree>
    <p:extLst>
      <p:ext uri="{BB962C8B-B14F-4D97-AF65-F5344CB8AC3E}">
        <p14:creationId xmlns:p14="http://schemas.microsoft.com/office/powerpoint/2010/main" val="3344659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30839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1533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0861570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361907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7012736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9225733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036061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494824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71865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37275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12/15/2024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649842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12/15/2024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01295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12/15/2024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1217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12/15/2024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391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420791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12/15/2024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6609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12/15/2024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597189382"/>
      </p:ext>
    </p:extLst>
  </p:cSld>
  <p:clrMap bg1="lt1" tx1="dk1" bg2="lt2" tx2="dk2" accent1="accent1" accent2="accent2" accent3="accent3" accent4="accent4" accent5="accent5" accent6="accent6" hlink="hlink" folHlink="folHlink"/>
  <p:sldLayoutIdLst>
    <p:sldLayoutId id="2147484377" r:id="rId1"/>
    <p:sldLayoutId id="2147484378" r:id="rId2"/>
    <p:sldLayoutId id="2147484379" r:id="rId3"/>
    <p:sldLayoutId id="2147484380" r:id="rId4"/>
    <p:sldLayoutId id="2147484381" r:id="rId5"/>
    <p:sldLayoutId id="2147484382" r:id="rId6"/>
    <p:sldLayoutId id="2147484383" r:id="rId7"/>
    <p:sldLayoutId id="2147484384" r:id="rId8"/>
    <p:sldLayoutId id="2147484385" r:id="rId9"/>
    <p:sldLayoutId id="2147484386" r:id="rId10"/>
    <p:sldLayoutId id="2147484387" r:id="rId11"/>
    <p:sldLayoutId id="2147484388" r:id="rId12"/>
    <p:sldLayoutId id="2147484389" r:id="rId13"/>
    <p:sldLayoutId id="2147484390" r:id="rId14"/>
    <p:sldLayoutId id="2147484391" r:id="rId15"/>
    <p:sldLayoutId id="2147484392"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14/relationships/chartEx" Target="../charts/chartEx1.xml"/><Relationship Id="rId7" Type="http://schemas.openxmlformats.org/officeDocument/2006/relationships/chart" Target="../charts/chart4.xml"/><Relationship Id="rId2"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IN" dirty="0"/>
              <a:t>Bare International Analysis</a:t>
            </a:r>
            <a:endParaRPr lang="en-US" sz="8000" dirty="0"/>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537" y="8128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2400" dirty="0">
                <a:solidFill>
                  <a:schemeClr val="tx1">
                    <a:lumMod val="95000"/>
                    <a:lumOff val="5000"/>
                  </a:schemeClr>
                </a:solidFill>
              </a:rPr>
              <a:t>INTRODUCTION</a:t>
            </a:r>
            <a:br>
              <a:rPr lang="en-US" sz="1800" dirty="0">
                <a:solidFill>
                  <a:srgbClr val="002060"/>
                </a:solidFill>
              </a:rPr>
            </a:br>
            <a:br>
              <a:rPr lang="en-US" sz="1800" dirty="0">
                <a:solidFill>
                  <a:srgbClr val="002060"/>
                </a:solidFill>
              </a:rPr>
            </a:br>
            <a:r>
              <a:rPr lang="en-US" sz="1800" dirty="0">
                <a:solidFill>
                  <a:srgbClr val="002060"/>
                </a:solidFill>
              </a:rPr>
              <a:t>The project aims to evaluate the performance of Style Advisors using a comprehensive set of criteria. The evaluation data covers various aspects such as store ambiance, first impressions, discovery of customer needs, trial experience, and overall customer service. The primary focus is on understanding how well Style Advisors are performing and identifying areas for improvement</a:t>
            </a:r>
            <a:r>
              <a:rPr lang="en-US" sz="800" dirty="0"/>
              <a:t>.</a:t>
            </a:r>
            <a:endParaRPr lang="en-US" sz="1400" i="1"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3D7FCB57-135F-4E27-83C7-1AD8185934E6}"/>
              </a:ext>
            </a:extLst>
          </p:cNvPr>
          <p:cNvGraphicFramePr>
            <a:graphicFrameLocks/>
          </p:cNvGraphicFramePr>
          <p:nvPr>
            <p:extLst>
              <p:ext uri="{D42A27DB-BD31-4B8C-83A1-F6EECF244321}">
                <p14:modId xmlns:p14="http://schemas.microsoft.com/office/powerpoint/2010/main" val="3950107654"/>
              </p:ext>
            </p:extLst>
          </p:nvPr>
        </p:nvGraphicFramePr>
        <p:xfrm>
          <a:off x="-180980" y="534338"/>
          <a:ext cx="4370527" cy="2651548"/>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mc:Choice xmlns:cx4="http://schemas.microsoft.com/office/drawing/2016/5/10/chartex" Requires="cx4">
          <p:graphicFrame>
            <p:nvGraphicFramePr>
              <p:cNvPr id="3" name="Chart 2">
                <a:extLst>
                  <a:ext uri="{FF2B5EF4-FFF2-40B4-BE49-F238E27FC236}">
                    <a16:creationId xmlns:a16="http://schemas.microsoft.com/office/drawing/2014/main" id="{5A268166-7C93-4382-A73E-0022CD853744}"/>
                  </a:ext>
                </a:extLst>
              </p:cNvPr>
              <p:cNvGraphicFramePr/>
              <p:nvPr>
                <p:extLst>
                  <p:ext uri="{D42A27DB-BD31-4B8C-83A1-F6EECF244321}">
                    <p14:modId xmlns:p14="http://schemas.microsoft.com/office/powerpoint/2010/main" val="3296730359"/>
                  </p:ext>
                </p:extLst>
              </p:nvPr>
            </p:nvGraphicFramePr>
            <p:xfrm>
              <a:off x="289991" y="3959712"/>
              <a:ext cx="4780258" cy="2488987"/>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3" name="Chart 2">
                <a:extLst>
                  <a:ext uri="{FF2B5EF4-FFF2-40B4-BE49-F238E27FC236}">
                    <a16:creationId xmlns:a16="http://schemas.microsoft.com/office/drawing/2014/main" id="{5A268166-7C93-4382-A73E-0022CD853744}"/>
                  </a:ext>
                </a:extLst>
              </p:cNvPr>
              <p:cNvPicPr>
                <a:picLocks noGrp="1" noRot="1" noChangeAspect="1" noMove="1" noResize="1" noEditPoints="1" noAdjustHandles="1" noChangeArrowheads="1" noChangeShapeType="1"/>
              </p:cNvPicPr>
              <p:nvPr/>
            </p:nvPicPr>
            <p:blipFill>
              <a:blip r:embed="rId4"/>
              <a:stretch>
                <a:fillRect/>
              </a:stretch>
            </p:blipFill>
            <p:spPr>
              <a:xfrm>
                <a:off x="289991" y="3959712"/>
                <a:ext cx="4780258" cy="2488987"/>
              </a:xfrm>
              <a:prstGeom prst="rect">
                <a:avLst/>
              </a:prstGeom>
            </p:spPr>
          </p:pic>
        </mc:Fallback>
      </mc:AlternateContent>
      <p:graphicFrame>
        <p:nvGraphicFramePr>
          <p:cNvPr id="4" name="Chart 3">
            <a:extLst>
              <a:ext uri="{FF2B5EF4-FFF2-40B4-BE49-F238E27FC236}">
                <a16:creationId xmlns:a16="http://schemas.microsoft.com/office/drawing/2014/main" id="{B0C4E155-550C-421B-AE22-BFB0FBEB3832}"/>
              </a:ext>
            </a:extLst>
          </p:cNvPr>
          <p:cNvGraphicFramePr>
            <a:graphicFrameLocks/>
          </p:cNvGraphicFramePr>
          <p:nvPr>
            <p:extLst>
              <p:ext uri="{D42A27DB-BD31-4B8C-83A1-F6EECF244321}">
                <p14:modId xmlns:p14="http://schemas.microsoft.com/office/powerpoint/2010/main" val="3270571908"/>
              </p:ext>
            </p:extLst>
          </p:nvPr>
        </p:nvGraphicFramePr>
        <p:xfrm>
          <a:off x="4189546" y="339846"/>
          <a:ext cx="4163720" cy="277346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Chart 4">
            <a:extLst>
              <a:ext uri="{FF2B5EF4-FFF2-40B4-BE49-F238E27FC236}">
                <a16:creationId xmlns:a16="http://schemas.microsoft.com/office/drawing/2014/main" id="{E3315ED4-9423-4822-83EC-DCBA524F7EF0}"/>
              </a:ext>
            </a:extLst>
          </p:cNvPr>
          <p:cNvGraphicFramePr>
            <a:graphicFrameLocks/>
          </p:cNvGraphicFramePr>
          <p:nvPr>
            <p:extLst>
              <p:ext uri="{D42A27DB-BD31-4B8C-83A1-F6EECF244321}">
                <p14:modId xmlns:p14="http://schemas.microsoft.com/office/powerpoint/2010/main" val="1130773312"/>
              </p:ext>
            </p:extLst>
          </p:nvPr>
        </p:nvGraphicFramePr>
        <p:xfrm>
          <a:off x="8440352" y="133531"/>
          <a:ext cx="3574789" cy="345316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Chart 5">
            <a:extLst>
              <a:ext uri="{FF2B5EF4-FFF2-40B4-BE49-F238E27FC236}">
                <a16:creationId xmlns:a16="http://schemas.microsoft.com/office/drawing/2014/main" id="{381BE2BF-3F62-498D-9186-526EEBAF33F3}"/>
              </a:ext>
            </a:extLst>
          </p:cNvPr>
          <p:cNvGraphicFramePr>
            <a:graphicFrameLocks/>
          </p:cNvGraphicFramePr>
          <p:nvPr>
            <p:extLst>
              <p:ext uri="{D42A27DB-BD31-4B8C-83A1-F6EECF244321}">
                <p14:modId xmlns:p14="http://schemas.microsoft.com/office/powerpoint/2010/main" val="1193452696"/>
              </p:ext>
            </p:extLst>
          </p:nvPr>
        </p:nvGraphicFramePr>
        <p:xfrm>
          <a:off x="4804522" y="3396344"/>
          <a:ext cx="7097487" cy="3271309"/>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166068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C568DC-2156-4877-DECC-0320394CD120}"/>
              </a:ext>
            </a:extLst>
          </p:cNvPr>
          <p:cNvSpPr txBox="1"/>
          <p:nvPr/>
        </p:nvSpPr>
        <p:spPr>
          <a:xfrm>
            <a:off x="2514600" y="299560"/>
            <a:ext cx="6096000" cy="369332"/>
          </a:xfrm>
          <a:prstGeom prst="rect">
            <a:avLst/>
          </a:prstGeom>
          <a:noFill/>
        </p:spPr>
        <p:txBody>
          <a:bodyPr wrap="square">
            <a:spAutoFit/>
          </a:bodyPr>
          <a:lstStyle/>
          <a:p>
            <a:r>
              <a:rPr lang="en-IN" b="1" dirty="0">
                <a:solidFill>
                  <a:srgbClr val="002060"/>
                </a:solidFill>
                <a:latin typeface="Algerian" panose="04020705040A02060702" pitchFamily="82" charset="0"/>
              </a:rPr>
              <a:t>Key Insights from the Line Graph and Dashboard</a:t>
            </a:r>
          </a:p>
        </p:txBody>
      </p:sp>
      <p:sp>
        <p:nvSpPr>
          <p:cNvPr id="5" name="TextBox 4">
            <a:extLst>
              <a:ext uri="{FF2B5EF4-FFF2-40B4-BE49-F238E27FC236}">
                <a16:creationId xmlns:a16="http://schemas.microsoft.com/office/drawing/2014/main" id="{F79CC28B-63CC-9314-7F3F-E00C4B378750}"/>
              </a:ext>
            </a:extLst>
          </p:cNvPr>
          <p:cNvSpPr txBox="1"/>
          <p:nvPr/>
        </p:nvSpPr>
        <p:spPr>
          <a:xfrm>
            <a:off x="2209800" y="990600"/>
            <a:ext cx="7467601" cy="2646878"/>
          </a:xfrm>
          <a:prstGeom prst="rect">
            <a:avLst/>
          </a:prstGeom>
          <a:noFill/>
        </p:spPr>
        <p:txBody>
          <a:bodyPr wrap="square">
            <a:spAutoFit/>
          </a:bodyPr>
          <a:lstStyle/>
          <a:p>
            <a:pPr marL="285750" indent="-285750">
              <a:buFont typeface="Wingdings" panose="05000000000000000000" pitchFamily="2" charset="2"/>
              <a:buChar char="Ø"/>
            </a:pPr>
            <a:r>
              <a:rPr lang="en-US" b="1" dirty="0">
                <a:latin typeface="Arial Black" panose="020B0A04020102020204" pitchFamily="34" charset="0"/>
              </a:rPr>
              <a:t>Consistent High or Low Scores:</a:t>
            </a:r>
          </a:p>
          <a:p>
            <a:endParaRPr lang="en-US" b="1" dirty="0">
              <a:latin typeface="Arial Black" panose="020B0A04020102020204" pitchFamily="34" charset="0"/>
            </a:endParaRPr>
          </a:p>
          <a:p>
            <a:pPr>
              <a:buFont typeface="Arial" panose="020B0604020202020204" pitchFamily="34" charset="0"/>
              <a:buChar char="•"/>
            </a:pPr>
            <a:r>
              <a:rPr lang="en-US" b="1" dirty="0">
                <a:solidFill>
                  <a:schemeClr val="tx1">
                    <a:lumMod val="95000"/>
                    <a:lumOff val="5000"/>
                  </a:schemeClr>
                </a:solidFill>
              </a:rPr>
              <a:t>High Scores</a:t>
            </a:r>
            <a:r>
              <a:rPr lang="en-US" dirty="0">
                <a:solidFill>
                  <a:schemeClr val="tx1">
                    <a:lumMod val="95000"/>
                    <a:lumOff val="5000"/>
                  </a:schemeClr>
                </a:solidFill>
              </a:rPr>
              <a:t>: Identify any regions or criteria that consistently show high average evaluation scores. This might indicate areas where practices are effective and should be continued or replicated.</a:t>
            </a:r>
          </a:p>
          <a:p>
            <a:pPr>
              <a:buFont typeface="Arial" panose="020B0604020202020204" pitchFamily="34" charset="0"/>
              <a:buChar char="•"/>
            </a:pPr>
            <a:r>
              <a:rPr lang="en-US" b="1" dirty="0">
                <a:solidFill>
                  <a:schemeClr val="tx1">
                    <a:lumMod val="95000"/>
                    <a:lumOff val="5000"/>
                  </a:schemeClr>
                </a:solidFill>
              </a:rPr>
              <a:t>Low Scores</a:t>
            </a:r>
            <a:r>
              <a:rPr lang="en-US" dirty="0">
                <a:solidFill>
                  <a:schemeClr val="tx1">
                    <a:lumMod val="95000"/>
                    <a:lumOff val="5000"/>
                  </a:schemeClr>
                </a:solidFill>
              </a:rPr>
              <a:t>: Similarly, highlight regions with lower scores to address specific issues. For example, if a particular criterion like "Closure &amp; Care" consistently scores low across regions, it could point to a common challenge that needs targeted interventions.</a:t>
            </a:r>
          </a:p>
        </p:txBody>
      </p:sp>
      <p:sp>
        <p:nvSpPr>
          <p:cNvPr id="6" name="Rectangle 1">
            <a:extLst>
              <a:ext uri="{FF2B5EF4-FFF2-40B4-BE49-F238E27FC236}">
                <a16:creationId xmlns:a16="http://schemas.microsoft.com/office/drawing/2014/main" id="{2E917B3D-9B71-4048-65DF-24720E46D25E}"/>
              </a:ext>
            </a:extLst>
          </p:cNvPr>
          <p:cNvSpPr>
            <a:spLocks noChangeArrowheads="1"/>
          </p:cNvSpPr>
          <p:nvPr/>
        </p:nvSpPr>
        <p:spPr bwMode="auto">
          <a:xfrm>
            <a:off x="2062843" y="4143852"/>
            <a:ext cx="7805057"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High Performer Percentage</a:t>
            </a:r>
            <a:endParaRPr lang="en-US" altLang="en-US"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Focus on regions with a high percentage of high performers. For instance, if your line graph shows a consistent trend of high performers in the North zone, it could indicate that the training or processes in place there are particularly effective.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1121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BB3534-7427-BA55-1A95-622DA484AAFC}"/>
              </a:ext>
            </a:extLst>
          </p:cNvPr>
          <p:cNvSpPr txBox="1"/>
          <p:nvPr/>
        </p:nvSpPr>
        <p:spPr>
          <a:xfrm>
            <a:off x="1393372" y="492596"/>
            <a:ext cx="7456714" cy="2646878"/>
          </a:xfrm>
          <a:prstGeom prst="rect">
            <a:avLst/>
          </a:prstGeom>
          <a:noFill/>
        </p:spPr>
        <p:txBody>
          <a:bodyPr wrap="square">
            <a:spAutoFit/>
          </a:bodyPr>
          <a:lstStyle/>
          <a:p>
            <a:pPr marL="285750" indent="-285750">
              <a:buFont typeface="Wingdings" panose="05000000000000000000" pitchFamily="2" charset="2"/>
              <a:buChar char="Ø"/>
            </a:pPr>
            <a:r>
              <a:rPr lang="en-US" b="1" dirty="0">
                <a:latin typeface="Arial Black" panose="020B0A04020102020204" pitchFamily="34" charset="0"/>
              </a:rPr>
              <a:t>Trends Over Time</a:t>
            </a:r>
          </a:p>
          <a:p>
            <a:endParaRPr lang="en-US" dirty="0"/>
          </a:p>
          <a:p>
            <a:pPr algn="just"/>
            <a:r>
              <a:rPr lang="en-US" sz="2000" b="1" dirty="0"/>
              <a:t>Performance Fluctuations</a:t>
            </a:r>
            <a:r>
              <a:rPr lang="en-US" dirty="0"/>
              <a:t>: Look for any noticeable trends or shifts in scores over time. For example, if the line graph shows a significant dip during a particular period, investigate what might have caused this. It could be due to external factors like increased workload or internal issues like changes in processes.</a:t>
            </a:r>
          </a:p>
          <a:p>
            <a:r>
              <a:rPr lang="en-US" sz="2000" b="1" dirty="0"/>
              <a:t>Stable Performance</a:t>
            </a:r>
            <a:r>
              <a:rPr lang="en-US" dirty="0"/>
              <a:t>: If certain criteria or regions show stable high performance, this can indicate consistent practices that are working well.</a:t>
            </a:r>
          </a:p>
        </p:txBody>
      </p:sp>
      <p:sp>
        <p:nvSpPr>
          <p:cNvPr id="5" name="TextBox 4">
            <a:extLst>
              <a:ext uri="{FF2B5EF4-FFF2-40B4-BE49-F238E27FC236}">
                <a16:creationId xmlns:a16="http://schemas.microsoft.com/office/drawing/2014/main" id="{8FB114EA-CFD5-4D18-36CA-C3914B35EDCB}"/>
              </a:ext>
            </a:extLst>
          </p:cNvPr>
          <p:cNvSpPr txBox="1"/>
          <p:nvPr/>
        </p:nvSpPr>
        <p:spPr>
          <a:xfrm>
            <a:off x="1513115" y="3718527"/>
            <a:ext cx="7456714" cy="1785104"/>
          </a:xfrm>
          <a:prstGeom prst="rect">
            <a:avLst/>
          </a:prstGeom>
          <a:noFill/>
        </p:spPr>
        <p:txBody>
          <a:bodyPr wrap="square">
            <a:spAutoFit/>
          </a:bodyPr>
          <a:lstStyle/>
          <a:p>
            <a:pPr marL="285750" indent="-285750">
              <a:buFont typeface="Wingdings" panose="05000000000000000000" pitchFamily="2" charset="2"/>
              <a:buChar char="Ø"/>
            </a:pPr>
            <a:r>
              <a:rPr lang="en-US" sz="1600" b="1" dirty="0">
                <a:latin typeface="Arial Black" panose="020B0A04020102020204" pitchFamily="34" charset="0"/>
              </a:rPr>
              <a:t>Distribution of Performance Categories</a:t>
            </a:r>
            <a:r>
              <a:rPr lang="en-US" dirty="0"/>
              <a:t>:</a:t>
            </a:r>
          </a:p>
          <a:p>
            <a:pPr algn="just"/>
            <a:r>
              <a:rPr lang="en-US" dirty="0"/>
              <a:t>Analyze the distribution of performance categories (High, Average, Low, Bottom) to identify areas needing improvement. For instance, if a large percentage of evaluations fall into the "Average" category, it suggests that there is potential for improvement to elevate more scores to the "High" category.</a:t>
            </a:r>
          </a:p>
        </p:txBody>
      </p:sp>
    </p:spTree>
    <p:extLst>
      <p:ext uri="{BB962C8B-B14F-4D97-AF65-F5344CB8AC3E}">
        <p14:creationId xmlns:p14="http://schemas.microsoft.com/office/powerpoint/2010/main" val="1458248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71FDFE-C5D6-1B8C-766D-6A515352A07F}"/>
              </a:ext>
            </a:extLst>
          </p:cNvPr>
          <p:cNvSpPr txBox="1"/>
          <p:nvPr/>
        </p:nvSpPr>
        <p:spPr>
          <a:xfrm>
            <a:off x="2427514" y="326963"/>
            <a:ext cx="6096000" cy="400110"/>
          </a:xfrm>
          <a:prstGeom prst="rect">
            <a:avLst/>
          </a:prstGeom>
          <a:noFill/>
        </p:spPr>
        <p:txBody>
          <a:bodyPr wrap="square">
            <a:spAutoFit/>
          </a:bodyPr>
          <a:lstStyle/>
          <a:p>
            <a:r>
              <a:rPr lang="en-IN" sz="2000" b="1" dirty="0">
                <a:solidFill>
                  <a:srgbClr val="002060"/>
                </a:solidFill>
                <a:latin typeface="Algerian" panose="04020705040A02060702" pitchFamily="82" charset="0"/>
              </a:rPr>
              <a:t>Recommendations Based on Insights</a:t>
            </a:r>
          </a:p>
        </p:txBody>
      </p:sp>
      <p:sp>
        <p:nvSpPr>
          <p:cNvPr id="4" name="Rectangle 1">
            <a:extLst>
              <a:ext uri="{FF2B5EF4-FFF2-40B4-BE49-F238E27FC236}">
                <a16:creationId xmlns:a16="http://schemas.microsoft.com/office/drawing/2014/main" id="{F57EFFE8-5A8A-DB1E-0D0F-14482A0C7B86}"/>
              </a:ext>
            </a:extLst>
          </p:cNvPr>
          <p:cNvSpPr>
            <a:spLocks noChangeArrowheads="1"/>
          </p:cNvSpPr>
          <p:nvPr/>
        </p:nvSpPr>
        <p:spPr bwMode="auto">
          <a:xfrm>
            <a:off x="1020337" y="1228445"/>
            <a:ext cx="8857786"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tx1"/>
                </a:solidFill>
                <a:effectLst/>
                <a:latin typeface="Arial" panose="020B0604020202020204" pitchFamily="34" charset="0"/>
              </a:rPr>
              <a:t>Investigate Best Practices in High Performing Zones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Explore the successful strategies and practices in regions with consistently high scores. Implement these practices in other regions to uplift their performance.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tx1"/>
                </a:solidFill>
                <a:effectLst/>
                <a:latin typeface="Arial" panose="020B0604020202020204" pitchFamily="34" charset="0"/>
              </a:rPr>
              <a:t>Targeted Training Programs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Develop training programs focused on the evaluation criteria with lower scores. Tailor these programs to address specific weaknesses to help improve overall scores.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tx1"/>
                </a:solidFill>
                <a:effectLst/>
                <a:latin typeface="Arial" panose="020B0604020202020204" pitchFamily="34" charset="0"/>
              </a:rPr>
              <a:t>Monitor Trends and Take Action</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Use the line graph to monitor performance trends over time. Identify periods of significant change and investigate the causes. Proactively address these issues to stabilize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402CD666-4582-AEA8-D11A-4D44C35120E8}"/>
              </a:ext>
            </a:extLst>
          </p:cNvPr>
          <p:cNvSpPr txBox="1"/>
          <p:nvPr/>
        </p:nvSpPr>
        <p:spPr>
          <a:xfrm>
            <a:off x="1110342" y="4788265"/>
            <a:ext cx="8240485" cy="1200329"/>
          </a:xfrm>
          <a:prstGeom prst="rect">
            <a:avLst/>
          </a:prstGeom>
          <a:noFill/>
        </p:spPr>
        <p:txBody>
          <a:bodyPr wrap="square">
            <a:spAutoFit/>
          </a:bodyPr>
          <a:lstStyle/>
          <a:p>
            <a:pPr marL="285750" indent="-285750">
              <a:buFont typeface="Wingdings" panose="05000000000000000000" pitchFamily="2" charset="2"/>
              <a:buChar char="ü"/>
            </a:pPr>
            <a:r>
              <a:rPr lang="en-US" b="1" dirty="0">
                <a:latin typeface="Arial Black" panose="020B0A04020102020204" pitchFamily="34" charset="0"/>
              </a:rPr>
              <a:t>Engage and Motivate:</a:t>
            </a:r>
          </a:p>
          <a:p>
            <a:r>
              <a:rPr lang="en-US" dirty="0"/>
              <a:t>Recognize and reward high performers to maintain their motivation. For lower performers, provide constructive feedback and additional support to help them improve.</a:t>
            </a:r>
          </a:p>
        </p:txBody>
      </p:sp>
    </p:spTree>
    <p:extLst>
      <p:ext uri="{BB962C8B-B14F-4D97-AF65-F5344CB8AC3E}">
        <p14:creationId xmlns:p14="http://schemas.microsoft.com/office/powerpoint/2010/main" val="3483590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9213A1-D8F2-FCFA-DD06-A1F242458DA5}"/>
              </a:ext>
            </a:extLst>
          </p:cNvPr>
          <p:cNvSpPr txBox="1"/>
          <p:nvPr/>
        </p:nvSpPr>
        <p:spPr>
          <a:xfrm>
            <a:off x="1436913" y="718457"/>
            <a:ext cx="8360229" cy="1323439"/>
          </a:xfrm>
          <a:prstGeom prst="rect">
            <a:avLst/>
          </a:prstGeom>
          <a:noFill/>
        </p:spPr>
        <p:txBody>
          <a:bodyPr wrap="square">
            <a:spAutoFit/>
          </a:bodyPr>
          <a:lstStyle/>
          <a:p>
            <a:pPr marL="342900" indent="-342900">
              <a:buFont typeface="Wingdings" panose="05000000000000000000" pitchFamily="2" charset="2"/>
              <a:buChar char="ü"/>
            </a:pPr>
            <a:r>
              <a:rPr lang="en-US" sz="2000" b="1" dirty="0">
                <a:solidFill>
                  <a:srgbClr val="002060"/>
                </a:solidFill>
                <a:latin typeface="Arial Black" panose="020B0A04020102020204" pitchFamily="34" charset="0"/>
              </a:rPr>
              <a:t>Conclusion</a:t>
            </a:r>
          </a:p>
          <a:p>
            <a:r>
              <a:rPr lang="en-US" sz="2000" dirty="0"/>
              <a:t>Your dashboard is a valuable tool for visualizing and analyzing performance data. Leveraging these insights can help drive improvements and ensure consistent high performance across all zones and criteria. </a:t>
            </a:r>
          </a:p>
        </p:txBody>
      </p:sp>
    </p:spTree>
    <p:extLst>
      <p:ext uri="{BB962C8B-B14F-4D97-AF65-F5344CB8AC3E}">
        <p14:creationId xmlns:p14="http://schemas.microsoft.com/office/powerpoint/2010/main" val="102276599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Wisp</Template>
  <TotalTime>71</TotalTime>
  <Words>521</Words>
  <Application>Microsoft Office PowerPoint</Application>
  <PresentationFormat>Widescreen</PresentationFormat>
  <Paragraphs>34</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Algerian</vt:lpstr>
      <vt:lpstr>Arial</vt:lpstr>
      <vt:lpstr>Arial Black</vt:lpstr>
      <vt:lpstr>Calibri</vt:lpstr>
      <vt:lpstr>Century Gothic</vt:lpstr>
      <vt:lpstr>Wingdings</vt:lpstr>
      <vt:lpstr>Wingdings 3</vt:lpstr>
      <vt:lpstr>Wisp</vt:lpstr>
      <vt:lpstr>Bare International Analysis</vt:lpstr>
      <vt:lpstr>INTRODUCTION  The project aims to evaluate the performance of Style Advisors using a comprehensive set of criteria. The evaluation data covers various aspects such as store ambiance, first impressions, discovery of customer needs, trial experience, and overall customer service. The primary focus is on understanding how well Style Advisors are performing and identifying areas for improvement.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satish dhakne</dc:creator>
  <cp:lastModifiedBy>satish dhakne</cp:lastModifiedBy>
  <cp:revision>1</cp:revision>
  <dcterms:created xsi:type="dcterms:W3CDTF">2024-12-15T15:07:50Z</dcterms:created>
  <dcterms:modified xsi:type="dcterms:W3CDTF">2024-12-15T16:18:55Z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