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Lato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0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0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o1HlCfebKSYpqWa1FzH5ELfv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03895C-0F46-4A7C-987B-FE2E5DF14A40}">
  <a:tblStyle styleId="{BB03895C-0F46-4A7C-987B-FE2E5DF14A4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1E7"/>
          </a:solidFill>
        </a:fill>
      </a:tcStyle>
    </a:wholeTbl>
    <a:band1H>
      <a:tcTxStyle b="off" i="off"/>
      <a:tcStyle>
        <a:tcBdr/>
        <a:fill>
          <a:solidFill>
            <a:srgbClr val="FBE2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BE2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4DCD169-D7B7-4483-BB35-8409F53CB39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004"/>
        <p:guide orient="horz" pos="7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11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3999744481275209"/>
          <c:y val="4.2762648848819529E-2"/>
          <c:w val="0.82550273091087623"/>
          <c:h val="0.81713960160448584"/>
        </c:manualLayout>
      </c:layout>
      <c:barChart>
        <c:barDir val="col"/>
        <c:grouping val="clustered"/>
        <c:axId val="117843840"/>
        <c:axId val="117845376"/>
      </c:barChart>
      <c:dateAx>
        <c:axId val="1178438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28575" cap="flat" cmpd="sng" algn="ctr">
            <a:solidFill>
              <a:srgbClr val="989898"/>
            </a:solidFill>
            <a:round/>
            <a:tailEnd type="triangle" w="lg" len="lg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17845376"/>
        <c:crosses val="autoZero"/>
        <c:lblOffset val="100"/>
        <c:baseTimeUnit val="days"/>
      </c:dateAx>
      <c:valAx>
        <c:axId val="117845376"/>
        <c:scaling>
          <c:orientation val="minMax"/>
          <c:max val="1100000"/>
          <c:min val="0"/>
        </c:scaling>
        <c:axPos val="l"/>
        <c:majorGridlines>
          <c:spPr>
            <a:ln w="9525" cap="flat" cmpd="sng" algn="ctr">
              <a:solidFill>
                <a:srgbClr val="D9D9D9"/>
              </a:solidFill>
              <a:round/>
            </a:ln>
            <a:effectLst/>
          </c:spPr>
        </c:majorGridlines>
        <c:numFmt formatCode="#,##0" sourceLinked="0"/>
        <c:majorTickMark val="none"/>
        <c:tickLblPos val="nextTo"/>
        <c:spPr>
          <a:noFill/>
          <a:ln w="28575" cap="flat" cmpd="sng" algn="ctr">
            <a:solidFill>
              <a:srgbClr val="989898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17843840"/>
        <c:crosses val="autoZero"/>
        <c:crossBetween val="between"/>
        <c:majorUnit val="200000"/>
        <c:minorUnit val="50"/>
      </c:valAx>
      <c:spPr>
        <a:noFill/>
        <a:ln w="25400"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0.99964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304412" cy="327608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5" name="Google Shape;13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0" name="Google Shape;20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7" name="Google Shape;20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18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4" name="Google Shape;21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19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1097434f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a1097434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" name="Google Shape;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9" name="Google Shape;6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6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8" name="Google Shape;7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7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10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" name="Google Shape;11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</a:pPr>
            <a:fld id="{00000000-1234-1234-1234-123412341234}" type="slidenum">
              <a:rPr lang="en-US">
                <a:latin typeface="Lato"/>
                <a:ea typeface="Lato"/>
                <a:cs typeface="Lato"/>
                <a:sym typeface="Lato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ato"/>
                <a:buNone/>
              </a:pPr>
              <a:t>11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layout">
  <p:cSld name="Title Only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body" idx="1"/>
          </p:nvPr>
        </p:nvSpPr>
        <p:spPr>
          <a:xfrm>
            <a:off x="718384" y="201168"/>
            <a:ext cx="10755231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00" tIns="42100" rIns="84200" bIns="421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937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00"/>
              <a:buChar char="–"/>
              <a:defRPr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401454" y="2327728"/>
            <a:ext cx="9389093" cy="87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F4AB35"/>
                </a:solidFill>
                <a:latin typeface="Lato"/>
                <a:ea typeface="Lato"/>
                <a:cs typeface="Lato"/>
                <a:sym typeface="Lato"/>
              </a:rPr>
              <a:t>Credit Card Fraud Detection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392079" y="6215727"/>
            <a:ext cx="11464641" cy="35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*Note: Transactions Amt great then 1500 is removed in Overall and Non Fraud Plots for Just Visualizing the data distribution, which is 0.1% of the overall transactions.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r="66226"/>
          <a:stretch/>
        </p:blipFill>
        <p:spPr>
          <a:xfrm>
            <a:off x="1045344" y="1207008"/>
            <a:ext cx="3293520" cy="30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l="33772" r="33170"/>
          <a:stretch/>
        </p:blipFill>
        <p:spPr>
          <a:xfrm>
            <a:off x="4519130" y="1207008"/>
            <a:ext cx="3223630" cy="300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 l="66943"/>
          <a:stretch/>
        </p:blipFill>
        <p:spPr>
          <a:xfrm>
            <a:off x="7923026" y="1207008"/>
            <a:ext cx="3223630" cy="300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AMOUNT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945467" y="4713027"/>
            <a:ext cx="10301066" cy="115010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distribution of ‘Amt’ for fraud transactions is quite different from the Overall Amt Distributions.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Fraudulent transactions are concentrated in ranges of  [$1 - </a:t>
            </a:r>
            <a:r>
              <a:rPr lang="en-US" sz="1600" b="1" i="0" u="none" strike="noStrike" cap="none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$50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 , [$200 - $400] and  [ $600 - $1,200] bill values.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Fraudsters are mostly focusing on mid value range of Transaction Bill Value and not on very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high-value.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RESULTS – RANDOM 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897967" y="4885684"/>
            <a:ext cx="10169836" cy="62432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random forest model has good precision and recall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in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train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and test data compared to other models.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So, this model will be good fit in the prediction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2243" y="1846552"/>
            <a:ext cx="4311818" cy="299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92530" y="1389413"/>
            <a:ext cx="174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 data Result: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3369" y="1816925"/>
            <a:ext cx="4411930" cy="283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53200" y="1387434"/>
            <a:ext cx="175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data Result: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38151" y="6139543"/>
            <a:ext cx="828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Note: Precision and recall need to be only evaluated on the minor class that is Fraud (1) in our case.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283650" y="1197700"/>
            <a:ext cx="9802200" cy="4635000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By default all the transactions detected as fraudulent by the model need to be blocked and a second layer of authentication needs to be added. Doing this prevents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95%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fraudulent transactions from happening.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5842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costs incurred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 month from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fraudulent transactions that were missed by the model and adding a second layer of authentication comes out to be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11193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which is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just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5%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original costs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before the model was in place.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APPENDIX: DATA SOURCES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1194955" y="2117111"/>
            <a:ext cx="9802091" cy="2623781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have a simulated credit card transaction data set containing legitimate and fraudulent transactions from 1 January 2019 to 31 December 2020. Source: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Kaggle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covers credit cards of 1,000 customers doing transactions with a pool of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~800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merchants.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transactional data usually contains the information of the customer, merchant, location variables, transaction date time, transaction amount and whether it is a fraud or not.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9627864" y="5128517"/>
            <a:ext cx="206422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EC1C1"/>
                </a:solidFill>
                <a:latin typeface="Lato"/>
                <a:ea typeface="Lato"/>
                <a:cs typeface="Lato"/>
                <a:sym typeface="Lato"/>
              </a:rPr>
              <a:t>Model Evaluation and Model 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9517886" y="4378423"/>
            <a:ext cx="2293927" cy="225222"/>
          </a:xfrm>
          <a:prstGeom prst="chevron">
            <a:avLst>
              <a:gd name="adj" fmla="val 50000"/>
            </a:avLst>
          </a:prstGeom>
          <a:solidFill>
            <a:srgbClr val="0E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4AB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>
            <a:off x="10664849" y="3803803"/>
            <a:ext cx="0" cy="576072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5"/>
          <p:cNvSpPr/>
          <p:nvPr/>
        </p:nvSpPr>
        <p:spPr>
          <a:xfrm>
            <a:off x="10659976" y="2659508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272111" y="5345011"/>
            <a:ext cx="2162966" cy="32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3AE73"/>
                </a:solidFill>
                <a:latin typeface="Lato"/>
                <a:ea typeface="Lato"/>
                <a:cs typeface="Lato"/>
                <a:sym typeface="Lato"/>
              </a:rPr>
              <a:t>Preparing Predictive Models &amp; Determining Important KPIs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3AE7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23AE7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5"/>
          <p:cNvCxnSpPr/>
          <p:nvPr/>
        </p:nvCxnSpPr>
        <p:spPr>
          <a:xfrm rot="10800000">
            <a:off x="8370923" y="3803803"/>
            <a:ext cx="0" cy="576072"/>
          </a:xfrm>
          <a:prstGeom prst="straightConnector1">
            <a:avLst/>
          </a:prstGeom>
          <a:noFill/>
          <a:ln w="28575" cap="flat" cmpd="sng">
            <a:solidFill>
              <a:srgbClr val="23A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15"/>
          <p:cNvSpPr/>
          <p:nvPr/>
        </p:nvSpPr>
        <p:spPr>
          <a:xfrm>
            <a:off x="7223960" y="4378423"/>
            <a:ext cx="2293927" cy="225222"/>
          </a:xfrm>
          <a:prstGeom prst="chevron">
            <a:avLst>
              <a:gd name="adj" fmla="val 50000"/>
            </a:avLst>
          </a:prstGeom>
          <a:solidFill>
            <a:srgbClr val="23AE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4AB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8366050" y="2659508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4942084" y="4978057"/>
            <a:ext cx="227064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67171"/>
                </a:solidFill>
                <a:latin typeface="Lato"/>
                <a:ea typeface="Lato"/>
                <a:cs typeface="Lato"/>
                <a:sym typeface="Lato"/>
              </a:rPr>
              <a:t>Exploratory Data Analytics &amp; Visualization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 rot="10800000">
            <a:off x="6076997" y="3803803"/>
            <a:ext cx="0" cy="576072"/>
          </a:xfrm>
          <a:prstGeom prst="straightConnector1">
            <a:avLst/>
          </a:prstGeom>
          <a:noFill/>
          <a:ln w="28575" cap="flat" cmpd="sng">
            <a:solidFill>
              <a:srgbClr val="7671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15"/>
          <p:cNvSpPr/>
          <p:nvPr/>
        </p:nvSpPr>
        <p:spPr>
          <a:xfrm>
            <a:off x="4930034" y="4378423"/>
            <a:ext cx="2293927" cy="225222"/>
          </a:xfrm>
          <a:prstGeom prst="chevron">
            <a:avLst>
              <a:gd name="adj" fmla="val 50000"/>
            </a:avLst>
          </a:prstGeom>
          <a:solidFill>
            <a:srgbClr val="7671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4AB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072124" y="2659508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737949" y="4985011"/>
            <a:ext cx="206422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890E4"/>
                </a:solidFill>
                <a:latin typeface="Lato"/>
                <a:ea typeface="Lato"/>
                <a:cs typeface="Lato"/>
                <a:sym typeface="Lato"/>
              </a:rPr>
              <a:t>Data Preparation &amp; 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5"/>
          <p:cNvCxnSpPr/>
          <p:nvPr/>
        </p:nvCxnSpPr>
        <p:spPr>
          <a:xfrm rot="10800000">
            <a:off x="3821716" y="3803803"/>
            <a:ext cx="1862" cy="576072"/>
          </a:xfrm>
          <a:prstGeom prst="straightConnector1">
            <a:avLst/>
          </a:prstGeom>
          <a:noFill/>
          <a:ln w="28575" cap="flat" cmpd="sng">
            <a:solidFill>
              <a:srgbClr val="4890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15"/>
          <p:cNvSpPr/>
          <p:nvPr/>
        </p:nvSpPr>
        <p:spPr>
          <a:xfrm>
            <a:off x="2675684" y="4378423"/>
            <a:ext cx="2293927" cy="225222"/>
          </a:xfrm>
          <a:prstGeom prst="chevron">
            <a:avLst>
              <a:gd name="adj" fmla="val 50000"/>
            </a:avLst>
          </a:prstGeom>
          <a:solidFill>
            <a:srgbClr val="4890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4AB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3817774" y="2659508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28135" y="3328345"/>
            <a:ext cx="2293927" cy="271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EE2C3C"/>
              </a:buClr>
              <a:buSzPts val="1400"/>
              <a:buFont typeface="Noto Sans Symbols"/>
              <a:buNone/>
            </a:pPr>
            <a:endParaRPr sz="1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18337" y="4985011"/>
            <a:ext cx="206422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4AB35"/>
                </a:solidFill>
                <a:latin typeface="Lato"/>
                <a:ea typeface="Lato"/>
                <a:cs typeface="Lato"/>
                <a:sym typeface="Lato"/>
              </a:rPr>
              <a:t>Understanding the Business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4AB3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5"/>
          <p:cNvCxnSpPr/>
          <p:nvPr/>
        </p:nvCxnSpPr>
        <p:spPr>
          <a:xfrm>
            <a:off x="1489145" y="3803803"/>
            <a:ext cx="0" cy="630926"/>
          </a:xfrm>
          <a:prstGeom prst="straightConnector1">
            <a:avLst/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15"/>
          <p:cNvSpPr/>
          <p:nvPr/>
        </p:nvSpPr>
        <p:spPr>
          <a:xfrm>
            <a:off x="342182" y="4378423"/>
            <a:ext cx="2293927" cy="225222"/>
          </a:xfrm>
          <a:prstGeom prst="chevron">
            <a:avLst>
              <a:gd name="adj" fmla="val 50000"/>
            </a:avLst>
          </a:prstGeom>
          <a:solidFill>
            <a:srgbClr val="F4AB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4AB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484272" y="2659508"/>
            <a:ext cx="112611" cy="1126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5"/>
          <p:cNvGrpSpPr/>
          <p:nvPr/>
        </p:nvGrpSpPr>
        <p:grpSpPr>
          <a:xfrm>
            <a:off x="10183043" y="2853445"/>
            <a:ext cx="963612" cy="963612"/>
            <a:chOff x="1060725" y="1031847"/>
            <a:chExt cx="959704" cy="959704"/>
          </a:xfrm>
        </p:grpSpPr>
        <p:sp>
          <p:nvSpPr>
            <p:cNvPr id="166" name="Google Shape;166;p15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w="28575" cap="flat" cmpd="sng">
              <a:solidFill>
                <a:srgbClr val="0EC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307954" y="1309571"/>
              <a:ext cx="465249" cy="40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0EC1C1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  <a:endPara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7889117" y="2853445"/>
            <a:ext cx="963612" cy="963612"/>
            <a:chOff x="1060725" y="1031847"/>
            <a:chExt cx="959704" cy="959704"/>
          </a:xfrm>
        </p:grpSpPr>
        <p:sp>
          <p:nvSpPr>
            <p:cNvPr id="169" name="Google Shape;169;p15"/>
            <p:cNvSpPr/>
            <p:nvPr/>
          </p:nvSpPr>
          <p:spPr>
            <a:xfrm>
              <a:off x="1060725" y="1031847"/>
              <a:ext cx="959704" cy="959704"/>
            </a:xfrm>
            <a:prstGeom prst="ellipse">
              <a:avLst/>
            </a:prstGeom>
            <a:noFill/>
            <a:ln w="28575" cap="flat" cmpd="sng">
              <a:solidFill>
                <a:srgbClr val="23AE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48327" y="1309572"/>
              <a:ext cx="384504" cy="40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23AE73"/>
                  </a:solidFill>
                  <a:latin typeface="Lato"/>
                  <a:ea typeface="Lato"/>
                  <a:cs typeface="Lato"/>
                  <a:sym typeface="Lato"/>
                </a:rPr>
                <a:t>4</a:t>
              </a:r>
              <a:endPara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5595191" y="2853445"/>
            <a:ext cx="963612" cy="963612"/>
            <a:chOff x="1060725" y="1031847"/>
            <a:chExt cx="959704" cy="1877221"/>
          </a:xfrm>
        </p:grpSpPr>
        <p:sp>
          <p:nvSpPr>
            <p:cNvPr id="172" name="Google Shape;172;p15"/>
            <p:cNvSpPr/>
            <p:nvPr/>
          </p:nvSpPr>
          <p:spPr>
            <a:xfrm>
              <a:off x="1060725" y="1031847"/>
              <a:ext cx="959704" cy="1877221"/>
            </a:xfrm>
            <a:prstGeom prst="ellipse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365804" y="1575089"/>
              <a:ext cx="349549" cy="790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76717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3340841" y="2853446"/>
            <a:ext cx="963612" cy="963612"/>
            <a:chOff x="1060725" y="1031848"/>
            <a:chExt cx="881722" cy="881722"/>
          </a:xfrm>
        </p:grpSpPr>
        <p:sp>
          <p:nvSpPr>
            <p:cNvPr id="175" name="Google Shape;175;p15"/>
            <p:cNvSpPr/>
            <p:nvPr/>
          </p:nvSpPr>
          <p:spPr>
            <a:xfrm>
              <a:off x="1060725" y="1031848"/>
              <a:ext cx="881722" cy="881722"/>
            </a:xfrm>
            <a:prstGeom prst="ellipse">
              <a:avLst/>
            </a:prstGeom>
            <a:noFill/>
            <a:ln w="28575" cap="flat" cmpd="sng">
              <a:solidFill>
                <a:srgbClr val="4890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357448" y="1289312"/>
              <a:ext cx="270285" cy="37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4890E4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1007339" y="2853445"/>
            <a:ext cx="963612" cy="963612"/>
            <a:chOff x="1060725" y="1031847"/>
            <a:chExt cx="1563624" cy="1563624"/>
          </a:xfrm>
        </p:grpSpPr>
        <p:sp>
          <p:nvSpPr>
            <p:cNvPr id="178" name="Google Shape;178;p15"/>
            <p:cNvSpPr/>
            <p:nvPr/>
          </p:nvSpPr>
          <p:spPr>
            <a:xfrm>
              <a:off x="1060725" y="1031847"/>
              <a:ext cx="1563624" cy="1563624"/>
            </a:xfrm>
            <a:prstGeom prst="ellipse">
              <a:avLst/>
            </a:prstGeom>
            <a:noFill/>
            <a:ln w="28575" cap="flat" cmpd="sng">
              <a:solidFill>
                <a:srgbClr val="F4AB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561062" y="1484341"/>
              <a:ext cx="562950" cy="658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4AB35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867507" y="1272232"/>
            <a:ext cx="9784916" cy="108620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8550" rIns="0" bIns="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1800"/>
              <a:buFont typeface="Noto Sans Symbols"/>
              <a:buChar char="🞆"/>
            </a:pPr>
            <a:r>
              <a:rPr lang="en-US"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Solving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4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18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approach for this project has been designed to follow the </a:t>
            </a:r>
            <a:r>
              <a:rPr lang="en-US" sz="1800" b="1" i="0" u="none" strike="noStrike" cap="none">
                <a:solidFill>
                  <a:srgbClr val="3A3838"/>
                </a:solidFill>
                <a:latin typeface="Lato"/>
                <a:ea typeface="Lato"/>
                <a:cs typeface="Lato"/>
                <a:sym typeface="Lato"/>
              </a:rPr>
              <a:t>CRISP DM Framework.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various stages of the framework are represented below in a sequential flow: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867507" y="201168"/>
            <a:ext cx="1060611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200" tIns="42100" rIns="84200" bIns="421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APPENDIX - PROBLEM SOLVING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DEPENDENT VARIABLE 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194955" y="1215114"/>
            <a:ext cx="9802091" cy="4427772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dependent variable is the prediction variable on which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build the classification algorithm.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our case, the dependent variable is ‘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is_fraud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 that contain values [0,1] where 0 is non fraudulent, and 1 is a fraudulent transaction.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Most of the transactions are non fraudulent transactions. There are only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0.52% fraudulent transactions out of 1.8 Million overall transactions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which is a class imbalance problem.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16"/>
          <p:cNvGraphicFramePr/>
          <p:nvPr/>
        </p:nvGraphicFramePr>
        <p:xfrm>
          <a:off x="1983696" y="2852928"/>
          <a:ext cx="8227100" cy="1463100"/>
        </p:xfrm>
        <a:graphic>
          <a:graphicData uri="http://schemas.openxmlformats.org/drawingml/2006/table">
            <a:tbl>
              <a:tblPr>
                <a:noFill/>
                <a:tableStyleId>{74DCD169-D7B7-4483-BB35-8409F53CB39E}</a:tableStyleId>
              </a:tblPr>
              <a:tblGrid>
                <a:gridCol w="24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5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15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 Fraud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 of Transaction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%.of Transactions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18,42,743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99.48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9,651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DERIVE TIME RELATED AND DISTANCE RELATED VARIABLES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194955" y="1554988"/>
            <a:ext cx="9802091" cy="3748024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any transactional data, `transaction date time` is a variable. From this, you could derive many variables that can be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used as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features in the model and in data analysis.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our current data model, we derived the following variables: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Year Month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Day of Week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Hour of the Day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`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haversine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distance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` is derived using the merchant and customer location features.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HISTORICAL VARIABLES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94955" y="1110538"/>
            <a:ext cx="9802091" cy="4636925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derived historical variables are given a Customer ID as a pivot key. The variable descriptions are as follows: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Customer’s number of transactions in the last 60 days, not including the day of the 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Customer’s average order value in the last 60 days, not including the day of the 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Customer’s number of transactions in the last 24 hours before the current transactions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Customer’s number of fraud transactions in the last 24 hours, not including the last 2 hours transactions because in real time, it takes generally 2 hours for customers to notice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unauthorised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transactions, raise a complaint with the bank and the data to get logged into the data store/table.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194955" y="2313191"/>
            <a:ext cx="9802091" cy="2231619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correlation between dependent variables and independent variables is extremely important to learn how dependent variable is affected with respect to the independent variables.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Historical Fraud Transactions in the last 24 Hours’ is 77% correlated with the dependent variable ‘Is Fraud’,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indicates that fraudsters who steal credit card information make repeated transactions within a short period of time.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DEVELOPMENT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1194955" y="692255"/>
            <a:ext cx="9802091" cy="5473492"/>
          </a:xfrm>
          <a:prstGeom prst="roundRect">
            <a:avLst>
              <a:gd name="adj" fmla="val 4053"/>
            </a:avLst>
          </a:prstGeom>
          <a:noFill/>
          <a:ln>
            <a:noFill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Different ML models are built based on 29 features, which are as follows: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Transaction-level features (Amt, Time, Category, Gender, etc.)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69848" marR="0" lvl="0" indent="-34746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⬥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Categorical features are one-hot encoded.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Historical features of customers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Distance features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🞆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model metrics that are used to evaluate the model’s performance are as follows: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Rather than aiming for overall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the entire data set, detecting most of the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fraud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cases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(recall)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 more important,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whereas transactions called fraud to be mostly fraud cases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(precision).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also need to check the model’s performance both on the train and test sets. We need to ensure that the model performing similar on 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both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based on the selected metrics.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2528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 w="25400" cap="flat" cmpd="sng">
            <a:solidFill>
              <a:srgbClr val="FAA7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Appendix: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1097434f4_0_0"/>
          <p:cNvSpPr txBox="1"/>
          <p:nvPr/>
        </p:nvSpPr>
        <p:spPr>
          <a:xfrm>
            <a:off x="829056" y="204321"/>
            <a:ext cx="10533900" cy="5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APPENDIX: RECOMMENDATION</a:t>
            </a:r>
            <a:endParaRPr sz="1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a1097434f4_0_0"/>
          <p:cNvSpPr/>
          <p:nvPr/>
        </p:nvSpPr>
        <p:spPr>
          <a:xfrm>
            <a:off x="1357900" y="1594925"/>
            <a:ext cx="9802200" cy="4445700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Bank’s Perspective: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 number of transactions per month = 77183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 number of fraudulent transaction per month = 402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 amount per fraud transactions = ~$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531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Cost  incurred due to fraudulent transactions earlier =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531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* 402 =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$ 213462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SzPts val="2000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Cost incurred per month after the model is built and deployed = 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$ 11193</a:t>
            </a:r>
            <a:endParaRPr lang="en-US"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SzPts val="2000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Final savings = Cost incurred before - Cost incurred after </a:t>
            </a:r>
          </a:p>
          <a:p>
            <a:pPr lvl="0">
              <a:spcBef>
                <a:spcPts val="400"/>
              </a:spcBef>
              <a:buSzPts val="2000"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                             =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213462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11193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202269 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94.76% 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savings!!)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194950" y="776975"/>
            <a:ext cx="9802200" cy="5240700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1" i="1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Finex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 a leading financial service provider based out of Florida, US. It offers a wide range of products and business services to the customers through different channels like  in-person banking, ATMs and online banking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recent times, the number of fraud transactions has increased drastically due to which the company has been facing a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huge revenue and profitability crisis. 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banking companies like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Finex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retaining high profitable customers is the most important business goal.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the rise in digital payment channels,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banking fraud, however, poses a significant threat to this goal for many banks.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800100" marR="0" lvl="0" indent="-215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a consulting company hired by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Finex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our task was to identify the root cause of this  issue of unauthorized transactions on credit card/debit card and recommend ways to mitigate this problem.</a:t>
            </a: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7472" marR="0" lvl="0" indent="-220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2756406" y="204321"/>
            <a:ext cx="66791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1194955" y="1345859"/>
            <a:ext cx="9802091" cy="4166285"/>
          </a:xfrm>
          <a:prstGeom prst="roundRect">
            <a:avLst>
              <a:gd name="adj" fmla="val 4053"/>
            </a:avLst>
          </a:prstGeom>
          <a:noFill/>
          <a:ln w="28575" cap="flat" cmpd="sng">
            <a:solidFill>
              <a:srgbClr val="F4AB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118850" rIns="45700" bIns="118850" anchor="ctr" anchorCtr="0">
            <a:spAutoFit/>
          </a:bodyPr>
          <a:lstStyle/>
          <a:p>
            <a:pPr marL="347472" marR="0" lvl="0" indent="-34747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Fraudsters steal credit card information using skimmers in ATM/POS terminals and make unauthorized transactions.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Federal Trade Commission estimates that 10 million people are victims of credit card theft each year.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Credit card companies lose close to $50 billion per year to fraud.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These costs ‘trickle down’ to higher interest rates and fees for all consumers.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72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All cardholders pay for credit card fraud losses.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Victims spend time and money to repair the damage.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Credit card issuers charge higher fees and interest rates to cover their losses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720000" marR="0" lvl="0" indent="-3474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E283C"/>
              </a:buClr>
              <a:buSzPts val="2000"/>
              <a:buFont typeface="Noto Sans Symbols"/>
              <a:buChar char="●"/>
            </a:pPr>
            <a:r>
              <a:rPr lang="en-US" sz="2000" dirty="0" smtClean="0">
                <a:latin typeface="Lato"/>
                <a:sym typeface="Lato"/>
              </a:rPr>
              <a:t>Loss of customers to the bank.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-220472" algn="l" rtl="0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EE283C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 MONTH VS TRANSACTIONS AND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762" y="884032"/>
            <a:ext cx="9690320" cy="229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2641" y="2648632"/>
            <a:ext cx="9646414" cy="243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63;p5"/>
          <p:cNvSpPr/>
          <p:nvPr/>
        </p:nvSpPr>
        <p:spPr>
          <a:xfrm>
            <a:off x="933591" y="5017542"/>
            <a:ext cx="10301066" cy="141299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timeline plot shows the number of transactions and the number of customers who made transactions in a given year month.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transactions by ~900 customers ranges from 60k to 140k and changes every month.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customers did not vary a lot. It shows that the 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same number of customers make multiple transactions, which is also a seasonal behavior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We see a peak in the month of December.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YEAR MONTH VS FRAUD TRANSACTIONS AND 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789401" y="4600556"/>
            <a:ext cx="10613199" cy="167588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fraudulent transactions vary from 250 to 600. Fraudulent transactions are distributed across all months which shows fraud is a continuous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behaviour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Interestingly, in Dec -2020, there is a peak of overall transactions, whereas fraudulent transactions show a dip.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Fraudulent transactions are repeated for the same customers’ credit cards; for example, 500 fraudulent transactions were made with the same 50 customer’s credit cards in January 2019.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Mostly, more than one fraudulent transaction occurred with the same customer’s credit card.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289" y="667804"/>
            <a:ext cx="9401175" cy="207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3366" y="2220685"/>
            <a:ext cx="9287553" cy="231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7"/>
          <p:cNvGraphicFramePr/>
          <p:nvPr/>
        </p:nvGraphicFramePr>
        <p:xfrm>
          <a:off x="563350" y="1946680"/>
          <a:ext cx="5563050" cy="1800000"/>
        </p:xfrm>
        <a:graphic>
          <a:graphicData uri="http://schemas.openxmlformats.org/drawingml/2006/table">
            <a:tbl>
              <a:tblPr>
                <a:noFill/>
                <a:tableStyleId>{BB03895C-0F46-4A7C-987B-FE2E5DF14A40}</a:tableStyleId>
              </a:tblPr>
              <a:tblGrid>
                <a:gridCol w="3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1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1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1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8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482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Is_Fraud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Count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Gender_Count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Percent_GRP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1009850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1014749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99.517221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F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4899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1014749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0.482779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832893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837645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99.432695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4752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837645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Lato"/>
                          <a:ea typeface="Lato"/>
                          <a:cs typeface="Lato"/>
                          <a:sym typeface="Lato"/>
                        </a:rPr>
                        <a:t>0.567305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" name="Google Shape;81;p7"/>
          <p:cNvGraphicFramePr/>
          <p:nvPr/>
        </p:nvGraphicFramePr>
        <p:xfrm>
          <a:off x="6392783" y="1184885"/>
          <a:ext cx="5306340" cy="3185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2" name="Google Shape;82;p7"/>
          <p:cNvSpPr txBox="1"/>
          <p:nvPr/>
        </p:nvSpPr>
        <p:spPr>
          <a:xfrm>
            <a:off x="829056" y="204321"/>
            <a:ext cx="10533888" cy="52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CATEGORICAL VARIABLE - GENDER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45467" y="4965164"/>
            <a:ext cx="10301066" cy="115010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Based on the ‘Gender’ variable, there is not much skewness based on the number of transactions in both groups.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fraud percentage is approximately the same in both groups.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00" marR="0" lvl="0" indent="-34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is </a:t>
            </a:r>
            <a:r>
              <a:rPr lang="en-US" sz="1600" b="1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bias of fraudulent transactions based on the gender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the credit card holders.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8384" y="201168"/>
            <a:ext cx="10755231" cy="891362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 smtClean="0">
              <a:solidFill>
                <a:schemeClr val="dk1"/>
              </a:solidFill>
            </a:endParaRPr>
          </a:p>
          <a:p>
            <a:pPr lvl="0"/>
            <a:r>
              <a:rPr lang="en-US" dirty="0" smtClean="0">
                <a:solidFill>
                  <a:schemeClr val="dk1"/>
                </a:solidFill>
              </a:rPr>
              <a:t>CATEGORICAL VARIABLE – MERCHANT CATEGORY</a:t>
            </a:r>
          </a:p>
          <a:p>
            <a:pPr lvl="0"/>
            <a:endParaRPr lang="en-US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2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Transactions of different Merchants</a:t>
            </a:r>
            <a:endParaRPr lang="en-US" sz="2100" dirty="0" smtClean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3148" y="961901"/>
            <a:ext cx="10414659" cy="492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92;p8"/>
          <p:cNvSpPr/>
          <p:nvPr/>
        </p:nvSpPr>
        <p:spPr>
          <a:xfrm>
            <a:off x="957343" y="6040746"/>
            <a:ext cx="10301066" cy="361431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transactions varies between the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categories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gas_transport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grocery_pos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…. travel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8384" y="201168"/>
            <a:ext cx="10755231" cy="891362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 smtClean="0">
              <a:solidFill>
                <a:schemeClr val="dk1"/>
              </a:solidFill>
            </a:endParaRPr>
          </a:p>
          <a:p>
            <a:pPr lvl="0"/>
            <a:r>
              <a:rPr lang="en-US" dirty="0" smtClean="0">
                <a:solidFill>
                  <a:schemeClr val="dk1"/>
                </a:solidFill>
              </a:rPr>
              <a:t>CATEGORICAL VARIABLE – MERCHANT CATEGORY</a:t>
            </a:r>
          </a:p>
          <a:p>
            <a:pPr lvl="0"/>
            <a:endParaRPr lang="en-US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2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Transaction Percentage within different Merchants</a:t>
            </a:r>
            <a:endParaRPr lang="en-US" sz="2100" dirty="0" smtClean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Google Shape;92;p8"/>
          <p:cNvSpPr/>
          <p:nvPr/>
        </p:nvSpPr>
        <p:spPr>
          <a:xfrm>
            <a:off x="957343" y="5942162"/>
            <a:ext cx="10301066" cy="558598"/>
          </a:xfrm>
          <a:prstGeom prst="roundRect">
            <a:avLst>
              <a:gd name="adj" fmla="val 1149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indent="-285750">
              <a:buClr>
                <a:srgbClr val="EE283C"/>
              </a:buClr>
              <a:buSzPts val="16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category ‘</a:t>
            </a:r>
            <a:r>
              <a:rPr lang="en-US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Health_Fitness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’ has a low percentage of fraudulent transactions, whereas the category ‘</a:t>
            </a:r>
            <a:r>
              <a:rPr lang="en-US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Shopping_Net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’ has a high percentage of fraudulent transactions.</a:t>
            </a:r>
            <a:endParaRPr lang="en-US" sz="1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919" y="937223"/>
            <a:ext cx="10783219" cy="44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pgrade">
      <a:dk1>
        <a:srgbClr val="000000"/>
      </a:dk1>
      <a:lt1>
        <a:srgbClr val="FFFFFF"/>
      </a:lt1>
      <a:dk2>
        <a:srgbClr val="EE2C3C"/>
      </a:dk2>
      <a:lt2>
        <a:srgbClr val="E7E6E6"/>
      </a:lt2>
      <a:accent1>
        <a:srgbClr val="F4AB35"/>
      </a:accent1>
      <a:accent2>
        <a:srgbClr val="4890E4"/>
      </a:accent2>
      <a:accent3>
        <a:srgbClr val="5A5A5A"/>
      </a:accent3>
      <a:accent4>
        <a:srgbClr val="23AE73"/>
      </a:accent4>
      <a:accent5>
        <a:srgbClr val="0EC1C1"/>
      </a:accent5>
      <a:accent6>
        <a:srgbClr val="CE6E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1549</Words>
  <Application>Microsoft Office PowerPoint</Application>
  <PresentationFormat>Custom</PresentationFormat>
  <Paragraphs>178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</vt:lpstr>
      <vt:lpstr>Noto Sans Symbols</vt:lpstr>
      <vt:lpstr>Courier New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Subramani</dc:creator>
  <cp:lastModifiedBy>Satish Kadam</cp:lastModifiedBy>
  <cp:revision>34</cp:revision>
  <dcterms:modified xsi:type="dcterms:W3CDTF">2022-11-11T14:01:47Z</dcterms:modified>
</cp:coreProperties>
</file>