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0274E3-85A7-47AA-B30A-C32EE9EB88CF}" type="datetimeFigureOut">
              <a:rPr lang="en-IN" smtClean="0"/>
              <a:t>22-11-2024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269965D1-2663-4DDD-BA73-6609381A72AB}" type="slidenum">
              <a:rPr lang="en-IN" smtClean="0"/>
              <a:t>‹#›</a:t>
            </a:fld>
            <a:endParaRPr lang="en-IN"/>
          </a:p>
        </p:txBody>
      </p:sp>
    </p:spTree>
    <p:extLst>
      <p:ext uri="{BB962C8B-B14F-4D97-AF65-F5344CB8AC3E}">
        <p14:creationId xmlns:p14="http://schemas.microsoft.com/office/powerpoint/2010/main" val="565164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0274E3-85A7-47AA-B30A-C32EE9EB88CF}"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9965D1-2663-4DDD-BA73-6609381A72AB}" type="slidenum">
              <a:rPr lang="en-IN" smtClean="0"/>
              <a:t>‹#›</a:t>
            </a:fld>
            <a:endParaRPr lang="en-IN"/>
          </a:p>
        </p:txBody>
      </p:sp>
    </p:spTree>
    <p:extLst>
      <p:ext uri="{BB962C8B-B14F-4D97-AF65-F5344CB8AC3E}">
        <p14:creationId xmlns:p14="http://schemas.microsoft.com/office/powerpoint/2010/main" val="445985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0274E3-85A7-47AA-B30A-C32EE9EB88CF}"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9965D1-2663-4DDD-BA73-6609381A72AB}" type="slidenum">
              <a:rPr lang="en-IN" smtClean="0"/>
              <a:t>‹#›</a:t>
            </a:fld>
            <a:endParaRPr lang="en-IN"/>
          </a:p>
        </p:txBody>
      </p:sp>
    </p:spTree>
    <p:extLst>
      <p:ext uri="{BB962C8B-B14F-4D97-AF65-F5344CB8AC3E}">
        <p14:creationId xmlns:p14="http://schemas.microsoft.com/office/powerpoint/2010/main" val="2792301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0274E3-85A7-47AA-B30A-C32EE9EB88CF}"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9965D1-2663-4DDD-BA73-6609381A72AB}" type="slidenum">
              <a:rPr lang="en-IN" smtClean="0"/>
              <a:t>‹#›</a:t>
            </a:fld>
            <a:endParaRPr lang="en-IN"/>
          </a:p>
        </p:txBody>
      </p:sp>
    </p:spTree>
    <p:extLst>
      <p:ext uri="{BB962C8B-B14F-4D97-AF65-F5344CB8AC3E}">
        <p14:creationId xmlns:p14="http://schemas.microsoft.com/office/powerpoint/2010/main" val="1358071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0274E3-85A7-47AA-B30A-C32EE9EB88CF}"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9965D1-2663-4DDD-BA73-6609381A72AB}" type="slidenum">
              <a:rPr lang="en-IN" smtClean="0"/>
              <a:t>‹#›</a:t>
            </a:fld>
            <a:endParaRPr lang="en-IN"/>
          </a:p>
        </p:txBody>
      </p:sp>
    </p:spTree>
    <p:extLst>
      <p:ext uri="{BB962C8B-B14F-4D97-AF65-F5344CB8AC3E}">
        <p14:creationId xmlns:p14="http://schemas.microsoft.com/office/powerpoint/2010/main" val="3230201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0274E3-85A7-47AA-B30A-C32EE9EB88CF}"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9965D1-2663-4DDD-BA73-6609381A72AB}" type="slidenum">
              <a:rPr lang="en-IN" smtClean="0"/>
              <a:t>‹#›</a:t>
            </a:fld>
            <a:endParaRPr lang="en-IN"/>
          </a:p>
        </p:txBody>
      </p:sp>
    </p:spTree>
    <p:extLst>
      <p:ext uri="{BB962C8B-B14F-4D97-AF65-F5344CB8AC3E}">
        <p14:creationId xmlns:p14="http://schemas.microsoft.com/office/powerpoint/2010/main" val="337503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0274E3-85A7-47AA-B30A-C32EE9EB88CF}"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9965D1-2663-4DDD-BA73-6609381A72AB}" type="slidenum">
              <a:rPr lang="en-IN" smtClean="0"/>
              <a:t>‹#›</a:t>
            </a:fld>
            <a:endParaRPr lang="en-IN"/>
          </a:p>
        </p:txBody>
      </p:sp>
    </p:spTree>
    <p:extLst>
      <p:ext uri="{BB962C8B-B14F-4D97-AF65-F5344CB8AC3E}">
        <p14:creationId xmlns:p14="http://schemas.microsoft.com/office/powerpoint/2010/main" val="2790115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0274E3-85A7-47AA-B30A-C32EE9EB88CF}"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9965D1-2663-4DDD-BA73-6609381A72AB}" type="slidenum">
              <a:rPr lang="en-IN" smtClean="0"/>
              <a:t>‹#›</a:t>
            </a:fld>
            <a:endParaRPr lang="en-IN"/>
          </a:p>
        </p:txBody>
      </p:sp>
    </p:spTree>
    <p:extLst>
      <p:ext uri="{BB962C8B-B14F-4D97-AF65-F5344CB8AC3E}">
        <p14:creationId xmlns:p14="http://schemas.microsoft.com/office/powerpoint/2010/main" val="26814764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0274E3-85A7-47AA-B30A-C32EE9EB88CF}"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9965D1-2663-4DDD-BA73-6609381A72AB}" type="slidenum">
              <a:rPr lang="en-IN" smtClean="0"/>
              <a:t>‹#›</a:t>
            </a:fld>
            <a:endParaRPr lang="en-IN"/>
          </a:p>
        </p:txBody>
      </p:sp>
    </p:spTree>
    <p:extLst>
      <p:ext uri="{BB962C8B-B14F-4D97-AF65-F5344CB8AC3E}">
        <p14:creationId xmlns:p14="http://schemas.microsoft.com/office/powerpoint/2010/main" val="398475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0274E3-85A7-47AA-B30A-C32EE9EB88CF}"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269965D1-2663-4DDD-BA73-6609381A72AB}" type="slidenum">
              <a:rPr lang="en-IN" smtClean="0"/>
              <a:t>‹#›</a:t>
            </a:fld>
            <a:endParaRPr lang="en-IN"/>
          </a:p>
        </p:txBody>
      </p:sp>
    </p:spTree>
    <p:extLst>
      <p:ext uri="{BB962C8B-B14F-4D97-AF65-F5344CB8AC3E}">
        <p14:creationId xmlns:p14="http://schemas.microsoft.com/office/powerpoint/2010/main" val="1107978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0274E3-85A7-47AA-B30A-C32EE9EB88CF}" type="datetimeFigureOut">
              <a:rPr lang="en-IN" smtClean="0"/>
              <a:t>22-11-2024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9965D1-2663-4DDD-BA73-6609381A72AB}" type="slidenum">
              <a:rPr lang="en-IN" smtClean="0"/>
              <a:t>‹#›</a:t>
            </a:fld>
            <a:endParaRPr lang="en-IN"/>
          </a:p>
        </p:txBody>
      </p:sp>
    </p:spTree>
    <p:extLst>
      <p:ext uri="{BB962C8B-B14F-4D97-AF65-F5344CB8AC3E}">
        <p14:creationId xmlns:p14="http://schemas.microsoft.com/office/powerpoint/2010/main" val="719735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0274E3-85A7-47AA-B30A-C32EE9EB88CF}"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9965D1-2663-4DDD-BA73-6609381A72AB}" type="slidenum">
              <a:rPr lang="en-IN" smtClean="0"/>
              <a:t>‹#›</a:t>
            </a:fld>
            <a:endParaRPr lang="en-IN"/>
          </a:p>
        </p:txBody>
      </p:sp>
    </p:spTree>
    <p:extLst>
      <p:ext uri="{BB962C8B-B14F-4D97-AF65-F5344CB8AC3E}">
        <p14:creationId xmlns:p14="http://schemas.microsoft.com/office/powerpoint/2010/main" val="113275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0274E3-85A7-47AA-B30A-C32EE9EB88CF}" type="datetimeFigureOut">
              <a:rPr lang="en-IN" smtClean="0"/>
              <a:t>22-11-2024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9965D1-2663-4DDD-BA73-6609381A72AB}" type="slidenum">
              <a:rPr lang="en-IN" smtClean="0"/>
              <a:t>‹#›</a:t>
            </a:fld>
            <a:endParaRPr lang="en-IN"/>
          </a:p>
        </p:txBody>
      </p:sp>
    </p:spTree>
    <p:extLst>
      <p:ext uri="{BB962C8B-B14F-4D97-AF65-F5344CB8AC3E}">
        <p14:creationId xmlns:p14="http://schemas.microsoft.com/office/powerpoint/2010/main" val="1177829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0274E3-85A7-47AA-B30A-C32EE9EB88CF}" type="datetimeFigureOut">
              <a:rPr lang="en-IN" smtClean="0"/>
              <a:t>22-11-2024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9965D1-2663-4DDD-BA73-6609381A72AB}" type="slidenum">
              <a:rPr lang="en-IN" smtClean="0"/>
              <a:t>‹#›</a:t>
            </a:fld>
            <a:endParaRPr lang="en-IN"/>
          </a:p>
        </p:txBody>
      </p:sp>
    </p:spTree>
    <p:extLst>
      <p:ext uri="{BB962C8B-B14F-4D97-AF65-F5344CB8AC3E}">
        <p14:creationId xmlns:p14="http://schemas.microsoft.com/office/powerpoint/2010/main" val="1084578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274E3-85A7-47AA-B30A-C32EE9EB88CF}" type="datetimeFigureOut">
              <a:rPr lang="en-IN" smtClean="0"/>
              <a:t>22-11-2024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9965D1-2663-4DDD-BA73-6609381A72AB}" type="slidenum">
              <a:rPr lang="en-IN" smtClean="0"/>
              <a:t>‹#›</a:t>
            </a:fld>
            <a:endParaRPr lang="en-IN"/>
          </a:p>
        </p:txBody>
      </p:sp>
    </p:spTree>
    <p:extLst>
      <p:ext uri="{BB962C8B-B14F-4D97-AF65-F5344CB8AC3E}">
        <p14:creationId xmlns:p14="http://schemas.microsoft.com/office/powerpoint/2010/main" val="2310636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0274E3-85A7-47AA-B30A-C32EE9EB88CF}"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9965D1-2663-4DDD-BA73-6609381A72AB}" type="slidenum">
              <a:rPr lang="en-IN" smtClean="0"/>
              <a:t>‹#›</a:t>
            </a:fld>
            <a:endParaRPr lang="en-IN"/>
          </a:p>
        </p:txBody>
      </p:sp>
    </p:spTree>
    <p:extLst>
      <p:ext uri="{BB962C8B-B14F-4D97-AF65-F5344CB8AC3E}">
        <p14:creationId xmlns:p14="http://schemas.microsoft.com/office/powerpoint/2010/main" val="2266975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0274E3-85A7-47AA-B30A-C32EE9EB88CF}" type="datetimeFigureOut">
              <a:rPr lang="en-IN" smtClean="0"/>
              <a:t>22-11-2024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9965D1-2663-4DDD-BA73-6609381A72AB}" type="slidenum">
              <a:rPr lang="en-IN" smtClean="0"/>
              <a:t>‹#›</a:t>
            </a:fld>
            <a:endParaRPr lang="en-IN"/>
          </a:p>
        </p:txBody>
      </p:sp>
    </p:spTree>
    <p:extLst>
      <p:ext uri="{BB962C8B-B14F-4D97-AF65-F5344CB8AC3E}">
        <p14:creationId xmlns:p14="http://schemas.microsoft.com/office/powerpoint/2010/main" val="4283253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0274E3-85A7-47AA-B30A-C32EE9EB88CF}" type="datetimeFigureOut">
              <a:rPr lang="en-IN" smtClean="0"/>
              <a:t>22-11-2024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69965D1-2663-4DDD-BA73-6609381A72AB}" type="slidenum">
              <a:rPr lang="en-IN" smtClean="0"/>
              <a:t>‹#›</a:t>
            </a:fld>
            <a:endParaRPr lang="en-IN"/>
          </a:p>
        </p:txBody>
      </p:sp>
    </p:spTree>
    <p:extLst>
      <p:ext uri="{BB962C8B-B14F-4D97-AF65-F5344CB8AC3E}">
        <p14:creationId xmlns:p14="http://schemas.microsoft.com/office/powerpoint/2010/main" val="417175722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hatgpt.com/" TargetMode="External"/><Relationship Id="rId2" Type="http://schemas.openxmlformats.org/officeDocument/2006/relationships/hyperlink" Target="https://www.kaggle.com/mlg-ulb/creditcardfrau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mailto:satishnagar248@gmail.com"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1AE56-CB73-7E31-59BA-97A6E12BEE49}"/>
              </a:ext>
            </a:extLst>
          </p:cNvPr>
          <p:cNvSpPr>
            <a:spLocks noGrp="1"/>
          </p:cNvSpPr>
          <p:nvPr>
            <p:ph type="ctrTitle"/>
          </p:nvPr>
        </p:nvSpPr>
        <p:spPr>
          <a:xfrm>
            <a:off x="3307806" y="2588084"/>
            <a:ext cx="8130649" cy="2616199"/>
          </a:xfrm>
        </p:spPr>
        <p:txBody>
          <a:bodyPr>
            <a:normAutofit fontScale="90000"/>
          </a:bodyPr>
          <a:lstStyle/>
          <a:p>
            <a:r>
              <a:rPr lang="en-IN" b="1" i="0" dirty="0">
                <a:solidFill>
                  <a:schemeClr val="bg2">
                    <a:lumMod val="25000"/>
                  </a:schemeClr>
                </a:solidFill>
                <a:effectLst/>
                <a:latin typeface="Arial" panose="020B0604020202020204" pitchFamily="34" charset="0"/>
              </a:rPr>
              <a:t>Exploratory</a:t>
            </a:r>
            <a:r>
              <a:rPr lang="en-IN" b="1" i="0" dirty="0">
                <a:solidFill>
                  <a:srgbClr val="212529"/>
                </a:solidFill>
                <a:effectLst/>
                <a:latin typeface="Arial" panose="020B0604020202020204" pitchFamily="34" charset="0"/>
              </a:rPr>
              <a:t> </a:t>
            </a:r>
            <a:r>
              <a:rPr lang="en-IN" b="1" i="0" dirty="0">
                <a:solidFill>
                  <a:schemeClr val="accent6">
                    <a:lumMod val="75000"/>
                  </a:schemeClr>
                </a:solidFill>
                <a:effectLst/>
                <a:latin typeface="Arial" panose="020B0604020202020204" pitchFamily="34" charset="0"/>
              </a:rPr>
              <a:t>Data</a:t>
            </a:r>
            <a:r>
              <a:rPr lang="en-IN" b="1" i="0" dirty="0">
                <a:solidFill>
                  <a:srgbClr val="212529"/>
                </a:solidFill>
                <a:effectLst/>
                <a:latin typeface="Arial" panose="020B0604020202020204" pitchFamily="34" charset="0"/>
              </a:rPr>
              <a:t> </a:t>
            </a:r>
            <a:r>
              <a:rPr lang="en-IN" b="1" i="0" dirty="0">
                <a:solidFill>
                  <a:schemeClr val="bg2">
                    <a:lumMod val="25000"/>
                  </a:schemeClr>
                </a:solidFill>
                <a:effectLst/>
                <a:latin typeface="Arial" panose="020B0604020202020204" pitchFamily="34" charset="0"/>
              </a:rPr>
              <a:t>Analysis</a:t>
            </a:r>
            <a:br>
              <a:rPr lang="en-IN" b="1" i="0" dirty="0">
                <a:solidFill>
                  <a:srgbClr val="212529"/>
                </a:solidFill>
                <a:effectLst/>
                <a:latin typeface="Arial" panose="020B0604020202020204" pitchFamily="34" charset="0"/>
              </a:rPr>
            </a:br>
            <a:r>
              <a:rPr lang="en-IN" b="1" i="0" dirty="0">
                <a:solidFill>
                  <a:srgbClr val="212529"/>
                </a:solidFill>
                <a:effectLst/>
                <a:latin typeface="Arial" panose="020B0604020202020204" pitchFamily="34" charset="0"/>
              </a:rPr>
              <a:t> </a:t>
            </a:r>
            <a:r>
              <a:rPr lang="en-IN" b="1" i="0" dirty="0">
                <a:solidFill>
                  <a:schemeClr val="accent6">
                    <a:lumMod val="75000"/>
                  </a:schemeClr>
                </a:solidFill>
                <a:effectLst/>
                <a:latin typeface="Arial" panose="020B0604020202020204" pitchFamily="34" charset="0"/>
              </a:rPr>
              <a:t>(EDA)</a:t>
            </a:r>
            <a:br>
              <a:rPr lang="en-IN" b="1" i="0" dirty="0">
                <a:solidFill>
                  <a:srgbClr val="212529"/>
                </a:solidFill>
                <a:effectLst/>
                <a:latin typeface="Arial" panose="020B0604020202020204" pitchFamily="34" charset="0"/>
              </a:rPr>
            </a:br>
            <a:endParaRPr lang="en-IN" b="1" dirty="0"/>
          </a:p>
        </p:txBody>
      </p:sp>
      <p:sp>
        <p:nvSpPr>
          <p:cNvPr id="3" name="Subtitle 2">
            <a:extLst>
              <a:ext uri="{FF2B5EF4-FFF2-40B4-BE49-F238E27FC236}">
                <a16:creationId xmlns:a16="http://schemas.microsoft.com/office/drawing/2014/main" id="{7899E750-7D8B-6D75-1A0C-124E873982F4}"/>
              </a:ext>
            </a:extLst>
          </p:cNvPr>
          <p:cNvSpPr>
            <a:spLocks noGrp="1"/>
          </p:cNvSpPr>
          <p:nvPr>
            <p:ph type="subTitle" idx="1"/>
          </p:nvPr>
        </p:nvSpPr>
        <p:spPr>
          <a:xfrm>
            <a:off x="4475976" y="4583497"/>
            <a:ext cx="6987645" cy="1388534"/>
          </a:xfrm>
        </p:spPr>
        <p:txBody>
          <a:bodyPr>
            <a:normAutofit fontScale="92500" lnSpcReduction="10000"/>
          </a:bodyPr>
          <a:lstStyle/>
          <a:p>
            <a:r>
              <a:rPr lang="en-US" sz="2400" b="1" dirty="0"/>
              <a:t>SATISH NAGAR</a:t>
            </a:r>
          </a:p>
          <a:p>
            <a:r>
              <a:rPr lang="en-US" sz="2400" b="1" dirty="0"/>
              <a:t>DATA SCIENCE INTERN</a:t>
            </a:r>
          </a:p>
          <a:p>
            <a:r>
              <a:rPr lang="en-US" sz="2400" b="1" dirty="0"/>
              <a:t>AT HACKVEDA</a:t>
            </a:r>
          </a:p>
          <a:p>
            <a:endParaRPr lang="en-US" sz="2400" b="1" dirty="0"/>
          </a:p>
          <a:p>
            <a:endParaRPr lang="en-IN" b="1" dirty="0"/>
          </a:p>
          <a:p>
            <a:endParaRPr lang="en-IN" b="1" dirty="0"/>
          </a:p>
          <a:p>
            <a:endParaRPr lang="en-IN" b="1" dirty="0"/>
          </a:p>
        </p:txBody>
      </p:sp>
    </p:spTree>
    <p:extLst>
      <p:ext uri="{BB962C8B-B14F-4D97-AF65-F5344CB8AC3E}">
        <p14:creationId xmlns:p14="http://schemas.microsoft.com/office/powerpoint/2010/main" val="3158897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62AF-E15A-7397-1B45-9AE1140C5240}"/>
              </a:ext>
            </a:extLst>
          </p:cNvPr>
          <p:cNvSpPr>
            <a:spLocks noGrp="1"/>
          </p:cNvSpPr>
          <p:nvPr>
            <p:ph type="title"/>
          </p:nvPr>
        </p:nvSpPr>
        <p:spPr>
          <a:xfrm>
            <a:off x="-668579" y="1114067"/>
            <a:ext cx="10018713" cy="1166146"/>
          </a:xfrm>
        </p:spPr>
        <p:txBody>
          <a:bodyPr>
            <a:noAutofit/>
          </a:bodyPr>
          <a:lstStyle/>
          <a:p>
            <a:r>
              <a:rPr kumimoji="0" lang="en-US" altLang="en-US" b="1" i="0" u="sng" strike="noStrike" cap="none" normalizeH="0" baseline="0" dirty="0">
                <a:ln>
                  <a:noFill/>
                </a:ln>
                <a:solidFill>
                  <a:schemeClr val="bg2">
                    <a:lumMod val="50000"/>
                  </a:schemeClr>
                </a:solidFill>
                <a:effectLst/>
                <a:latin typeface="Arial" panose="020B0604020202020204" pitchFamily="34" charset="0"/>
              </a:rPr>
              <a:t>Data</a:t>
            </a:r>
            <a:r>
              <a:rPr kumimoji="0" lang="en-US" altLang="en-US" b="1" i="0" u="sng" strike="noStrike" cap="none" normalizeH="0" baseline="0" dirty="0">
                <a:ln>
                  <a:noFill/>
                </a:ln>
                <a:solidFill>
                  <a:schemeClr val="tx1"/>
                </a:solidFill>
                <a:effectLst/>
                <a:latin typeface="Arial" panose="020B0604020202020204" pitchFamily="34" charset="0"/>
              </a:rPr>
              <a:t> </a:t>
            </a:r>
            <a:r>
              <a:rPr lang="en-US" altLang="en-US" b="1" u="sng" dirty="0">
                <a:ln>
                  <a:noFill/>
                </a:ln>
                <a:solidFill>
                  <a:schemeClr val="accent6">
                    <a:lumMod val="75000"/>
                  </a:schemeClr>
                </a:solidFill>
                <a:latin typeface="Arial" panose="020B0604020202020204" pitchFamily="34" charset="0"/>
              </a:rPr>
              <a:t>P</a:t>
            </a:r>
            <a:r>
              <a:rPr kumimoji="0" lang="en-US" altLang="en-US" b="1" i="0" u="sng" strike="noStrike" cap="none" normalizeH="0" baseline="0" dirty="0">
                <a:ln>
                  <a:noFill/>
                </a:ln>
                <a:solidFill>
                  <a:schemeClr val="accent6">
                    <a:lumMod val="75000"/>
                  </a:schemeClr>
                </a:solidFill>
                <a:effectLst/>
                <a:latin typeface="Arial" panose="020B0604020202020204" pitchFamily="34" charset="0"/>
              </a:rPr>
              <a:t>reprocessing</a:t>
            </a:r>
            <a:br>
              <a:rPr kumimoji="0" lang="en-US" altLang="en-US" b="1" i="0" u="sng" strike="noStrike" cap="none" normalizeH="0" baseline="0" dirty="0">
                <a:ln>
                  <a:noFill/>
                </a:ln>
                <a:solidFill>
                  <a:schemeClr val="tx1"/>
                </a:solidFill>
                <a:effectLst/>
                <a:latin typeface="Arial" panose="020B0604020202020204" pitchFamily="34" charset="0"/>
              </a:rPr>
            </a:br>
            <a:endParaRPr lang="en-IN" u="sng" dirty="0"/>
          </a:p>
        </p:txBody>
      </p:sp>
      <p:sp>
        <p:nvSpPr>
          <p:cNvPr id="3" name="Content Placeholder 2">
            <a:extLst>
              <a:ext uri="{FF2B5EF4-FFF2-40B4-BE49-F238E27FC236}">
                <a16:creationId xmlns:a16="http://schemas.microsoft.com/office/drawing/2014/main" id="{4651DD32-6CAD-363A-8857-080903E6D707}"/>
              </a:ext>
            </a:extLst>
          </p:cNvPr>
          <p:cNvSpPr>
            <a:spLocks noGrp="1"/>
          </p:cNvSpPr>
          <p:nvPr>
            <p:ph idx="1"/>
          </p:nvPr>
        </p:nvSpPr>
        <p:spPr>
          <a:xfrm>
            <a:off x="2421859" y="1856771"/>
            <a:ext cx="8388895" cy="3124201"/>
          </a:xfrm>
        </p:spPr>
        <p:txBody>
          <a:bodyPr/>
          <a:lstStyle/>
          <a:p>
            <a:r>
              <a:rPr lang="en-US" dirty="0"/>
              <a:t>Preprocessing prepares the data for analysis by standardizing numeric features like 'Amount' and 'Time,' removing outliers that can skew the results, and normalizing the dataset to ensure uniformity. These steps help improve the accuracy of insights and model performance.</a:t>
            </a:r>
            <a:endParaRPr lang="en-IN" dirty="0"/>
          </a:p>
        </p:txBody>
      </p:sp>
    </p:spTree>
    <p:extLst>
      <p:ext uri="{BB962C8B-B14F-4D97-AF65-F5344CB8AC3E}">
        <p14:creationId xmlns:p14="http://schemas.microsoft.com/office/powerpoint/2010/main" val="3831550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B696F-E3FE-2F49-4197-BDA30F4BCDE8}"/>
              </a:ext>
            </a:extLst>
          </p:cNvPr>
          <p:cNvSpPr>
            <a:spLocks noGrp="1"/>
          </p:cNvSpPr>
          <p:nvPr>
            <p:ph type="title"/>
          </p:nvPr>
        </p:nvSpPr>
        <p:spPr>
          <a:xfrm>
            <a:off x="-344487" y="1044616"/>
            <a:ext cx="10018713" cy="1397643"/>
          </a:xfrm>
        </p:spPr>
        <p:txBody>
          <a:bodyPr/>
          <a:lstStyle/>
          <a:p>
            <a:r>
              <a:rPr lang="en-US" altLang="en-US" b="1" u="sng" dirty="0">
                <a:solidFill>
                  <a:schemeClr val="bg2">
                    <a:lumMod val="50000"/>
                  </a:schemeClr>
                </a:solidFill>
                <a:latin typeface="Arial" panose="020B0604020202020204" pitchFamily="34" charset="0"/>
              </a:rPr>
              <a:t>Descriptive</a:t>
            </a:r>
            <a:r>
              <a:rPr lang="en-US" altLang="en-US" b="1" u="sng" dirty="0">
                <a:solidFill>
                  <a:schemeClr val="accent6">
                    <a:lumMod val="75000"/>
                  </a:schemeClr>
                </a:solidFill>
                <a:latin typeface="Arial" panose="020B0604020202020204" pitchFamily="34" charset="0"/>
              </a:rPr>
              <a:t> statistics</a:t>
            </a:r>
            <a:br>
              <a:rPr lang="en-US" altLang="en-US" b="1" u="sng" dirty="0">
                <a:latin typeface="Arial" panose="020B0604020202020204" pitchFamily="34" charset="0"/>
              </a:rPr>
            </a:br>
            <a:endParaRPr lang="en-IN" u="sng" dirty="0"/>
          </a:p>
        </p:txBody>
      </p:sp>
      <p:sp>
        <p:nvSpPr>
          <p:cNvPr id="3" name="Content Placeholder 2">
            <a:extLst>
              <a:ext uri="{FF2B5EF4-FFF2-40B4-BE49-F238E27FC236}">
                <a16:creationId xmlns:a16="http://schemas.microsoft.com/office/drawing/2014/main" id="{6783C02F-D4B2-629C-28DE-94C0E593D7C0}"/>
              </a:ext>
            </a:extLst>
          </p:cNvPr>
          <p:cNvSpPr>
            <a:spLocks noGrp="1"/>
          </p:cNvSpPr>
          <p:nvPr>
            <p:ph idx="1"/>
          </p:nvPr>
        </p:nvSpPr>
        <p:spPr>
          <a:xfrm>
            <a:off x="2109343" y="1706300"/>
            <a:ext cx="7833309" cy="3124201"/>
          </a:xfrm>
        </p:spPr>
        <p:txBody>
          <a:bodyPr/>
          <a:lstStyle/>
          <a:p>
            <a:r>
              <a:rPr lang="en-US" dirty="0"/>
              <a:t>Descriptive statistics provide a summary of the dataset, including measures like mean, median, standard deviation, and correlations. This helps in understanding the data distribution and relationships among features, enabling us to identify significant trends and anomalies.</a:t>
            </a:r>
            <a:endParaRPr lang="en-IN" dirty="0"/>
          </a:p>
        </p:txBody>
      </p:sp>
    </p:spTree>
    <p:extLst>
      <p:ext uri="{BB962C8B-B14F-4D97-AF65-F5344CB8AC3E}">
        <p14:creationId xmlns:p14="http://schemas.microsoft.com/office/powerpoint/2010/main" val="1365291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737DE-472B-26D6-2502-5AD614E04702}"/>
              </a:ext>
            </a:extLst>
          </p:cNvPr>
          <p:cNvSpPr>
            <a:spLocks noGrp="1"/>
          </p:cNvSpPr>
          <p:nvPr>
            <p:ph type="title"/>
          </p:nvPr>
        </p:nvSpPr>
        <p:spPr>
          <a:xfrm>
            <a:off x="-969521" y="813122"/>
            <a:ext cx="10018713" cy="1752599"/>
          </a:xfrm>
        </p:spPr>
        <p:txBody>
          <a:bodyPr/>
          <a:lstStyle/>
          <a:p>
            <a:r>
              <a:rPr kumimoji="0" lang="en-US" altLang="en-US" b="1" i="0" u="sng" strike="noStrike" cap="none" normalizeH="0" baseline="0" dirty="0">
                <a:ln>
                  <a:noFill/>
                </a:ln>
                <a:solidFill>
                  <a:schemeClr val="bg2">
                    <a:lumMod val="50000"/>
                  </a:schemeClr>
                </a:solidFill>
                <a:effectLst/>
                <a:latin typeface="Arial" panose="020B0604020202020204" pitchFamily="34" charset="0"/>
              </a:rPr>
              <a:t>Data</a:t>
            </a:r>
            <a:r>
              <a:rPr kumimoji="0" lang="en-US" altLang="en-US" b="1" i="0" u="sng" strike="noStrike" cap="none" normalizeH="0" baseline="0" dirty="0">
                <a:ln>
                  <a:noFill/>
                </a:ln>
                <a:solidFill>
                  <a:schemeClr val="accent6">
                    <a:lumMod val="75000"/>
                  </a:schemeClr>
                </a:solidFill>
                <a:effectLst/>
                <a:latin typeface="Arial" panose="020B0604020202020204" pitchFamily="34" charset="0"/>
              </a:rPr>
              <a:t> visualization</a:t>
            </a:r>
            <a:br>
              <a:rPr kumimoji="0" lang="en-US" altLang="en-US" b="1" i="0" u="sng" strike="noStrike" cap="none" normalizeH="0" baseline="0" dirty="0">
                <a:ln>
                  <a:noFill/>
                </a:ln>
                <a:solidFill>
                  <a:schemeClr val="tx1"/>
                </a:solidFill>
                <a:effectLst/>
                <a:latin typeface="Arial" panose="020B0604020202020204" pitchFamily="34" charset="0"/>
              </a:rPr>
            </a:br>
            <a:endParaRPr lang="en-IN" u="sng" dirty="0"/>
          </a:p>
        </p:txBody>
      </p:sp>
      <p:sp>
        <p:nvSpPr>
          <p:cNvPr id="3" name="Content Placeholder 2">
            <a:extLst>
              <a:ext uri="{FF2B5EF4-FFF2-40B4-BE49-F238E27FC236}">
                <a16:creationId xmlns:a16="http://schemas.microsoft.com/office/drawing/2014/main" id="{6BA06B35-7ED6-2E96-B527-C2C2F8D4B293}"/>
              </a:ext>
            </a:extLst>
          </p:cNvPr>
          <p:cNvSpPr>
            <a:spLocks noGrp="1"/>
          </p:cNvSpPr>
          <p:nvPr>
            <p:ph idx="1"/>
          </p:nvPr>
        </p:nvSpPr>
        <p:spPr>
          <a:xfrm>
            <a:off x="2213522" y="1625274"/>
            <a:ext cx="8701412" cy="3124201"/>
          </a:xfrm>
        </p:spPr>
        <p:txBody>
          <a:bodyPr/>
          <a:lstStyle/>
          <a:p>
            <a:r>
              <a:rPr lang="en-US" dirty="0"/>
              <a:t>Using graphs and charts like histograms, bar charts, scatter plots, and heatmaps, we visualize the dataset to identify trends and patterns. Visualization makes it easier to understand complex data relationships, such as the correlation between transaction amounts and fraudulent behavior.</a:t>
            </a:r>
            <a:endParaRPr lang="en-IN" dirty="0"/>
          </a:p>
        </p:txBody>
      </p:sp>
    </p:spTree>
    <p:extLst>
      <p:ext uri="{BB962C8B-B14F-4D97-AF65-F5344CB8AC3E}">
        <p14:creationId xmlns:p14="http://schemas.microsoft.com/office/powerpoint/2010/main" val="2512504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E2A51-53EB-13DB-140E-5E093273C917}"/>
              </a:ext>
            </a:extLst>
          </p:cNvPr>
          <p:cNvSpPr>
            <a:spLocks noGrp="1"/>
          </p:cNvSpPr>
          <p:nvPr>
            <p:ph type="title"/>
          </p:nvPr>
        </p:nvSpPr>
        <p:spPr>
          <a:xfrm>
            <a:off x="1484311" y="685800"/>
            <a:ext cx="10018713" cy="5518230"/>
          </a:xfrm>
        </p:spPr>
        <p:txBody>
          <a:bodyPr/>
          <a:lstStyle/>
          <a:p>
            <a:r>
              <a:rPr lang="en-US" altLang="en-US" b="1" u="sng" dirty="0">
                <a:solidFill>
                  <a:schemeClr val="bg2">
                    <a:lumMod val="50000"/>
                  </a:schemeClr>
                </a:solidFill>
                <a:latin typeface="Arial" panose="020B0604020202020204" pitchFamily="34" charset="0"/>
              </a:rPr>
              <a:t>Demonstration</a:t>
            </a:r>
            <a:r>
              <a:rPr lang="en-US" altLang="en-US" b="1" u="sng" dirty="0">
                <a:latin typeface="Arial" panose="020B0604020202020204" pitchFamily="34" charset="0"/>
              </a:rPr>
              <a:t> </a:t>
            </a:r>
            <a:r>
              <a:rPr lang="en-US" altLang="en-US" b="1" u="sng" dirty="0">
                <a:solidFill>
                  <a:schemeClr val="accent6">
                    <a:lumMod val="75000"/>
                  </a:schemeClr>
                </a:solidFill>
                <a:latin typeface="Arial" panose="020B0604020202020204" pitchFamily="34" charset="0"/>
              </a:rPr>
              <a:t>of the project</a:t>
            </a:r>
            <a:br>
              <a:rPr kumimoji="0" lang="en-US" altLang="en-US" b="1" i="0" u="sng" strike="noStrike" cap="none" normalizeH="0" baseline="0" dirty="0">
                <a:ln>
                  <a:noFill/>
                </a:ln>
                <a:solidFill>
                  <a:schemeClr val="accent6">
                    <a:lumMod val="75000"/>
                  </a:schemeClr>
                </a:solidFill>
                <a:effectLst/>
                <a:latin typeface="Arial" panose="020B0604020202020204" pitchFamily="34" charset="0"/>
              </a:rPr>
            </a:br>
            <a:endParaRPr lang="en-IN" u="sng" dirty="0">
              <a:solidFill>
                <a:schemeClr val="accent6">
                  <a:lumMod val="75000"/>
                </a:schemeClr>
              </a:solidFill>
            </a:endParaRPr>
          </a:p>
        </p:txBody>
      </p:sp>
      <p:sp>
        <p:nvSpPr>
          <p:cNvPr id="3" name="Content Placeholder 2">
            <a:extLst>
              <a:ext uri="{FF2B5EF4-FFF2-40B4-BE49-F238E27FC236}">
                <a16:creationId xmlns:a16="http://schemas.microsoft.com/office/drawing/2014/main" id="{33079BC5-E55D-571E-B11F-A8DD7A2A5A1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629317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AB3D-7C0E-7C3F-5CFF-A782FD1BC652}"/>
              </a:ext>
            </a:extLst>
          </p:cNvPr>
          <p:cNvSpPr>
            <a:spLocks noGrp="1"/>
          </p:cNvSpPr>
          <p:nvPr>
            <p:ph type="title"/>
          </p:nvPr>
        </p:nvSpPr>
        <p:spPr>
          <a:xfrm>
            <a:off x="-1015818" y="1160363"/>
            <a:ext cx="10018713" cy="1752599"/>
          </a:xfrm>
        </p:spPr>
        <p:txBody>
          <a:bodyPr/>
          <a:lstStyle/>
          <a:p>
            <a:r>
              <a:rPr lang="en-US" altLang="en-US" b="1" u="sng" dirty="0">
                <a:solidFill>
                  <a:schemeClr val="bg2">
                    <a:lumMod val="50000"/>
                  </a:schemeClr>
                </a:solidFill>
                <a:latin typeface="Arial" panose="020B0604020202020204" pitchFamily="34" charset="0"/>
              </a:rPr>
              <a:t>Insight from </a:t>
            </a:r>
            <a:r>
              <a:rPr lang="en-US" altLang="en-US" b="1" u="sng" dirty="0">
                <a:solidFill>
                  <a:schemeClr val="accent6">
                    <a:lumMod val="75000"/>
                  </a:schemeClr>
                </a:solidFill>
                <a:latin typeface="Arial" panose="020B0604020202020204" pitchFamily="34" charset="0"/>
              </a:rPr>
              <a:t>EDA</a:t>
            </a:r>
            <a:br>
              <a:rPr kumimoji="0" lang="en-US" altLang="en-US" b="1" i="0" u="sng" strike="noStrike" cap="none" normalizeH="0" baseline="0" dirty="0">
                <a:ln>
                  <a:noFill/>
                </a:ln>
                <a:solidFill>
                  <a:schemeClr val="accent6">
                    <a:lumMod val="75000"/>
                  </a:schemeClr>
                </a:solidFill>
                <a:effectLst/>
                <a:latin typeface="Arial" panose="020B0604020202020204" pitchFamily="34" charset="0"/>
              </a:rPr>
            </a:br>
            <a:endParaRPr lang="en-IN" u="sng" dirty="0">
              <a:solidFill>
                <a:schemeClr val="accent6">
                  <a:lumMod val="75000"/>
                </a:schemeClr>
              </a:solidFill>
            </a:endParaRPr>
          </a:p>
        </p:txBody>
      </p:sp>
      <p:sp>
        <p:nvSpPr>
          <p:cNvPr id="3" name="Content Placeholder 2">
            <a:extLst>
              <a:ext uri="{FF2B5EF4-FFF2-40B4-BE49-F238E27FC236}">
                <a16:creationId xmlns:a16="http://schemas.microsoft.com/office/drawing/2014/main" id="{6AE02B6E-483E-DC21-AF8A-A98284866D75}"/>
              </a:ext>
            </a:extLst>
          </p:cNvPr>
          <p:cNvSpPr>
            <a:spLocks noGrp="1"/>
          </p:cNvSpPr>
          <p:nvPr>
            <p:ph idx="1"/>
          </p:nvPr>
        </p:nvSpPr>
        <p:spPr>
          <a:xfrm>
            <a:off x="3127916" y="1937794"/>
            <a:ext cx="7601817" cy="3124201"/>
          </a:xfrm>
        </p:spPr>
        <p:txBody>
          <a:bodyPr/>
          <a:lstStyle/>
          <a:p>
            <a:r>
              <a:rPr lang="en-US" dirty="0"/>
              <a:t>EDA provides valuable insights, such as identifying the time and amount ranges where fraud is more likely to occur, uncovering patterns of fraudulent transactions, and observing anomalies. These findings help in creating targeted solutions to detect fraud effectively.</a:t>
            </a:r>
            <a:endParaRPr lang="en-IN" dirty="0"/>
          </a:p>
        </p:txBody>
      </p:sp>
    </p:spTree>
    <p:extLst>
      <p:ext uri="{BB962C8B-B14F-4D97-AF65-F5344CB8AC3E}">
        <p14:creationId xmlns:p14="http://schemas.microsoft.com/office/powerpoint/2010/main" val="1656917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C6C33-1F49-48FB-6792-92A3A408F459}"/>
              </a:ext>
            </a:extLst>
          </p:cNvPr>
          <p:cNvSpPr>
            <a:spLocks noGrp="1"/>
          </p:cNvSpPr>
          <p:nvPr>
            <p:ph type="title"/>
          </p:nvPr>
        </p:nvSpPr>
        <p:spPr>
          <a:xfrm>
            <a:off x="-1212592" y="917296"/>
            <a:ext cx="10018713" cy="1752599"/>
          </a:xfrm>
        </p:spPr>
        <p:txBody>
          <a:bodyPr/>
          <a:lstStyle/>
          <a:p>
            <a:r>
              <a:rPr kumimoji="0" lang="en-US" altLang="en-US" b="1" i="0" u="sng" strike="noStrike" cap="none" normalizeH="0" baseline="0" dirty="0">
                <a:ln>
                  <a:noFill/>
                </a:ln>
                <a:solidFill>
                  <a:schemeClr val="bg2">
                    <a:lumMod val="50000"/>
                  </a:schemeClr>
                </a:solidFill>
                <a:effectLst/>
                <a:latin typeface="Arial" panose="020B0604020202020204" pitchFamily="34" charset="0"/>
              </a:rPr>
              <a:t>Con</a:t>
            </a:r>
            <a:r>
              <a:rPr kumimoji="0" lang="en-US" altLang="en-US" b="1" i="0" u="sng" strike="noStrike" cap="none" normalizeH="0" baseline="0" dirty="0">
                <a:ln>
                  <a:noFill/>
                </a:ln>
                <a:solidFill>
                  <a:schemeClr val="accent6">
                    <a:lumMod val="75000"/>
                  </a:schemeClr>
                </a:solidFill>
                <a:effectLst/>
                <a:latin typeface="Arial" panose="020B0604020202020204" pitchFamily="34" charset="0"/>
              </a:rPr>
              <a:t>clusion</a:t>
            </a:r>
            <a:br>
              <a:rPr kumimoji="0" lang="en-US" altLang="en-US" b="0" i="0" u="sng" strike="noStrike" cap="none" normalizeH="0" baseline="0" dirty="0">
                <a:ln>
                  <a:noFill/>
                </a:ln>
                <a:solidFill>
                  <a:schemeClr val="tx1"/>
                </a:solidFill>
                <a:effectLst/>
                <a:latin typeface="Arial" panose="020B0604020202020204" pitchFamily="34" charset="0"/>
              </a:rPr>
            </a:br>
            <a:endParaRPr lang="en-IN" u="sng" dirty="0"/>
          </a:p>
        </p:txBody>
      </p:sp>
      <p:sp>
        <p:nvSpPr>
          <p:cNvPr id="3" name="Content Placeholder 2">
            <a:extLst>
              <a:ext uri="{FF2B5EF4-FFF2-40B4-BE49-F238E27FC236}">
                <a16:creationId xmlns:a16="http://schemas.microsoft.com/office/drawing/2014/main" id="{51824A30-BF94-A156-1D86-F5FA14C515C5}"/>
              </a:ext>
            </a:extLst>
          </p:cNvPr>
          <p:cNvSpPr>
            <a:spLocks noGrp="1"/>
          </p:cNvSpPr>
          <p:nvPr>
            <p:ph idx="1"/>
          </p:nvPr>
        </p:nvSpPr>
        <p:spPr>
          <a:xfrm>
            <a:off x="3703899" y="1319513"/>
            <a:ext cx="7523543" cy="4101296"/>
          </a:xfrm>
        </p:spPr>
        <p:txBody>
          <a:bodyPr/>
          <a:lstStyle/>
          <a:p>
            <a:r>
              <a:rPr lang="en-US" dirty="0"/>
              <a:t>The analysis highlights the critical factors contributing to credit card fraud and provides actionable insights for developing fraud detection systems. It also emphasizes the importance of addressing class imbalance and ensuring data quality for accurate analysis.</a:t>
            </a:r>
            <a:endParaRPr lang="en-IN" dirty="0"/>
          </a:p>
        </p:txBody>
      </p:sp>
    </p:spTree>
    <p:extLst>
      <p:ext uri="{BB962C8B-B14F-4D97-AF65-F5344CB8AC3E}">
        <p14:creationId xmlns:p14="http://schemas.microsoft.com/office/powerpoint/2010/main" val="823897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5B03D-11CF-85A0-1829-4F13A91F30CF}"/>
              </a:ext>
            </a:extLst>
          </p:cNvPr>
          <p:cNvSpPr>
            <a:spLocks noGrp="1"/>
          </p:cNvSpPr>
          <p:nvPr>
            <p:ph type="title"/>
          </p:nvPr>
        </p:nvSpPr>
        <p:spPr>
          <a:xfrm>
            <a:off x="-1247314" y="651075"/>
            <a:ext cx="10018713" cy="1752599"/>
          </a:xfrm>
        </p:spPr>
        <p:txBody>
          <a:bodyPr/>
          <a:lstStyle/>
          <a:p>
            <a:r>
              <a:rPr kumimoji="0" lang="en-US" altLang="en-US" b="1" i="0" u="sng" strike="noStrike" cap="none" normalizeH="0" baseline="0" dirty="0">
                <a:ln>
                  <a:noFill/>
                </a:ln>
                <a:solidFill>
                  <a:schemeClr val="bg2">
                    <a:lumMod val="25000"/>
                  </a:schemeClr>
                </a:solidFill>
                <a:effectLst/>
                <a:latin typeface="Arial" panose="020B0604020202020204" pitchFamily="34" charset="0"/>
              </a:rPr>
              <a:t>Ref</a:t>
            </a:r>
            <a:r>
              <a:rPr kumimoji="0" lang="en-US" altLang="en-US" b="1" i="0" u="sng" strike="noStrike" cap="none" normalizeH="0" baseline="0" dirty="0">
                <a:ln>
                  <a:noFill/>
                </a:ln>
                <a:solidFill>
                  <a:schemeClr val="accent6">
                    <a:lumMod val="75000"/>
                  </a:schemeClr>
                </a:solidFill>
                <a:effectLst/>
                <a:latin typeface="Arial" panose="020B0604020202020204" pitchFamily="34" charset="0"/>
              </a:rPr>
              <a:t>erences</a:t>
            </a:r>
            <a:br>
              <a:rPr kumimoji="0" lang="en-US" altLang="en-US" b="1" i="0" u="sng" strike="noStrike" cap="none" normalizeH="0" baseline="0" dirty="0">
                <a:ln>
                  <a:noFill/>
                </a:ln>
                <a:solidFill>
                  <a:schemeClr val="accent6">
                    <a:lumMod val="75000"/>
                  </a:schemeClr>
                </a:solidFill>
                <a:effectLst/>
                <a:latin typeface="Arial" panose="020B0604020202020204" pitchFamily="34" charset="0"/>
              </a:rPr>
            </a:br>
            <a:endParaRPr lang="en-IN" u="sng" dirty="0">
              <a:solidFill>
                <a:schemeClr val="accent6">
                  <a:lumMod val="75000"/>
                </a:schemeClr>
              </a:solidFill>
            </a:endParaRPr>
          </a:p>
        </p:txBody>
      </p:sp>
      <p:sp>
        <p:nvSpPr>
          <p:cNvPr id="3" name="Content Placeholder 2">
            <a:extLst>
              <a:ext uri="{FF2B5EF4-FFF2-40B4-BE49-F238E27FC236}">
                <a16:creationId xmlns:a16="http://schemas.microsoft.com/office/drawing/2014/main" id="{7D0FA666-4330-3DDD-A723-E67CA505542A}"/>
              </a:ext>
            </a:extLst>
          </p:cNvPr>
          <p:cNvSpPr>
            <a:spLocks noGrp="1"/>
          </p:cNvSpPr>
          <p:nvPr>
            <p:ph idx="1"/>
          </p:nvPr>
        </p:nvSpPr>
        <p:spPr/>
        <p:txBody>
          <a:bodyPr>
            <a:normAutofit fontScale="70000" lnSpcReduction="20000"/>
          </a:bodyPr>
          <a:lstStyle/>
          <a:p>
            <a:pPr marL="0" indent="0">
              <a:buNone/>
            </a:pPr>
            <a:r>
              <a:rPr lang="en-US" b="0" i="0" dirty="0">
                <a:solidFill>
                  <a:srgbClr val="555555"/>
                </a:solidFill>
                <a:effectLst/>
                <a:latin typeface="Arial" panose="020B0604020202020204" pitchFamily="34" charset="0"/>
              </a:rPr>
              <a:t>1.</a:t>
            </a:r>
            <a:r>
              <a:rPr lang="da-DK" b="0" i="0" dirty="0">
                <a:solidFill>
                  <a:srgbClr val="555555"/>
                </a:solidFill>
                <a:effectLst/>
                <a:latin typeface="Arial" panose="020B0604020202020204" pitchFamily="34" charset="0"/>
              </a:rPr>
              <a:t> Kaggle </a:t>
            </a:r>
          </a:p>
          <a:p>
            <a:pPr marL="0" indent="0">
              <a:buNone/>
            </a:pPr>
            <a:r>
              <a:rPr lang="da-DK" b="0" i="0" dirty="0">
                <a:solidFill>
                  <a:srgbClr val="555555"/>
                </a:solidFill>
                <a:effectLst/>
                <a:latin typeface="Arial" panose="020B0604020202020204" pitchFamily="34" charset="0"/>
              </a:rPr>
              <a:t>(</a:t>
            </a:r>
            <a:r>
              <a:rPr lang="da-DK" b="0" i="0" u="none" strike="noStrike" dirty="0">
                <a:solidFill>
                  <a:srgbClr val="007BFF"/>
                </a:solidFill>
                <a:effectLst/>
                <a:latin typeface="Arial" panose="020B0604020202020204" pitchFamily="34" charset="0"/>
                <a:hlinkClick r:id="rId2"/>
              </a:rPr>
              <a:t>https://www.kaggle.com/mlg-ulb/creditcardfraud</a:t>
            </a:r>
            <a:r>
              <a:rPr lang="da-DK" b="0" i="0" dirty="0">
                <a:solidFill>
                  <a:srgbClr val="555555"/>
                </a:solidFill>
                <a:effectLst/>
                <a:latin typeface="Arial" panose="020B0604020202020204" pitchFamily="34" charset="0"/>
              </a:rPr>
              <a:t>)</a:t>
            </a:r>
          </a:p>
          <a:p>
            <a:pPr marL="0" indent="0">
              <a:buNone/>
            </a:pPr>
            <a:endParaRPr lang="da-DK" dirty="0">
              <a:solidFill>
                <a:srgbClr val="555555"/>
              </a:solidFill>
              <a:latin typeface="Arial" panose="020B0604020202020204" pitchFamily="34" charset="0"/>
            </a:endParaRPr>
          </a:p>
          <a:p>
            <a:pPr marL="0" indent="0">
              <a:buNone/>
            </a:pPr>
            <a:r>
              <a:rPr lang="da-DK" b="0" i="0" dirty="0">
                <a:solidFill>
                  <a:srgbClr val="555555"/>
                </a:solidFill>
                <a:effectLst/>
                <a:latin typeface="Arial" panose="020B0604020202020204" pitchFamily="34" charset="0"/>
              </a:rPr>
              <a:t>2.ChatGPT</a:t>
            </a:r>
          </a:p>
          <a:p>
            <a:pPr marL="0" indent="0">
              <a:buNone/>
            </a:pPr>
            <a:r>
              <a:rPr lang="da-DK" b="0" i="0" dirty="0">
                <a:solidFill>
                  <a:srgbClr val="555555"/>
                </a:solidFill>
                <a:effectLst/>
                <a:latin typeface="Arial" panose="020B0604020202020204" pitchFamily="34" charset="0"/>
              </a:rPr>
              <a:t>(</a:t>
            </a:r>
            <a:r>
              <a:rPr lang="da-DK" b="0" i="0" dirty="0">
                <a:solidFill>
                  <a:srgbClr val="555555"/>
                </a:solidFill>
                <a:effectLst/>
                <a:latin typeface="Arial" panose="020B0604020202020204" pitchFamily="34" charset="0"/>
                <a:hlinkClick r:id="rId3"/>
              </a:rPr>
              <a:t>https://chatgpt.com</a:t>
            </a:r>
            <a:r>
              <a:rPr lang="da-DK" b="0" i="0" dirty="0">
                <a:solidFill>
                  <a:srgbClr val="555555"/>
                </a:solidFill>
                <a:effectLst/>
                <a:latin typeface="Arial" panose="020B0604020202020204" pitchFamily="34" charset="0"/>
              </a:rPr>
              <a:t>)</a:t>
            </a:r>
          </a:p>
          <a:p>
            <a:pPr marL="0" indent="0">
              <a:buNone/>
            </a:pPr>
            <a:endParaRPr lang="da-DK" dirty="0">
              <a:solidFill>
                <a:srgbClr val="555555"/>
              </a:solidFill>
              <a:latin typeface="Arial" panose="020B0604020202020204" pitchFamily="34" charset="0"/>
            </a:endParaRPr>
          </a:p>
          <a:p>
            <a:pPr marL="0" indent="0">
              <a:buNone/>
            </a:pPr>
            <a:r>
              <a:rPr lang="da-DK" b="0" i="0" dirty="0">
                <a:solidFill>
                  <a:srgbClr val="555555"/>
                </a:solidFill>
                <a:effectLst/>
                <a:latin typeface="Arial" panose="020B0604020202020204" pitchFamily="34" charset="0"/>
              </a:rPr>
              <a:t>3. YouTube</a:t>
            </a:r>
          </a:p>
          <a:p>
            <a:pPr marL="0" indent="0">
              <a:buNone/>
            </a:pPr>
            <a:r>
              <a:rPr lang="da-DK" dirty="0">
                <a:solidFill>
                  <a:srgbClr val="555555"/>
                </a:solidFill>
                <a:latin typeface="Arial" panose="020B0604020202020204" pitchFamily="34" charset="0"/>
              </a:rPr>
              <a:t>(https://www.youtube.com/watch?si=QZr-ja9Cx022K1O1&amp;t=51&amp;v=sWSmDzWuqTY&amp;feature=youtu.be)</a:t>
            </a:r>
            <a:endParaRPr lang="da-DK" b="0" i="0" dirty="0">
              <a:solidFill>
                <a:srgbClr val="555555"/>
              </a:solidFill>
              <a:effectLst/>
              <a:latin typeface="Arial" panose="020B0604020202020204" pitchFamily="34" charset="0"/>
            </a:endParaRPr>
          </a:p>
          <a:p>
            <a:pPr marL="0" indent="0">
              <a:buNone/>
            </a:pPr>
            <a:endParaRPr lang="da-DK" dirty="0">
              <a:solidFill>
                <a:srgbClr val="555555"/>
              </a:solidFill>
              <a:latin typeface="Arial" panose="020B0604020202020204" pitchFamily="34" charset="0"/>
            </a:endParaRPr>
          </a:p>
        </p:txBody>
      </p:sp>
    </p:spTree>
    <p:extLst>
      <p:ext uri="{BB962C8B-B14F-4D97-AF65-F5344CB8AC3E}">
        <p14:creationId xmlns:p14="http://schemas.microsoft.com/office/powerpoint/2010/main" val="1632465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D1CF5-EE78-FFF7-2E3C-25772FB8C693}"/>
              </a:ext>
            </a:extLst>
          </p:cNvPr>
          <p:cNvSpPr>
            <a:spLocks noGrp="1"/>
          </p:cNvSpPr>
          <p:nvPr>
            <p:ph type="title"/>
          </p:nvPr>
        </p:nvSpPr>
        <p:spPr>
          <a:xfrm>
            <a:off x="-1918646" y="315409"/>
            <a:ext cx="10018713" cy="1752599"/>
          </a:xfrm>
        </p:spPr>
        <p:txBody>
          <a:bodyPr>
            <a:normAutofit/>
          </a:bodyPr>
          <a:lstStyle/>
          <a:p>
            <a:r>
              <a:rPr lang="en-US" sz="4400" b="1" u="sng" dirty="0">
                <a:solidFill>
                  <a:schemeClr val="bg2">
                    <a:lumMod val="25000"/>
                  </a:schemeClr>
                </a:solidFill>
              </a:rPr>
              <a:t>Cont</a:t>
            </a:r>
            <a:r>
              <a:rPr lang="en-US" sz="4400" b="1" u="sng" dirty="0">
                <a:solidFill>
                  <a:schemeClr val="accent6">
                    <a:lumMod val="75000"/>
                  </a:schemeClr>
                </a:solidFill>
              </a:rPr>
              <a:t>act</a:t>
            </a:r>
            <a:endParaRPr lang="en-IN" sz="4400" b="1" u="sng" dirty="0">
              <a:solidFill>
                <a:schemeClr val="accent6">
                  <a:lumMod val="75000"/>
                </a:schemeClr>
              </a:solidFill>
            </a:endParaRPr>
          </a:p>
        </p:txBody>
      </p:sp>
      <p:sp>
        <p:nvSpPr>
          <p:cNvPr id="3" name="Content Placeholder 2">
            <a:extLst>
              <a:ext uri="{FF2B5EF4-FFF2-40B4-BE49-F238E27FC236}">
                <a16:creationId xmlns:a16="http://schemas.microsoft.com/office/drawing/2014/main" id="{9A80D51A-2866-256B-4EC1-035D3983FE59}"/>
              </a:ext>
            </a:extLst>
          </p:cNvPr>
          <p:cNvSpPr>
            <a:spLocks noGrp="1"/>
          </p:cNvSpPr>
          <p:nvPr>
            <p:ph idx="1"/>
          </p:nvPr>
        </p:nvSpPr>
        <p:spPr>
          <a:xfrm>
            <a:off x="2213516" y="2204011"/>
            <a:ext cx="4881765" cy="3124201"/>
          </a:xfrm>
        </p:spPr>
        <p:txBody>
          <a:bodyPr/>
          <a:lstStyle/>
          <a:p>
            <a:pPr marL="0" indent="0">
              <a:buNone/>
            </a:pPr>
            <a:r>
              <a:rPr lang="en-US" sz="2400" b="1" dirty="0"/>
              <a:t>For any queries, </a:t>
            </a:r>
          </a:p>
          <a:p>
            <a:pPr marL="0" indent="0">
              <a:buNone/>
            </a:pPr>
            <a:r>
              <a:rPr lang="en-US" sz="2400" b="1" dirty="0"/>
              <a:t>feel free to reach out at </a:t>
            </a:r>
          </a:p>
          <a:p>
            <a:pPr marL="0" indent="0">
              <a:buNone/>
            </a:pPr>
            <a:endParaRPr lang="en-US" sz="2400" b="1" dirty="0"/>
          </a:p>
          <a:p>
            <a:pPr marL="0" indent="0">
              <a:buNone/>
            </a:pPr>
            <a:r>
              <a:rPr lang="en-US" sz="2400" b="1" dirty="0"/>
              <a:t>          </a:t>
            </a:r>
            <a:r>
              <a:rPr lang="en-US" sz="2400" b="1" dirty="0">
                <a:hlinkClick r:id="rId2"/>
              </a:rPr>
              <a:t>satishnagar248@gmail.com</a:t>
            </a:r>
            <a:endParaRPr lang="en-US" sz="2400" b="1" dirty="0"/>
          </a:p>
          <a:p>
            <a:pPr marL="0" indent="0">
              <a:buNone/>
            </a:pPr>
            <a:r>
              <a:rPr lang="en-US" sz="2400" b="1" dirty="0"/>
              <a:t>          </a:t>
            </a:r>
            <a:r>
              <a:rPr lang="en-US" sz="1800" b="1" dirty="0"/>
              <a:t>www.linkedin.com/in/satish-nagar-nilu</a:t>
            </a:r>
            <a:endParaRPr lang="en-US" sz="2400" b="1" dirty="0"/>
          </a:p>
          <a:p>
            <a:endParaRPr lang="en-IN" dirty="0"/>
          </a:p>
        </p:txBody>
      </p:sp>
      <p:pic>
        <p:nvPicPr>
          <p:cNvPr id="4" name="Picture 3">
            <a:extLst>
              <a:ext uri="{FF2B5EF4-FFF2-40B4-BE49-F238E27FC236}">
                <a16:creationId xmlns:a16="http://schemas.microsoft.com/office/drawing/2014/main" id="{0F5B23EE-B5EA-0854-B2B4-497A19E13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720" y="3763113"/>
            <a:ext cx="1121405" cy="1121405"/>
          </a:xfrm>
          <a:prstGeom prst="rect">
            <a:avLst/>
          </a:prstGeom>
        </p:spPr>
      </p:pic>
      <p:pic>
        <p:nvPicPr>
          <p:cNvPr id="5" name="Picture 4">
            <a:extLst>
              <a:ext uri="{FF2B5EF4-FFF2-40B4-BE49-F238E27FC236}">
                <a16:creationId xmlns:a16="http://schemas.microsoft.com/office/drawing/2014/main" id="{93CE13FB-3248-6C34-C768-8D94CA934F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8521" y="3928913"/>
            <a:ext cx="364049" cy="318996"/>
          </a:xfrm>
          <a:prstGeom prst="rect">
            <a:avLst/>
          </a:prstGeom>
          <a:solidFill>
            <a:schemeClr val="accent1"/>
          </a:solidFill>
        </p:spPr>
      </p:pic>
      <p:pic>
        <p:nvPicPr>
          <p:cNvPr id="6" name="Picture 5">
            <a:extLst>
              <a:ext uri="{FF2B5EF4-FFF2-40B4-BE49-F238E27FC236}">
                <a16:creationId xmlns:a16="http://schemas.microsoft.com/office/drawing/2014/main" id="{78A4358E-F6DC-2DB5-517D-5850823BC0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5380" y="4414217"/>
            <a:ext cx="440397" cy="318997"/>
          </a:xfrm>
          <a:prstGeom prst="rect">
            <a:avLst/>
          </a:prstGeom>
          <a:solidFill>
            <a:schemeClr val="accent1"/>
          </a:solidFill>
        </p:spPr>
      </p:pic>
      <p:pic>
        <p:nvPicPr>
          <p:cNvPr id="7" name="Picture 6">
            <a:extLst>
              <a:ext uri="{FF2B5EF4-FFF2-40B4-BE49-F238E27FC236}">
                <a16:creationId xmlns:a16="http://schemas.microsoft.com/office/drawing/2014/main" id="{693479E4-2E57-7023-C5C4-CBDF86F3FA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87375" y="2100272"/>
            <a:ext cx="2924285" cy="2924285"/>
          </a:xfrm>
          <a:prstGeom prst="rect">
            <a:avLst/>
          </a:prstGeom>
          <a:solidFill>
            <a:schemeClr val="accent1"/>
          </a:solidFill>
          <a:ln>
            <a:noFill/>
          </a:ln>
          <a:effectLst>
            <a:softEdge rad="112500"/>
          </a:effectLst>
        </p:spPr>
      </p:pic>
    </p:spTree>
    <p:extLst>
      <p:ext uri="{BB962C8B-B14F-4D97-AF65-F5344CB8AC3E}">
        <p14:creationId xmlns:p14="http://schemas.microsoft.com/office/powerpoint/2010/main" val="68922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2D46E-ACD6-ADFC-6546-65CBA9D0D1FA}"/>
              </a:ext>
            </a:extLst>
          </p:cNvPr>
          <p:cNvSpPr>
            <a:spLocks noGrp="1"/>
          </p:cNvSpPr>
          <p:nvPr>
            <p:ph type="title"/>
          </p:nvPr>
        </p:nvSpPr>
        <p:spPr>
          <a:xfrm>
            <a:off x="-60960" y="685801"/>
            <a:ext cx="5843904" cy="840996"/>
          </a:xfrm>
        </p:spPr>
        <p:txBody>
          <a:bodyPr/>
          <a:lstStyle/>
          <a:p>
            <a:r>
              <a:rPr lang="en-US" b="1" u="sng" dirty="0">
                <a:solidFill>
                  <a:schemeClr val="tx2">
                    <a:lumMod val="75000"/>
                    <a:lumOff val="25000"/>
                  </a:schemeClr>
                </a:solidFill>
              </a:rPr>
              <a:t>Con</a:t>
            </a:r>
            <a:r>
              <a:rPr lang="en-US" b="1" u="sng" dirty="0">
                <a:solidFill>
                  <a:schemeClr val="accent6">
                    <a:lumMod val="75000"/>
                  </a:schemeClr>
                </a:solidFill>
              </a:rPr>
              <a:t>tent:</a:t>
            </a:r>
            <a:endParaRPr lang="en-IN" b="1" u="sng" dirty="0">
              <a:solidFill>
                <a:schemeClr val="accent6">
                  <a:lumMod val="75000"/>
                </a:schemeClr>
              </a:solidFill>
            </a:endParaRPr>
          </a:p>
        </p:txBody>
      </p:sp>
      <p:sp>
        <p:nvSpPr>
          <p:cNvPr id="3" name="Content Placeholder 2">
            <a:extLst>
              <a:ext uri="{FF2B5EF4-FFF2-40B4-BE49-F238E27FC236}">
                <a16:creationId xmlns:a16="http://schemas.microsoft.com/office/drawing/2014/main" id="{1EC10705-5D06-90FB-A3A7-3E70C2AD18FE}"/>
              </a:ext>
            </a:extLst>
          </p:cNvPr>
          <p:cNvSpPr>
            <a:spLocks noGrp="1"/>
          </p:cNvSpPr>
          <p:nvPr>
            <p:ph idx="1"/>
          </p:nvPr>
        </p:nvSpPr>
        <p:spPr>
          <a:xfrm>
            <a:off x="3854003" y="1391919"/>
            <a:ext cx="10018713" cy="5968999"/>
          </a:xfrm>
        </p:spPr>
        <p:txBody>
          <a:bodyPr>
            <a:norm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Why We Need It (Hook Story)</a:t>
            </a:r>
          </a:p>
          <a:p>
            <a:pPr defTabSz="914400" eaLnBrk="0" fontAlgn="base" hangingPunct="0">
              <a:spcBef>
                <a:spcPct val="0"/>
              </a:spcBef>
              <a:spcAft>
                <a:spcPct val="0"/>
              </a:spcAft>
              <a:buClrTx/>
              <a:buSzTx/>
              <a:buFont typeface="Wingdings" panose="05000000000000000000" pitchFamily="2" charset="2"/>
              <a:buChar char="§"/>
            </a:pPr>
            <a:r>
              <a:rPr kumimoji="0" lang="en-US" altLang="en-US" b="1" i="0" u="none" strike="noStrike" cap="none" normalizeH="0" baseline="0" dirty="0">
                <a:ln>
                  <a:noFill/>
                </a:ln>
                <a:solidFill>
                  <a:schemeClr val="tx1"/>
                </a:solidFill>
                <a:effectLst/>
                <a:latin typeface="Arial" panose="020B0604020202020204" pitchFamily="34" charset="0"/>
              </a:rPr>
              <a:t>Introduction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Objective of the Project</a:t>
            </a:r>
            <a:endParaRPr kumimoji="0" lang="en-US" altLang="en-US"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Importance of the Project</a:t>
            </a:r>
            <a:endParaRPr kumimoji="0" lang="en-US" altLang="en-US"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Dataset Overview</a:t>
            </a:r>
            <a:endParaRPr kumimoji="0" lang="en-US" altLang="en-US"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b="1" dirty="0">
                <a:latin typeface="Arial" panose="020B0604020202020204" pitchFamily="34" charset="0"/>
              </a:rPr>
              <a:t>Data cleaning</a:t>
            </a:r>
            <a:endParaRPr kumimoji="0" lang="en-US" altLang="en-US"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Data preprocessing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b="1" dirty="0">
                <a:latin typeface="Arial" panose="020B0604020202020204" pitchFamily="34" charset="0"/>
              </a:rPr>
              <a:t>Descriptive statistics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Data visualization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b="1" dirty="0">
                <a:latin typeface="Arial" panose="020B0604020202020204" pitchFamily="34" charset="0"/>
              </a:rPr>
              <a:t>Demonstration of the project</a:t>
            </a:r>
            <a:endParaRPr kumimoji="0" lang="en-US" altLang="en-US"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b="1" dirty="0">
                <a:latin typeface="Arial" panose="020B0604020202020204" pitchFamily="34" charset="0"/>
              </a:rPr>
              <a:t>Insight from EDA</a:t>
            </a:r>
            <a:endParaRPr kumimoji="0" lang="en-US" altLang="en-US"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Conclusion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References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b="1" dirty="0">
                <a:latin typeface="Arial" panose="020B0604020202020204" pitchFamily="34" charset="0"/>
              </a:rPr>
              <a:t>Contact </a:t>
            </a:r>
            <a:endParaRPr kumimoji="0" lang="en-US" altLang="en-US"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a:buFont typeface="Wingdings" panose="05000000000000000000" pitchFamily="2" charset="2"/>
              <a:buChar char="§"/>
            </a:pPr>
            <a:endParaRPr lang="en-IN" sz="3200" dirty="0"/>
          </a:p>
        </p:txBody>
      </p:sp>
    </p:spTree>
    <p:extLst>
      <p:ext uri="{BB962C8B-B14F-4D97-AF65-F5344CB8AC3E}">
        <p14:creationId xmlns:p14="http://schemas.microsoft.com/office/powerpoint/2010/main" val="2041483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7757-1DF3-131A-AEF3-EC6DA1EE6CA1}"/>
              </a:ext>
            </a:extLst>
          </p:cNvPr>
          <p:cNvSpPr>
            <a:spLocks noGrp="1"/>
          </p:cNvSpPr>
          <p:nvPr>
            <p:ph type="title"/>
          </p:nvPr>
        </p:nvSpPr>
        <p:spPr>
          <a:xfrm>
            <a:off x="285431" y="736601"/>
            <a:ext cx="10018713" cy="604520"/>
          </a:xfrm>
        </p:spPr>
        <p:txBody>
          <a:bodyPr>
            <a:normAutofit fontScale="90000"/>
          </a:bodyPr>
          <a:lstStyle/>
          <a:p>
            <a:r>
              <a:rPr kumimoji="0" lang="en-US" altLang="en-US" b="1" i="0" u="sng" strike="noStrike" cap="none" normalizeH="0" baseline="0" dirty="0">
                <a:ln>
                  <a:noFill/>
                </a:ln>
                <a:solidFill>
                  <a:schemeClr val="tx2">
                    <a:lumMod val="75000"/>
                    <a:lumOff val="25000"/>
                  </a:schemeClr>
                </a:solidFill>
                <a:effectLst/>
                <a:latin typeface="Arial" panose="020B0604020202020204" pitchFamily="34" charset="0"/>
              </a:rPr>
              <a:t>Why We Need It</a:t>
            </a:r>
            <a:r>
              <a:rPr kumimoji="0" lang="en-US" altLang="en-US" b="1" i="0" u="sng" strike="noStrike" cap="none" normalizeH="0" baseline="0" dirty="0">
                <a:ln>
                  <a:noFill/>
                </a:ln>
                <a:solidFill>
                  <a:schemeClr val="tx1"/>
                </a:solidFill>
                <a:effectLst/>
                <a:latin typeface="Arial" panose="020B0604020202020204" pitchFamily="34" charset="0"/>
              </a:rPr>
              <a:t> </a:t>
            </a:r>
            <a:r>
              <a:rPr kumimoji="0" lang="en-US" altLang="en-US" b="1" i="0" u="sng" strike="noStrike" cap="none" normalizeH="0" baseline="0" dirty="0">
                <a:ln>
                  <a:noFill/>
                </a:ln>
                <a:solidFill>
                  <a:schemeClr val="accent6">
                    <a:lumMod val="75000"/>
                  </a:schemeClr>
                </a:solidFill>
                <a:effectLst/>
                <a:latin typeface="Arial" panose="020B0604020202020204" pitchFamily="34" charset="0"/>
              </a:rPr>
              <a:t>(Hook Story)</a:t>
            </a:r>
            <a:br>
              <a:rPr kumimoji="0" lang="en-US" altLang="en-US" b="1" i="0" u="sng" strike="noStrike" cap="none" normalizeH="0" baseline="0" dirty="0">
                <a:ln>
                  <a:noFill/>
                </a:ln>
                <a:solidFill>
                  <a:schemeClr val="tx1"/>
                </a:solidFill>
                <a:effectLst/>
                <a:latin typeface="Arial" panose="020B0604020202020204" pitchFamily="34" charset="0"/>
              </a:rPr>
            </a:br>
            <a:endParaRPr lang="en-IN" u="sng" dirty="0"/>
          </a:p>
        </p:txBody>
      </p:sp>
      <p:sp>
        <p:nvSpPr>
          <p:cNvPr id="6" name="Rectangle 3">
            <a:extLst>
              <a:ext uri="{FF2B5EF4-FFF2-40B4-BE49-F238E27FC236}">
                <a16:creationId xmlns:a16="http://schemas.microsoft.com/office/drawing/2014/main" id="{4BC41006-BAE7-AEED-BCF9-080BA17BDC71}"/>
              </a:ext>
            </a:extLst>
          </p:cNvPr>
          <p:cNvSpPr>
            <a:spLocks noGrp="1" noChangeArrowheads="1"/>
          </p:cNvSpPr>
          <p:nvPr>
            <p:ph idx="1"/>
          </p:nvPr>
        </p:nvSpPr>
        <p:spPr bwMode="auto">
          <a:xfrm>
            <a:off x="2205037" y="1345953"/>
            <a:ext cx="536480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The Tempting Offer</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sng" strike="noStrike" cap="none" normalizeH="0" baseline="0" dirty="0">
                <a:ln>
                  <a:noFill/>
                </a:ln>
                <a:solidFill>
                  <a:schemeClr val="tx1"/>
                </a:solidFill>
                <a:effectLst/>
                <a:latin typeface="Arial" panose="020B0604020202020204" pitchFamily="34" charset="0"/>
              </a:rPr>
              <a:t>Amit</a:t>
            </a:r>
            <a:r>
              <a:rPr kumimoji="0" lang="en-US" altLang="en-US" sz="2000" b="0" i="0" u="none" strike="noStrike" cap="none" normalizeH="0" baseline="0" dirty="0">
                <a:ln>
                  <a:noFill/>
                </a:ln>
                <a:solidFill>
                  <a:schemeClr val="tx1"/>
                </a:solidFill>
                <a:effectLst/>
                <a:latin typeface="Arial" panose="020B0604020202020204" pitchFamily="34" charset="0"/>
              </a:rPr>
              <a:t> visited a new café with a "Free Wi-Fi for Customers" banner, excited to book his flight tickets.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The Risk</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While using the unsecured Wi-Fi, Amit entered his credit card details to complete the payment.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The Fraud</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Two days later, Amit received alerts for unauthorized purchases, including a laptop and headphones he never bought.</a:t>
            </a:r>
          </a:p>
        </p:txBody>
      </p:sp>
      <p:pic>
        <p:nvPicPr>
          <p:cNvPr id="8" name="Picture 7">
            <a:extLst>
              <a:ext uri="{FF2B5EF4-FFF2-40B4-BE49-F238E27FC236}">
                <a16:creationId xmlns:a16="http://schemas.microsoft.com/office/drawing/2014/main" id="{17D1D050-9A24-5B6E-CCCF-EFED8B202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7165" y="1341121"/>
            <a:ext cx="4209404" cy="5010557"/>
          </a:xfrm>
          <a:prstGeom prst="rect">
            <a:avLst/>
          </a:prstGeom>
          <a:ln>
            <a:noFill/>
          </a:ln>
          <a:effectLst>
            <a:softEdge rad="112500"/>
          </a:effectLst>
        </p:spPr>
      </p:pic>
    </p:spTree>
    <p:extLst>
      <p:ext uri="{BB962C8B-B14F-4D97-AF65-F5344CB8AC3E}">
        <p14:creationId xmlns:p14="http://schemas.microsoft.com/office/powerpoint/2010/main" val="2302703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67D6D-5FB7-ACD3-30DD-F5FD818D9C66}"/>
              </a:ext>
            </a:extLst>
          </p:cNvPr>
          <p:cNvSpPr>
            <a:spLocks noGrp="1"/>
          </p:cNvSpPr>
          <p:nvPr>
            <p:ph type="title"/>
          </p:nvPr>
        </p:nvSpPr>
        <p:spPr>
          <a:xfrm>
            <a:off x="234247" y="708950"/>
            <a:ext cx="10018713" cy="622139"/>
          </a:xfrm>
        </p:spPr>
        <p:txBody>
          <a:bodyPr>
            <a:normAutofit fontScale="90000"/>
          </a:bodyPr>
          <a:lstStyle/>
          <a:p>
            <a:r>
              <a:rPr kumimoji="0" lang="en-US" altLang="en-US" b="1" i="0" u="sng" strike="noStrike" cap="none" normalizeH="0" baseline="0" dirty="0">
                <a:ln>
                  <a:noFill/>
                </a:ln>
                <a:solidFill>
                  <a:schemeClr val="tx2">
                    <a:lumMod val="75000"/>
                    <a:lumOff val="25000"/>
                  </a:schemeClr>
                </a:solidFill>
                <a:effectLst/>
                <a:latin typeface="Arial" panose="020B0604020202020204" pitchFamily="34" charset="0"/>
              </a:rPr>
              <a:t>Why We Need It</a:t>
            </a:r>
            <a:r>
              <a:rPr kumimoji="0" lang="en-US" altLang="en-US" b="1" i="0" u="sng" strike="noStrike" cap="none" normalizeH="0" baseline="0" dirty="0">
                <a:ln>
                  <a:noFill/>
                </a:ln>
                <a:solidFill>
                  <a:schemeClr val="tx1"/>
                </a:solidFill>
                <a:effectLst/>
                <a:latin typeface="Arial" panose="020B0604020202020204" pitchFamily="34" charset="0"/>
              </a:rPr>
              <a:t> </a:t>
            </a:r>
            <a:r>
              <a:rPr kumimoji="0" lang="en-US" altLang="en-US" b="1" i="0" u="sng" strike="noStrike" cap="none" normalizeH="0" baseline="0" dirty="0">
                <a:ln>
                  <a:noFill/>
                </a:ln>
                <a:solidFill>
                  <a:schemeClr val="accent6">
                    <a:lumMod val="75000"/>
                  </a:schemeClr>
                </a:solidFill>
                <a:effectLst/>
                <a:latin typeface="Arial" panose="020B0604020202020204" pitchFamily="34" charset="0"/>
              </a:rPr>
              <a:t>(Hook Story)</a:t>
            </a:r>
            <a:br>
              <a:rPr kumimoji="0" lang="en-US" altLang="en-US" b="1" i="0" u="sng" strike="noStrike" cap="none" normalizeH="0" baseline="0" dirty="0">
                <a:ln>
                  <a:noFill/>
                </a:ln>
                <a:solidFill>
                  <a:schemeClr val="tx1"/>
                </a:solidFill>
                <a:effectLst/>
                <a:latin typeface="Arial" panose="020B0604020202020204" pitchFamily="34" charset="0"/>
              </a:rPr>
            </a:br>
            <a:endParaRPr lang="en-IN" u="sng" dirty="0"/>
          </a:p>
        </p:txBody>
      </p:sp>
      <p:sp>
        <p:nvSpPr>
          <p:cNvPr id="4" name="Rectangle 1">
            <a:extLst>
              <a:ext uri="{FF2B5EF4-FFF2-40B4-BE49-F238E27FC236}">
                <a16:creationId xmlns:a16="http://schemas.microsoft.com/office/drawing/2014/main" id="{FB946ABD-D002-5DB4-8DE2-379DEAA97EA6}"/>
              </a:ext>
            </a:extLst>
          </p:cNvPr>
          <p:cNvSpPr>
            <a:spLocks noGrp="1" noChangeArrowheads="1"/>
          </p:cNvSpPr>
          <p:nvPr>
            <p:ph idx="1"/>
          </p:nvPr>
        </p:nvSpPr>
        <p:spPr bwMode="auto">
          <a:xfrm>
            <a:off x="2329260" y="2060235"/>
            <a:ext cx="414098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The Discovery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It was revealed that the Wi-Fi was unsecured, and a hacker had intercepted Amit's card details.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The Lesson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Free Wi-Fi may seem tempting, but it’s risky. Always use a secured network and VPN for financial transactions to avoid fraud.</a:t>
            </a:r>
          </a:p>
        </p:txBody>
      </p:sp>
      <p:pic>
        <p:nvPicPr>
          <p:cNvPr id="6" name="Picture 5">
            <a:extLst>
              <a:ext uri="{FF2B5EF4-FFF2-40B4-BE49-F238E27FC236}">
                <a16:creationId xmlns:a16="http://schemas.microsoft.com/office/drawing/2014/main" id="{E21D2926-0F44-F90E-6605-EFC22FEA0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9290" y="1331089"/>
            <a:ext cx="3676892" cy="4817961"/>
          </a:xfrm>
          <a:prstGeom prst="rect">
            <a:avLst/>
          </a:prstGeom>
          <a:ln>
            <a:noFill/>
          </a:ln>
          <a:effectLst>
            <a:softEdge rad="112500"/>
          </a:effectLst>
        </p:spPr>
      </p:pic>
    </p:spTree>
    <p:extLst>
      <p:ext uri="{BB962C8B-B14F-4D97-AF65-F5344CB8AC3E}">
        <p14:creationId xmlns:p14="http://schemas.microsoft.com/office/powerpoint/2010/main" val="1196615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42565-519C-91AD-622B-16ABAF33E7DE}"/>
              </a:ext>
            </a:extLst>
          </p:cNvPr>
          <p:cNvSpPr>
            <a:spLocks noGrp="1"/>
          </p:cNvSpPr>
          <p:nvPr>
            <p:ph type="title"/>
          </p:nvPr>
        </p:nvSpPr>
        <p:spPr>
          <a:xfrm>
            <a:off x="-1131568" y="1577049"/>
            <a:ext cx="10018713" cy="587414"/>
          </a:xfrm>
        </p:spPr>
        <p:txBody>
          <a:bodyPr>
            <a:noAutofit/>
          </a:bodyPr>
          <a:lstStyle/>
          <a:p>
            <a:r>
              <a:rPr kumimoji="0" lang="en-US" altLang="en-US" sz="4400" b="1" i="0" u="sng" strike="noStrike" cap="none" normalizeH="0" baseline="0" dirty="0">
                <a:ln>
                  <a:noFill/>
                </a:ln>
                <a:solidFill>
                  <a:schemeClr val="tx2">
                    <a:lumMod val="75000"/>
                    <a:lumOff val="25000"/>
                  </a:schemeClr>
                </a:solidFill>
                <a:effectLst/>
                <a:latin typeface="Arial" panose="020B0604020202020204" pitchFamily="34" charset="0"/>
              </a:rPr>
              <a:t>Intro</a:t>
            </a:r>
            <a:r>
              <a:rPr kumimoji="0" lang="en-US" altLang="en-US" sz="4400" b="1" i="0" u="sng" strike="noStrike" cap="none" normalizeH="0" baseline="0" dirty="0">
                <a:ln>
                  <a:noFill/>
                </a:ln>
                <a:solidFill>
                  <a:schemeClr val="accent6">
                    <a:lumMod val="75000"/>
                  </a:schemeClr>
                </a:solidFill>
                <a:effectLst/>
                <a:latin typeface="Arial" panose="020B0604020202020204" pitchFamily="34" charset="0"/>
              </a:rPr>
              <a:t>duction</a:t>
            </a:r>
            <a:br>
              <a:rPr kumimoji="0" lang="en-US" altLang="en-US" sz="4400" b="0" i="0" u="sng" strike="noStrike" cap="none" normalizeH="0" baseline="0" dirty="0">
                <a:ln>
                  <a:noFill/>
                </a:ln>
                <a:solidFill>
                  <a:schemeClr val="tx1"/>
                </a:solidFill>
                <a:effectLst/>
                <a:latin typeface="Arial" panose="020B0604020202020204" pitchFamily="34" charset="0"/>
              </a:rPr>
            </a:br>
            <a:endParaRPr lang="en-IN" sz="4400" u="sng" dirty="0"/>
          </a:p>
        </p:txBody>
      </p:sp>
      <p:sp>
        <p:nvSpPr>
          <p:cNvPr id="3" name="Content Placeholder 2">
            <a:extLst>
              <a:ext uri="{FF2B5EF4-FFF2-40B4-BE49-F238E27FC236}">
                <a16:creationId xmlns:a16="http://schemas.microsoft.com/office/drawing/2014/main" id="{60E82872-BFA3-C413-54AC-CAC05F2FBB5E}"/>
              </a:ext>
            </a:extLst>
          </p:cNvPr>
          <p:cNvSpPr>
            <a:spLocks noGrp="1"/>
          </p:cNvSpPr>
          <p:nvPr>
            <p:ph idx="1"/>
          </p:nvPr>
        </p:nvSpPr>
        <p:spPr>
          <a:xfrm>
            <a:off x="1484310" y="1516285"/>
            <a:ext cx="6247579" cy="4599008"/>
          </a:xfrm>
        </p:spPr>
        <p:txBody>
          <a:bodyPr/>
          <a:lstStyle/>
          <a:p>
            <a:r>
              <a:rPr lang="en-US" dirty="0"/>
              <a:t>The primary goal of this project is to analyze a dataset containing credit card transaction details to identify patterns and trends. This analysis forms the foundation for building more effective fraud detection models. Using exploratory data analysis (EDA), we can uncover hidden insights that help us understand fraud behavior better.</a:t>
            </a:r>
            <a:endParaRPr lang="en-IN" dirty="0"/>
          </a:p>
        </p:txBody>
      </p:sp>
      <p:pic>
        <p:nvPicPr>
          <p:cNvPr id="4" name="Picture 3">
            <a:extLst>
              <a:ext uri="{FF2B5EF4-FFF2-40B4-BE49-F238E27FC236}">
                <a16:creationId xmlns:a16="http://schemas.microsoft.com/office/drawing/2014/main" id="{9A7876B9-DDCF-AE9C-1F98-166692ECDE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439" y="1192193"/>
            <a:ext cx="5829300" cy="3886200"/>
          </a:xfrm>
          <a:prstGeom prst="rect">
            <a:avLst/>
          </a:prstGeom>
        </p:spPr>
      </p:pic>
    </p:spTree>
    <p:extLst>
      <p:ext uri="{BB962C8B-B14F-4D97-AF65-F5344CB8AC3E}">
        <p14:creationId xmlns:p14="http://schemas.microsoft.com/office/powerpoint/2010/main" val="190190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B197A-556A-9895-4481-3725780D5395}"/>
              </a:ext>
            </a:extLst>
          </p:cNvPr>
          <p:cNvSpPr>
            <a:spLocks noGrp="1"/>
          </p:cNvSpPr>
          <p:nvPr>
            <p:ph type="title"/>
          </p:nvPr>
        </p:nvSpPr>
        <p:spPr>
          <a:xfrm>
            <a:off x="-402370" y="1044617"/>
            <a:ext cx="10018713" cy="899932"/>
          </a:xfrm>
        </p:spPr>
        <p:txBody>
          <a:bodyPr>
            <a:normAutofit fontScale="90000"/>
          </a:bodyPr>
          <a:lstStyle/>
          <a:p>
            <a:r>
              <a:rPr kumimoji="0" lang="en-US" altLang="en-US" b="1" i="0" u="sng" strike="noStrike" cap="none" normalizeH="0" baseline="0" dirty="0">
                <a:ln>
                  <a:noFill/>
                </a:ln>
                <a:solidFill>
                  <a:schemeClr val="bg2">
                    <a:lumMod val="50000"/>
                  </a:schemeClr>
                </a:solidFill>
                <a:effectLst/>
                <a:latin typeface="Arial" panose="020B0604020202020204" pitchFamily="34" charset="0"/>
              </a:rPr>
              <a:t>Objective of</a:t>
            </a:r>
            <a:r>
              <a:rPr kumimoji="0" lang="en-US" altLang="en-US" b="1" i="0" u="sng" strike="noStrike" cap="none" normalizeH="0" baseline="0" dirty="0">
                <a:ln>
                  <a:noFill/>
                </a:ln>
                <a:solidFill>
                  <a:schemeClr val="tx1"/>
                </a:solidFill>
                <a:effectLst/>
                <a:latin typeface="Arial" panose="020B0604020202020204" pitchFamily="34" charset="0"/>
              </a:rPr>
              <a:t> </a:t>
            </a:r>
            <a:r>
              <a:rPr kumimoji="0" lang="en-US" altLang="en-US" b="1" i="0" u="sng" strike="noStrike" cap="none" normalizeH="0" baseline="0" dirty="0">
                <a:ln>
                  <a:noFill/>
                </a:ln>
                <a:solidFill>
                  <a:schemeClr val="accent6">
                    <a:lumMod val="75000"/>
                  </a:schemeClr>
                </a:solidFill>
                <a:effectLst/>
                <a:latin typeface="Arial" panose="020B0604020202020204" pitchFamily="34" charset="0"/>
              </a:rPr>
              <a:t>the Project</a:t>
            </a:r>
            <a:br>
              <a:rPr kumimoji="0" lang="en-US" altLang="en-US" b="0" i="0" u="sng" strike="noStrike" cap="none" normalizeH="0" baseline="0" dirty="0">
                <a:ln>
                  <a:noFill/>
                </a:ln>
                <a:solidFill>
                  <a:schemeClr val="accent6">
                    <a:lumMod val="75000"/>
                  </a:schemeClr>
                </a:solidFill>
                <a:effectLst/>
                <a:latin typeface="Arial" panose="020B0604020202020204" pitchFamily="34" charset="0"/>
              </a:rPr>
            </a:br>
            <a:endParaRPr lang="en-IN" u="sng" dirty="0">
              <a:solidFill>
                <a:schemeClr val="accent6">
                  <a:lumMod val="75000"/>
                </a:schemeClr>
              </a:solidFill>
            </a:endParaRPr>
          </a:p>
        </p:txBody>
      </p:sp>
      <p:sp>
        <p:nvSpPr>
          <p:cNvPr id="3" name="Content Placeholder 2">
            <a:extLst>
              <a:ext uri="{FF2B5EF4-FFF2-40B4-BE49-F238E27FC236}">
                <a16:creationId xmlns:a16="http://schemas.microsoft.com/office/drawing/2014/main" id="{64B55FBF-8E55-7E48-D741-DA98C298563B}"/>
              </a:ext>
            </a:extLst>
          </p:cNvPr>
          <p:cNvSpPr>
            <a:spLocks noGrp="1"/>
          </p:cNvSpPr>
          <p:nvPr>
            <p:ph idx="1"/>
          </p:nvPr>
        </p:nvSpPr>
        <p:spPr>
          <a:xfrm>
            <a:off x="2236669" y="1053300"/>
            <a:ext cx="4345470" cy="5015697"/>
          </a:xfrm>
        </p:spPr>
        <p:txBody>
          <a:bodyPr/>
          <a:lstStyle/>
          <a:p>
            <a:r>
              <a:rPr lang="en-US" dirty="0"/>
              <a:t>The objective of this project is to use EDA to analyze the "Credit Card Fraud Detection" dataset. Through this analysis, we aim to identify trends, uncover anomalies, and gain a deeper understanding of fraudulent behavior in financial transactions.</a:t>
            </a:r>
            <a:endParaRPr lang="en-IN" dirty="0"/>
          </a:p>
        </p:txBody>
      </p:sp>
      <p:pic>
        <p:nvPicPr>
          <p:cNvPr id="5" name="Picture 4">
            <a:extLst>
              <a:ext uri="{FF2B5EF4-FFF2-40B4-BE49-F238E27FC236}">
                <a16:creationId xmlns:a16="http://schemas.microsoft.com/office/drawing/2014/main" id="{9A4E34D4-EB56-477D-4DCA-A97A3544AC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0500" y="1111170"/>
            <a:ext cx="4404078" cy="5301205"/>
          </a:xfrm>
          <a:prstGeom prst="rect">
            <a:avLst/>
          </a:prstGeom>
          <a:ln>
            <a:noFill/>
          </a:ln>
          <a:effectLst>
            <a:softEdge rad="112500"/>
          </a:effectLst>
        </p:spPr>
      </p:pic>
    </p:spTree>
    <p:extLst>
      <p:ext uri="{BB962C8B-B14F-4D97-AF65-F5344CB8AC3E}">
        <p14:creationId xmlns:p14="http://schemas.microsoft.com/office/powerpoint/2010/main" val="3491354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33535-A7E6-DE46-2D7F-86085E3E2D16}"/>
              </a:ext>
            </a:extLst>
          </p:cNvPr>
          <p:cNvSpPr>
            <a:spLocks noGrp="1"/>
          </p:cNvSpPr>
          <p:nvPr>
            <p:ph type="title"/>
          </p:nvPr>
        </p:nvSpPr>
        <p:spPr>
          <a:xfrm>
            <a:off x="-541258" y="859421"/>
            <a:ext cx="10018713" cy="1085127"/>
          </a:xfrm>
        </p:spPr>
        <p:txBody>
          <a:bodyPr>
            <a:normAutofit fontScale="90000"/>
          </a:bodyPr>
          <a:lstStyle/>
          <a:p>
            <a:r>
              <a:rPr kumimoji="0" lang="en-US" altLang="en-US" b="1" i="0" u="sng" strike="noStrike" cap="none" normalizeH="0" baseline="0" dirty="0">
                <a:ln>
                  <a:noFill/>
                </a:ln>
                <a:solidFill>
                  <a:schemeClr val="bg2">
                    <a:lumMod val="50000"/>
                  </a:schemeClr>
                </a:solidFill>
                <a:effectLst/>
                <a:latin typeface="Arial" panose="020B0604020202020204" pitchFamily="34" charset="0"/>
              </a:rPr>
              <a:t>Importance of</a:t>
            </a:r>
            <a:r>
              <a:rPr kumimoji="0" lang="en-US" altLang="en-US" b="1" i="0" u="sng" strike="noStrike" cap="none" normalizeH="0" baseline="0" dirty="0">
                <a:ln>
                  <a:noFill/>
                </a:ln>
                <a:solidFill>
                  <a:schemeClr val="tx1"/>
                </a:solidFill>
                <a:effectLst/>
                <a:latin typeface="Arial" panose="020B0604020202020204" pitchFamily="34" charset="0"/>
              </a:rPr>
              <a:t> </a:t>
            </a:r>
            <a:r>
              <a:rPr kumimoji="0" lang="en-US" altLang="en-US" b="1" i="0" u="sng" strike="noStrike" cap="none" normalizeH="0" baseline="0" dirty="0">
                <a:ln>
                  <a:noFill/>
                </a:ln>
                <a:solidFill>
                  <a:schemeClr val="accent6">
                    <a:lumMod val="75000"/>
                  </a:schemeClr>
                </a:solidFill>
                <a:effectLst/>
                <a:latin typeface="Arial" panose="020B0604020202020204" pitchFamily="34" charset="0"/>
              </a:rPr>
              <a:t>the Project</a:t>
            </a:r>
            <a:br>
              <a:rPr kumimoji="0" lang="en-US" altLang="en-US" b="0" i="0" u="sng" strike="noStrike" cap="none" normalizeH="0" baseline="0" dirty="0">
                <a:ln>
                  <a:noFill/>
                </a:ln>
                <a:solidFill>
                  <a:schemeClr val="tx1"/>
                </a:solidFill>
                <a:effectLst/>
                <a:latin typeface="Arial" panose="020B0604020202020204" pitchFamily="34" charset="0"/>
              </a:rPr>
            </a:br>
            <a:endParaRPr lang="en-IN" u="sng" dirty="0"/>
          </a:p>
        </p:txBody>
      </p:sp>
      <p:sp>
        <p:nvSpPr>
          <p:cNvPr id="3" name="Content Placeholder 2">
            <a:extLst>
              <a:ext uri="{FF2B5EF4-FFF2-40B4-BE49-F238E27FC236}">
                <a16:creationId xmlns:a16="http://schemas.microsoft.com/office/drawing/2014/main" id="{2210C1D1-29E2-9829-6AFD-EF255BF48BF1}"/>
              </a:ext>
            </a:extLst>
          </p:cNvPr>
          <p:cNvSpPr>
            <a:spLocks noGrp="1"/>
          </p:cNvSpPr>
          <p:nvPr>
            <p:ph idx="1"/>
          </p:nvPr>
        </p:nvSpPr>
        <p:spPr>
          <a:xfrm>
            <a:off x="1819979" y="1585733"/>
            <a:ext cx="5066958" cy="4205468"/>
          </a:xfrm>
        </p:spPr>
        <p:txBody>
          <a:bodyPr/>
          <a:lstStyle/>
          <a:p>
            <a:r>
              <a:rPr lang="en-US" dirty="0"/>
              <a:t>Credit card fraud detection is vital because it ensures financial stability and customer trust. Preventing fraud minimizes financial losses, strengthens the security of banking systems, and reduces the risk of misuse of sensitive information. This project demonstrates how EDA can play a crucial role in improving fraud detection systems.</a:t>
            </a:r>
            <a:endParaRPr lang="en-IN" dirty="0"/>
          </a:p>
        </p:txBody>
      </p:sp>
      <p:pic>
        <p:nvPicPr>
          <p:cNvPr id="5" name="Picture 4">
            <a:extLst>
              <a:ext uri="{FF2B5EF4-FFF2-40B4-BE49-F238E27FC236}">
                <a16:creationId xmlns:a16="http://schemas.microsoft.com/office/drawing/2014/main" id="{1535F60B-483D-A6E7-CFFF-C35474EC4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5690" y="1263088"/>
            <a:ext cx="4205468" cy="5288185"/>
          </a:xfrm>
          <a:prstGeom prst="rect">
            <a:avLst/>
          </a:prstGeom>
          <a:ln>
            <a:noFill/>
          </a:ln>
          <a:effectLst>
            <a:softEdge rad="112500"/>
          </a:effectLst>
        </p:spPr>
      </p:pic>
    </p:spTree>
    <p:extLst>
      <p:ext uri="{BB962C8B-B14F-4D97-AF65-F5344CB8AC3E}">
        <p14:creationId xmlns:p14="http://schemas.microsoft.com/office/powerpoint/2010/main" val="1191037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25C39-830B-F213-F935-26065DBA71D9}"/>
              </a:ext>
            </a:extLst>
          </p:cNvPr>
          <p:cNvSpPr>
            <a:spLocks noGrp="1"/>
          </p:cNvSpPr>
          <p:nvPr>
            <p:ph type="title"/>
          </p:nvPr>
        </p:nvSpPr>
        <p:spPr>
          <a:xfrm>
            <a:off x="-957944" y="940441"/>
            <a:ext cx="10018713" cy="923082"/>
          </a:xfrm>
        </p:spPr>
        <p:txBody>
          <a:bodyPr>
            <a:normAutofit/>
          </a:bodyPr>
          <a:lstStyle/>
          <a:p>
            <a:r>
              <a:rPr kumimoji="0" lang="en-US" altLang="en-US" b="1" i="0" u="sng" strike="noStrike" cap="none" normalizeH="0" baseline="0" dirty="0">
                <a:ln>
                  <a:noFill/>
                </a:ln>
                <a:solidFill>
                  <a:schemeClr val="bg2">
                    <a:lumMod val="50000"/>
                  </a:schemeClr>
                </a:solidFill>
                <a:effectLst/>
                <a:latin typeface="Arial" panose="020B0604020202020204" pitchFamily="34" charset="0"/>
              </a:rPr>
              <a:t>Dataset</a:t>
            </a:r>
            <a:r>
              <a:rPr kumimoji="0" lang="en-US" altLang="en-US" b="1" i="0" u="sng" strike="noStrike" cap="none" normalizeH="0" baseline="0" dirty="0">
                <a:ln>
                  <a:noFill/>
                </a:ln>
                <a:solidFill>
                  <a:schemeClr val="accent6">
                    <a:lumMod val="75000"/>
                  </a:schemeClr>
                </a:solidFill>
                <a:effectLst/>
                <a:latin typeface="Arial" panose="020B0604020202020204" pitchFamily="34" charset="0"/>
              </a:rPr>
              <a:t> Overview</a:t>
            </a:r>
            <a:endParaRPr lang="en-IN" u="sng" dirty="0">
              <a:solidFill>
                <a:schemeClr val="accent6">
                  <a:lumMod val="75000"/>
                </a:schemeClr>
              </a:solidFill>
            </a:endParaRPr>
          </a:p>
        </p:txBody>
      </p:sp>
      <p:sp>
        <p:nvSpPr>
          <p:cNvPr id="3" name="Content Placeholder 2">
            <a:extLst>
              <a:ext uri="{FF2B5EF4-FFF2-40B4-BE49-F238E27FC236}">
                <a16:creationId xmlns:a16="http://schemas.microsoft.com/office/drawing/2014/main" id="{3A9F8B06-F7F3-05C3-E503-1DA0CDF2903C}"/>
              </a:ext>
            </a:extLst>
          </p:cNvPr>
          <p:cNvSpPr>
            <a:spLocks noGrp="1"/>
          </p:cNvSpPr>
          <p:nvPr>
            <p:ph idx="1"/>
          </p:nvPr>
        </p:nvSpPr>
        <p:spPr>
          <a:xfrm>
            <a:off x="2144070" y="1412112"/>
            <a:ext cx="9106525" cy="3703899"/>
          </a:xfrm>
        </p:spPr>
        <p:txBody>
          <a:bodyPr/>
          <a:lstStyle/>
          <a:p>
            <a:r>
              <a:rPr lang="en-US" dirty="0"/>
              <a:t>The dataset contains anonymized data of European card transactions, with 284,807 entries and 31 features, including 'Time,' 'Amount,' and 'Class.' The dataset highlights the class imbalance, with fraudulent transactions making up only 0.172%. This imbalance emphasizes the challenge of detecting fraud in a massive volume of data.</a:t>
            </a:r>
            <a:endParaRPr lang="en-IN" dirty="0"/>
          </a:p>
        </p:txBody>
      </p:sp>
    </p:spTree>
    <p:extLst>
      <p:ext uri="{BB962C8B-B14F-4D97-AF65-F5344CB8AC3E}">
        <p14:creationId xmlns:p14="http://schemas.microsoft.com/office/powerpoint/2010/main" val="3038723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F2BA-BCAC-2052-5BE8-6FF042B3B5AF}"/>
              </a:ext>
            </a:extLst>
          </p:cNvPr>
          <p:cNvSpPr>
            <a:spLocks noGrp="1"/>
          </p:cNvSpPr>
          <p:nvPr>
            <p:ph type="title"/>
          </p:nvPr>
        </p:nvSpPr>
        <p:spPr>
          <a:xfrm>
            <a:off x="-1189441" y="882571"/>
            <a:ext cx="10018713" cy="1131424"/>
          </a:xfrm>
        </p:spPr>
        <p:txBody>
          <a:bodyPr>
            <a:noAutofit/>
          </a:bodyPr>
          <a:lstStyle/>
          <a:p>
            <a:r>
              <a:rPr lang="en-US" altLang="en-US" b="1" u="sng" dirty="0">
                <a:solidFill>
                  <a:schemeClr val="bg2">
                    <a:lumMod val="50000"/>
                  </a:schemeClr>
                </a:solidFill>
                <a:latin typeface="Arial" panose="020B0604020202020204" pitchFamily="34" charset="0"/>
              </a:rPr>
              <a:t>Data </a:t>
            </a:r>
            <a:r>
              <a:rPr lang="en-US" altLang="en-US" b="1" u="sng" dirty="0">
                <a:solidFill>
                  <a:schemeClr val="accent6">
                    <a:lumMod val="75000"/>
                  </a:schemeClr>
                </a:solidFill>
                <a:latin typeface="Arial" panose="020B0604020202020204" pitchFamily="34" charset="0"/>
              </a:rPr>
              <a:t>cleaning</a:t>
            </a:r>
            <a:br>
              <a:rPr kumimoji="0" lang="en-US" altLang="en-US" b="0" i="0" u="sng" strike="noStrike" cap="none" normalizeH="0" baseline="0" dirty="0">
                <a:ln>
                  <a:noFill/>
                </a:ln>
                <a:solidFill>
                  <a:schemeClr val="tx1"/>
                </a:solidFill>
                <a:effectLst/>
                <a:latin typeface="Arial" panose="020B0604020202020204" pitchFamily="34" charset="0"/>
              </a:rPr>
            </a:br>
            <a:endParaRPr lang="en-IN" u="sng" dirty="0"/>
          </a:p>
        </p:txBody>
      </p:sp>
      <p:sp>
        <p:nvSpPr>
          <p:cNvPr id="3" name="Content Placeholder 2">
            <a:extLst>
              <a:ext uri="{FF2B5EF4-FFF2-40B4-BE49-F238E27FC236}">
                <a16:creationId xmlns:a16="http://schemas.microsoft.com/office/drawing/2014/main" id="{689E8FD1-F97B-E423-EE4D-4EB2F6E1F939}"/>
              </a:ext>
            </a:extLst>
          </p:cNvPr>
          <p:cNvSpPr>
            <a:spLocks noGrp="1"/>
          </p:cNvSpPr>
          <p:nvPr>
            <p:ph idx="1"/>
          </p:nvPr>
        </p:nvSpPr>
        <p:spPr>
          <a:xfrm>
            <a:off x="1773678" y="1636854"/>
            <a:ext cx="9465341" cy="3124201"/>
          </a:xfrm>
        </p:spPr>
        <p:txBody>
          <a:bodyPr/>
          <a:lstStyle/>
          <a:p>
            <a:r>
              <a:rPr lang="en-US" dirty="0"/>
              <a:t>Data cleaning ensures that the dataset is free from errors and inconsistencies. In this project, missing values are identified and handled, duplicate rows are removed, and irrelevant data is excluded. This process ensures the data is reliable and ready for analysis.</a:t>
            </a:r>
            <a:endParaRPr lang="en-IN" dirty="0"/>
          </a:p>
        </p:txBody>
      </p:sp>
    </p:spTree>
    <p:extLst>
      <p:ext uri="{BB962C8B-B14F-4D97-AF65-F5344CB8AC3E}">
        <p14:creationId xmlns:p14="http://schemas.microsoft.com/office/powerpoint/2010/main" val="12575574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127</TotalTime>
  <Words>785</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Corbel</vt:lpstr>
      <vt:lpstr>Wingdings</vt:lpstr>
      <vt:lpstr>Parallax</vt:lpstr>
      <vt:lpstr>Exploratory Data Analysis  (EDA) </vt:lpstr>
      <vt:lpstr>Content:</vt:lpstr>
      <vt:lpstr>Why We Need It (Hook Story) </vt:lpstr>
      <vt:lpstr>Why We Need It (Hook Story) </vt:lpstr>
      <vt:lpstr>Introduction </vt:lpstr>
      <vt:lpstr>Objective of the Project </vt:lpstr>
      <vt:lpstr>Importance of the Project </vt:lpstr>
      <vt:lpstr>Dataset Overview</vt:lpstr>
      <vt:lpstr>Data cleaning </vt:lpstr>
      <vt:lpstr>Data Preprocessing </vt:lpstr>
      <vt:lpstr>Descriptive statistics </vt:lpstr>
      <vt:lpstr>Data visualization </vt:lpstr>
      <vt:lpstr>Demonstration of the project </vt:lpstr>
      <vt:lpstr>Insight from EDA </vt:lpstr>
      <vt:lpstr>Conclusion </vt:lpstr>
      <vt:lpstr>References </vt:lpstr>
      <vt:lpstr>Contact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SATISH NAGAR</dc:creator>
  <cp:lastModifiedBy>SATISH NAGAR</cp:lastModifiedBy>
  <cp:revision>2</cp:revision>
  <dcterms:created xsi:type="dcterms:W3CDTF">2024-11-21T03:16:13Z</dcterms:created>
  <dcterms:modified xsi:type="dcterms:W3CDTF">2024-11-22T13:30:06Z</dcterms:modified>
</cp:coreProperties>
</file>