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58" r:id="rId6"/>
    <p:sldId id="261" r:id="rId7"/>
    <p:sldId id="262" r:id="rId8"/>
    <p:sldId id="263" r:id="rId9"/>
    <p:sldId id="264" r:id="rId10"/>
    <p:sldId id="265" r:id="rId11"/>
    <p:sldId id="266" r:id="rId12"/>
    <p:sldId id="267" r:id="rId13"/>
    <p:sldId id="268" r:id="rId14"/>
    <p:sldId id="269" r:id="rId15"/>
    <p:sldId id="270" r:id="rId16"/>
    <p:sldId id="274" r:id="rId17"/>
    <p:sldId id="271" r:id="rId18"/>
    <p:sldId id="272" r:id="rId19"/>
    <p:sldId id="273"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91" d="100"/>
          <a:sy n="91" d="100"/>
        </p:scale>
        <p:origin x="2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F0F228-3D46-477D-9169-BA21CD4189E5}"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93F2A-EEAD-4B5E-BCC4-8896A2899B7F}" type="slidenum">
              <a:rPr lang="en-IN" smtClean="0"/>
              <a:t>‹#›</a:t>
            </a:fld>
            <a:endParaRPr lang="en-IN"/>
          </a:p>
        </p:txBody>
      </p:sp>
    </p:spTree>
    <p:extLst>
      <p:ext uri="{BB962C8B-B14F-4D97-AF65-F5344CB8AC3E}">
        <p14:creationId xmlns:p14="http://schemas.microsoft.com/office/powerpoint/2010/main" val="3486559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F0F228-3D46-477D-9169-BA21CD4189E5}"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293F2A-EEAD-4B5E-BCC4-8896A2899B7F}" type="slidenum">
              <a:rPr lang="en-IN" smtClean="0"/>
              <a:t>‹#›</a:t>
            </a:fld>
            <a:endParaRPr lang="en-IN"/>
          </a:p>
        </p:txBody>
      </p:sp>
    </p:spTree>
    <p:extLst>
      <p:ext uri="{BB962C8B-B14F-4D97-AF65-F5344CB8AC3E}">
        <p14:creationId xmlns:p14="http://schemas.microsoft.com/office/powerpoint/2010/main" val="113145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F0F228-3D46-477D-9169-BA21CD4189E5}"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93F2A-EEAD-4B5E-BCC4-8896A2899B7F}" type="slidenum">
              <a:rPr lang="en-IN" smtClean="0"/>
              <a:t>‹#›</a:t>
            </a:fld>
            <a:endParaRPr lang="en-IN"/>
          </a:p>
        </p:txBody>
      </p:sp>
    </p:spTree>
    <p:extLst>
      <p:ext uri="{BB962C8B-B14F-4D97-AF65-F5344CB8AC3E}">
        <p14:creationId xmlns:p14="http://schemas.microsoft.com/office/powerpoint/2010/main" val="4064359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EF0F228-3D46-477D-9169-BA21CD4189E5}"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93F2A-EEAD-4B5E-BCC4-8896A2899B7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663642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0F228-3D46-477D-9169-BA21CD4189E5}"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93F2A-EEAD-4B5E-BCC4-8896A2899B7F}" type="slidenum">
              <a:rPr lang="en-IN" smtClean="0"/>
              <a:t>‹#›</a:t>
            </a:fld>
            <a:endParaRPr lang="en-IN"/>
          </a:p>
        </p:txBody>
      </p:sp>
    </p:spTree>
    <p:extLst>
      <p:ext uri="{BB962C8B-B14F-4D97-AF65-F5344CB8AC3E}">
        <p14:creationId xmlns:p14="http://schemas.microsoft.com/office/powerpoint/2010/main" val="2625157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F0F228-3D46-477D-9169-BA21CD4189E5}" type="datetimeFigureOut">
              <a:rPr lang="en-IN" smtClean="0"/>
              <a:t>13-11-2024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93F2A-EEAD-4B5E-BCC4-8896A2899B7F}" type="slidenum">
              <a:rPr lang="en-IN" smtClean="0"/>
              <a:t>‹#›</a:t>
            </a:fld>
            <a:endParaRPr lang="en-IN"/>
          </a:p>
        </p:txBody>
      </p:sp>
    </p:spTree>
    <p:extLst>
      <p:ext uri="{BB962C8B-B14F-4D97-AF65-F5344CB8AC3E}">
        <p14:creationId xmlns:p14="http://schemas.microsoft.com/office/powerpoint/2010/main" val="35795273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EF0F228-3D46-477D-9169-BA21CD4189E5}" type="datetimeFigureOut">
              <a:rPr lang="en-IN" smtClean="0"/>
              <a:t>13-11-2024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93F2A-EEAD-4B5E-BCC4-8896A2899B7F}" type="slidenum">
              <a:rPr lang="en-IN" smtClean="0"/>
              <a:t>‹#›</a:t>
            </a:fld>
            <a:endParaRPr lang="en-IN"/>
          </a:p>
        </p:txBody>
      </p:sp>
    </p:spTree>
    <p:extLst>
      <p:ext uri="{BB962C8B-B14F-4D97-AF65-F5344CB8AC3E}">
        <p14:creationId xmlns:p14="http://schemas.microsoft.com/office/powerpoint/2010/main" val="6249044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0F228-3D46-477D-9169-BA21CD4189E5}"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93F2A-EEAD-4B5E-BCC4-8896A2899B7F}" type="slidenum">
              <a:rPr lang="en-IN" smtClean="0"/>
              <a:t>‹#›</a:t>
            </a:fld>
            <a:endParaRPr lang="en-IN"/>
          </a:p>
        </p:txBody>
      </p:sp>
    </p:spTree>
    <p:extLst>
      <p:ext uri="{BB962C8B-B14F-4D97-AF65-F5344CB8AC3E}">
        <p14:creationId xmlns:p14="http://schemas.microsoft.com/office/powerpoint/2010/main" val="1150248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0F228-3D46-477D-9169-BA21CD4189E5}"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93F2A-EEAD-4B5E-BCC4-8896A2899B7F}" type="slidenum">
              <a:rPr lang="en-IN" smtClean="0"/>
              <a:t>‹#›</a:t>
            </a:fld>
            <a:endParaRPr lang="en-IN"/>
          </a:p>
        </p:txBody>
      </p:sp>
    </p:spTree>
    <p:extLst>
      <p:ext uri="{BB962C8B-B14F-4D97-AF65-F5344CB8AC3E}">
        <p14:creationId xmlns:p14="http://schemas.microsoft.com/office/powerpoint/2010/main" val="304215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F0F228-3D46-477D-9169-BA21CD4189E5}"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93F2A-EEAD-4B5E-BCC4-8896A2899B7F}" type="slidenum">
              <a:rPr lang="en-IN" smtClean="0"/>
              <a:t>‹#›</a:t>
            </a:fld>
            <a:endParaRPr lang="en-IN"/>
          </a:p>
        </p:txBody>
      </p:sp>
    </p:spTree>
    <p:extLst>
      <p:ext uri="{BB962C8B-B14F-4D97-AF65-F5344CB8AC3E}">
        <p14:creationId xmlns:p14="http://schemas.microsoft.com/office/powerpoint/2010/main" val="4112355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F0F228-3D46-477D-9169-BA21CD4189E5}" type="datetimeFigureOut">
              <a:rPr lang="en-IN" smtClean="0"/>
              <a:t>13-11-2024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293F2A-EEAD-4B5E-BCC4-8896A2899B7F}" type="slidenum">
              <a:rPr lang="en-IN" smtClean="0"/>
              <a:t>‹#›</a:t>
            </a:fld>
            <a:endParaRPr lang="en-IN"/>
          </a:p>
        </p:txBody>
      </p:sp>
    </p:spTree>
    <p:extLst>
      <p:ext uri="{BB962C8B-B14F-4D97-AF65-F5344CB8AC3E}">
        <p14:creationId xmlns:p14="http://schemas.microsoft.com/office/powerpoint/2010/main" val="2846896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F0F228-3D46-477D-9169-BA21CD4189E5}"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293F2A-EEAD-4B5E-BCC4-8896A2899B7F}" type="slidenum">
              <a:rPr lang="en-IN" smtClean="0"/>
              <a:t>‹#›</a:t>
            </a:fld>
            <a:endParaRPr lang="en-IN"/>
          </a:p>
        </p:txBody>
      </p:sp>
    </p:spTree>
    <p:extLst>
      <p:ext uri="{BB962C8B-B14F-4D97-AF65-F5344CB8AC3E}">
        <p14:creationId xmlns:p14="http://schemas.microsoft.com/office/powerpoint/2010/main" val="3130411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F0F228-3D46-477D-9169-BA21CD4189E5}" type="datetimeFigureOut">
              <a:rPr lang="en-IN" smtClean="0"/>
              <a:t>13-11-2024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293F2A-EEAD-4B5E-BCC4-8896A2899B7F}" type="slidenum">
              <a:rPr lang="en-IN" smtClean="0"/>
              <a:t>‹#›</a:t>
            </a:fld>
            <a:endParaRPr lang="en-IN"/>
          </a:p>
        </p:txBody>
      </p:sp>
    </p:spTree>
    <p:extLst>
      <p:ext uri="{BB962C8B-B14F-4D97-AF65-F5344CB8AC3E}">
        <p14:creationId xmlns:p14="http://schemas.microsoft.com/office/powerpoint/2010/main" val="3956476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EF0F228-3D46-477D-9169-BA21CD4189E5}" type="datetimeFigureOut">
              <a:rPr lang="en-IN" smtClean="0"/>
              <a:t>13-11-2024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05293F2A-EEAD-4B5E-BCC4-8896A2899B7F}" type="slidenum">
              <a:rPr lang="en-IN" smtClean="0"/>
              <a:t>‹#›</a:t>
            </a:fld>
            <a:endParaRPr lang="en-IN"/>
          </a:p>
        </p:txBody>
      </p:sp>
    </p:spTree>
    <p:extLst>
      <p:ext uri="{BB962C8B-B14F-4D97-AF65-F5344CB8AC3E}">
        <p14:creationId xmlns:p14="http://schemas.microsoft.com/office/powerpoint/2010/main" val="2158957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EF0F228-3D46-477D-9169-BA21CD4189E5}" type="datetimeFigureOut">
              <a:rPr lang="en-IN" smtClean="0"/>
              <a:t>13-11-2024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05293F2A-EEAD-4B5E-BCC4-8896A2899B7F}" type="slidenum">
              <a:rPr lang="en-IN" smtClean="0"/>
              <a:t>‹#›</a:t>
            </a:fld>
            <a:endParaRPr lang="en-IN"/>
          </a:p>
        </p:txBody>
      </p:sp>
    </p:spTree>
    <p:extLst>
      <p:ext uri="{BB962C8B-B14F-4D97-AF65-F5344CB8AC3E}">
        <p14:creationId xmlns:p14="http://schemas.microsoft.com/office/powerpoint/2010/main" val="1515095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EF0F228-3D46-477D-9169-BA21CD4189E5}" type="datetimeFigureOut">
              <a:rPr lang="en-IN" smtClean="0"/>
              <a:t>13-11-2024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05293F2A-EEAD-4B5E-BCC4-8896A2899B7F}" type="slidenum">
              <a:rPr lang="en-IN" smtClean="0"/>
              <a:t>‹#›</a:t>
            </a:fld>
            <a:endParaRPr lang="en-IN"/>
          </a:p>
        </p:txBody>
      </p:sp>
    </p:spTree>
    <p:extLst>
      <p:ext uri="{BB962C8B-B14F-4D97-AF65-F5344CB8AC3E}">
        <p14:creationId xmlns:p14="http://schemas.microsoft.com/office/powerpoint/2010/main" val="2969932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F0F228-3D46-477D-9169-BA21CD4189E5}" type="datetimeFigureOut">
              <a:rPr lang="en-IN" smtClean="0"/>
              <a:t>13-11-2024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293F2A-EEAD-4B5E-BCC4-8896A2899B7F}" type="slidenum">
              <a:rPr lang="en-IN" smtClean="0"/>
              <a:t>‹#›</a:t>
            </a:fld>
            <a:endParaRPr lang="en-IN"/>
          </a:p>
        </p:txBody>
      </p:sp>
    </p:spTree>
    <p:extLst>
      <p:ext uri="{BB962C8B-B14F-4D97-AF65-F5344CB8AC3E}">
        <p14:creationId xmlns:p14="http://schemas.microsoft.com/office/powerpoint/2010/main" val="2300796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EF0F228-3D46-477D-9169-BA21CD4189E5}" type="datetimeFigureOut">
              <a:rPr lang="en-IN" smtClean="0"/>
              <a:t>13-11-2024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5293F2A-EEAD-4B5E-BCC4-8896A2899B7F}" type="slidenum">
              <a:rPr lang="en-IN" smtClean="0"/>
              <a:t>‹#›</a:t>
            </a:fld>
            <a:endParaRPr lang="en-IN"/>
          </a:p>
        </p:txBody>
      </p:sp>
    </p:spTree>
    <p:extLst>
      <p:ext uri="{BB962C8B-B14F-4D97-AF65-F5344CB8AC3E}">
        <p14:creationId xmlns:p14="http://schemas.microsoft.com/office/powerpoint/2010/main" val="190122351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mailto:satishnagar248@gmail.com" TargetMode="Externa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1A2F-1971-014F-6CFF-01B2E9A82EBE}"/>
              </a:ext>
            </a:extLst>
          </p:cNvPr>
          <p:cNvSpPr>
            <a:spLocks noGrp="1"/>
          </p:cNvSpPr>
          <p:nvPr>
            <p:ph type="ctrTitle"/>
          </p:nvPr>
        </p:nvSpPr>
        <p:spPr>
          <a:xfrm>
            <a:off x="928452" y="1103851"/>
            <a:ext cx="8825658" cy="3329581"/>
          </a:xfrm>
        </p:spPr>
        <p:txBody>
          <a:bodyPr/>
          <a:lstStyle/>
          <a:p>
            <a:r>
              <a:rPr lang="en-US" sz="6600" b="1" i="1" u="sng" dirty="0"/>
              <a:t>Future Location Prediction System</a:t>
            </a:r>
            <a:endParaRPr lang="en-IN" sz="6600" dirty="0"/>
          </a:p>
        </p:txBody>
      </p:sp>
      <p:sp>
        <p:nvSpPr>
          <p:cNvPr id="3" name="Subtitle 2">
            <a:extLst>
              <a:ext uri="{FF2B5EF4-FFF2-40B4-BE49-F238E27FC236}">
                <a16:creationId xmlns:a16="http://schemas.microsoft.com/office/drawing/2014/main" id="{A9F43367-3241-760F-5081-E1B1AC1DC7DE}"/>
              </a:ext>
            </a:extLst>
          </p:cNvPr>
          <p:cNvSpPr>
            <a:spLocks noGrp="1"/>
          </p:cNvSpPr>
          <p:nvPr>
            <p:ph type="subTitle" idx="1"/>
          </p:nvPr>
        </p:nvSpPr>
        <p:spPr>
          <a:xfrm>
            <a:off x="1154955" y="4777380"/>
            <a:ext cx="8825658" cy="1396917"/>
          </a:xfrm>
        </p:spPr>
        <p:txBody>
          <a:bodyPr>
            <a:normAutofit fontScale="77500" lnSpcReduction="20000"/>
          </a:bodyPr>
          <a:lstStyle/>
          <a:p>
            <a:r>
              <a:rPr lang="en-US" sz="3400" b="1" dirty="0"/>
              <a:t>SATISH NAGAR</a:t>
            </a:r>
          </a:p>
          <a:p>
            <a:r>
              <a:rPr lang="en-US" sz="3400" b="1" dirty="0"/>
              <a:t>DATA SCIENCE INTERN</a:t>
            </a:r>
          </a:p>
          <a:p>
            <a:r>
              <a:rPr lang="en-US" sz="3400" b="1" dirty="0"/>
              <a:t>AT HACKVEDA</a:t>
            </a:r>
          </a:p>
          <a:p>
            <a:endParaRPr lang="en-US" sz="3400" b="1" dirty="0"/>
          </a:p>
          <a:p>
            <a:endParaRPr lang="en-IN" b="1" dirty="0"/>
          </a:p>
          <a:p>
            <a:endParaRPr lang="en-IN" dirty="0"/>
          </a:p>
        </p:txBody>
      </p:sp>
      <p:pic>
        <p:nvPicPr>
          <p:cNvPr id="5" name="Picture 4">
            <a:extLst>
              <a:ext uri="{FF2B5EF4-FFF2-40B4-BE49-F238E27FC236}">
                <a16:creationId xmlns:a16="http://schemas.microsoft.com/office/drawing/2014/main" id="{DA70F8CF-651D-F1C8-55F2-4F332F0AF3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1069" y="1125129"/>
            <a:ext cx="4461939" cy="4461939"/>
          </a:xfrm>
          <a:prstGeom prst="rect">
            <a:avLst/>
          </a:prstGeom>
        </p:spPr>
      </p:pic>
    </p:spTree>
    <p:extLst>
      <p:ext uri="{BB962C8B-B14F-4D97-AF65-F5344CB8AC3E}">
        <p14:creationId xmlns:p14="http://schemas.microsoft.com/office/powerpoint/2010/main" val="213501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B467-A6C7-BB76-43BC-A5F9936E8E6D}"/>
              </a:ext>
            </a:extLst>
          </p:cNvPr>
          <p:cNvSpPr>
            <a:spLocks noGrp="1"/>
          </p:cNvSpPr>
          <p:nvPr>
            <p:ph type="title"/>
          </p:nvPr>
        </p:nvSpPr>
        <p:spPr/>
        <p:txBody>
          <a:bodyPr/>
          <a:lstStyle/>
          <a:p>
            <a:r>
              <a:rPr kumimoji="0" lang="en-US" altLang="en-US" sz="4400" b="1" i="0" u="sng" strike="noStrike" cap="none" normalizeH="0" baseline="0" dirty="0">
                <a:ln>
                  <a:noFill/>
                </a:ln>
                <a:solidFill>
                  <a:srgbClr val="FFFF00"/>
                </a:solidFill>
                <a:effectLst/>
                <a:latin typeface="Arial" panose="020B0604020202020204" pitchFamily="34" charset="0"/>
              </a:rPr>
              <a:t>Dataiku</a:t>
            </a:r>
            <a:r>
              <a:rPr kumimoji="0" lang="en-US" altLang="en-US" sz="4400" b="1" i="0" u="sng" strike="noStrike" cap="none" normalizeH="0" baseline="0" dirty="0">
                <a:ln>
                  <a:noFill/>
                </a:ln>
                <a:solidFill>
                  <a:schemeClr val="tx1"/>
                </a:solidFill>
                <a:effectLst/>
                <a:latin typeface="Arial" panose="020B0604020202020204" pitchFamily="34" charset="0"/>
              </a:rPr>
              <a:t> DSS Setup</a:t>
            </a:r>
            <a:endParaRPr lang="en-IN" u="sng" dirty="0"/>
          </a:p>
        </p:txBody>
      </p:sp>
      <p:sp>
        <p:nvSpPr>
          <p:cNvPr id="3" name="Content Placeholder 2">
            <a:extLst>
              <a:ext uri="{FF2B5EF4-FFF2-40B4-BE49-F238E27FC236}">
                <a16:creationId xmlns:a16="http://schemas.microsoft.com/office/drawing/2014/main" id="{1E6653E2-83A0-16E1-4C6B-35621A331E45}"/>
              </a:ext>
            </a:extLst>
          </p:cNvPr>
          <p:cNvSpPr>
            <a:spLocks noGrp="1"/>
          </p:cNvSpPr>
          <p:nvPr>
            <p:ph idx="1"/>
          </p:nvPr>
        </p:nvSpPr>
        <p:spPr>
          <a:xfrm>
            <a:off x="1103312" y="2052918"/>
            <a:ext cx="5951829" cy="4195481"/>
          </a:xfrm>
        </p:spPr>
        <p:txBody>
          <a:bodyPr/>
          <a:lstStyle/>
          <a:p>
            <a:r>
              <a:rPr lang="en-US" b="1" dirty="0"/>
              <a:t>Dataiku DSS</a:t>
            </a:r>
            <a:r>
              <a:rPr lang="en-US" dirty="0"/>
              <a:t> is a platform for data science and machine learning that helps manage datasets, clean data, build models, and deploy solutions. </a:t>
            </a:r>
          </a:p>
          <a:p>
            <a:r>
              <a:rPr lang="en-US" dirty="0"/>
              <a:t>In this project, we used Dataiku to set up the environment, load the dataset, and perform data preprocessing and model training.</a:t>
            </a:r>
            <a:endParaRPr lang="en-IN" dirty="0"/>
          </a:p>
        </p:txBody>
      </p:sp>
      <p:pic>
        <p:nvPicPr>
          <p:cNvPr id="6" name="Picture 5">
            <a:extLst>
              <a:ext uri="{FF2B5EF4-FFF2-40B4-BE49-F238E27FC236}">
                <a16:creationId xmlns:a16="http://schemas.microsoft.com/office/drawing/2014/main" id="{393A50FC-5AC7-F99A-852A-F52BE0041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121" y="2781300"/>
            <a:ext cx="3965018" cy="1908146"/>
          </a:xfrm>
          <a:prstGeom prst="rect">
            <a:avLst/>
          </a:prstGeom>
        </p:spPr>
      </p:pic>
    </p:spTree>
    <p:extLst>
      <p:ext uri="{BB962C8B-B14F-4D97-AF65-F5344CB8AC3E}">
        <p14:creationId xmlns:p14="http://schemas.microsoft.com/office/powerpoint/2010/main" val="357683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D9F15-79E4-05D8-2E81-DDE3432C269C}"/>
              </a:ext>
            </a:extLst>
          </p:cNvPr>
          <p:cNvSpPr>
            <a:spLocks noGrp="1"/>
          </p:cNvSpPr>
          <p:nvPr>
            <p:ph type="title"/>
          </p:nvPr>
        </p:nvSpPr>
        <p:spPr/>
        <p:txBody>
          <a:bodyPr/>
          <a:lstStyle/>
          <a:p>
            <a:r>
              <a:rPr kumimoji="0" lang="en-US" altLang="en-US" sz="4400" b="1" i="0" u="sng" strike="noStrike" cap="none" normalizeH="0" baseline="0" dirty="0">
                <a:ln>
                  <a:noFill/>
                </a:ln>
                <a:solidFill>
                  <a:srgbClr val="FFFF00"/>
                </a:solidFill>
                <a:effectLst/>
                <a:latin typeface="Arial" panose="020B0604020202020204" pitchFamily="34" charset="0"/>
              </a:rPr>
              <a:t>Demonstration</a:t>
            </a:r>
            <a:r>
              <a:rPr kumimoji="0" lang="en-US" altLang="en-US" sz="4400" b="1" i="0" u="sng" strike="noStrike" cap="none" normalizeH="0" baseline="0" dirty="0">
                <a:ln>
                  <a:noFill/>
                </a:ln>
                <a:solidFill>
                  <a:schemeClr val="tx1"/>
                </a:solidFill>
                <a:effectLst/>
                <a:latin typeface="Arial" panose="020B0604020202020204" pitchFamily="34" charset="0"/>
              </a:rPr>
              <a:t> Part</a:t>
            </a:r>
            <a:br>
              <a:rPr kumimoji="0" lang="en-US" altLang="en-US" sz="4400" b="0" i="0" u="sng" strike="noStrike" cap="none" normalizeH="0" baseline="0" dirty="0">
                <a:ln>
                  <a:noFill/>
                </a:ln>
                <a:solidFill>
                  <a:schemeClr val="tx1"/>
                </a:solidFill>
                <a:effectLst/>
                <a:latin typeface="Arial" panose="020B0604020202020204" pitchFamily="34" charset="0"/>
              </a:rPr>
            </a:br>
            <a:endParaRPr lang="en-IN" u="sng" dirty="0"/>
          </a:p>
        </p:txBody>
      </p:sp>
      <p:sp>
        <p:nvSpPr>
          <p:cNvPr id="3" name="Content Placeholder 2">
            <a:extLst>
              <a:ext uri="{FF2B5EF4-FFF2-40B4-BE49-F238E27FC236}">
                <a16:creationId xmlns:a16="http://schemas.microsoft.com/office/drawing/2014/main" id="{447867BF-D278-BB67-3790-3AF761F8148E}"/>
              </a:ext>
            </a:extLst>
          </p:cNvPr>
          <p:cNvSpPr>
            <a:spLocks noGrp="1"/>
          </p:cNvSpPr>
          <p:nvPr>
            <p:ph idx="1"/>
          </p:nvPr>
        </p:nvSpPr>
        <p:spPr>
          <a:xfrm>
            <a:off x="1103313" y="2052918"/>
            <a:ext cx="5180041" cy="4195481"/>
          </a:xfrm>
        </p:spPr>
        <p:txBody>
          <a:bodyPr/>
          <a:lstStyle/>
          <a:p>
            <a:r>
              <a:rPr lang="en-US" b="1" dirty="0"/>
              <a:t>Demonstration</a:t>
            </a:r>
            <a:r>
              <a:rPr lang="en-US" dirty="0"/>
              <a:t> refers to the practical application and walkthrough of the steps taken to build, train, and evaluate the </a:t>
            </a:r>
            <a:r>
              <a:rPr lang="en-US" i="1" dirty="0"/>
              <a:t>Future Location Prediction System</a:t>
            </a:r>
            <a:r>
              <a:rPr lang="en-US" dirty="0"/>
              <a:t>.</a:t>
            </a:r>
          </a:p>
          <a:p>
            <a:r>
              <a:rPr lang="en-US" dirty="0"/>
              <a:t> It involves showing how the data is processed, cleaned, and used to train a machine learning model, followed by testing its accuracy and performance.</a:t>
            </a:r>
            <a:endParaRPr lang="en-IN" dirty="0"/>
          </a:p>
        </p:txBody>
      </p:sp>
      <p:pic>
        <p:nvPicPr>
          <p:cNvPr id="7" name="Picture 6">
            <a:extLst>
              <a:ext uri="{FF2B5EF4-FFF2-40B4-BE49-F238E27FC236}">
                <a16:creationId xmlns:a16="http://schemas.microsoft.com/office/drawing/2014/main" id="{DCD92C2F-54D1-3535-2207-9820E104F9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898" y="1940469"/>
            <a:ext cx="3587875" cy="3587875"/>
          </a:xfrm>
          <a:prstGeom prst="rect">
            <a:avLst/>
          </a:prstGeom>
        </p:spPr>
      </p:pic>
    </p:spTree>
    <p:extLst>
      <p:ext uri="{BB962C8B-B14F-4D97-AF65-F5344CB8AC3E}">
        <p14:creationId xmlns:p14="http://schemas.microsoft.com/office/powerpoint/2010/main" val="1806110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172C-82CE-7C40-0180-16042711CD47}"/>
              </a:ext>
            </a:extLst>
          </p:cNvPr>
          <p:cNvSpPr>
            <a:spLocks noGrp="1"/>
          </p:cNvSpPr>
          <p:nvPr>
            <p:ph type="title"/>
          </p:nvPr>
        </p:nvSpPr>
        <p:spPr/>
        <p:txBody>
          <a:bodyPr/>
          <a:lstStyle/>
          <a:p>
            <a:r>
              <a:rPr kumimoji="0" lang="en-US" altLang="en-US" sz="4400" b="1" i="0" u="sng" strike="noStrike" cap="none" normalizeH="0" baseline="0" dirty="0">
                <a:ln>
                  <a:noFill/>
                </a:ln>
                <a:solidFill>
                  <a:schemeClr val="tx1"/>
                </a:solidFill>
                <a:effectLst/>
                <a:latin typeface="Arial" panose="020B0604020202020204" pitchFamily="34" charset="0"/>
              </a:rPr>
              <a:t>Data </a:t>
            </a:r>
            <a:r>
              <a:rPr kumimoji="0" lang="en-US" altLang="en-US" sz="4400" b="1" i="0" u="sng" strike="noStrike" cap="none" normalizeH="0" baseline="0" dirty="0">
                <a:ln>
                  <a:noFill/>
                </a:ln>
                <a:solidFill>
                  <a:srgbClr val="FFFF00"/>
                </a:solidFill>
                <a:effectLst/>
                <a:latin typeface="Arial" panose="020B0604020202020204" pitchFamily="34" charset="0"/>
              </a:rPr>
              <a:t>Cleaning</a:t>
            </a:r>
            <a:r>
              <a:rPr kumimoji="0" lang="en-US" altLang="en-US" sz="4400" b="1" i="0" u="sng" strike="noStrike" cap="none" normalizeH="0" baseline="0" dirty="0">
                <a:ln>
                  <a:noFill/>
                </a:ln>
                <a:solidFill>
                  <a:schemeClr val="tx1"/>
                </a:solidFill>
                <a:effectLst/>
                <a:latin typeface="Arial" panose="020B0604020202020204" pitchFamily="34" charset="0"/>
              </a:rPr>
              <a:t> </a:t>
            </a:r>
            <a:br>
              <a:rPr kumimoji="0" lang="en-US" altLang="en-US" sz="4400" b="1" i="0" u="sng" strike="noStrike" cap="none" normalizeH="0" baseline="0" dirty="0">
                <a:ln>
                  <a:noFill/>
                </a:ln>
                <a:solidFill>
                  <a:schemeClr val="tx1"/>
                </a:solidFill>
                <a:effectLst/>
                <a:latin typeface="Arial" panose="020B0604020202020204" pitchFamily="34" charset="0"/>
              </a:rPr>
            </a:br>
            <a:endParaRPr lang="en-IN" b="1" u="sng" dirty="0"/>
          </a:p>
        </p:txBody>
      </p:sp>
      <p:sp>
        <p:nvSpPr>
          <p:cNvPr id="3" name="Content Placeholder 2">
            <a:extLst>
              <a:ext uri="{FF2B5EF4-FFF2-40B4-BE49-F238E27FC236}">
                <a16:creationId xmlns:a16="http://schemas.microsoft.com/office/drawing/2014/main" id="{CAD9287B-6347-30B8-54AB-D555DD9AA3A9}"/>
              </a:ext>
            </a:extLst>
          </p:cNvPr>
          <p:cNvSpPr>
            <a:spLocks noGrp="1"/>
          </p:cNvSpPr>
          <p:nvPr>
            <p:ph idx="1"/>
          </p:nvPr>
        </p:nvSpPr>
        <p:spPr>
          <a:xfrm>
            <a:off x="1103313" y="2052918"/>
            <a:ext cx="5658214" cy="4195481"/>
          </a:xfrm>
        </p:spPr>
        <p:txBody>
          <a:bodyPr/>
          <a:lstStyle/>
          <a:p>
            <a:r>
              <a:rPr lang="en-IN" b="1" dirty="0"/>
              <a:t>Data Cleaning</a:t>
            </a:r>
            <a:r>
              <a:rPr lang="en-IN" dirty="0"/>
              <a:t> in Dataiku for this project involves preparing the dataset by:</a:t>
            </a:r>
          </a:p>
          <a:p>
            <a:pPr lvl="1">
              <a:buFont typeface="Courier New" panose="02070309020205020404" pitchFamily="49" charset="0"/>
              <a:buChar char="o"/>
            </a:pPr>
            <a:r>
              <a:rPr lang="en-IN" dirty="0"/>
              <a:t>Removing or handling missing values (nulls).</a:t>
            </a:r>
          </a:p>
          <a:p>
            <a:pPr lvl="1">
              <a:buFont typeface="Courier New" panose="02070309020205020404" pitchFamily="49" charset="0"/>
              <a:buChar char="o"/>
            </a:pPr>
            <a:r>
              <a:rPr lang="en-IN" dirty="0"/>
              <a:t>Correcting invalid or inconsistent data (e.g., incorrect locations).</a:t>
            </a:r>
          </a:p>
          <a:p>
            <a:pPr lvl="1">
              <a:buFont typeface="Courier New" panose="02070309020205020404" pitchFamily="49" charset="0"/>
              <a:buChar char="o"/>
            </a:pPr>
            <a:r>
              <a:rPr lang="en-IN" dirty="0"/>
              <a:t>Ensuring data consistency (e.g., proper formatting).</a:t>
            </a:r>
          </a:p>
          <a:p>
            <a:endParaRPr lang="en-IN" dirty="0"/>
          </a:p>
        </p:txBody>
      </p:sp>
      <p:pic>
        <p:nvPicPr>
          <p:cNvPr id="9" name="Picture 8">
            <a:extLst>
              <a:ext uri="{FF2B5EF4-FFF2-40B4-BE49-F238E27FC236}">
                <a16:creationId xmlns:a16="http://schemas.microsoft.com/office/drawing/2014/main" id="{4CE0F43A-4234-0A03-3791-9CBC84832C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3790" y="1924530"/>
            <a:ext cx="3495456" cy="3495456"/>
          </a:xfrm>
          <a:prstGeom prst="rect">
            <a:avLst/>
          </a:prstGeom>
        </p:spPr>
      </p:pic>
    </p:spTree>
    <p:extLst>
      <p:ext uri="{BB962C8B-B14F-4D97-AF65-F5344CB8AC3E}">
        <p14:creationId xmlns:p14="http://schemas.microsoft.com/office/powerpoint/2010/main" val="420910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69C0-70E7-450B-E4D9-3E321CBD12E6}"/>
              </a:ext>
            </a:extLst>
          </p:cNvPr>
          <p:cNvSpPr>
            <a:spLocks noGrp="1"/>
          </p:cNvSpPr>
          <p:nvPr>
            <p:ph type="title"/>
          </p:nvPr>
        </p:nvSpPr>
        <p:spPr/>
        <p:txBody>
          <a:bodyPr/>
          <a:lstStyle/>
          <a:p>
            <a:r>
              <a:rPr kumimoji="0" lang="en-US" altLang="en-US" sz="4400" b="1" i="0" u="sng" strike="noStrike" cap="none" normalizeH="0" baseline="0" dirty="0">
                <a:ln>
                  <a:noFill/>
                </a:ln>
                <a:solidFill>
                  <a:srgbClr val="FFFF00"/>
                </a:solidFill>
                <a:effectLst/>
                <a:latin typeface="Arial" panose="020B0604020202020204" pitchFamily="34" charset="0"/>
              </a:rPr>
              <a:t>Target</a:t>
            </a:r>
            <a:br>
              <a:rPr kumimoji="0" lang="en-US" altLang="en-US" sz="4400" b="0" i="0" u="sng" strike="noStrike" cap="none" normalizeH="0" baseline="0" dirty="0">
                <a:ln>
                  <a:noFill/>
                </a:ln>
                <a:solidFill>
                  <a:srgbClr val="FFFF00"/>
                </a:solidFill>
                <a:effectLst/>
                <a:latin typeface="Arial" panose="020B0604020202020204" pitchFamily="34" charset="0"/>
              </a:rPr>
            </a:br>
            <a:endParaRPr lang="en-IN" u="sng" dirty="0">
              <a:solidFill>
                <a:srgbClr val="FFFF00"/>
              </a:solidFill>
            </a:endParaRPr>
          </a:p>
        </p:txBody>
      </p:sp>
      <p:sp>
        <p:nvSpPr>
          <p:cNvPr id="3" name="Content Placeholder 2">
            <a:extLst>
              <a:ext uri="{FF2B5EF4-FFF2-40B4-BE49-F238E27FC236}">
                <a16:creationId xmlns:a16="http://schemas.microsoft.com/office/drawing/2014/main" id="{04AFF0A4-50FB-8CE2-6F7C-91753D6C3309}"/>
              </a:ext>
            </a:extLst>
          </p:cNvPr>
          <p:cNvSpPr>
            <a:spLocks noGrp="1"/>
          </p:cNvSpPr>
          <p:nvPr>
            <p:ph idx="1"/>
          </p:nvPr>
        </p:nvSpPr>
        <p:spPr>
          <a:xfrm>
            <a:off x="1103312" y="2052918"/>
            <a:ext cx="4307587" cy="4195481"/>
          </a:xfrm>
        </p:spPr>
        <p:txBody>
          <a:bodyPr/>
          <a:lstStyle/>
          <a:p>
            <a:r>
              <a:rPr lang="en-US" dirty="0"/>
              <a:t>The goal of the model is to predict </a:t>
            </a:r>
            <a:r>
              <a:rPr lang="en-US" b="1" dirty="0" err="1"/>
              <a:t>latEnd</a:t>
            </a:r>
            <a:r>
              <a:rPr lang="en-US" dirty="0"/>
              <a:t> (the ending latitude of a location), which helps determine the next location in a series of movements.</a:t>
            </a:r>
            <a:endParaRPr lang="en-IN" dirty="0"/>
          </a:p>
        </p:txBody>
      </p:sp>
      <p:pic>
        <p:nvPicPr>
          <p:cNvPr id="5" name="Picture 4">
            <a:extLst>
              <a:ext uri="{FF2B5EF4-FFF2-40B4-BE49-F238E27FC236}">
                <a16:creationId xmlns:a16="http://schemas.microsoft.com/office/drawing/2014/main" id="{79CB86F1-112E-CA9E-0096-B73D4EBF8F60}"/>
              </a:ext>
            </a:extLst>
          </p:cNvPr>
          <p:cNvPicPr>
            <a:picLocks noChangeAspect="1"/>
          </p:cNvPicPr>
          <p:nvPr/>
        </p:nvPicPr>
        <p:blipFill>
          <a:blip r:embed="rId2"/>
          <a:stretch>
            <a:fillRect/>
          </a:stretch>
        </p:blipFill>
        <p:spPr>
          <a:xfrm>
            <a:off x="6571064" y="1839551"/>
            <a:ext cx="5249025" cy="4116634"/>
          </a:xfrm>
          <a:prstGeom prst="rect">
            <a:avLst/>
          </a:prstGeom>
        </p:spPr>
      </p:pic>
    </p:spTree>
    <p:extLst>
      <p:ext uri="{BB962C8B-B14F-4D97-AF65-F5344CB8AC3E}">
        <p14:creationId xmlns:p14="http://schemas.microsoft.com/office/powerpoint/2010/main" val="701477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70BCA-BF0A-005D-E980-38DDE6E10FB5}"/>
              </a:ext>
            </a:extLst>
          </p:cNvPr>
          <p:cNvSpPr>
            <a:spLocks noGrp="1"/>
          </p:cNvSpPr>
          <p:nvPr>
            <p:ph type="title"/>
          </p:nvPr>
        </p:nvSpPr>
        <p:spPr/>
        <p:txBody>
          <a:bodyPr/>
          <a:lstStyle/>
          <a:p>
            <a:r>
              <a:rPr kumimoji="0" lang="en-US" altLang="en-US" sz="4400" b="1" i="0" u="sng" strike="noStrike" cap="none" normalizeH="0" baseline="0" dirty="0">
                <a:ln>
                  <a:noFill/>
                </a:ln>
                <a:solidFill>
                  <a:srgbClr val="FFFF00"/>
                </a:solidFill>
                <a:effectLst/>
                <a:latin typeface="Arial" panose="020B0604020202020204" pitchFamily="34" charset="0"/>
              </a:rPr>
              <a:t>Train</a:t>
            </a:r>
            <a:endParaRPr lang="en-IN" b="1" u="sng" dirty="0">
              <a:solidFill>
                <a:srgbClr val="FFFF00"/>
              </a:solidFill>
            </a:endParaRPr>
          </a:p>
        </p:txBody>
      </p:sp>
      <p:sp>
        <p:nvSpPr>
          <p:cNvPr id="3" name="Content Placeholder 2">
            <a:extLst>
              <a:ext uri="{FF2B5EF4-FFF2-40B4-BE49-F238E27FC236}">
                <a16:creationId xmlns:a16="http://schemas.microsoft.com/office/drawing/2014/main" id="{9E97768F-34EA-0A66-43E0-7D1529F94D10}"/>
              </a:ext>
            </a:extLst>
          </p:cNvPr>
          <p:cNvSpPr>
            <a:spLocks noGrp="1"/>
          </p:cNvSpPr>
          <p:nvPr>
            <p:ph idx="1"/>
          </p:nvPr>
        </p:nvSpPr>
        <p:spPr>
          <a:xfrm>
            <a:off x="1103313" y="2052918"/>
            <a:ext cx="3963638" cy="4195481"/>
          </a:xfrm>
        </p:spPr>
        <p:txBody>
          <a:bodyPr/>
          <a:lstStyle/>
          <a:p>
            <a:r>
              <a:rPr lang="en-US" dirty="0"/>
              <a:t>In test set </a:t>
            </a:r>
            <a:r>
              <a:rPr lang="en-US" b="1" dirty="0"/>
              <a:t>Split the Dataset</a:t>
            </a:r>
          </a:p>
          <a:p>
            <a:r>
              <a:rPr lang="en-US" dirty="0"/>
              <a:t> 80% of training Ratio and train speed is 20.</a:t>
            </a:r>
          </a:p>
          <a:p>
            <a:r>
              <a:rPr lang="en-US" dirty="0"/>
              <a:t> This allows us to test how well the model generalizes to new, unseen data.</a:t>
            </a:r>
            <a:endParaRPr lang="en-IN" dirty="0"/>
          </a:p>
        </p:txBody>
      </p:sp>
      <p:pic>
        <p:nvPicPr>
          <p:cNvPr id="5" name="Picture 4">
            <a:extLst>
              <a:ext uri="{FF2B5EF4-FFF2-40B4-BE49-F238E27FC236}">
                <a16:creationId xmlns:a16="http://schemas.microsoft.com/office/drawing/2014/main" id="{476F8B75-6C92-EF51-512F-291F2DD0012A}"/>
              </a:ext>
            </a:extLst>
          </p:cNvPr>
          <p:cNvPicPr>
            <a:picLocks noChangeAspect="1"/>
          </p:cNvPicPr>
          <p:nvPr/>
        </p:nvPicPr>
        <p:blipFill>
          <a:blip r:embed="rId2"/>
          <a:stretch>
            <a:fillRect/>
          </a:stretch>
        </p:blipFill>
        <p:spPr>
          <a:xfrm>
            <a:off x="6096000" y="1794258"/>
            <a:ext cx="5536859" cy="4195481"/>
          </a:xfrm>
          <a:prstGeom prst="rect">
            <a:avLst/>
          </a:prstGeom>
        </p:spPr>
      </p:pic>
    </p:spTree>
    <p:extLst>
      <p:ext uri="{BB962C8B-B14F-4D97-AF65-F5344CB8AC3E}">
        <p14:creationId xmlns:p14="http://schemas.microsoft.com/office/powerpoint/2010/main" val="45001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F0C4-9EE5-0389-2D90-AC99DFE431A1}"/>
              </a:ext>
            </a:extLst>
          </p:cNvPr>
          <p:cNvSpPr>
            <a:spLocks noGrp="1"/>
          </p:cNvSpPr>
          <p:nvPr>
            <p:ph type="title"/>
          </p:nvPr>
        </p:nvSpPr>
        <p:spPr/>
        <p:txBody>
          <a:bodyPr/>
          <a:lstStyle/>
          <a:p>
            <a:r>
              <a:rPr kumimoji="0" lang="en-US" altLang="en-US" sz="4400" b="1" i="0" u="sng" strike="noStrike" cap="none" normalizeH="0" baseline="0" dirty="0">
                <a:ln>
                  <a:noFill/>
                </a:ln>
                <a:solidFill>
                  <a:srgbClr val="FFFF00"/>
                </a:solidFill>
                <a:effectLst/>
                <a:latin typeface="Arial" panose="020B0604020202020204" pitchFamily="34" charset="0"/>
              </a:rPr>
              <a:t>Metrics</a:t>
            </a:r>
            <a:endParaRPr lang="en-IN" b="1" u="sng" dirty="0">
              <a:solidFill>
                <a:srgbClr val="FFFF00"/>
              </a:solidFill>
            </a:endParaRPr>
          </a:p>
        </p:txBody>
      </p:sp>
      <p:sp>
        <p:nvSpPr>
          <p:cNvPr id="3" name="Content Placeholder 2">
            <a:extLst>
              <a:ext uri="{FF2B5EF4-FFF2-40B4-BE49-F238E27FC236}">
                <a16:creationId xmlns:a16="http://schemas.microsoft.com/office/drawing/2014/main" id="{F37D0C8D-A46E-CD4C-A131-D89281E447F7}"/>
              </a:ext>
            </a:extLst>
          </p:cNvPr>
          <p:cNvSpPr>
            <a:spLocks noGrp="1"/>
          </p:cNvSpPr>
          <p:nvPr>
            <p:ph idx="1"/>
          </p:nvPr>
        </p:nvSpPr>
        <p:spPr>
          <a:xfrm>
            <a:off x="1103313" y="2052918"/>
            <a:ext cx="4366309" cy="4195481"/>
          </a:xfrm>
        </p:spPr>
        <p:txBody>
          <a:bodyPr/>
          <a:lstStyle/>
          <a:p>
            <a:r>
              <a:rPr lang="en-US" dirty="0"/>
              <a:t>We use the </a:t>
            </a:r>
            <a:r>
              <a:rPr lang="en-US" b="1" dirty="0"/>
              <a:t>R² score</a:t>
            </a:r>
            <a:r>
              <a:rPr lang="en-US" dirty="0"/>
              <a:t> to measure the model’s accuracy</a:t>
            </a:r>
            <a:endParaRPr lang="en-IN" dirty="0"/>
          </a:p>
        </p:txBody>
      </p:sp>
      <p:pic>
        <p:nvPicPr>
          <p:cNvPr id="5" name="Picture 4">
            <a:extLst>
              <a:ext uri="{FF2B5EF4-FFF2-40B4-BE49-F238E27FC236}">
                <a16:creationId xmlns:a16="http://schemas.microsoft.com/office/drawing/2014/main" id="{6653B1F0-D30C-6AB2-E524-78E55ECB6628}"/>
              </a:ext>
            </a:extLst>
          </p:cNvPr>
          <p:cNvPicPr>
            <a:picLocks noChangeAspect="1"/>
          </p:cNvPicPr>
          <p:nvPr/>
        </p:nvPicPr>
        <p:blipFill>
          <a:blip r:embed="rId2"/>
          <a:stretch>
            <a:fillRect/>
          </a:stretch>
        </p:blipFill>
        <p:spPr>
          <a:xfrm>
            <a:off x="6316911" y="1758869"/>
            <a:ext cx="5116837" cy="4489530"/>
          </a:xfrm>
          <a:prstGeom prst="rect">
            <a:avLst/>
          </a:prstGeom>
        </p:spPr>
      </p:pic>
    </p:spTree>
    <p:extLst>
      <p:ext uri="{BB962C8B-B14F-4D97-AF65-F5344CB8AC3E}">
        <p14:creationId xmlns:p14="http://schemas.microsoft.com/office/powerpoint/2010/main" val="120748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336E5-B2B7-7D57-7070-DABF593B837C}"/>
              </a:ext>
            </a:extLst>
          </p:cNvPr>
          <p:cNvSpPr>
            <a:spLocks noGrp="1"/>
          </p:cNvSpPr>
          <p:nvPr>
            <p:ph type="title"/>
          </p:nvPr>
        </p:nvSpPr>
        <p:spPr/>
        <p:txBody>
          <a:bodyPr/>
          <a:lstStyle/>
          <a:p>
            <a:r>
              <a:rPr lang="en-US" altLang="en-US" sz="4400" b="1" u="sng" dirty="0">
                <a:solidFill>
                  <a:srgbClr val="FFFF00"/>
                </a:solidFill>
                <a:latin typeface="Arial" panose="020B0604020202020204" pitchFamily="34" charset="0"/>
              </a:rPr>
              <a:t>Algorithm</a:t>
            </a:r>
            <a:endParaRPr lang="en-IN" b="1" u="sng" dirty="0">
              <a:solidFill>
                <a:srgbClr val="FFFF00"/>
              </a:solidFill>
            </a:endParaRPr>
          </a:p>
        </p:txBody>
      </p:sp>
      <p:sp>
        <p:nvSpPr>
          <p:cNvPr id="3" name="Content Placeholder 2">
            <a:extLst>
              <a:ext uri="{FF2B5EF4-FFF2-40B4-BE49-F238E27FC236}">
                <a16:creationId xmlns:a16="http://schemas.microsoft.com/office/drawing/2014/main" id="{AC335521-988A-8249-926D-09FAED6C027C}"/>
              </a:ext>
            </a:extLst>
          </p:cNvPr>
          <p:cNvSpPr>
            <a:spLocks noGrp="1"/>
          </p:cNvSpPr>
          <p:nvPr>
            <p:ph idx="1"/>
          </p:nvPr>
        </p:nvSpPr>
        <p:spPr>
          <a:xfrm>
            <a:off x="1103313" y="2052918"/>
            <a:ext cx="5163264" cy="4195481"/>
          </a:xfrm>
        </p:spPr>
        <p:txBody>
          <a:bodyPr/>
          <a:lstStyle/>
          <a:p>
            <a:r>
              <a:rPr lang="en-US" dirty="0"/>
              <a:t>The algorithm cleans the data, selects features, splits it into training and validation sets, trains a model, tunes it with Grid Search, evaluates accuracy with the R² score, and predicts **</a:t>
            </a:r>
            <a:r>
              <a:rPr lang="en-US" dirty="0" err="1"/>
              <a:t>latEnd</a:t>
            </a:r>
            <a:r>
              <a:rPr lang="en-US" dirty="0"/>
              <a:t>** for new data.</a:t>
            </a:r>
            <a:endParaRPr lang="en-IN" dirty="0"/>
          </a:p>
        </p:txBody>
      </p:sp>
      <p:pic>
        <p:nvPicPr>
          <p:cNvPr id="9" name="Picture 8">
            <a:extLst>
              <a:ext uri="{FF2B5EF4-FFF2-40B4-BE49-F238E27FC236}">
                <a16:creationId xmlns:a16="http://schemas.microsoft.com/office/drawing/2014/main" id="{006533DE-22E5-C8D8-479D-F48830F4D9B0}"/>
              </a:ext>
            </a:extLst>
          </p:cNvPr>
          <p:cNvPicPr>
            <a:picLocks noChangeAspect="1"/>
          </p:cNvPicPr>
          <p:nvPr/>
        </p:nvPicPr>
        <p:blipFill>
          <a:blip r:embed="rId2"/>
          <a:stretch>
            <a:fillRect/>
          </a:stretch>
        </p:blipFill>
        <p:spPr>
          <a:xfrm>
            <a:off x="6681257" y="1550564"/>
            <a:ext cx="4542071" cy="4697835"/>
          </a:xfrm>
          <a:prstGeom prst="rect">
            <a:avLst/>
          </a:prstGeom>
        </p:spPr>
      </p:pic>
    </p:spTree>
    <p:extLst>
      <p:ext uri="{BB962C8B-B14F-4D97-AF65-F5344CB8AC3E}">
        <p14:creationId xmlns:p14="http://schemas.microsoft.com/office/powerpoint/2010/main" val="18107610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4B79A-D9CD-F34A-D794-1CE6C0B27DE7}"/>
              </a:ext>
            </a:extLst>
          </p:cNvPr>
          <p:cNvSpPr>
            <a:spLocks noGrp="1"/>
          </p:cNvSpPr>
          <p:nvPr>
            <p:ph type="title"/>
          </p:nvPr>
        </p:nvSpPr>
        <p:spPr/>
        <p:txBody>
          <a:bodyPr/>
          <a:lstStyle/>
          <a:p>
            <a:r>
              <a:rPr kumimoji="0" lang="en-US" altLang="en-US" sz="4400" b="1" i="0" u="sng" strike="noStrike" cap="none" normalizeH="0" baseline="0" dirty="0">
                <a:ln>
                  <a:noFill/>
                </a:ln>
                <a:solidFill>
                  <a:schemeClr val="tx1"/>
                </a:solidFill>
                <a:effectLst/>
                <a:latin typeface="Arial" panose="020B0604020202020204" pitchFamily="34" charset="0"/>
              </a:rPr>
              <a:t>Feature </a:t>
            </a:r>
            <a:r>
              <a:rPr kumimoji="0" lang="en-US" altLang="en-US" sz="4400" b="1" i="0" u="sng" strike="noStrike" cap="none" normalizeH="0" baseline="0" dirty="0">
                <a:ln>
                  <a:noFill/>
                </a:ln>
                <a:solidFill>
                  <a:srgbClr val="FFFF00"/>
                </a:solidFill>
                <a:effectLst/>
                <a:latin typeface="Arial" panose="020B0604020202020204" pitchFamily="34" charset="0"/>
              </a:rPr>
              <a:t>Handling</a:t>
            </a:r>
            <a:br>
              <a:rPr kumimoji="0" lang="en-US" altLang="en-US" sz="4400" b="1" i="0" u="sng" strike="noStrike" cap="none" normalizeH="0" baseline="0" dirty="0">
                <a:ln>
                  <a:noFill/>
                </a:ln>
                <a:solidFill>
                  <a:schemeClr val="tx1"/>
                </a:solidFill>
                <a:effectLst/>
                <a:latin typeface="Arial" panose="020B0604020202020204" pitchFamily="34" charset="0"/>
              </a:rPr>
            </a:br>
            <a:endParaRPr lang="en-IN" b="1" u="sng" dirty="0"/>
          </a:p>
        </p:txBody>
      </p:sp>
      <p:sp>
        <p:nvSpPr>
          <p:cNvPr id="3" name="Content Placeholder 2">
            <a:extLst>
              <a:ext uri="{FF2B5EF4-FFF2-40B4-BE49-F238E27FC236}">
                <a16:creationId xmlns:a16="http://schemas.microsoft.com/office/drawing/2014/main" id="{583D983B-903D-EFA9-467D-2F4B25FC546C}"/>
              </a:ext>
            </a:extLst>
          </p:cNvPr>
          <p:cNvSpPr>
            <a:spLocks noGrp="1"/>
          </p:cNvSpPr>
          <p:nvPr>
            <p:ph idx="1"/>
          </p:nvPr>
        </p:nvSpPr>
        <p:spPr>
          <a:xfrm>
            <a:off x="1103313" y="2052918"/>
            <a:ext cx="4992688" cy="4195481"/>
          </a:xfrm>
        </p:spPr>
        <p:txBody>
          <a:bodyPr/>
          <a:lstStyle/>
          <a:p>
            <a:r>
              <a:rPr lang="en-US" dirty="0"/>
              <a:t>The model focuses on </a:t>
            </a:r>
            <a:r>
              <a:rPr lang="en-US" b="1" dirty="0" err="1"/>
              <a:t>latEnd</a:t>
            </a:r>
            <a:r>
              <a:rPr lang="en-US" dirty="0"/>
              <a:t> as the target variable to predict the next location. Features like </a:t>
            </a:r>
            <a:r>
              <a:rPr lang="en-US" b="1" dirty="0" err="1"/>
              <a:t>latStart</a:t>
            </a:r>
            <a:r>
              <a:rPr lang="en-US" b="1" dirty="0"/>
              <a:t>, </a:t>
            </a:r>
            <a:r>
              <a:rPr lang="en-US" b="1" dirty="0" err="1"/>
              <a:t>lonStart</a:t>
            </a:r>
            <a:r>
              <a:rPr lang="en-US" b="1" dirty="0"/>
              <a:t>, </a:t>
            </a:r>
            <a:r>
              <a:rPr lang="en-US" b="1" dirty="0" err="1"/>
              <a:t>eventTimeStart</a:t>
            </a:r>
            <a:r>
              <a:rPr lang="en-US" dirty="0"/>
              <a:t>, etc., are used as inputs to the model to predict </a:t>
            </a:r>
            <a:r>
              <a:rPr lang="en-US" b="1" dirty="0" err="1"/>
              <a:t>latEnd</a:t>
            </a:r>
            <a:r>
              <a:rPr lang="en-US" dirty="0"/>
              <a:t>.</a:t>
            </a:r>
          </a:p>
          <a:p>
            <a:r>
              <a:rPr lang="en-US" b="1" dirty="0"/>
              <a:t>Change as per need!!</a:t>
            </a:r>
            <a:endParaRPr lang="en-IN" b="1" dirty="0"/>
          </a:p>
        </p:txBody>
      </p:sp>
      <p:pic>
        <p:nvPicPr>
          <p:cNvPr id="7" name="Picture 6">
            <a:extLst>
              <a:ext uri="{FF2B5EF4-FFF2-40B4-BE49-F238E27FC236}">
                <a16:creationId xmlns:a16="http://schemas.microsoft.com/office/drawing/2014/main" id="{B0970DE8-F77D-EA79-7D2A-0B1855F4C3AE}"/>
              </a:ext>
            </a:extLst>
          </p:cNvPr>
          <p:cNvPicPr>
            <a:picLocks noChangeAspect="1"/>
          </p:cNvPicPr>
          <p:nvPr/>
        </p:nvPicPr>
        <p:blipFill>
          <a:blip r:embed="rId2"/>
          <a:stretch>
            <a:fillRect/>
          </a:stretch>
        </p:blipFill>
        <p:spPr>
          <a:xfrm>
            <a:off x="6694415" y="1853248"/>
            <a:ext cx="4317554" cy="4614665"/>
          </a:xfrm>
          <a:prstGeom prst="rect">
            <a:avLst/>
          </a:prstGeom>
        </p:spPr>
      </p:pic>
    </p:spTree>
    <p:extLst>
      <p:ext uri="{BB962C8B-B14F-4D97-AF65-F5344CB8AC3E}">
        <p14:creationId xmlns:p14="http://schemas.microsoft.com/office/powerpoint/2010/main" val="281547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D01B-C501-A596-0DA9-4EF0A9BB06C7}"/>
              </a:ext>
            </a:extLst>
          </p:cNvPr>
          <p:cNvSpPr>
            <a:spLocks noGrp="1"/>
          </p:cNvSpPr>
          <p:nvPr>
            <p:ph type="title"/>
          </p:nvPr>
        </p:nvSpPr>
        <p:spPr/>
        <p:txBody>
          <a:bodyPr/>
          <a:lstStyle/>
          <a:p>
            <a:r>
              <a:rPr kumimoji="0" lang="en-US" altLang="en-US" sz="4400" b="1" i="0" u="sng" strike="noStrike" cap="none" normalizeH="0" baseline="0" dirty="0">
                <a:ln>
                  <a:noFill/>
                </a:ln>
                <a:solidFill>
                  <a:srgbClr val="FFFF00"/>
                </a:solidFill>
                <a:effectLst/>
                <a:latin typeface="Arial" panose="020B0604020202020204" pitchFamily="34" charset="0"/>
              </a:rPr>
              <a:t>Hyperparameter</a:t>
            </a:r>
            <a:r>
              <a:rPr kumimoji="0" lang="en-US" altLang="en-US" sz="4400" b="1" i="0" u="sng" strike="noStrike" cap="none" normalizeH="0" baseline="0" dirty="0">
                <a:ln>
                  <a:noFill/>
                </a:ln>
                <a:solidFill>
                  <a:schemeClr val="tx1"/>
                </a:solidFill>
                <a:effectLst/>
                <a:latin typeface="Arial" panose="020B0604020202020204" pitchFamily="34" charset="0"/>
              </a:rPr>
              <a:t> Tuning</a:t>
            </a:r>
            <a:br>
              <a:rPr kumimoji="0" lang="en-US" altLang="en-US" sz="4400" b="1" i="0" u="sng" strike="noStrike" cap="none" normalizeH="0" baseline="0" dirty="0">
                <a:ln>
                  <a:noFill/>
                </a:ln>
                <a:solidFill>
                  <a:schemeClr val="tx1"/>
                </a:solidFill>
                <a:effectLst/>
                <a:latin typeface="Arial" panose="020B0604020202020204" pitchFamily="34" charset="0"/>
              </a:rPr>
            </a:br>
            <a:endParaRPr lang="en-IN" b="1" u="sng" dirty="0"/>
          </a:p>
        </p:txBody>
      </p:sp>
      <p:sp>
        <p:nvSpPr>
          <p:cNvPr id="3" name="Content Placeholder 2">
            <a:extLst>
              <a:ext uri="{FF2B5EF4-FFF2-40B4-BE49-F238E27FC236}">
                <a16:creationId xmlns:a16="http://schemas.microsoft.com/office/drawing/2014/main" id="{A55CFF03-8E36-8EBA-8BD6-7D2AB06DA7E4}"/>
              </a:ext>
            </a:extLst>
          </p:cNvPr>
          <p:cNvSpPr>
            <a:spLocks noGrp="1"/>
          </p:cNvSpPr>
          <p:nvPr>
            <p:ph idx="1"/>
          </p:nvPr>
        </p:nvSpPr>
        <p:spPr>
          <a:xfrm>
            <a:off x="1103312" y="2052918"/>
            <a:ext cx="3862971" cy="4195481"/>
          </a:xfrm>
        </p:spPr>
        <p:txBody>
          <a:bodyPr/>
          <a:lstStyle/>
          <a:p>
            <a:r>
              <a:rPr lang="en-US" dirty="0"/>
              <a:t>Hyperparameter tuning is done using the </a:t>
            </a:r>
            <a:r>
              <a:rPr lang="en-US" b="1" dirty="0"/>
              <a:t>Grid Search technique or Strategy. </a:t>
            </a:r>
          </a:p>
          <a:p>
            <a:r>
              <a:rPr lang="en-US" dirty="0"/>
              <a:t>Which involves testing multiple combinations of hyperparameters to find the best-performing model configuration.</a:t>
            </a:r>
            <a:endParaRPr lang="en-IN" dirty="0"/>
          </a:p>
        </p:txBody>
      </p:sp>
      <p:pic>
        <p:nvPicPr>
          <p:cNvPr id="5" name="Picture 4">
            <a:extLst>
              <a:ext uri="{FF2B5EF4-FFF2-40B4-BE49-F238E27FC236}">
                <a16:creationId xmlns:a16="http://schemas.microsoft.com/office/drawing/2014/main" id="{6F78179B-F7F1-F0F6-86B0-3F5F153BADC3}"/>
              </a:ext>
            </a:extLst>
          </p:cNvPr>
          <p:cNvPicPr>
            <a:picLocks noChangeAspect="1"/>
          </p:cNvPicPr>
          <p:nvPr/>
        </p:nvPicPr>
        <p:blipFill>
          <a:blip r:embed="rId2"/>
          <a:stretch>
            <a:fillRect/>
          </a:stretch>
        </p:blipFill>
        <p:spPr>
          <a:xfrm>
            <a:off x="5745101" y="1538897"/>
            <a:ext cx="5800788" cy="4392120"/>
          </a:xfrm>
          <a:prstGeom prst="rect">
            <a:avLst/>
          </a:prstGeom>
        </p:spPr>
      </p:pic>
    </p:spTree>
    <p:extLst>
      <p:ext uri="{BB962C8B-B14F-4D97-AF65-F5344CB8AC3E}">
        <p14:creationId xmlns:p14="http://schemas.microsoft.com/office/powerpoint/2010/main" val="4183836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9F8C0-E478-3761-9D9C-118890E55159}"/>
              </a:ext>
            </a:extLst>
          </p:cNvPr>
          <p:cNvSpPr>
            <a:spLocks noGrp="1"/>
          </p:cNvSpPr>
          <p:nvPr>
            <p:ph type="title"/>
          </p:nvPr>
        </p:nvSpPr>
        <p:spPr/>
        <p:txBody>
          <a:bodyPr/>
          <a:lstStyle/>
          <a:p>
            <a:r>
              <a:rPr kumimoji="0" lang="en-US" altLang="en-US" sz="4400" b="1" i="0" u="sng" strike="noStrike" cap="none" normalizeH="0" baseline="0" dirty="0">
                <a:ln>
                  <a:noFill/>
                </a:ln>
                <a:solidFill>
                  <a:schemeClr val="tx1"/>
                </a:solidFill>
                <a:effectLst/>
                <a:latin typeface="Arial" panose="020B0604020202020204" pitchFamily="34" charset="0"/>
              </a:rPr>
              <a:t>Project </a:t>
            </a:r>
            <a:r>
              <a:rPr kumimoji="0" lang="en-US" altLang="en-US" sz="4400" b="1" i="0" u="sng" strike="noStrike" cap="none" normalizeH="0" baseline="0" dirty="0">
                <a:ln>
                  <a:noFill/>
                </a:ln>
                <a:solidFill>
                  <a:srgbClr val="FFFF00"/>
                </a:solidFill>
                <a:effectLst/>
                <a:latin typeface="Arial" panose="020B0604020202020204" pitchFamily="34" charset="0"/>
              </a:rPr>
              <a:t>Snapshot</a:t>
            </a:r>
            <a:br>
              <a:rPr kumimoji="0" lang="en-US" altLang="en-US" sz="4400" b="1" i="0" u="sng" strike="noStrike" cap="none" normalizeH="0" baseline="0" dirty="0">
                <a:ln>
                  <a:noFill/>
                </a:ln>
                <a:solidFill>
                  <a:schemeClr val="tx1"/>
                </a:solidFill>
                <a:effectLst/>
                <a:latin typeface="Arial" panose="020B0604020202020204" pitchFamily="34" charset="0"/>
              </a:rPr>
            </a:br>
            <a:endParaRPr lang="en-IN" b="1" u="sng" dirty="0"/>
          </a:p>
        </p:txBody>
      </p:sp>
      <p:pic>
        <p:nvPicPr>
          <p:cNvPr id="7" name="Content Placeholder 6">
            <a:extLst>
              <a:ext uri="{FF2B5EF4-FFF2-40B4-BE49-F238E27FC236}">
                <a16:creationId xmlns:a16="http://schemas.microsoft.com/office/drawing/2014/main" id="{F4AC4DAB-49CA-9B4A-6325-5A1F36E4B1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2596" y="1627463"/>
            <a:ext cx="9969595" cy="4949505"/>
          </a:xfrm>
        </p:spPr>
      </p:pic>
    </p:spTree>
    <p:extLst>
      <p:ext uri="{BB962C8B-B14F-4D97-AF65-F5344CB8AC3E}">
        <p14:creationId xmlns:p14="http://schemas.microsoft.com/office/powerpoint/2010/main" val="2788685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1DECF-9202-D377-2D96-3A2629F4B4DE}"/>
              </a:ext>
            </a:extLst>
          </p:cNvPr>
          <p:cNvSpPr>
            <a:spLocks noGrp="1"/>
          </p:cNvSpPr>
          <p:nvPr>
            <p:ph type="title"/>
          </p:nvPr>
        </p:nvSpPr>
        <p:spPr/>
        <p:txBody>
          <a:bodyPr/>
          <a:lstStyle/>
          <a:p>
            <a:r>
              <a:rPr lang="en-US" b="1" u="sng" dirty="0">
                <a:solidFill>
                  <a:srgbClr val="FFFF00"/>
                </a:solidFill>
              </a:rPr>
              <a:t>OUTLINES:</a:t>
            </a:r>
            <a:endParaRPr lang="en-IN" b="1" u="sng" dirty="0">
              <a:solidFill>
                <a:srgbClr val="FFFF00"/>
              </a:solidFill>
            </a:endParaRPr>
          </a:p>
        </p:txBody>
      </p:sp>
      <p:sp>
        <p:nvSpPr>
          <p:cNvPr id="4" name="Rectangle 1">
            <a:extLst>
              <a:ext uri="{FF2B5EF4-FFF2-40B4-BE49-F238E27FC236}">
                <a16:creationId xmlns:a16="http://schemas.microsoft.com/office/drawing/2014/main" id="{AA5C0C78-430B-2375-39C6-752D9560E4F8}"/>
              </a:ext>
            </a:extLst>
          </p:cNvPr>
          <p:cNvSpPr>
            <a:spLocks noGrp="1" noChangeArrowheads="1"/>
          </p:cNvSpPr>
          <p:nvPr>
            <p:ph idx="1"/>
          </p:nvPr>
        </p:nvSpPr>
        <p:spPr bwMode="auto">
          <a:xfrm>
            <a:off x="2383472" y="1060184"/>
            <a:ext cx="370710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Why We Need It (Hook Story)</a:t>
            </a:r>
          </a:p>
          <a:p>
            <a:pPr defTabSz="914400" eaLnBrk="0" fontAlgn="base" hangingPunct="0">
              <a:spcBef>
                <a:spcPct val="0"/>
              </a:spcBef>
              <a:spcAft>
                <a:spcPct val="0"/>
              </a:spcAft>
              <a:buClrTx/>
              <a:buSzTx/>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Arial" panose="020B0604020202020204" pitchFamily="34" charset="0"/>
              </a:rPr>
              <a:t>Introduction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Objective of the Project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Importance of the Project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Data Source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Dataset Description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Dataiku DSS Setup</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Demonstration Part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600" b="0" i="0" u="none" strike="noStrike" cap="none" normalizeH="0" baseline="0" dirty="0">
                <a:ln>
                  <a:noFill/>
                </a:ln>
                <a:solidFill>
                  <a:schemeClr val="tx1"/>
                </a:solidFill>
                <a:effectLst/>
                <a:latin typeface="Arial" panose="020B0604020202020204" pitchFamily="34" charset="0"/>
              </a:rPr>
              <a:t>Data Cleaning </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600" b="0" i="0" u="none" strike="noStrike" cap="none" normalizeH="0" baseline="0" dirty="0">
                <a:ln>
                  <a:noFill/>
                </a:ln>
                <a:solidFill>
                  <a:schemeClr val="tx1"/>
                </a:solidFill>
                <a:effectLst/>
                <a:latin typeface="Arial" panose="020B0604020202020204" pitchFamily="34" charset="0"/>
              </a:rPr>
              <a:t>Target</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600" b="0" i="0" u="none" strike="noStrike" cap="none" normalizeH="0" baseline="0" dirty="0">
                <a:ln>
                  <a:noFill/>
                </a:ln>
                <a:solidFill>
                  <a:schemeClr val="tx1"/>
                </a:solidFill>
                <a:effectLst/>
                <a:latin typeface="Arial" panose="020B0604020202020204" pitchFamily="34" charset="0"/>
              </a:rPr>
              <a:t>Train </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600" b="0" i="0" u="none" strike="noStrike" cap="none" normalizeH="0" baseline="0" dirty="0">
                <a:ln>
                  <a:noFill/>
                </a:ln>
                <a:solidFill>
                  <a:schemeClr val="tx1"/>
                </a:solidFill>
                <a:effectLst/>
                <a:latin typeface="Arial" panose="020B0604020202020204" pitchFamily="34" charset="0"/>
              </a:rPr>
              <a:t>Metrics </a:t>
            </a:r>
          </a:p>
          <a:p>
            <a:pPr lvl="1" defTabSz="914400" eaLnBrk="0" fontAlgn="base" hangingPunct="0">
              <a:spcBef>
                <a:spcPct val="0"/>
              </a:spcBef>
              <a:spcAft>
                <a:spcPct val="0"/>
              </a:spcAft>
              <a:buClrTx/>
              <a:buSzTx/>
              <a:buFont typeface="Courier New" panose="02070309020205020404" pitchFamily="49" charset="0"/>
              <a:buChar char="o"/>
            </a:pPr>
            <a:r>
              <a:rPr lang="en-US" altLang="en-US" sz="1600" dirty="0">
                <a:latin typeface="Arial" panose="020B0604020202020204" pitchFamily="34" charset="0"/>
              </a:rPr>
              <a:t>Algorithm </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600" b="0" i="0" u="none" strike="noStrike" cap="none" normalizeH="0" baseline="0" dirty="0">
                <a:ln>
                  <a:noFill/>
                </a:ln>
                <a:solidFill>
                  <a:schemeClr val="tx1"/>
                </a:solidFill>
                <a:effectLst/>
                <a:latin typeface="Arial" panose="020B0604020202020204" pitchFamily="34" charset="0"/>
              </a:rPr>
              <a:t>Feature Handling</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600" b="0" i="0" u="none" strike="noStrike" cap="none" normalizeH="0" baseline="0" dirty="0">
                <a:ln>
                  <a:noFill/>
                </a:ln>
                <a:solidFill>
                  <a:schemeClr val="tx1"/>
                </a:solidFill>
                <a:effectLst/>
                <a:latin typeface="Arial" panose="020B0604020202020204" pitchFamily="34" charset="0"/>
              </a:rPr>
              <a:t>Hyperparameter Tuning</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600" b="0" i="0" u="none" strike="noStrike" cap="none" normalizeH="0" baseline="0" dirty="0">
                <a:ln>
                  <a:noFill/>
                </a:ln>
                <a:solidFill>
                  <a:schemeClr val="tx1"/>
                </a:solidFill>
                <a:effectLst/>
                <a:latin typeface="Arial" panose="020B0604020202020204" pitchFamily="34" charset="0"/>
              </a:rPr>
              <a:t>Start Training</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1600" b="0" i="0" u="none" strike="noStrike" cap="none" normalizeH="0" baseline="0" dirty="0">
                <a:ln>
                  <a:noFill/>
                </a:ln>
                <a:solidFill>
                  <a:schemeClr val="tx1"/>
                </a:solidFill>
                <a:effectLst/>
                <a:latin typeface="Arial" panose="020B0604020202020204" pitchFamily="34" charset="0"/>
              </a:rPr>
              <a:t>Project Snapshot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Conclusion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References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1800" b="1" dirty="0">
                <a:latin typeface="Arial" panose="020B0604020202020204" pitchFamily="34" charset="0"/>
              </a:rPr>
              <a:t>Contact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EF756439-44E9-7A94-955A-14BE7F828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4190" y="1727250"/>
            <a:ext cx="3637229" cy="3637229"/>
          </a:xfrm>
          <a:prstGeom prst="rect">
            <a:avLst/>
          </a:prstGeom>
        </p:spPr>
      </p:pic>
    </p:spTree>
    <p:extLst>
      <p:ext uri="{BB962C8B-B14F-4D97-AF65-F5344CB8AC3E}">
        <p14:creationId xmlns:p14="http://schemas.microsoft.com/office/powerpoint/2010/main" val="627889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ACF7-58E1-2A47-7F9C-D4DC6C1B993A}"/>
              </a:ext>
            </a:extLst>
          </p:cNvPr>
          <p:cNvSpPr>
            <a:spLocks noGrp="1"/>
          </p:cNvSpPr>
          <p:nvPr>
            <p:ph type="title"/>
          </p:nvPr>
        </p:nvSpPr>
        <p:spPr/>
        <p:txBody>
          <a:bodyPr/>
          <a:lstStyle/>
          <a:p>
            <a:r>
              <a:rPr kumimoji="0" lang="en-US" altLang="en-US" sz="4400" b="1" strike="noStrike" cap="none" normalizeH="0" baseline="0" dirty="0">
                <a:ln>
                  <a:noFill/>
                </a:ln>
                <a:solidFill>
                  <a:srgbClr val="FFFF00"/>
                </a:solidFill>
                <a:effectLst/>
                <a:latin typeface="Arial" panose="020B0604020202020204" pitchFamily="34" charset="0"/>
              </a:rPr>
              <a:t>Conclusion</a:t>
            </a:r>
            <a:endParaRPr lang="en-IN" b="1" dirty="0">
              <a:solidFill>
                <a:srgbClr val="FFFF00"/>
              </a:solidFill>
            </a:endParaRPr>
          </a:p>
        </p:txBody>
      </p:sp>
      <p:sp>
        <p:nvSpPr>
          <p:cNvPr id="3" name="Content Placeholder 2">
            <a:extLst>
              <a:ext uri="{FF2B5EF4-FFF2-40B4-BE49-F238E27FC236}">
                <a16:creationId xmlns:a16="http://schemas.microsoft.com/office/drawing/2014/main" id="{25C9F8F9-3240-052F-DC30-9F909B617B8F}"/>
              </a:ext>
            </a:extLst>
          </p:cNvPr>
          <p:cNvSpPr>
            <a:spLocks noGrp="1"/>
          </p:cNvSpPr>
          <p:nvPr>
            <p:ph idx="1"/>
          </p:nvPr>
        </p:nvSpPr>
        <p:spPr>
          <a:xfrm>
            <a:off x="1103312" y="2052918"/>
            <a:ext cx="6765561" cy="4195481"/>
          </a:xfrm>
        </p:spPr>
        <p:txBody>
          <a:bodyPr/>
          <a:lstStyle/>
          <a:p>
            <a:r>
              <a:rPr lang="en-US" dirty="0"/>
              <a:t>The </a:t>
            </a:r>
            <a:r>
              <a:rPr lang="en-US" b="1" dirty="0"/>
              <a:t>Future Location Prediction System </a:t>
            </a:r>
            <a:r>
              <a:rPr lang="en-US" dirty="0"/>
              <a:t>predicts future positions using past location data, enabling smarter travel decisions. By applying machine learning and data processing, it helps improve traffic management, optimize routes for businesses, and enhance emergency services. This project demonstrates the real-world benefits of predictive models, with potential for future advancements. As the model evolves, it can revolutionize transportation and urban planning, leading to more efficient, smarter cities.</a:t>
            </a:r>
            <a:endParaRPr lang="en-IN" dirty="0"/>
          </a:p>
        </p:txBody>
      </p:sp>
      <p:pic>
        <p:nvPicPr>
          <p:cNvPr id="5" name="Picture 4">
            <a:extLst>
              <a:ext uri="{FF2B5EF4-FFF2-40B4-BE49-F238E27FC236}">
                <a16:creationId xmlns:a16="http://schemas.microsoft.com/office/drawing/2014/main" id="{C2F603B9-7088-399A-FFAC-756CC0CC3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2081" y="2402703"/>
            <a:ext cx="2823639" cy="2823639"/>
          </a:xfrm>
          <a:prstGeom prst="rect">
            <a:avLst/>
          </a:prstGeom>
        </p:spPr>
      </p:pic>
    </p:spTree>
    <p:extLst>
      <p:ext uri="{BB962C8B-B14F-4D97-AF65-F5344CB8AC3E}">
        <p14:creationId xmlns:p14="http://schemas.microsoft.com/office/powerpoint/2010/main" val="2478799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E9B9-D33A-D49F-D1C0-30D5378E04A2}"/>
              </a:ext>
            </a:extLst>
          </p:cNvPr>
          <p:cNvSpPr>
            <a:spLocks noGrp="1"/>
          </p:cNvSpPr>
          <p:nvPr>
            <p:ph type="title"/>
          </p:nvPr>
        </p:nvSpPr>
        <p:spPr/>
        <p:txBody>
          <a:bodyPr/>
          <a:lstStyle/>
          <a:p>
            <a:r>
              <a:rPr kumimoji="0" lang="en-US" altLang="en-US" sz="4400" b="1" i="0" u="sng" strike="noStrike" cap="none" normalizeH="0" baseline="0" dirty="0">
                <a:ln>
                  <a:noFill/>
                </a:ln>
                <a:solidFill>
                  <a:srgbClr val="FFFF00"/>
                </a:solidFill>
                <a:effectLst/>
                <a:latin typeface="Arial" panose="020B0604020202020204" pitchFamily="34" charset="0"/>
              </a:rPr>
              <a:t>References</a:t>
            </a:r>
            <a:endParaRPr lang="en-IN" b="1" u="sng" dirty="0">
              <a:solidFill>
                <a:srgbClr val="FFFF00"/>
              </a:solidFill>
            </a:endParaRPr>
          </a:p>
        </p:txBody>
      </p:sp>
      <p:sp>
        <p:nvSpPr>
          <p:cNvPr id="3" name="Content Placeholder 2">
            <a:extLst>
              <a:ext uri="{FF2B5EF4-FFF2-40B4-BE49-F238E27FC236}">
                <a16:creationId xmlns:a16="http://schemas.microsoft.com/office/drawing/2014/main" id="{60459A27-61EE-DE23-41B9-FE0EB1E19150}"/>
              </a:ext>
            </a:extLst>
          </p:cNvPr>
          <p:cNvSpPr>
            <a:spLocks noGrp="1"/>
          </p:cNvSpPr>
          <p:nvPr>
            <p:ph idx="1"/>
          </p:nvPr>
        </p:nvSpPr>
        <p:spPr>
          <a:xfrm>
            <a:off x="1103312" y="1406965"/>
            <a:ext cx="8946541" cy="4195481"/>
          </a:xfrm>
        </p:spPr>
        <p:txBody>
          <a:bodyPr>
            <a:normAutofit/>
          </a:bodyPr>
          <a:lstStyle/>
          <a:p>
            <a:pPr marL="0" indent="0">
              <a:buNone/>
            </a:pPr>
            <a:endParaRPr lang="en-IN" sz="3600" b="1" dirty="0"/>
          </a:p>
          <a:p>
            <a:pPr marL="742950" lvl="1" indent="-285750">
              <a:buFont typeface="+mj-lt"/>
              <a:buAutoNum type="arabicPeriod"/>
            </a:pPr>
            <a:r>
              <a:rPr lang="en-IN" sz="3200" b="1" dirty="0"/>
              <a:t>ChatGPT</a:t>
            </a:r>
          </a:p>
          <a:p>
            <a:pPr marL="742950" lvl="1" indent="-285750">
              <a:buFont typeface="+mj-lt"/>
              <a:buAutoNum type="arabicPeriod"/>
            </a:pPr>
            <a:r>
              <a:rPr lang="en-IN" sz="3200" b="1" dirty="0"/>
              <a:t>YouTube</a:t>
            </a:r>
          </a:p>
          <a:p>
            <a:pPr marL="742950" lvl="1" indent="-285750">
              <a:buFont typeface="+mj-lt"/>
              <a:buAutoNum type="arabicPeriod"/>
            </a:pPr>
            <a:r>
              <a:rPr lang="en-IN" sz="3200" b="1" dirty="0" err="1"/>
              <a:t>Hackveda</a:t>
            </a:r>
            <a:endParaRPr lang="en-IN" sz="3200" b="1" dirty="0"/>
          </a:p>
          <a:p>
            <a:pPr marL="742950" lvl="1" indent="-285750">
              <a:buFont typeface="+mj-lt"/>
              <a:buAutoNum type="arabicPeriod"/>
            </a:pPr>
            <a:r>
              <a:rPr lang="en-IN" sz="3200" b="1" dirty="0"/>
              <a:t>Google</a:t>
            </a:r>
          </a:p>
          <a:p>
            <a:endParaRPr lang="en-IN" sz="3600" b="1" dirty="0"/>
          </a:p>
        </p:txBody>
      </p:sp>
      <p:pic>
        <p:nvPicPr>
          <p:cNvPr id="4" name="Picture 2">
            <a:extLst>
              <a:ext uri="{FF2B5EF4-FFF2-40B4-BE49-F238E27FC236}">
                <a16:creationId xmlns:a16="http://schemas.microsoft.com/office/drawing/2014/main" id="{129E5A3E-02B5-5E64-DE41-5C6A63698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5672" y="1964720"/>
            <a:ext cx="2331480" cy="173094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20F7F49-CDCA-F001-4D16-14C96BDDF5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7996" y="3417703"/>
            <a:ext cx="1730948" cy="1730948"/>
          </a:xfrm>
          <a:prstGeom prst="rect">
            <a:avLst/>
          </a:prstGeom>
        </p:spPr>
      </p:pic>
      <p:pic>
        <p:nvPicPr>
          <p:cNvPr id="12" name="Picture 11">
            <a:extLst>
              <a:ext uri="{FF2B5EF4-FFF2-40B4-BE49-F238E27FC236}">
                <a16:creationId xmlns:a16="http://schemas.microsoft.com/office/drawing/2014/main" id="{801C9052-E82A-870B-02BD-0E67CBCF53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5767" y="2807620"/>
            <a:ext cx="1952490" cy="1952490"/>
          </a:xfrm>
          <a:prstGeom prst="rect">
            <a:avLst/>
          </a:prstGeom>
        </p:spPr>
      </p:pic>
      <p:pic>
        <p:nvPicPr>
          <p:cNvPr id="16" name="Picture 15">
            <a:extLst>
              <a:ext uri="{FF2B5EF4-FFF2-40B4-BE49-F238E27FC236}">
                <a16:creationId xmlns:a16="http://schemas.microsoft.com/office/drawing/2014/main" id="{99C5AB13-7ED7-9ABD-4BC2-173ABA2113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01375" y="1359684"/>
            <a:ext cx="1653001" cy="1653001"/>
          </a:xfrm>
          <a:prstGeom prst="rect">
            <a:avLst/>
          </a:prstGeom>
        </p:spPr>
      </p:pic>
      <p:pic>
        <p:nvPicPr>
          <p:cNvPr id="17" name="Picture 16">
            <a:extLst>
              <a:ext uri="{FF2B5EF4-FFF2-40B4-BE49-F238E27FC236}">
                <a16:creationId xmlns:a16="http://schemas.microsoft.com/office/drawing/2014/main" id="{5CB32CA8-B417-32E8-384F-6E46B5F02A0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50084" y="2729338"/>
            <a:ext cx="1143645" cy="800552"/>
          </a:xfrm>
          <a:prstGeom prst="rect">
            <a:avLst/>
          </a:prstGeom>
        </p:spPr>
      </p:pic>
    </p:spTree>
    <p:extLst>
      <p:ext uri="{BB962C8B-B14F-4D97-AF65-F5344CB8AC3E}">
        <p14:creationId xmlns:p14="http://schemas.microsoft.com/office/powerpoint/2010/main" val="368131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par>
                                <p:cTn id="8" presetID="6" presetClass="entr" presetSubtype="16"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circle(in)">
                                      <p:cBhvr>
                                        <p:cTn id="10" dur="2000"/>
                                        <p:tgtEl>
                                          <p:spTgt spid="16"/>
                                        </p:tgtEl>
                                      </p:cBhvr>
                                    </p:animEffect>
                                  </p:childTnLst>
                                </p:cTn>
                              </p:par>
                              <p:par>
                                <p:cTn id="11" presetID="6" presetClass="entr" presetSubtype="16"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circle(in)">
                                      <p:cBhvr>
                                        <p:cTn id="13" dur="2000"/>
                                        <p:tgtEl>
                                          <p:spTgt spid="12"/>
                                        </p:tgtEl>
                                      </p:cBhvr>
                                    </p:animEffect>
                                  </p:childTnLst>
                                </p:cTn>
                              </p:par>
                              <p:par>
                                <p:cTn id="14" presetID="6" presetClass="entr" presetSubtype="16"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circle(in)">
                                      <p:cBhvr>
                                        <p:cTn id="16" dur="2000"/>
                                        <p:tgtEl>
                                          <p:spTgt spid="8"/>
                                        </p:tgtEl>
                                      </p:cBhvr>
                                    </p:animEffect>
                                  </p:childTnLst>
                                </p:cTn>
                              </p:par>
                              <p:par>
                                <p:cTn id="17" presetID="6" presetClass="entr" presetSubtype="16"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54A02-0B7C-2D26-A33F-64DD893D885F}"/>
              </a:ext>
            </a:extLst>
          </p:cNvPr>
          <p:cNvSpPr>
            <a:spLocks noGrp="1"/>
          </p:cNvSpPr>
          <p:nvPr>
            <p:ph type="title"/>
          </p:nvPr>
        </p:nvSpPr>
        <p:spPr>
          <a:xfrm>
            <a:off x="906170" y="452718"/>
            <a:ext cx="9404723" cy="1400530"/>
          </a:xfrm>
        </p:spPr>
        <p:txBody>
          <a:bodyPr/>
          <a:lstStyle/>
          <a:p>
            <a:r>
              <a:rPr lang="en-US" sz="4400" b="1" u="sng" dirty="0">
                <a:solidFill>
                  <a:srgbClr val="FFFF00"/>
                </a:solidFill>
              </a:rPr>
              <a:t>Contact</a:t>
            </a:r>
            <a:endParaRPr lang="en-IN" sz="4400" b="1" u="sng" dirty="0">
              <a:solidFill>
                <a:srgbClr val="FFFF00"/>
              </a:solidFill>
            </a:endParaRPr>
          </a:p>
        </p:txBody>
      </p:sp>
      <p:sp>
        <p:nvSpPr>
          <p:cNvPr id="3" name="Content Placeholder 2">
            <a:extLst>
              <a:ext uri="{FF2B5EF4-FFF2-40B4-BE49-F238E27FC236}">
                <a16:creationId xmlns:a16="http://schemas.microsoft.com/office/drawing/2014/main" id="{B9C0A83C-DBC8-5FB8-AFCC-9775D04B94CD}"/>
              </a:ext>
            </a:extLst>
          </p:cNvPr>
          <p:cNvSpPr>
            <a:spLocks noGrp="1"/>
          </p:cNvSpPr>
          <p:nvPr>
            <p:ph idx="1"/>
          </p:nvPr>
        </p:nvSpPr>
        <p:spPr/>
        <p:txBody>
          <a:bodyPr>
            <a:normAutofit/>
          </a:bodyPr>
          <a:lstStyle/>
          <a:p>
            <a:pPr marL="0" indent="0">
              <a:buNone/>
            </a:pPr>
            <a:r>
              <a:rPr lang="en-US" sz="3200" b="1" dirty="0"/>
              <a:t>For any queries, </a:t>
            </a:r>
          </a:p>
          <a:p>
            <a:pPr marL="0" indent="0">
              <a:buNone/>
            </a:pPr>
            <a:r>
              <a:rPr lang="en-US" sz="3200" b="1" dirty="0"/>
              <a:t>feel free to reach out at </a:t>
            </a:r>
          </a:p>
          <a:p>
            <a:pPr marL="0" indent="0">
              <a:buNone/>
            </a:pPr>
            <a:endParaRPr lang="en-US" sz="3200" b="1" dirty="0"/>
          </a:p>
          <a:p>
            <a:pPr marL="0" indent="0">
              <a:buNone/>
            </a:pPr>
            <a:r>
              <a:rPr lang="en-US" sz="3200" b="1" dirty="0"/>
              <a:t>          </a:t>
            </a:r>
            <a:r>
              <a:rPr lang="en-US" sz="3200" b="1" dirty="0">
                <a:hlinkClick r:id="rId2"/>
              </a:rPr>
              <a:t>satishnagar248@gmail.com</a:t>
            </a:r>
            <a:endParaRPr lang="en-US" sz="3200" b="1" dirty="0"/>
          </a:p>
          <a:p>
            <a:pPr marL="0" indent="0">
              <a:buNone/>
            </a:pPr>
            <a:r>
              <a:rPr lang="en-US" sz="3200" b="1" dirty="0"/>
              <a:t>          </a:t>
            </a:r>
            <a:r>
              <a:rPr lang="en-US" sz="2400" b="1" dirty="0"/>
              <a:t>www.linkedin.com/in/satish-nagar-nilu</a:t>
            </a:r>
            <a:endParaRPr lang="en-US" sz="3200" b="1" dirty="0"/>
          </a:p>
        </p:txBody>
      </p:sp>
      <p:pic>
        <p:nvPicPr>
          <p:cNvPr id="5" name="Picture 4">
            <a:extLst>
              <a:ext uri="{FF2B5EF4-FFF2-40B4-BE49-F238E27FC236}">
                <a16:creationId xmlns:a16="http://schemas.microsoft.com/office/drawing/2014/main" id="{5A493210-3F9B-8879-32F3-6B9FC465A4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7194" y="4021512"/>
            <a:ext cx="440397" cy="385895"/>
          </a:xfrm>
          <a:prstGeom prst="rect">
            <a:avLst/>
          </a:prstGeom>
        </p:spPr>
      </p:pic>
      <p:pic>
        <p:nvPicPr>
          <p:cNvPr id="11" name="Picture 10">
            <a:extLst>
              <a:ext uri="{FF2B5EF4-FFF2-40B4-BE49-F238E27FC236}">
                <a16:creationId xmlns:a16="http://schemas.microsoft.com/office/drawing/2014/main" id="{D74780A8-8DFC-3455-916E-8D77595232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361" y="3597985"/>
            <a:ext cx="1557113" cy="1557113"/>
          </a:xfrm>
          <a:prstGeom prst="rect">
            <a:avLst/>
          </a:prstGeom>
        </p:spPr>
      </p:pic>
      <p:pic>
        <p:nvPicPr>
          <p:cNvPr id="15" name="Picture 14">
            <a:extLst>
              <a:ext uri="{FF2B5EF4-FFF2-40B4-BE49-F238E27FC236}">
                <a16:creationId xmlns:a16="http://schemas.microsoft.com/office/drawing/2014/main" id="{CDA90E03-412B-3A74-3305-BBCF0AD5F2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87375" y="2216022"/>
            <a:ext cx="2924285" cy="2924285"/>
          </a:xfrm>
          <a:prstGeom prst="rect">
            <a:avLst/>
          </a:prstGeom>
        </p:spPr>
      </p:pic>
      <p:pic>
        <p:nvPicPr>
          <p:cNvPr id="19" name="Picture 18">
            <a:extLst>
              <a:ext uri="{FF2B5EF4-FFF2-40B4-BE49-F238E27FC236}">
                <a16:creationId xmlns:a16="http://schemas.microsoft.com/office/drawing/2014/main" id="{8705F5FC-D924-EB35-EEBC-C4B721DE1CA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7194" y="4680435"/>
            <a:ext cx="440397" cy="385895"/>
          </a:xfrm>
          <a:prstGeom prst="rect">
            <a:avLst/>
          </a:prstGeom>
        </p:spPr>
      </p:pic>
    </p:spTree>
    <p:extLst>
      <p:ext uri="{BB962C8B-B14F-4D97-AF65-F5344CB8AC3E}">
        <p14:creationId xmlns:p14="http://schemas.microsoft.com/office/powerpoint/2010/main" val="287267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ppt_x"/>
                                          </p:val>
                                        </p:tav>
                                        <p:tav tm="100000">
                                          <p:val>
                                            <p:strVal val="#ppt_x"/>
                                          </p:val>
                                        </p:tav>
                                      </p:tavLst>
                                    </p:anim>
                                    <p:anim calcmode="lin" valueType="num">
                                      <p:cBhvr additive="base">
                                        <p:cTn id="16" dur="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F1E15-B0B6-6654-0E0A-2F68BD9EF3D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9904C33-3647-4943-6E06-A0B3708BFC8C}"/>
              </a:ext>
            </a:extLst>
          </p:cNvPr>
          <p:cNvSpPr>
            <a:spLocks noGrp="1"/>
          </p:cNvSpPr>
          <p:nvPr>
            <p:ph idx="1"/>
          </p:nvPr>
        </p:nvSpPr>
        <p:spPr>
          <a:xfrm>
            <a:off x="1362392" y="2311999"/>
            <a:ext cx="9564687" cy="4058322"/>
          </a:xfrm>
        </p:spPr>
        <p:txBody>
          <a:bodyPr>
            <a:normAutofit/>
          </a:bodyPr>
          <a:lstStyle/>
          <a:p>
            <a:pPr marL="0" indent="0">
              <a:buNone/>
            </a:pPr>
            <a:r>
              <a:rPr lang="en-US" sz="11500" b="1" dirty="0"/>
              <a:t>Thank-you </a:t>
            </a:r>
            <a:r>
              <a:rPr lang="en-US" sz="11500" b="1" dirty="0">
                <a:sym typeface="Wingdings" panose="05000000000000000000" pitchFamily="2" charset="2"/>
              </a:rPr>
              <a:t></a:t>
            </a:r>
            <a:endParaRPr lang="en-IN" sz="11500" b="1" dirty="0"/>
          </a:p>
        </p:txBody>
      </p:sp>
    </p:spTree>
    <p:extLst>
      <p:ext uri="{BB962C8B-B14F-4D97-AF65-F5344CB8AC3E}">
        <p14:creationId xmlns:p14="http://schemas.microsoft.com/office/powerpoint/2010/main" val="1242887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0FEFE-B153-A418-C228-20E96C65E8DE}"/>
              </a:ext>
            </a:extLst>
          </p:cNvPr>
          <p:cNvSpPr>
            <a:spLocks noGrp="1"/>
          </p:cNvSpPr>
          <p:nvPr>
            <p:ph type="title"/>
          </p:nvPr>
        </p:nvSpPr>
        <p:spPr>
          <a:xfrm>
            <a:off x="646111" y="452718"/>
            <a:ext cx="9404723" cy="987462"/>
          </a:xfrm>
        </p:spPr>
        <p:txBody>
          <a:bodyPr/>
          <a:lstStyle/>
          <a:p>
            <a:r>
              <a:rPr kumimoji="0" lang="en-US" altLang="en-US" sz="4400" b="1" i="0" u="sng" strike="noStrike" cap="none" normalizeH="0" baseline="0" dirty="0">
                <a:ln>
                  <a:noFill/>
                </a:ln>
                <a:solidFill>
                  <a:schemeClr val="tx1"/>
                </a:solidFill>
                <a:effectLst/>
                <a:latin typeface="Arial" panose="020B0604020202020204" pitchFamily="34" charset="0"/>
              </a:rPr>
              <a:t>Why We Need It </a:t>
            </a:r>
            <a:r>
              <a:rPr kumimoji="0" lang="en-US" altLang="en-US" sz="4400" b="1" i="0" u="sng" strike="noStrike" cap="none" normalizeH="0" baseline="0" dirty="0">
                <a:ln>
                  <a:noFill/>
                </a:ln>
                <a:solidFill>
                  <a:srgbClr val="FFFF00"/>
                </a:solidFill>
                <a:effectLst/>
                <a:latin typeface="Arial" panose="020B0604020202020204" pitchFamily="34" charset="0"/>
              </a:rPr>
              <a:t>(Hook Story)</a:t>
            </a:r>
            <a:br>
              <a:rPr kumimoji="0" lang="en-US" altLang="en-US" sz="4400" b="0" i="0" u="none" strike="noStrike" cap="none" normalizeH="0" baseline="0" dirty="0">
                <a:ln>
                  <a:noFill/>
                </a:ln>
                <a:solidFill>
                  <a:srgbClr val="FFFF00"/>
                </a:solidFill>
                <a:effectLst/>
                <a:latin typeface="Arial" panose="020B0604020202020204" pitchFamily="34" charset="0"/>
              </a:rPr>
            </a:br>
            <a:endParaRPr lang="en-IN" dirty="0">
              <a:solidFill>
                <a:srgbClr val="FFFF00"/>
              </a:solidFill>
            </a:endParaRPr>
          </a:p>
        </p:txBody>
      </p:sp>
      <p:sp>
        <p:nvSpPr>
          <p:cNvPr id="3" name="Content Placeholder 2">
            <a:extLst>
              <a:ext uri="{FF2B5EF4-FFF2-40B4-BE49-F238E27FC236}">
                <a16:creationId xmlns:a16="http://schemas.microsoft.com/office/drawing/2014/main" id="{3423EE75-15BD-68F5-145A-33B576C97E49}"/>
              </a:ext>
            </a:extLst>
          </p:cNvPr>
          <p:cNvSpPr>
            <a:spLocks noGrp="1"/>
          </p:cNvSpPr>
          <p:nvPr>
            <p:ph idx="1"/>
          </p:nvPr>
        </p:nvSpPr>
        <p:spPr>
          <a:xfrm>
            <a:off x="616751" y="1846487"/>
            <a:ext cx="6105207" cy="4594859"/>
          </a:xfrm>
        </p:spPr>
        <p:txBody>
          <a:bodyPr>
            <a:normAutofit/>
          </a:bodyPr>
          <a:lstStyle/>
          <a:p>
            <a:r>
              <a:rPr lang="en-US" sz="1800" dirty="0"/>
              <a:t>Priya, a nurse, works at a busy hospital where quick transportation of critical patients. One day, the hospital needed to send an ambulance urgently for a critical patient. However, </a:t>
            </a:r>
            <a:r>
              <a:rPr lang="en-US" sz="1800" b="1" u="sng" dirty="0"/>
              <a:t>the main route was jammed with traffic</a:t>
            </a:r>
            <a:r>
              <a:rPr lang="en-US" sz="1800" dirty="0"/>
              <a:t>, and every second counted.</a:t>
            </a:r>
          </a:p>
          <a:p>
            <a:r>
              <a:rPr lang="en-US" sz="1800" dirty="0"/>
              <a:t>Fortunately, Priya’s phone had an app connected to the hospital’s fleet management system, which integrated real-time traffic data. The system analyzed traffic conditions and sent a push notification to Priya, suggesting an alternative route that would save valuable time.</a:t>
            </a:r>
          </a:p>
        </p:txBody>
      </p:sp>
      <p:pic>
        <p:nvPicPr>
          <p:cNvPr id="5" name="Picture 4">
            <a:extLst>
              <a:ext uri="{FF2B5EF4-FFF2-40B4-BE49-F238E27FC236}">
                <a16:creationId xmlns:a16="http://schemas.microsoft.com/office/drawing/2014/main" id="{31CEA741-6782-5BFD-6AD8-3BEC4384CD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4113" y="1384185"/>
            <a:ext cx="5025006" cy="5025006"/>
          </a:xfrm>
          <a:prstGeom prst="rect">
            <a:avLst/>
          </a:prstGeom>
        </p:spPr>
      </p:pic>
    </p:spTree>
    <p:extLst>
      <p:ext uri="{BB962C8B-B14F-4D97-AF65-F5344CB8AC3E}">
        <p14:creationId xmlns:p14="http://schemas.microsoft.com/office/powerpoint/2010/main" val="545848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B6530-28C4-ADC6-3A72-4122F0EA2E48}"/>
              </a:ext>
            </a:extLst>
          </p:cNvPr>
          <p:cNvSpPr>
            <a:spLocks noGrp="1"/>
          </p:cNvSpPr>
          <p:nvPr>
            <p:ph type="title"/>
          </p:nvPr>
        </p:nvSpPr>
        <p:spPr>
          <a:xfrm>
            <a:off x="646111" y="452718"/>
            <a:ext cx="9404723" cy="827442"/>
          </a:xfrm>
        </p:spPr>
        <p:txBody>
          <a:bodyPr/>
          <a:lstStyle/>
          <a:p>
            <a:r>
              <a:rPr kumimoji="0" lang="en-US" altLang="en-US" sz="4000" b="1" i="0" u="sng" strike="noStrike" cap="none" normalizeH="0" baseline="0" dirty="0">
                <a:ln>
                  <a:noFill/>
                </a:ln>
                <a:solidFill>
                  <a:schemeClr val="tx1"/>
                </a:solidFill>
                <a:effectLst/>
                <a:latin typeface="Arial" panose="020B0604020202020204" pitchFamily="34" charset="0"/>
              </a:rPr>
              <a:t>Why We Need It </a:t>
            </a:r>
            <a:r>
              <a:rPr kumimoji="0" lang="en-US" altLang="en-US" sz="4000" b="1" i="0" u="sng" strike="noStrike" cap="none" normalizeH="0" baseline="0" dirty="0">
                <a:ln>
                  <a:noFill/>
                </a:ln>
                <a:solidFill>
                  <a:srgbClr val="FFFF00"/>
                </a:solidFill>
                <a:effectLst/>
                <a:latin typeface="Arial" panose="020B0604020202020204" pitchFamily="34" charset="0"/>
              </a:rPr>
              <a:t>(Hook Story)</a:t>
            </a:r>
            <a:br>
              <a:rPr kumimoji="0" lang="en-US" altLang="en-US" sz="4000" b="0" i="0" u="none" strike="noStrike" cap="none" normalizeH="0" baseline="0" dirty="0">
                <a:ln>
                  <a:noFill/>
                </a:ln>
                <a:solidFill>
                  <a:srgbClr val="FFFF00"/>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7CAFC098-8A4B-E3EB-87B1-0F83C3AE235A}"/>
              </a:ext>
            </a:extLst>
          </p:cNvPr>
          <p:cNvSpPr>
            <a:spLocks noGrp="1"/>
          </p:cNvSpPr>
          <p:nvPr>
            <p:ph idx="1"/>
          </p:nvPr>
        </p:nvSpPr>
        <p:spPr>
          <a:xfrm>
            <a:off x="1103313" y="1569720"/>
            <a:ext cx="5482045" cy="4678679"/>
          </a:xfrm>
        </p:spPr>
        <p:txBody>
          <a:bodyPr>
            <a:normAutofit/>
          </a:bodyPr>
          <a:lstStyle/>
          <a:p>
            <a:r>
              <a:rPr lang="en-US" sz="1800" b="1" dirty="0"/>
              <a:t>The Notification Read:</a:t>
            </a:r>
            <a:r>
              <a:rPr lang="en-US" sz="1800" dirty="0"/>
              <a:t> </a:t>
            </a:r>
            <a:r>
              <a:rPr lang="en-US" sz="1800" i="1" dirty="0"/>
              <a:t>"Alert: Traffic on your current route is heavy. Suggested alternate route will save you 10 minutes. Please follow the new route."</a:t>
            </a:r>
            <a:endParaRPr lang="en-US" sz="1800" dirty="0"/>
          </a:p>
          <a:p>
            <a:r>
              <a:rPr lang="en-US" sz="1800" dirty="0"/>
              <a:t>Priya immediately followed the new suggested route, and </a:t>
            </a:r>
            <a:r>
              <a:rPr lang="en-US" sz="1800" b="1" u="sng" dirty="0"/>
              <a:t>the ambulance reached the hospital on time</a:t>
            </a:r>
            <a:r>
              <a:rPr lang="en-US" sz="1800" dirty="0"/>
              <a:t>, saving the patient’s life.</a:t>
            </a:r>
          </a:p>
          <a:p>
            <a:r>
              <a:rPr lang="en-US" sz="1800" dirty="0"/>
              <a:t>This system worked by using real-time traffic data, GPS coordinates, and predictive models to suggest the fastest route. By using this location prediction system, emergency services can respond faster, saving lives and ensuring timely delivery.</a:t>
            </a:r>
          </a:p>
          <a:p>
            <a:endParaRPr lang="en-IN" sz="1800" dirty="0"/>
          </a:p>
        </p:txBody>
      </p:sp>
      <p:pic>
        <p:nvPicPr>
          <p:cNvPr id="5" name="Picture 4">
            <a:extLst>
              <a:ext uri="{FF2B5EF4-FFF2-40B4-BE49-F238E27FC236}">
                <a16:creationId xmlns:a16="http://schemas.microsoft.com/office/drawing/2014/main" id="{F2AF00FC-7D31-2AA3-5657-054493F442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0558" y="1409353"/>
            <a:ext cx="5037874" cy="5037874"/>
          </a:xfrm>
          <a:prstGeom prst="rect">
            <a:avLst/>
          </a:prstGeom>
        </p:spPr>
      </p:pic>
    </p:spTree>
    <p:extLst>
      <p:ext uri="{BB962C8B-B14F-4D97-AF65-F5344CB8AC3E}">
        <p14:creationId xmlns:p14="http://schemas.microsoft.com/office/powerpoint/2010/main" val="4130631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22FFE-3EEC-AED8-BFC0-D198A058E42F}"/>
              </a:ext>
            </a:extLst>
          </p:cNvPr>
          <p:cNvSpPr>
            <a:spLocks noGrp="1"/>
          </p:cNvSpPr>
          <p:nvPr>
            <p:ph type="title"/>
          </p:nvPr>
        </p:nvSpPr>
        <p:spPr/>
        <p:txBody>
          <a:bodyPr/>
          <a:lstStyle/>
          <a:p>
            <a:r>
              <a:rPr kumimoji="0" lang="en-US" altLang="en-US" sz="4400" b="1" i="0" u="sng" strike="noStrike" cap="none" normalizeH="0" baseline="0" dirty="0">
                <a:ln>
                  <a:noFill/>
                </a:ln>
                <a:solidFill>
                  <a:srgbClr val="FFFF00"/>
                </a:solidFill>
                <a:effectLst/>
                <a:latin typeface="Arial" panose="020B0604020202020204" pitchFamily="34" charset="0"/>
              </a:rPr>
              <a:t>Introduction</a:t>
            </a:r>
            <a:br>
              <a:rPr kumimoji="0" lang="en-US" altLang="en-US" sz="4400" b="0" i="0" u="none" strike="noStrike" cap="none" normalizeH="0" baseline="0" dirty="0">
                <a:ln>
                  <a:noFill/>
                </a:ln>
                <a:solidFill>
                  <a:schemeClr val="tx1"/>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4BE52D07-4846-BC53-5A61-1069F852BB87}"/>
              </a:ext>
            </a:extLst>
          </p:cNvPr>
          <p:cNvSpPr>
            <a:spLocks noGrp="1"/>
          </p:cNvSpPr>
          <p:nvPr>
            <p:ph idx="1"/>
          </p:nvPr>
        </p:nvSpPr>
        <p:spPr>
          <a:xfrm>
            <a:off x="1103313" y="2052918"/>
            <a:ext cx="6006148" cy="4195481"/>
          </a:xfrm>
        </p:spPr>
        <p:txBody>
          <a:bodyPr/>
          <a:lstStyle/>
          <a:p>
            <a:r>
              <a:rPr lang="en-US" dirty="0"/>
              <a:t>The </a:t>
            </a:r>
            <a:r>
              <a:rPr lang="en-US" i="1" dirty="0"/>
              <a:t>Future Location Prediction System</a:t>
            </a:r>
            <a:r>
              <a:rPr lang="en-US" dirty="0"/>
              <a:t> uses predictive analytics and machine learning to forecast the future location of an object or person based on past movement data. By integrating real-time traffic information and GPS data, it helps optimize routes, ensuring timely arrivals and more efficient transportation. In scenarios like emergency medical services, this system can save lives by suggesting faster routes, avoiding traffic jams, and improving response times.</a:t>
            </a:r>
          </a:p>
        </p:txBody>
      </p:sp>
      <p:pic>
        <p:nvPicPr>
          <p:cNvPr id="6" name="Picture 5">
            <a:extLst>
              <a:ext uri="{FF2B5EF4-FFF2-40B4-BE49-F238E27FC236}">
                <a16:creationId xmlns:a16="http://schemas.microsoft.com/office/drawing/2014/main" id="{7C42F43B-04DA-52C5-8C53-3AC5CB6982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3130" y="1501140"/>
            <a:ext cx="5829300" cy="3886200"/>
          </a:xfrm>
          <a:prstGeom prst="rect">
            <a:avLst/>
          </a:prstGeom>
        </p:spPr>
      </p:pic>
    </p:spTree>
    <p:extLst>
      <p:ext uri="{BB962C8B-B14F-4D97-AF65-F5344CB8AC3E}">
        <p14:creationId xmlns:p14="http://schemas.microsoft.com/office/powerpoint/2010/main" val="416223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E39BB-E93F-7D99-64C9-3319807C3D8B}"/>
              </a:ext>
            </a:extLst>
          </p:cNvPr>
          <p:cNvSpPr>
            <a:spLocks noGrp="1"/>
          </p:cNvSpPr>
          <p:nvPr>
            <p:ph type="title"/>
          </p:nvPr>
        </p:nvSpPr>
        <p:spPr/>
        <p:txBody>
          <a:bodyPr/>
          <a:lstStyle/>
          <a:p>
            <a:r>
              <a:rPr kumimoji="0" lang="en-US" altLang="en-US" sz="4400" b="1" i="0" u="sng" strike="noStrike" cap="none" normalizeH="0" baseline="0" dirty="0">
                <a:ln>
                  <a:noFill/>
                </a:ln>
                <a:solidFill>
                  <a:srgbClr val="FFFF00"/>
                </a:solidFill>
                <a:effectLst/>
                <a:latin typeface="Arial" panose="020B0604020202020204" pitchFamily="34" charset="0"/>
              </a:rPr>
              <a:t>Objective</a:t>
            </a:r>
            <a:r>
              <a:rPr kumimoji="0" lang="en-US" altLang="en-US" sz="4400" b="1" i="0" u="sng" strike="noStrike" cap="none" normalizeH="0" baseline="0" dirty="0">
                <a:ln>
                  <a:noFill/>
                </a:ln>
                <a:solidFill>
                  <a:schemeClr val="tx1"/>
                </a:solidFill>
                <a:effectLst/>
                <a:latin typeface="Arial" panose="020B0604020202020204" pitchFamily="34" charset="0"/>
              </a:rPr>
              <a:t> of the Project</a:t>
            </a:r>
            <a:br>
              <a:rPr kumimoji="0" lang="en-US" altLang="en-US" sz="4400" b="0" i="0" u="none" strike="noStrike" cap="none" normalizeH="0" baseline="0" dirty="0">
                <a:ln>
                  <a:noFill/>
                </a:ln>
                <a:solidFill>
                  <a:schemeClr val="tx1"/>
                </a:solidFill>
                <a:effectLst/>
                <a:latin typeface="Arial" panose="020B0604020202020204" pitchFamily="34" charset="0"/>
              </a:rPr>
            </a:br>
            <a:endParaRPr lang="en-IN" dirty="0"/>
          </a:p>
        </p:txBody>
      </p:sp>
      <p:sp>
        <p:nvSpPr>
          <p:cNvPr id="3" name="Content Placeholder 2">
            <a:extLst>
              <a:ext uri="{FF2B5EF4-FFF2-40B4-BE49-F238E27FC236}">
                <a16:creationId xmlns:a16="http://schemas.microsoft.com/office/drawing/2014/main" id="{ABC7A000-CAE6-68E0-DCBD-A36DEA06D74E}"/>
              </a:ext>
            </a:extLst>
          </p:cNvPr>
          <p:cNvSpPr>
            <a:spLocks noGrp="1"/>
          </p:cNvSpPr>
          <p:nvPr>
            <p:ph idx="1"/>
          </p:nvPr>
        </p:nvSpPr>
        <p:spPr>
          <a:xfrm>
            <a:off x="1103312" y="2052918"/>
            <a:ext cx="5708549" cy="4195481"/>
          </a:xfrm>
        </p:spPr>
        <p:txBody>
          <a:bodyPr>
            <a:normAutofit/>
          </a:bodyPr>
          <a:lstStyle/>
          <a:p>
            <a:pPr marL="0" indent="0">
              <a:buNone/>
            </a:pPr>
            <a:endParaRPr lang="en-US" dirty="0"/>
          </a:p>
          <a:p>
            <a:r>
              <a:rPr lang="en-US" dirty="0"/>
              <a:t>To develop a system that predicts the fastest route using past movement data and real-time traffic information. The system aims to optimize emergency services, deliveries, and personal travel.</a:t>
            </a:r>
          </a:p>
          <a:p>
            <a:r>
              <a:rPr lang="en-US" dirty="0"/>
              <a:t>The goal is to minimize delays, optimize travel time, and improve safety.</a:t>
            </a:r>
          </a:p>
          <a:p>
            <a:endParaRPr lang="en-IN" dirty="0"/>
          </a:p>
        </p:txBody>
      </p:sp>
      <p:pic>
        <p:nvPicPr>
          <p:cNvPr id="5" name="Picture 4">
            <a:extLst>
              <a:ext uri="{FF2B5EF4-FFF2-40B4-BE49-F238E27FC236}">
                <a16:creationId xmlns:a16="http://schemas.microsoft.com/office/drawing/2014/main" id="{4A80DA69-5FE5-E079-7638-CB79E6F46E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7144" y="1937857"/>
            <a:ext cx="4080545" cy="4080545"/>
          </a:xfrm>
          <a:prstGeom prst="rect">
            <a:avLst/>
          </a:prstGeom>
        </p:spPr>
      </p:pic>
    </p:spTree>
    <p:extLst>
      <p:ext uri="{BB962C8B-B14F-4D97-AF65-F5344CB8AC3E}">
        <p14:creationId xmlns:p14="http://schemas.microsoft.com/office/powerpoint/2010/main" val="238891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B19CC-7934-1ACD-064F-491E1C36E221}"/>
              </a:ext>
            </a:extLst>
          </p:cNvPr>
          <p:cNvSpPr>
            <a:spLocks noGrp="1"/>
          </p:cNvSpPr>
          <p:nvPr>
            <p:ph type="title"/>
          </p:nvPr>
        </p:nvSpPr>
        <p:spPr/>
        <p:txBody>
          <a:bodyPr/>
          <a:lstStyle/>
          <a:p>
            <a:r>
              <a:rPr kumimoji="0" lang="en-US" altLang="en-US" sz="4400" b="1" i="0" u="sng" strike="noStrike" cap="none" normalizeH="0" baseline="0" dirty="0">
                <a:ln>
                  <a:noFill/>
                </a:ln>
                <a:solidFill>
                  <a:srgbClr val="FFFF00"/>
                </a:solidFill>
                <a:effectLst/>
                <a:latin typeface="Arial" panose="020B0604020202020204" pitchFamily="34" charset="0"/>
              </a:rPr>
              <a:t>Importance</a:t>
            </a:r>
            <a:r>
              <a:rPr kumimoji="0" lang="en-US" altLang="en-US" sz="4400" b="1" i="0" u="sng" strike="noStrike" cap="none" normalizeH="0" baseline="0" dirty="0">
                <a:ln>
                  <a:noFill/>
                </a:ln>
                <a:solidFill>
                  <a:schemeClr val="tx1"/>
                </a:solidFill>
                <a:effectLst/>
                <a:latin typeface="Arial" panose="020B0604020202020204" pitchFamily="34" charset="0"/>
              </a:rPr>
              <a:t> of the Project</a:t>
            </a:r>
            <a:br>
              <a:rPr kumimoji="0" lang="en-US" altLang="en-US" sz="4400" b="0" i="0" u="sng" strike="noStrike" cap="none" normalizeH="0" baseline="0" dirty="0">
                <a:ln>
                  <a:noFill/>
                </a:ln>
                <a:solidFill>
                  <a:schemeClr val="tx1"/>
                </a:solidFill>
                <a:effectLst/>
                <a:latin typeface="Arial" panose="020B0604020202020204" pitchFamily="34" charset="0"/>
              </a:rPr>
            </a:br>
            <a:endParaRPr lang="en-IN" u="sng" dirty="0"/>
          </a:p>
        </p:txBody>
      </p:sp>
      <p:sp>
        <p:nvSpPr>
          <p:cNvPr id="3" name="Content Placeholder 2">
            <a:extLst>
              <a:ext uri="{FF2B5EF4-FFF2-40B4-BE49-F238E27FC236}">
                <a16:creationId xmlns:a16="http://schemas.microsoft.com/office/drawing/2014/main" id="{5BF3D215-CD44-42E3-EE8F-BE765F7769A0}"/>
              </a:ext>
            </a:extLst>
          </p:cNvPr>
          <p:cNvSpPr>
            <a:spLocks noGrp="1"/>
          </p:cNvSpPr>
          <p:nvPr>
            <p:ph idx="1"/>
          </p:nvPr>
        </p:nvSpPr>
        <p:spPr>
          <a:xfrm>
            <a:off x="1103313" y="2648537"/>
            <a:ext cx="4836093" cy="4195481"/>
          </a:xfrm>
        </p:spPr>
        <p:txBody>
          <a:bodyPr/>
          <a:lstStyle/>
          <a:p>
            <a:r>
              <a:rPr lang="en-US" dirty="0"/>
              <a:t>This project improves emergency response time, reduces traffic congestion, saves lives, and increases efficiency in transportation and logistics, ultimately contributing to smarter city management.</a:t>
            </a:r>
            <a:endParaRPr lang="en-IN" dirty="0"/>
          </a:p>
        </p:txBody>
      </p:sp>
      <p:pic>
        <p:nvPicPr>
          <p:cNvPr id="5" name="Picture 4">
            <a:extLst>
              <a:ext uri="{FF2B5EF4-FFF2-40B4-BE49-F238E27FC236}">
                <a16:creationId xmlns:a16="http://schemas.microsoft.com/office/drawing/2014/main" id="{A1A13297-7E13-6B15-04C8-8324D14A9D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2354" y="1312374"/>
            <a:ext cx="2915678" cy="29156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7" name="Picture 6">
            <a:extLst>
              <a:ext uri="{FF2B5EF4-FFF2-40B4-BE49-F238E27FC236}">
                <a16:creationId xmlns:a16="http://schemas.microsoft.com/office/drawing/2014/main" id="{3DDC126A-8340-CFBB-47D9-0D86C385F0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2877" y="3678860"/>
            <a:ext cx="2726422" cy="272642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a:extLst>
              <a:ext uri="{FF2B5EF4-FFF2-40B4-BE49-F238E27FC236}">
                <a16:creationId xmlns:a16="http://schemas.microsoft.com/office/drawing/2014/main" id="{BB635F8A-256A-C0E9-5E9F-4F1A8FC3B5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0805" y="2222363"/>
            <a:ext cx="2718033" cy="271803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6945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ircle(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31712-5848-0734-4E3B-B1CE116A8DBC}"/>
              </a:ext>
            </a:extLst>
          </p:cNvPr>
          <p:cNvSpPr>
            <a:spLocks noGrp="1"/>
          </p:cNvSpPr>
          <p:nvPr>
            <p:ph type="title"/>
          </p:nvPr>
        </p:nvSpPr>
        <p:spPr/>
        <p:txBody>
          <a:bodyPr/>
          <a:lstStyle/>
          <a:p>
            <a:r>
              <a:rPr kumimoji="0" lang="en-US" altLang="en-US" sz="4400" b="1" i="0" u="sng" strike="noStrike" cap="none" normalizeH="0" baseline="0" dirty="0">
                <a:ln>
                  <a:noFill/>
                </a:ln>
                <a:solidFill>
                  <a:srgbClr val="FFFF00"/>
                </a:solidFill>
                <a:effectLst/>
                <a:latin typeface="Arial" panose="020B0604020202020204" pitchFamily="34" charset="0"/>
              </a:rPr>
              <a:t>Data</a:t>
            </a:r>
            <a:r>
              <a:rPr kumimoji="0" lang="en-US" altLang="en-US" sz="4400" b="1" i="0" u="sng" strike="noStrike" cap="none" normalizeH="0" baseline="0" dirty="0">
                <a:ln>
                  <a:noFill/>
                </a:ln>
                <a:solidFill>
                  <a:schemeClr val="tx1"/>
                </a:solidFill>
                <a:effectLst/>
                <a:latin typeface="Arial" panose="020B0604020202020204" pitchFamily="34" charset="0"/>
              </a:rPr>
              <a:t> Source</a:t>
            </a:r>
            <a:br>
              <a:rPr kumimoji="0" lang="en-US" altLang="en-US" sz="4400" b="0" i="0" u="sng" strike="noStrike" cap="none" normalizeH="0" baseline="0" dirty="0">
                <a:ln>
                  <a:noFill/>
                </a:ln>
                <a:solidFill>
                  <a:schemeClr val="tx1"/>
                </a:solidFill>
                <a:effectLst/>
                <a:latin typeface="Arial" panose="020B0604020202020204" pitchFamily="34" charset="0"/>
              </a:rPr>
            </a:br>
            <a:endParaRPr lang="en-IN" u="sng" dirty="0"/>
          </a:p>
        </p:txBody>
      </p:sp>
      <p:sp>
        <p:nvSpPr>
          <p:cNvPr id="3" name="Content Placeholder 2">
            <a:extLst>
              <a:ext uri="{FF2B5EF4-FFF2-40B4-BE49-F238E27FC236}">
                <a16:creationId xmlns:a16="http://schemas.microsoft.com/office/drawing/2014/main" id="{8092EF24-6494-B0E1-2424-1C5FFC209D5A}"/>
              </a:ext>
            </a:extLst>
          </p:cNvPr>
          <p:cNvSpPr>
            <a:spLocks noGrp="1"/>
          </p:cNvSpPr>
          <p:nvPr>
            <p:ph idx="1"/>
          </p:nvPr>
        </p:nvSpPr>
        <p:spPr>
          <a:xfrm>
            <a:off x="1640209" y="2195531"/>
            <a:ext cx="4299198" cy="4195481"/>
          </a:xfrm>
        </p:spPr>
        <p:txBody>
          <a:bodyPr/>
          <a:lstStyle/>
          <a:p>
            <a:r>
              <a:rPr lang="en-US" dirty="0"/>
              <a:t>The data comes from </a:t>
            </a:r>
            <a:r>
              <a:rPr lang="en-US" dirty="0" err="1"/>
              <a:t>Hackveda</a:t>
            </a:r>
            <a:r>
              <a:rPr lang="en-US" dirty="0"/>
              <a:t> in CSV format, containing historical movement data (start and end locations with timestamps), used for training the prediction model.</a:t>
            </a:r>
            <a:endParaRPr lang="en-IN" dirty="0"/>
          </a:p>
        </p:txBody>
      </p:sp>
      <p:pic>
        <p:nvPicPr>
          <p:cNvPr id="3074" name="Picture 2">
            <a:extLst>
              <a:ext uri="{FF2B5EF4-FFF2-40B4-BE49-F238E27FC236}">
                <a16:creationId xmlns:a16="http://schemas.microsoft.com/office/drawing/2014/main" id="{1266F696-9019-4E08-CB42-84F14DED01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1594" y="1821371"/>
            <a:ext cx="4303798" cy="31952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41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F6FD-6FD1-8DC5-6804-68F6028BA611}"/>
              </a:ext>
            </a:extLst>
          </p:cNvPr>
          <p:cNvSpPr>
            <a:spLocks noGrp="1"/>
          </p:cNvSpPr>
          <p:nvPr>
            <p:ph type="title"/>
          </p:nvPr>
        </p:nvSpPr>
        <p:spPr/>
        <p:txBody>
          <a:bodyPr/>
          <a:lstStyle/>
          <a:p>
            <a:r>
              <a:rPr kumimoji="0" lang="en-US" altLang="en-US" sz="4400" b="1" i="0" u="sng" strike="noStrike" cap="none" normalizeH="0" baseline="0" dirty="0">
                <a:ln>
                  <a:noFill/>
                </a:ln>
                <a:solidFill>
                  <a:srgbClr val="FFFF00"/>
                </a:solidFill>
                <a:effectLst/>
                <a:latin typeface="Arial" panose="020B0604020202020204" pitchFamily="34" charset="0"/>
              </a:rPr>
              <a:t>Data</a:t>
            </a:r>
            <a:r>
              <a:rPr kumimoji="0" lang="en-US" altLang="en-US" sz="4400" b="1" i="0" u="sng" strike="noStrike" cap="none" normalizeH="0" baseline="0" dirty="0">
                <a:ln>
                  <a:noFill/>
                </a:ln>
                <a:solidFill>
                  <a:schemeClr val="tx1"/>
                </a:solidFill>
                <a:effectLst/>
                <a:latin typeface="Arial" panose="020B0604020202020204" pitchFamily="34" charset="0"/>
              </a:rPr>
              <a:t>set </a:t>
            </a:r>
            <a:r>
              <a:rPr kumimoji="0" lang="en-US" altLang="en-US" sz="4400" b="1" i="0" u="sng" strike="noStrike" cap="none" normalizeH="0" baseline="0" dirty="0">
                <a:ln>
                  <a:noFill/>
                </a:ln>
                <a:solidFill>
                  <a:srgbClr val="FFFF00"/>
                </a:solidFill>
                <a:effectLst/>
                <a:latin typeface="Arial" panose="020B0604020202020204" pitchFamily="34" charset="0"/>
              </a:rPr>
              <a:t>Description</a:t>
            </a:r>
            <a:br>
              <a:rPr kumimoji="0" lang="en-US" altLang="en-US" sz="4400" b="0" i="0" u="sng" strike="noStrike" cap="none" normalizeH="0" baseline="0" dirty="0">
                <a:ln>
                  <a:noFill/>
                </a:ln>
                <a:solidFill>
                  <a:schemeClr val="tx1"/>
                </a:solidFill>
                <a:effectLst/>
                <a:latin typeface="Arial" panose="020B0604020202020204" pitchFamily="34" charset="0"/>
              </a:rPr>
            </a:br>
            <a:endParaRPr lang="en-IN" u="sng" dirty="0"/>
          </a:p>
        </p:txBody>
      </p:sp>
      <p:sp>
        <p:nvSpPr>
          <p:cNvPr id="4" name="Rectangle 1">
            <a:extLst>
              <a:ext uri="{FF2B5EF4-FFF2-40B4-BE49-F238E27FC236}">
                <a16:creationId xmlns:a16="http://schemas.microsoft.com/office/drawing/2014/main" id="{A3EFB949-FAF6-5ABA-F977-78C0D689A513}"/>
              </a:ext>
            </a:extLst>
          </p:cNvPr>
          <p:cNvSpPr>
            <a:spLocks noGrp="1" noChangeArrowheads="1"/>
          </p:cNvSpPr>
          <p:nvPr>
            <p:ph idx="1"/>
          </p:nvPr>
        </p:nvSpPr>
        <p:spPr bwMode="auto">
          <a:xfrm>
            <a:off x="1011033" y="2020326"/>
            <a:ext cx="6874618"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800" dirty="0"/>
              <a:t>The dataset consists of the following columns:</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a:ln>
                  <a:noFill/>
                </a:ln>
                <a:solidFill>
                  <a:schemeClr val="tx1"/>
                </a:solidFill>
                <a:effectLst/>
                <a:latin typeface="Arial" panose="020B0604020202020204" pitchFamily="34" charset="0"/>
              </a:rPr>
              <a:t>ID</a:t>
            </a:r>
            <a:r>
              <a:rPr kumimoji="0" lang="en-US" altLang="en-US" sz="2000" b="0" i="0" u="none" strike="noStrike" cap="none" normalizeH="0" baseline="0" dirty="0">
                <a:ln>
                  <a:noFill/>
                </a:ln>
                <a:solidFill>
                  <a:schemeClr val="tx1"/>
                </a:solidFill>
                <a:effectLst/>
                <a:latin typeface="Arial" panose="020B0604020202020204" pitchFamily="34" charset="0"/>
              </a:rPr>
              <a:t>: Unique identifier for each movement.</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err="1">
                <a:ln>
                  <a:noFill/>
                </a:ln>
                <a:solidFill>
                  <a:schemeClr val="tx1"/>
                </a:solidFill>
                <a:effectLst/>
                <a:latin typeface="Arial" panose="020B0604020202020204" pitchFamily="34" charset="0"/>
              </a:rPr>
              <a:t>eventTimeStart</a:t>
            </a:r>
            <a:r>
              <a:rPr kumimoji="0" lang="en-US" altLang="en-US" sz="2000" b="0" i="0" u="none" strike="noStrike" cap="none" normalizeH="0" baseline="0" dirty="0">
                <a:ln>
                  <a:noFill/>
                </a:ln>
                <a:solidFill>
                  <a:schemeClr val="tx1"/>
                </a:solidFill>
                <a:effectLst/>
                <a:latin typeface="Arial" panose="020B0604020202020204" pitchFamily="34" charset="0"/>
              </a:rPr>
              <a:t>: Start time of the event.</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err="1">
                <a:ln>
                  <a:noFill/>
                </a:ln>
                <a:solidFill>
                  <a:schemeClr val="tx1"/>
                </a:solidFill>
                <a:effectLst/>
                <a:latin typeface="Arial" panose="020B0604020202020204" pitchFamily="34" charset="0"/>
              </a:rPr>
              <a:t>eventTimeEnd</a:t>
            </a:r>
            <a:r>
              <a:rPr kumimoji="0" lang="en-US" altLang="en-US" sz="2000" b="0" i="0" u="none" strike="noStrike" cap="none" normalizeH="0" baseline="0" dirty="0">
                <a:ln>
                  <a:noFill/>
                </a:ln>
                <a:solidFill>
                  <a:schemeClr val="tx1"/>
                </a:solidFill>
                <a:effectLst/>
                <a:latin typeface="Arial" panose="020B0604020202020204" pitchFamily="34" charset="0"/>
              </a:rPr>
              <a:t>: End time of the event.</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err="1">
                <a:ln>
                  <a:noFill/>
                </a:ln>
                <a:solidFill>
                  <a:schemeClr val="tx1"/>
                </a:solidFill>
                <a:effectLst/>
                <a:latin typeface="Arial" panose="020B0604020202020204" pitchFamily="34" charset="0"/>
              </a:rPr>
              <a:t>latStart</a:t>
            </a:r>
            <a:r>
              <a:rPr kumimoji="0" lang="en-US" altLang="en-US" sz="2000" b="0" i="0" u="none" strike="noStrike" cap="none" normalizeH="0" baseline="0" dirty="0">
                <a:ln>
                  <a:noFill/>
                </a:ln>
                <a:solidFill>
                  <a:schemeClr val="tx1"/>
                </a:solidFill>
                <a:effectLst/>
                <a:latin typeface="Arial" panose="020B0604020202020204" pitchFamily="34" charset="0"/>
              </a:rPr>
              <a:t>: Starting latitude.</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err="1">
                <a:ln>
                  <a:noFill/>
                </a:ln>
                <a:solidFill>
                  <a:schemeClr val="tx1"/>
                </a:solidFill>
                <a:effectLst/>
                <a:latin typeface="Arial" panose="020B0604020202020204" pitchFamily="34" charset="0"/>
              </a:rPr>
              <a:t>lonStart</a:t>
            </a:r>
            <a:r>
              <a:rPr kumimoji="0" lang="en-US" altLang="en-US" sz="2000" b="0" i="0" u="none" strike="noStrike" cap="none" normalizeH="0" baseline="0" dirty="0">
                <a:ln>
                  <a:noFill/>
                </a:ln>
                <a:solidFill>
                  <a:schemeClr val="tx1"/>
                </a:solidFill>
                <a:effectLst/>
                <a:latin typeface="Arial" panose="020B0604020202020204" pitchFamily="34" charset="0"/>
              </a:rPr>
              <a:t>: Starting longitude.</a:t>
            </a:r>
          </a:p>
          <a:p>
            <a:pPr lvl="1" defTabSz="914400" eaLnBrk="0" fontAlgn="base" hangingPunct="0">
              <a:spcBef>
                <a:spcPct val="0"/>
              </a:spcBef>
              <a:spcAft>
                <a:spcPct val="0"/>
              </a:spcAft>
              <a:buClrTx/>
              <a:buSzTx/>
              <a:buFont typeface="Courier New" panose="02070309020205020404" pitchFamily="49" charset="0"/>
              <a:buChar char="o"/>
            </a:pPr>
            <a:r>
              <a:rPr kumimoji="0" lang="en-US" altLang="en-US" sz="2000" b="1" i="0" u="none" strike="noStrike" cap="none" normalizeH="0" baseline="0" dirty="0" err="1">
                <a:ln>
                  <a:noFill/>
                </a:ln>
                <a:solidFill>
                  <a:schemeClr val="tx1"/>
                </a:solidFill>
                <a:effectLst/>
                <a:latin typeface="Arial" panose="020B0604020202020204" pitchFamily="34" charset="0"/>
              </a:rPr>
              <a:t>latEnd</a:t>
            </a:r>
            <a:r>
              <a:rPr kumimoji="0" lang="en-US" altLang="en-US" sz="2000" b="0" i="0" u="none" strike="noStrike" cap="none" normalizeH="0" baseline="0" dirty="0">
                <a:ln>
                  <a:noFill/>
                </a:ln>
                <a:solidFill>
                  <a:schemeClr val="tx1"/>
                </a:solidFill>
                <a:effectLst/>
                <a:latin typeface="Arial" panose="020B0604020202020204" pitchFamily="34" charset="0"/>
              </a:rPr>
              <a:t>: Ending latitude (target for prediction).</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25256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272</TotalTime>
  <Words>978</Words>
  <Application>Microsoft Office PowerPoint</Application>
  <PresentationFormat>Widescreen</PresentationFormat>
  <Paragraphs>94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Century Gothic</vt:lpstr>
      <vt:lpstr>Courier New</vt:lpstr>
      <vt:lpstr>Wingdings</vt:lpstr>
      <vt:lpstr>Wingdings 3</vt:lpstr>
      <vt:lpstr>Ion</vt:lpstr>
      <vt:lpstr>Future Location Prediction System</vt:lpstr>
      <vt:lpstr>OUTLINES:</vt:lpstr>
      <vt:lpstr>Why We Need It (Hook Story) </vt:lpstr>
      <vt:lpstr>Why We Need It (Hook Story) </vt:lpstr>
      <vt:lpstr>Introduction </vt:lpstr>
      <vt:lpstr>Objective of the Project </vt:lpstr>
      <vt:lpstr>Importance of the Project </vt:lpstr>
      <vt:lpstr>Data Source </vt:lpstr>
      <vt:lpstr>Dataset Description </vt:lpstr>
      <vt:lpstr>Dataiku DSS Setup</vt:lpstr>
      <vt:lpstr>Demonstration Part </vt:lpstr>
      <vt:lpstr>Data Cleaning  </vt:lpstr>
      <vt:lpstr>Target </vt:lpstr>
      <vt:lpstr>Train</vt:lpstr>
      <vt:lpstr>Metrics</vt:lpstr>
      <vt:lpstr>Algorithm</vt:lpstr>
      <vt:lpstr>Feature Handling </vt:lpstr>
      <vt:lpstr>Hyperparameter Tuning </vt:lpstr>
      <vt:lpstr>Project Snapshot </vt:lpstr>
      <vt:lpstr>Conclusion</vt:lpstr>
      <vt:lpstr>References</vt:lpstr>
      <vt:lpstr>Contact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SATISH NAGAR</dc:creator>
  <cp:lastModifiedBy>SATISH NAGAR</cp:lastModifiedBy>
  <cp:revision>3</cp:revision>
  <dcterms:created xsi:type="dcterms:W3CDTF">2024-11-10T19:56:39Z</dcterms:created>
  <dcterms:modified xsi:type="dcterms:W3CDTF">2024-11-13T15:43:49Z</dcterms:modified>
</cp:coreProperties>
</file>