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5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smtClean="0"/>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3/3/2024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4FAB73BC-B049-4115-A692-8D63A059BFB8}" type="slidenum">
              <a:rPr lang="en-US" smtClean="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2960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75921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03231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35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51062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smtClean="0"/>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2930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39812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23824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69469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8019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smtClean="0"/>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72379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C7616CA0-919D-4A49-9C8A-62FDFB3A5183}" type="datetimeFigureOut">
              <a:rPr lang="en-US" smtClean="0"/>
              <a:t>3/3/2024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958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90298CD5-6C1E-4009-B41F-6DF62E31D3BE}" type="datetimeFigureOut">
              <a:rPr lang="en-US" smtClean="0"/>
              <a:pPr/>
              <a:t>3/3/2024</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28728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484948"/>
            <a:ext cx="7477601" cy="2499598"/>
          </a:xfrm>
          <a:prstGeom prst="rect">
            <a:avLst/>
          </a:prstGeom>
          <a:noFill/>
          <a:ln/>
        </p:spPr>
        <p:txBody>
          <a:bodyPr wrap="square" rtlCol="0" anchor="t"/>
          <a:lstStyle/>
          <a:p>
            <a:pPr marL="0" indent="0">
              <a:lnSpc>
                <a:spcPts val="6561"/>
              </a:lnSpc>
              <a:buNone/>
            </a:pPr>
            <a:r>
              <a:rPr lang="en-US" sz="5249" kern="0" spc="-157" dirty="0">
                <a:solidFill>
                  <a:srgbClr val="FBF3FA"/>
                </a:solidFill>
                <a:latin typeface="Fira Mono" pitchFamily="34" charset="0"/>
                <a:ea typeface="Fira Mono" pitchFamily="34" charset="-122"/>
                <a:cs typeface="Fira Mono" pitchFamily="34" charset="-120"/>
              </a:rPr>
              <a:t>Introduction to International Women's Day</a:t>
            </a:r>
            <a:endParaRPr lang="en-US" sz="5249" dirty="0"/>
          </a:p>
        </p:txBody>
      </p:sp>
      <p:sp>
        <p:nvSpPr>
          <p:cNvPr id="6" name="Text 3"/>
          <p:cNvSpPr/>
          <p:nvPr/>
        </p:nvSpPr>
        <p:spPr>
          <a:xfrm>
            <a:off x="833199" y="4317802"/>
            <a:ext cx="7477601"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International Women's Day is a global celebration of the social, economic, cultural, and political achievements of women. It also serves as a call to action for accelerating gender parity. The day is observed annually on March 8 and is not affiliated with any one group, but brings together governments, women's organizations, corporations, and charities.</a:t>
            </a:r>
            <a:endParaRPr lang="en-US" sz="1750" dirty="0"/>
          </a:p>
        </p:txBody>
      </p:sp>
      <p:sp>
        <p:nvSpPr>
          <p:cNvPr id="7" name="Shape 4"/>
          <p:cNvSpPr/>
          <p:nvPr/>
        </p:nvSpPr>
        <p:spPr>
          <a:xfrm>
            <a:off x="833199" y="6344722"/>
            <a:ext cx="355402" cy="355402"/>
          </a:xfrm>
          <a:prstGeom prst="roundRect">
            <a:avLst>
              <a:gd name="adj" fmla="val 25726039"/>
            </a:avLst>
          </a:prstGeom>
          <a:solidFill>
            <a:srgbClr val="A92C11"/>
          </a:solidFill>
          <a:ln w="7620">
            <a:solidFill>
              <a:srgbClr val="FFFFFF"/>
            </a:solidFill>
            <a:prstDash val="solid"/>
          </a:ln>
        </p:spPr>
      </p:sp>
      <p:sp>
        <p:nvSpPr>
          <p:cNvPr id="8" name="Text 5"/>
          <p:cNvSpPr/>
          <p:nvPr/>
        </p:nvSpPr>
        <p:spPr>
          <a:xfrm>
            <a:off x="932140" y="6449258"/>
            <a:ext cx="157520" cy="146328"/>
          </a:xfrm>
          <a:prstGeom prst="rect">
            <a:avLst/>
          </a:prstGeom>
          <a:noFill/>
          <a:ln/>
        </p:spPr>
        <p:txBody>
          <a:bodyPr wrap="none" rtlCol="0" anchor="t"/>
          <a:lstStyle/>
          <a:p>
            <a:pPr marL="0" indent="0" algn="ctr">
              <a:lnSpc>
                <a:spcPts val="1152"/>
              </a:lnSpc>
              <a:buNone/>
            </a:pPr>
            <a:r>
              <a:rPr lang="en-US" sz="1152" kern="0" spc="-35" dirty="0">
                <a:solidFill>
                  <a:srgbClr val="FFFFFF"/>
                </a:solidFill>
                <a:latin typeface="Fira Sans" pitchFamily="34" charset="0"/>
                <a:ea typeface="Fira Sans" pitchFamily="34" charset="-122"/>
                <a:cs typeface="Fira Sans" pitchFamily="34" charset="-120"/>
              </a:rPr>
              <a:t>Sa</a:t>
            </a:r>
            <a:endParaRPr lang="en-US" sz="1152" dirty="0"/>
          </a:p>
        </p:txBody>
      </p:sp>
      <p:sp>
        <p:nvSpPr>
          <p:cNvPr id="9" name="Text 6"/>
          <p:cNvSpPr/>
          <p:nvPr/>
        </p:nvSpPr>
        <p:spPr>
          <a:xfrm>
            <a:off x="1299686" y="6350198"/>
            <a:ext cx="1984653" cy="388858"/>
          </a:xfrm>
          <a:prstGeom prst="rect">
            <a:avLst/>
          </a:prstGeom>
          <a:noFill/>
          <a:ln/>
        </p:spPr>
        <p:txBody>
          <a:bodyPr wrap="none" rtlCol="0" anchor="t"/>
          <a:lstStyle/>
          <a:p>
            <a:pPr marL="0" indent="0" algn="l">
              <a:lnSpc>
                <a:spcPts val="3062"/>
              </a:lnSpc>
              <a:buNone/>
            </a:pPr>
            <a:r>
              <a:rPr lang="en-US" sz="2400" b="1" kern="0" spc="-35" dirty="0">
                <a:solidFill>
                  <a:srgbClr val="E0D6DE"/>
                </a:solidFill>
                <a:latin typeface="Algerian" panose="04020705040A02060702" pitchFamily="82" charset="0"/>
                <a:ea typeface="Fira Sans" pitchFamily="34" charset="-122"/>
                <a:cs typeface="Fira Sans" pitchFamily="34" charset="-120"/>
              </a:rPr>
              <a:t>by Sachin Tiwari</a:t>
            </a:r>
            <a:endParaRPr lang="en-US" sz="24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5207913" y="588526"/>
            <a:ext cx="7872055" cy="1035844"/>
          </a:xfrm>
          <a:prstGeom prst="rect">
            <a:avLst/>
          </a:prstGeom>
          <a:noFill/>
          <a:ln/>
        </p:spPr>
        <p:txBody>
          <a:bodyPr wrap="square" rtlCol="0" anchor="t"/>
          <a:lstStyle/>
          <a:p>
            <a:pPr marL="0" indent="0">
              <a:lnSpc>
                <a:spcPts val="4078"/>
              </a:lnSpc>
              <a:buNone/>
            </a:pPr>
            <a:r>
              <a:rPr lang="en-US" sz="3262" kern="0" spc="-98" dirty="0">
                <a:solidFill>
                  <a:srgbClr val="FBF3FA"/>
                </a:solidFill>
                <a:latin typeface="Fira Mono" pitchFamily="34" charset="0"/>
                <a:ea typeface="Fira Mono" pitchFamily="34" charset="-122"/>
                <a:cs typeface="Fira Mono" pitchFamily="34" charset="-120"/>
              </a:rPr>
              <a:t>History and Significance of International Women's Day</a:t>
            </a:r>
            <a:endParaRPr lang="en-US" sz="3262" dirty="0"/>
          </a:p>
        </p:txBody>
      </p:sp>
      <p:sp>
        <p:nvSpPr>
          <p:cNvPr id="6" name="Text 3"/>
          <p:cNvSpPr/>
          <p:nvPr/>
        </p:nvSpPr>
        <p:spPr>
          <a:xfrm>
            <a:off x="5207913" y="1872853"/>
            <a:ext cx="7872055" cy="1060609"/>
          </a:xfrm>
          <a:prstGeom prst="rect">
            <a:avLst/>
          </a:prstGeom>
          <a:noFill/>
          <a:ln/>
        </p:spPr>
        <p:txBody>
          <a:bodyPr wrap="square" rtlCol="0" anchor="t"/>
          <a:lstStyle/>
          <a:p>
            <a:pPr marL="0" indent="0">
              <a:lnSpc>
                <a:spcPts val="2088"/>
              </a:lnSpc>
              <a:buNone/>
            </a:pPr>
            <a:r>
              <a:rPr lang="en-US" sz="1305" kern="0" spc="-26" dirty="0">
                <a:solidFill>
                  <a:srgbClr val="E0D6DE"/>
                </a:solidFill>
                <a:latin typeface="Fira Sans" pitchFamily="34" charset="0"/>
                <a:ea typeface="Fira Sans" pitchFamily="34" charset="-122"/>
                <a:cs typeface="Fira Sans" pitchFamily="34" charset="-120"/>
              </a:rPr>
              <a:t>The first National Women's Day was observed in the United States on February 28, 1909. The idea to establish an International Women's Day was proposed at an International Conference of Working Women in 1910. Since those early years, International Women's Day has grown in prominence and is celebrated worldwide. Its significance lies in honoring the achievements and resilience of women throughout history.</a:t>
            </a:r>
            <a:endParaRPr lang="en-US" sz="1305" dirty="0"/>
          </a:p>
        </p:txBody>
      </p:sp>
      <p:sp>
        <p:nvSpPr>
          <p:cNvPr id="7" name="Shape 4"/>
          <p:cNvSpPr/>
          <p:nvPr/>
        </p:nvSpPr>
        <p:spPr>
          <a:xfrm>
            <a:off x="5446157" y="3119795"/>
            <a:ext cx="20598" cy="4521279"/>
          </a:xfrm>
          <a:prstGeom prst="rect">
            <a:avLst/>
          </a:prstGeom>
          <a:solidFill>
            <a:srgbClr val="FF6BD8"/>
          </a:solidFill>
          <a:ln/>
        </p:spPr>
      </p:sp>
      <p:sp>
        <p:nvSpPr>
          <p:cNvPr id="8" name="Shape 5"/>
          <p:cNvSpPr/>
          <p:nvPr/>
        </p:nvSpPr>
        <p:spPr>
          <a:xfrm>
            <a:off x="5642789" y="3425250"/>
            <a:ext cx="579953" cy="20598"/>
          </a:xfrm>
          <a:prstGeom prst="rect">
            <a:avLst/>
          </a:prstGeom>
          <a:solidFill>
            <a:srgbClr val="FF6BD8"/>
          </a:solidFill>
          <a:ln/>
        </p:spPr>
      </p:sp>
      <p:sp>
        <p:nvSpPr>
          <p:cNvPr id="9" name="Shape 6"/>
          <p:cNvSpPr/>
          <p:nvPr/>
        </p:nvSpPr>
        <p:spPr>
          <a:xfrm>
            <a:off x="5270004" y="3249216"/>
            <a:ext cx="372785" cy="372785"/>
          </a:xfrm>
          <a:prstGeom prst="roundRect">
            <a:avLst>
              <a:gd name="adj" fmla="val 13337"/>
            </a:avLst>
          </a:prstGeom>
          <a:solidFill>
            <a:srgbClr val="212126"/>
          </a:solidFill>
          <a:ln/>
        </p:spPr>
      </p:sp>
      <p:sp>
        <p:nvSpPr>
          <p:cNvPr id="10" name="Text 7"/>
          <p:cNvSpPr/>
          <p:nvPr/>
        </p:nvSpPr>
        <p:spPr>
          <a:xfrm>
            <a:off x="5385495" y="3280172"/>
            <a:ext cx="141684" cy="310753"/>
          </a:xfrm>
          <a:prstGeom prst="rect">
            <a:avLst/>
          </a:prstGeom>
          <a:noFill/>
          <a:ln/>
        </p:spPr>
        <p:txBody>
          <a:bodyPr wrap="none" rtlCol="0" anchor="t"/>
          <a:lstStyle/>
          <a:p>
            <a:pPr marL="0" indent="0" algn="ctr">
              <a:lnSpc>
                <a:spcPts val="2447"/>
              </a:lnSpc>
              <a:buNone/>
            </a:pPr>
            <a:r>
              <a:rPr lang="en-US" sz="1957" kern="0" spc="-59" dirty="0">
                <a:solidFill>
                  <a:srgbClr val="FBF3FA"/>
                </a:solidFill>
                <a:latin typeface="Fira Mono" pitchFamily="34" charset="0"/>
                <a:ea typeface="Fira Mono" pitchFamily="34" charset="-122"/>
                <a:cs typeface="Fira Mono" pitchFamily="34" charset="-120"/>
              </a:rPr>
              <a:t>1</a:t>
            </a:r>
            <a:endParaRPr lang="en-US" sz="1957" dirty="0"/>
          </a:p>
        </p:txBody>
      </p:sp>
      <p:sp>
        <p:nvSpPr>
          <p:cNvPr id="11" name="Text 8"/>
          <p:cNvSpPr/>
          <p:nvPr/>
        </p:nvSpPr>
        <p:spPr>
          <a:xfrm>
            <a:off x="6367820" y="3285411"/>
            <a:ext cx="2478405" cy="258961"/>
          </a:xfrm>
          <a:prstGeom prst="rect">
            <a:avLst/>
          </a:prstGeom>
          <a:noFill/>
          <a:ln/>
        </p:spPr>
        <p:txBody>
          <a:bodyPr wrap="none" rtlCol="0" anchor="t"/>
          <a:lstStyle/>
          <a:p>
            <a:pPr marL="0" indent="0" algn="l">
              <a:lnSpc>
                <a:spcPts val="2039"/>
              </a:lnSpc>
              <a:buNone/>
            </a:pPr>
            <a:r>
              <a:rPr lang="en-US" sz="1631" kern="0" spc="-49" dirty="0">
                <a:solidFill>
                  <a:srgbClr val="FBF3FA"/>
                </a:solidFill>
                <a:latin typeface="Fira Mono" pitchFamily="34" charset="0"/>
                <a:ea typeface="Fira Mono" pitchFamily="34" charset="-122"/>
                <a:cs typeface="Fira Mono" pitchFamily="34" charset="-120"/>
              </a:rPr>
              <a:t>Pioneering Beginnings</a:t>
            </a:r>
            <a:endParaRPr lang="en-US" sz="1631" dirty="0"/>
          </a:p>
        </p:txBody>
      </p:sp>
      <p:sp>
        <p:nvSpPr>
          <p:cNvPr id="12" name="Text 9"/>
          <p:cNvSpPr/>
          <p:nvPr/>
        </p:nvSpPr>
        <p:spPr>
          <a:xfrm>
            <a:off x="6367820" y="3643789"/>
            <a:ext cx="6712148" cy="795457"/>
          </a:xfrm>
          <a:prstGeom prst="rect">
            <a:avLst/>
          </a:prstGeom>
          <a:noFill/>
          <a:ln/>
        </p:spPr>
        <p:txBody>
          <a:bodyPr wrap="square" rtlCol="0" anchor="t"/>
          <a:lstStyle/>
          <a:p>
            <a:pPr marL="0" indent="0" algn="l">
              <a:lnSpc>
                <a:spcPts val="2088"/>
              </a:lnSpc>
              <a:buNone/>
            </a:pPr>
            <a:r>
              <a:rPr lang="en-US" sz="1305" kern="0" spc="-26" dirty="0">
                <a:solidFill>
                  <a:srgbClr val="E0D6DE"/>
                </a:solidFill>
                <a:latin typeface="Fira Sans" pitchFamily="34" charset="0"/>
                <a:ea typeface="Fira Sans" pitchFamily="34" charset="-122"/>
                <a:cs typeface="Fira Sans" pitchFamily="34" charset="-120"/>
              </a:rPr>
              <a:t>The first International Women's Day was celebrated in 1911 in European countries such as Austria, Denmark, Germany, and Switzerland. It involved rallies advocating for women's rights to work, vote, and hold public office.</a:t>
            </a:r>
            <a:endParaRPr lang="en-US" sz="1305" dirty="0"/>
          </a:p>
        </p:txBody>
      </p:sp>
      <p:sp>
        <p:nvSpPr>
          <p:cNvPr id="13" name="Shape 10"/>
          <p:cNvSpPr/>
          <p:nvPr/>
        </p:nvSpPr>
        <p:spPr>
          <a:xfrm>
            <a:off x="5642789" y="5075932"/>
            <a:ext cx="579953" cy="20598"/>
          </a:xfrm>
          <a:prstGeom prst="rect">
            <a:avLst/>
          </a:prstGeom>
          <a:solidFill>
            <a:srgbClr val="FF6BD8"/>
          </a:solidFill>
          <a:ln/>
        </p:spPr>
      </p:sp>
      <p:sp>
        <p:nvSpPr>
          <p:cNvPr id="14" name="Shape 11"/>
          <p:cNvSpPr/>
          <p:nvPr/>
        </p:nvSpPr>
        <p:spPr>
          <a:xfrm>
            <a:off x="5270004" y="4899898"/>
            <a:ext cx="372785" cy="372785"/>
          </a:xfrm>
          <a:prstGeom prst="roundRect">
            <a:avLst>
              <a:gd name="adj" fmla="val 13337"/>
            </a:avLst>
          </a:prstGeom>
          <a:solidFill>
            <a:srgbClr val="212126"/>
          </a:solidFill>
          <a:ln/>
        </p:spPr>
      </p:sp>
      <p:sp>
        <p:nvSpPr>
          <p:cNvPr id="15" name="Text 12"/>
          <p:cNvSpPr/>
          <p:nvPr/>
        </p:nvSpPr>
        <p:spPr>
          <a:xfrm>
            <a:off x="5385495" y="4930854"/>
            <a:ext cx="141684" cy="310753"/>
          </a:xfrm>
          <a:prstGeom prst="rect">
            <a:avLst/>
          </a:prstGeom>
          <a:noFill/>
          <a:ln/>
        </p:spPr>
        <p:txBody>
          <a:bodyPr wrap="none" rtlCol="0" anchor="t"/>
          <a:lstStyle/>
          <a:p>
            <a:pPr marL="0" indent="0" algn="ctr">
              <a:lnSpc>
                <a:spcPts val="2447"/>
              </a:lnSpc>
              <a:buNone/>
            </a:pPr>
            <a:r>
              <a:rPr lang="en-US" sz="1957" kern="0" spc="-59" dirty="0">
                <a:solidFill>
                  <a:srgbClr val="FBF3FA"/>
                </a:solidFill>
                <a:latin typeface="Fira Mono" pitchFamily="34" charset="0"/>
                <a:ea typeface="Fira Mono" pitchFamily="34" charset="-122"/>
                <a:cs typeface="Fira Mono" pitchFamily="34" charset="-120"/>
              </a:rPr>
              <a:t>2</a:t>
            </a:r>
            <a:endParaRPr lang="en-US" sz="1957" dirty="0"/>
          </a:p>
        </p:txBody>
      </p:sp>
      <p:sp>
        <p:nvSpPr>
          <p:cNvPr id="16" name="Text 13"/>
          <p:cNvSpPr/>
          <p:nvPr/>
        </p:nvSpPr>
        <p:spPr>
          <a:xfrm>
            <a:off x="6367820" y="4936093"/>
            <a:ext cx="2071568" cy="258961"/>
          </a:xfrm>
          <a:prstGeom prst="rect">
            <a:avLst/>
          </a:prstGeom>
          <a:noFill/>
          <a:ln/>
        </p:spPr>
        <p:txBody>
          <a:bodyPr wrap="none" rtlCol="0" anchor="t"/>
          <a:lstStyle/>
          <a:p>
            <a:pPr marL="0" indent="0" algn="l">
              <a:lnSpc>
                <a:spcPts val="2039"/>
              </a:lnSpc>
              <a:buNone/>
            </a:pPr>
            <a:r>
              <a:rPr lang="en-US" sz="1631" kern="0" spc="-49" dirty="0">
                <a:solidFill>
                  <a:srgbClr val="FBF3FA"/>
                </a:solidFill>
                <a:latin typeface="Fira Mono" pitchFamily="34" charset="0"/>
                <a:ea typeface="Fira Mono" pitchFamily="34" charset="-122"/>
                <a:cs typeface="Fira Mono" pitchFamily="34" charset="-120"/>
              </a:rPr>
              <a:t>UN Recognition</a:t>
            </a:r>
            <a:endParaRPr lang="en-US" sz="1631" dirty="0"/>
          </a:p>
        </p:txBody>
      </p:sp>
      <p:sp>
        <p:nvSpPr>
          <p:cNvPr id="17" name="Text 14"/>
          <p:cNvSpPr/>
          <p:nvPr/>
        </p:nvSpPr>
        <p:spPr>
          <a:xfrm>
            <a:off x="6367820" y="5294471"/>
            <a:ext cx="6712148" cy="795457"/>
          </a:xfrm>
          <a:prstGeom prst="rect">
            <a:avLst/>
          </a:prstGeom>
          <a:noFill/>
          <a:ln/>
        </p:spPr>
        <p:txBody>
          <a:bodyPr wrap="square" rtlCol="0" anchor="t"/>
          <a:lstStyle/>
          <a:p>
            <a:pPr marL="0" indent="0" algn="l">
              <a:lnSpc>
                <a:spcPts val="2088"/>
              </a:lnSpc>
              <a:buNone/>
            </a:pPr>
            <a:r>
              <a:rPr lang="en-US" sz="1305" kern="0" spc="-26" dirty="0">
                <a:solidFill>
                  <a:srgbClr val="E0D6DE"/>
                </a:solidFill>
                <a:latin typeface="Fira Sans" pitchFamily="34" charset="0"/>
                <a:ea typeface="Fira Sans" pitchFamily="34" charset="-122"/>
                <a:cs typeface="Fira Sans" pitchFamily="34" charset="-120"/>
              </a:rPr>
              <a:t>In 1975, during International Women's Year, the United Nations began celebrating International Women's Day on March 8. This helped to create a global platform that has been strengthened over the years.</a:t>
            </a:r>
            <a:endParaRPr lang="en-US" sz="1305" dirty="0"/>
          </a:p>
        </p:txBody>
      </p:sp>
      <p:sp>
        <p:nvSpPr>
          <p:cNvPr id="18" name="Shape 15"/>
          <p:cNvSpPr/>
          <p:nvPr/>
        </p:nvSpPr>
        <p:spPr>
          <a:xfrm>
            <a:off x="5642789" y="6726615"/>
            <a:ext cx="579953" cy="20598"/>
          </a:xfrm>
          <a:prstGeom prst="rect">
            <a:avLst/>
          </a:prstGeom>
          <a:solidFill>
            <a:srgbClr val="FF6BD8"/>
          </a:solidFill>
          <a:ln/>
        </p:spPr>
      </p:sp>
      <p:sp>
        <p:nvSpPr>
          <p:cNvPr id="19" name="Shape 16"/>
          <p:cNvSpPr/>
          <p:nvPr/>
        </p:nvSpPr>
        <p:spPr>
          <a:xfrm>
            <a:off x="5270004" y="6550581"/>
            <a:ext cx="372785" cy="372785"/>
          </a:xfrm>
          <a:prstGeom prst="roundRect">
            <a:avLst>
              <a:gd name="adj" fmla="val 13337"/>
            </a:avLst>
          </a:prstGeom>
          <a:solidFill>
            <a:srgbClr val="212126"/>
          </a:solidFill>
          <a:ln/>
        </p:spPr>
      </p:sp>
      <p:sp>
        <p:nvSpPr>
          <p:cNvPr id="20" name="Text 17"/>
          <p:cNvSpPr/>
          <p:nvPr/>
        </p:nvSpPr>
        <p:spPr>
          <a:xfrm>
            <a:off x="5385495" y="6581537"/>
            <a:ext cx="141684" cy="310753"/>
          </a:xfrm>
          <a:prstGeom prst="rect">
            <a:avLst/>
          </a:prstGeom>
          <a:noFill/>
          <a:ln/>
        </p:spPr>
        <p:txBody>
          <a:bodyPr wrap="none" rtlCol="0" anchor="t"/>
          <a:lstStyle/>
          <a:p>
            <a:pPr marL="0" indent="0" algn="ctr">
              <a:lnSpc>
                <a:spcPts val="2447"/>
              </a:lnSpc>
              <a:buNone/>
            </a:pPr>
            <a:r>
              <a:rPr lang="en-US" sz="1957" kern="0" spc="-59" dirty="0">
                <a:solidFill>
                  <a:srgbClr val="FBF3FA"/>
                </a:solidFill>
                <a:latin typeface="Fira Mono" pitchFamily="34" charset="0"/>
                <a:ea typeface="Fira Mono" pitchFamily="34" charset="-122"/>
                <a:cs typeface="Fira Mono" pitchFamily="34" charset="-120"/>
              </a:rPr>
              <a:t>3</a:t>
            </a:r>
            <a:endParaRPr lang="en-US" sz="1957" dirty="0"/>
          </a:p>
        </p:txBody>
      </p:sp>
      <p:sp>
        <p:nvSpPr>
          <p:cNvPr id="21" name="Text 18"/>
          <p:cNvSpPr/>
          <p:nvPr/>
        </p:nvSpPr>
        <p:spPr>
          <a:xfrm>
            <a:off x="6367820" y="6586776"/>
            <a:ext cx="2478405" cy="258961"/>
          </a:xfrm>
          <a:prstGeom prst="rect">
            <a:avLst/>
          </a:prstGeom>
          <a:noFill/>
          <a:ln/>
        </p:spPr>
        <p:txBody>
          <a:bodyPr wrap="none" rtlCol="0" anchor="t"/>
          <a:lstStyle/>
          <a:p>
            <a:pPr marL="0" indent="0" algn="l">
              <a:lnSpc>
                <a:spcPts val="2039"/>
              </a:lnSpc>
              <a:buNone/>
            </a:pPr>
            <a:r>
              <a:rPr lang="en-US" sz="1631" kern="0" spc="-49" dirty="0">
                <a:solidFill>
                  <a:srgbClr val="FBF3FA"/>
                </a:solidFill>
                <a:latin typeface="Fira Mono" pitchFamily="34" charset="0"/>
                <a:ea typeface="Fira Mono" pitchFamily="34" charset="-122"/>
                <a:cs typeface="Fira Mono" pitchFamily="34" charset="-120"/>
              </a:rPr>
              <a:t>Modern-Day Observance</a:t>
            </a:r>
            <a:endParaRPr lang="en-US" sz="1631" dirty="0"/>
          </a:p>
        </p:txBody>
      </p:sp>
      <p:sp>
        <p:nvSpPr>
          <p:cNvPr id="22" name="Text 19"/>
          <p:cNvSpPr/>
          <p:nvPr/>
        </p:nvSpPr>
        <p:spPr>
          <a:xfrm>
            <a:off x="6367820" y="6945154"/>
            <a:ext cx="6712148" cy="530304"/>
          </a:xfrm>
          <a:prstGeom prst="rect">
            <a:avLst/>
          </a:prstGeom>
          <a:noFill/>
          <a:ln/>
        </p:spPr>
        <p:txBody>
          <a:bodyPr wrap="square" rtlCol="0" anchor="t"/>
          <a:lstStyle/>
          <a:p>
            <a:pPr marL="0" indent="0" algn="l">
              <a:lnSpc>
                <a:spcPts val="2088"/>
              </a:lnSpc>
              <a:buNone/>
            </a:pPr>
            <a:r>
              <a:rPr lang="en-US" sz="1305" kern="0" spc="-26" dirty="0">
                <a:solidFill>
                  <a:srgbClr val="E0D6DE"/>
                </a:solidFill>
                <a:latin typeface="Fira Sans" pitchFamily="34" charset="0"/>
                <a:ea typeface="Fira Sans" pitchFamily="34" charset="-122"/>
                <a:cs typeface="Fira Sans" pitchFamily="34" charset="-120"/>
              </a:rPr>
              <a:t>Today, the day is an official holiday in several countries and is marked by recognition of women's social, economic, cultural, and political achievements.</a:t>
            </a:r>
            <a:endParaRPr lang="en-US" sz="130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4" name="Text 2"/>
          <p:cNvSpPr/>
          <p:nvPr/>
        </p:nvSpPr>
        <p:spPr>
          <a:xfrm>
            <a:off x="2037993" y="1433632"/>
            <a:ext cx="10554414" cy="1388745"/>
          </a:xfrm>
          <a:prstGeom prst="rect">
            <a:avLst/>
          </a:prstGeom>
          <a:noFill/>
          <a:ln/>
        </p:spPr>
        <p:txBody>
          <a:bodyPr wrap="squar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Theme for this Year's International Women's Day</a:t>
            </a:r>
            <a:endParaRPr lang="en-US" sz="4374" dirty="0"/>
          </a:p>
        </p:txBody>
      </p:sp>
      <p:sp>
        <p:nvSpPr>
          <p:cNvPr id="5" name="Text 3"/>
          <p:cNvSpPr/>
          <p:nvPr/>
        </p:nvSpPr>
        <p:spPr>
          <a:xfrm>
            <a:off x="2037993" y="3266718"/>
            <a:ext cx="10554414"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The theme for International Women's Day 2022 is "Gender equality today for a sustainable tomorrow." It emphasizes the importance of gender equality to achieve a more sustainable and resilient world. The theme aims to inspire people to take action and challenge the status quo.</a:t>
            </a:r>
            <a:endParaRPr lang="en-US" sz="1750" dirty="0"/>
          </a:p>
        </p:txBody>
      </p:sp>
      <p:pic>
        <p:nvPicPr>
          <p:cNvPr id="6" name="Image 0" descr="preencoded.png"/>
          <p:cNvPicPr>
            <a:picLocks noChangeAspect="1"/>
          </p:cNvPicPr>
          <p:nvPr/>
        </p:nvPicPr>
        <p:blipFill>
          <a:blip r:embed="rId3"/>
          <a:stretch>
            <a:fillRect/>
          </a:stretch>
        </p:blipFill>
        <p:spPr>
          <a:xfrm>
            <a:off x="2037993" y="4582835"/>
            <a:ext cx="444341" cy="444341"/>
          </a:xfrm>
          <a:prstGeom prst="rect">
            <a:avLst/>
          </a:prstGeom>
        </p:spPr>
      </p:pic>
      <p:sp>
        <p:nvSpPr>
          <p:cNvPr id="7" name="Text 4"/>
          <p:cNvSpPr/>
          <p:nvPr/>
        </p:nvSpPr>
        <p:spPr>
          <a:xfrm>
            <a:off x="2037993" y="5249347"/>
            <a:ext cx="2777490" cy="347186"/>
          </a:xfrm>
          <a:prstGeom prst="rect">
            <a:avLst/>
          </a:prstGeom>
          <a:noFill/>
          <a:ln/>
        </p:spPr>
        <p:txBody>
          <a:bodyPr wrap="none" rtlCol="0" anchor="t"/>
          <a:lstStyle/>
          <a:p>
            <a:pPr marL="0" indent="0" algn="l">
              <a:lnSpc>
                <a:spcPts val="2734"/>
              </a:lnSpc>
              <a:buNone/>
            </a:pPr>
            <a:r>
              <a:rPr lang="en-US" sz="2187" kern="0" spc="-66" dirty="0">
                <a:solidFill>
                  <a:srgbClr val="FBF3FA"/>
                </a:solidFill>
                <a:latin typeface="Fira Mono" pitchFamily="34" charset="0"/>
                <a:ea typeface="Fira Mono" pitchFamily="34" charset="-122"/>
                <a:cs typeface="Fira Mono" pitchFamily="34" charset="-120"/>
              </a:rPr>
              <a:t>Gender Equality</a:t>
            </a:r>
            <a:endParaRPr lang="en-US" sz="2187" dirty="0"/>
          </a:p>
        </p:txBody>
      </p:sp>
      <p:sp>
        <p:nvSpPr>
          <p:cNvPr id="8" name="Text 5"/>
          <p:cNvSpPr/>
          <p:nvPr/>
        </p:nvSpPr>
        <p:spPr>
          <a:xfrm>
            <a:off x="2037993" y="5729764"/>
            <a:ext cx="3295888"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Promoting equal opportunities for all genders.</a:t>
            </a:r>
            <a:endParaRPr lang="en-US" sz="1750" dirty="0"/>
          </a:p>
        </p:txBody>
      </p:sp>
      <p:pic>
        <p:nvPicPr>
          <p:cNvPr id="9" name="Image 1" descr="preencoded.png"/>
          <p:cNvPicPr>
            <a:picLocks noChangeAspect="1"/>
          </p:cNvPicPr>
          <p:nvPr/>
        </p:nvPicPr>
        <p:blipFill>
          <a:blip r:embed="rId4"/>
          <a:stretch>
            <a:fillRect/>
          </a:stretch>
        </p:blipFill>
        <p:spPr>
          <a:xfrm>
            <a:off x="5667137" y="4582835"/>
            <a:ext cx="444341" cy="444341"/>
          </a:xfrm>
          <a:prstGeom prst="rect">
            <a:avLst/>
          </a:prstGeom>
        </p:spPr>
      </p:pic>
      <p:sp>
        <p:nvSpPr>
          <p:cNvPr id="10" name="Text 6"/>
          <p:cNvSpPr/>
          <p:nvPr/>
        </p:nvSpPr>
        <p:spPr>
          <a:xfrm>
            <a:off x="5667137" y="5249347"/>
            <a:ext cx="2848689" cy="347186"/>
          </a:xfrm>
          <a:prstGeom prst="rect">
            <a:avLst/>
          </a:prstGeom>
          <a:noFill/>
          <a:ln/>
        </p:spPr>
        <p:txBody>
          <a:bodyPr wrap="none" rtlCol="0" anchor="t"/>
          <a:lstStyle/>
          <a:p>
            <a:pPr marL="0" indent="0" algn="l">
              <a:lnSpc>
                <a:spcPts val="2734"/>
              </a:lnSpc>
              <a:buNone/>
            </a:pPr>
            <a:r>
              <a:rPr lang="en-US" sz="2187" kern="0" spc="-66" dirty="0">
                <a:solidFill>
                  <a:srgbClr val="FBF3FA"/>
                </a:solidFill>
                <a:latin typeface="Fira Mono" pitchFamily="34" charset="0"/>
                <a:ea typeface="Fira Mono" pitchFamily="34" charset="-122"/>
                <a:cs typeface="Fira Mono" pitchFamily="34" charset="-120"/>
              </a:rPr>
              <a:t>Sustainable Future</a:t>
            </a:r>
            <a:endParaRPr lang="en-US" sz="2187" dirty="0"/>
          </a:p>
        </p:txBody>
      </p:sp>
      <p:sp>
        <p:nvSpPr>
          <p:cNvPr id="11" name="Text 7"/>
          <p:cNvSpPr/>
          <p:nvPr/>
        </p:nvSpPr>
        <p:spPr>
          <a:xfrm>
            <a:off x="5667137" y="5729764"/>
            <a:ext cx="3296007"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Advocating for a sustainable and inclusive world.</a:t>
            </a:r>
            <a:endParaRPr lang="en-US" sz="1750" dirty="0"/>
          </a:p>
        </p:txBody>
      </p:sp>
      <p:pic>
        <p:nvPicPr>
          <p:cNvPr id="12" name="Image 2" descr="preencoded.png"/>
          <p:cNvPicPr>
            <a:picLocks noChangeAspect="1"/>
          </p:cNvPicPr>
          <p:nvPr/>
        </p:nvPicPr>
        <p:blipFill>
          <a:blip r:embed="rId5"/>
          <a:stretch>
            <a:fillRect/>
          </a:stretch>
        </p:blipFill>
        <p:spPr>
          <a:xfrm>
            <a:off x="9296400" y="4582835"/>
            <a:ext cx="444341" cy="444341"/>
          </a:xfrm>
          <a:prstGeom prst="rect">
            <a:avLst/>
          </a:prstGeom>
        </p:spPr>
      </p:pic>
      <p:sp>
        <p:nvSpPr>
          <p:cNvPr id="13" name="Text 8"/>
          <p:cNvSpPr/>
          <p:nvPr/>
        </p:nvSpPr>
        <p:spPr>
          <a:xfrm>
            <a:off x="9296400" y="5249347"/>
            <a:ext cx="2777490" cy="347186"/>
          </a:xfrm>
          <a:prstGeom prst="rect">
            <a:avLst/>
          </a:prstGeom>
          <a:noFill/>
          <a:ln/>
        </p:spPr>
        <p:txBody>
          <a:bodyPr wrap="none" rtlCol="0" anchor="t"/>
          <a:lstStyle/>
          <a:p>
            <a:pPr marL="0" indent="0" algn="l">
              <a:lnSpc>
                <a:spcPts val="2734"/>
              </a:lnSpc>
              <a:buNone/>
            </a:pPr>
            <a:r>
              <a:rPr lang="en-US" sz="2187" kern="0" spc="-66" dirty="0">
                <a:solidFill>
                  <a:srgbClr val="FBF3FA"/>
                </a:solidFill>
                <a:latin typeface="Fira Mono" pitchFamily="34" charset="0"/>
                <a:ea typeface="Fira Mono" pitchFamily="34" charset="-122"/>
                <a:cs typeface="Fira Mono" pitchFamily="34" charset="-120"/>
              </a:rPr>
              <a:t>Activism</a:t>
            </a:r>
            <a:endParaRPr lang="en-US" sz="2187" dirty="0"/>
          </a:p>
        </p:txBody>
      </p:sp>
      <p:sp>
        <p:nvSpPr>
          <p:cNvPr id="14" name="Text 9"/>
          <p:cNvSpPr/>
          <p:nvPr/>
        </p:nvSpPr>
        <p:spPr>
          <a:xfrm>
            <a:off x="9296400" y="5729764"/>
            <a:ext cx="3296007" cy="1066205"/>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Encouraging individuals to take an active role in promoting change.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574762"/>
          </a:xfrm>
          <a:prstGeom prst="rect">
            <a:avLst/>
          </a:prstGeom>
          <a:solidFill>
            <a:srgbClr val="0F0F10"/>
          </a:solidFill>
          <a:ln/>
        </p:spPr>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kern="0" spc="-92" dirty="0">
                <a:solidFill>
                  <a:srgbClr val="FBF3FA"/>
                </a:solidFill>
                <a:latin typeface="Fira Mono" pitchFamily="34" charset="0"/>
                <a:ea typeface="Fira Mono" pitchFamily="34" charset="-122"/>
                <a:cs typeface="Fira Mono" pitchFamily="34" charset="-120"/>
              </a:rPr>
              <a:t>Achievements and Progress in Women's Rights</a:t>
            </a:r>
            <a:endParaRPr lang="en-US" sz="3062" dirty="0"/>
          </a:p>
        </p:txBody>
      </p:sp>
      <p:sp>
        <p:nvSpPr>
          <p:cNvPr id="5" name="Text 3"/>
          <p:cNvSpPr/>
          <p:nvPr/>
        </p:nvSpPr>
        <p:spPr>
          <a:xfrm>
            <a:off x="3621167" y="1710690"/>
            <a:ext cx="7388066" cy="746165"/>
          </a:xfrm>
          <a:prstGeom prst="rect">
            <a:avLst/>
          </a:prstGeom>
          <a:noFill/>
          <a:ln/>
        </p:spPr>
        <p:txBody>
          <a:bodyPr wrap="square" rtlCol="0" anchor="t"/>
          <a:lstStyle/>
          <a:p>
            <a:pPr marL="0" indent="0">
              <a:lnSpc>
                <a:spcPts val="1960"/>
              </a:lnSpc>
              <a:buNone/>
            </a:pPr>
            <a:r>
              <a:rPr lang="en-US" sz="1225" kern="0" spc="-24" dirty="0">
                <a:solidFill>
                  <a:srgbClr val="E0D6DE"/>
                </a:solidFill>
                <a:latin typeface="Fira Sans" pitchFamily="34" charset="0"/>
                <a:ea typeface="Fira Sans" pitchFamily="34" charset="-122"/>
                <a:cs typeface="Fira Sans" pitchFamily="34" charset="-120"/>
              </a:rPr>
              <a:t>Women have made significant strides in various fields, including politics, business, education, and beyond. Their contributions have played a crucial role in shaping societies and communities around the world. The advancements in women's rights have paved the way for future generations to strive for greater equality.</a:t>
            </a:r>
            <a:endParaRPr lang="en-US" sz="1225" dirty="0"/>
          </a:p>
        </p:txBody>
      </p:sp>
      <p:sp>
        <p:nvSpPr>
          <p:cNvPr id="6" name="Text 4"/>
          <p:cNvSpPr/>
          <p:nvPr/>
        </p:nvSpPr>
        <p:spPr>
          <a:xfrm>
            <a:off x="3621167" y="2787253"/>
            <a:ext cx="2209443" cy="486013"/>
          </a:xfrm>
          <a:prstGeom prst="rect">
            <a:avLst/>
          </a:prstGeom>
          <a:noFill/>
          <a:ln/>
        </p:spPr>
        <p:txBody>
          <a:bodyPr wrap="square" rtlCol="0" anchor="t"/>
          <a:lstStyle/>
          <a:p>
            <a:pPr marL="0" indent="0">
              <a:lnSpc>
                <a:spcPts val="1914"/>
              </a:lnSpc>
              <a:buNone/>
            </a:pPr>
            <a:r>
              <a:rPr lang="en-US" sz="1531" kern="0" spc="-46" dirty="0">
                <a:solidFill>
                  <a:srgbClr val="FBF3FA"/>
                </a:solidFill>
                <a:latin typeface="Fira Mono" pitchFamily="34" charset="0"/>
                <a:ea typeface="Fira Mono" pitchFamily="34" charset="-122"/>
                <a:cs typeface="Fira Mono" pitchFamily="34" charset="-120"/>
              </a:rPr>
              <a:t>Representation in Leadership</a:t>
            </a:r>
            <a:endParaRPr lang="en-US" sz="1531" dirty="0"/>
          </a:p>
        </p:txBody>
      </p:sp>
      <p:sp>
        <p:nvSpPr>
          <p:cNvPr id="7" name="Text 5"/>
          <p:cNvSpPr/>
          <p:nvPr/>
        </p:nvSpPr>
        <p:spPr>
          <a:xfrm>
            <a:off x="3621167" y="3428762"/>
            <a:ext cx="2209443" cy="1243608"/>
          </a:xfrm>
          <a:prstGeom prst="rect">
            <a:avLst/>
          </a:prstGeom>
          <a:noFill/>
          <a:ln/>
        </p:spPr>
        <p:txBody>
          <a:bodyPr wrap="square" rtlCol="0" anchor="t"/>
          <a:lstStyle/>
          <a:p>
            <a:pPr marL="0" indent="0">
              <a:lnSpc>
                <a:spcPts val="1960"/>
              </a:lnSpc>
              <a:buNone/>
            </a:pPr>
            <a:r>
              <a:rPr lang="en-US" sz="1225" kern="0" spc="-24" dirty="0">
                <a:solidFill>
                  <a:srgbClr val="E0D6DE"/>
                </a:solidFill>
                <a:latin typeface="Fira Sans" pitchFamily="34" charset="0"/>
                <a:ea typeface="Fira Sans" pitchFamily="34" charset="-122"/>
                <a:cs typeface="Fira Sans" pitchFamily="34" charset="-120"/>
              </a:rPr>
              <a:t>More women are breaking barriers and holding leadership roles in governments, corporations, and nonprofit organizations.</a:t>
            </a:r>
            <a:endParaRPr lang="en-US" sz="1225" dirty="0"/>
          </a:p>
        </p:txBody>
      </p:sp>
      <p:pic>
        <p:nvPicPr>
          <p:cNvPr id="8" name="Image 0" descr="preencoded.png"/>
          <p:cNvPicPr>
            <a:picLocks noChangeAspect="1"/>
          </p:cNvPicPr>
          <p:nvPr/>
        </p:nvPicPr>
        <p:blipFill>
          <a:blip r:embed="rId3"/>
          <a:stretch>
            <a:fillRect/>
          </a:stretch>
        </p:blipFill>
        <p:spPr>
          <a:xfrm>
            <a:off x="3621167" y="4847273"/>
            <a:ext cx="2209443" cy="3052524"/>
          </a:xfrm>
          <a:prstGeom prst="rect">
            <a:avLst/>
          </a:prstGeom>
        </p:spPr>
      </p:pic>
      <p:sp>
        <p:nvSpPr>
          <p:cNvPr id="9" name="Text 6"/>
          <p:cNvSpPr/>
          <p:nvPr/>
        </p:nvSpPr>
        <p:spPr>
          <a:xfrm>
            <a:off x="6217563" y="2787253"/>
            <a:ext cx="2209443" cy="486013"/>
          </a:xfrm>
          <a:prstGeom prst="rect">
            <a:avLst/>
          </a:prstGeom>
          <a:noFill/>
          <a:ln/>
        </p:spPr>
        <p:txBody>
          <a:bodyPr wrap="square" rtlCol="0" anchor="t"/>
          <a:lstStyle/>
          <a:p>
            <a:pPr marL="0" indent="0">
              <a:lnSpc>
                <a:spcPts val="1914"/>
              </a:lnSpc>
              <a:buNone/>
            </a:pPr>
            <a:r>
              <a:rPr lang="en-US" sz="1531" kern="0" spc="-46" dirty="0">
                <a:solidFill>
                  <a:srgbClr val="FBF3FA"/>
                </a:solidFill>
                <a:latin typeface="Fira Mono" pitchFamily="34" charset="0"/>
                <a:ea typeface="Fira Mono" pitchFamily="34" charset="-122"/>
                <a:cs typeface="Fira Mono" pitchFamily="34" charset="-120"/>
              </a:rPr>
              <a:t>Education and Innovation</a:t>
            </a:r>
            <a:endParaRPr lang="en-US" sz="1531" dirty="0"/>
          </a:p>
        </p:txBody>
      </p:sp>
      <p:sp>
        <p:nvSpPr>
          <p:cNvPr id="10" name="Text 7"/>
          <p:cNvSpPr/>
          <p:nvPr/>
        </p:nvSpPr>
        <p:spPr>
          <a:xfrm>
            <a:off x="6217563" y="3428762"/>
            <a:ext cx="2209443" cy="1243608"/>
          </a:xfrm>
          <a:prstGeom prst="rect">
            <a:avLst/>
          </a:prstGeom>
          <a:noFill/>
          <a:ln/>
        </p:spPr>
        <p:txBody>
          <a:bodyPr wrap="square" rtlCol="0" anchor="t"/>
          <a:lstStyle/>
          <a:p>
            <a:pPr marL="0" indent="0">
              <a:lnSpc>
                <a:spcPts val="1960"/>
              </a:lnSpc>
              <a:buNone/>
            </a:pPr>
            <a:r>
              <a:rPr lang="en-US" sz="1225" kern="0" spc="-24" dirty="0">
                <a:solidFill>
                  <a:srgbClr val="E0D6DE"/>
                </a:solidFill>
                <a:latin typeface="Fira Sans" pitchFamily="34" charset="0"/>
                <a:ea typeface="Fira Sans" pitchFamily="34" charset="-122"/>
                <a:cs typeface="Fira Sans" pitchFamily="34" charset="-120"/>
              </a:rPr>
              <a:t>Advancements in education and technology have empowered women to excel in STEM fields and pursue entrepreneurial endeavors.</a:t>
            </a:r>
            <a:endParaRPr lang="en-US" sz="1225" dirty="0"/>
          </a:p>
        </p:txBody>
      </p:sp>
      <p:pic>
        <p:nvPicPr>
          <p:cNvPr id="11" name="Image 1" descr="preencoded.png"/>
          <p:cNvPicPr>
            <a:picLocks noChangeAspect="1"/>
          </p:cNvPicPr>
          <p:nvPr/>
        </p:nvPicPr>
        <p:blipFill>
          <a:blip r:embed="rId4"/>
          <a:stretch>
            <a:fillRect/>
          </a:stretch>
        </p:blipFill>
        <p:spPr>
          <a:xfrm>
            <a:off x="6217563" y="4847273"/>
            <a:ext cx="2209443" cy="1472565"/>
          </a:xfrm>
          <a:prstGeom prst="rect">
            <a:avLst/>
          </a:prstGeom>
        </p:spPr>
      </p:pic>
      <p:sp>
        <p:nvSpPr>
          <p:cNvPr id="12" name="Text 8"/>
          <p:cNvSpPr/>
          <p:nvPr/>
        </p:nvSpPr>
        <p:spPr>
          <a:xfrm>
            <a:off x="8813959" y="2787253"/>
            <a:ext cx="2209443" cy="486013"/>
          </a:xfrm>
          <a:prstGeom prst="rect">
            <a:avLst/>
          </a:prstGeom>
          <a:noFill/>
          <a:ln/>
        </p:spPr>
        <p:txBody>
          <a:bodyPr wrap="square" rtlCol="0" anchor="t"/>
          <a:lstStyle/>
          <a:p>
            <a:pPr marL="0" indent="0">
              <a:lnSpc>
                <a:spcPts val="1914"/>
              </a:lnSpc>
              <a:buNone/>
            </a:pPr>
            <a:r>
              <a:rPr lang="en-US" sz="1531" kern="0" spc="-46" dirty="0">
                <a:solidFill>
                  <a:srgbClr val="FBF3FA"/>
                </a:solidFill>
                <a:latin typeface="Fira Mono" pitchFamily="34" charset="0"/>
                <a:ea typeface="Fira Mono" pitchFamily="34" charset="-122"/>
                <a:cs typeface="Fira Mono" pitchFamily="34" charset="-120"/>
              </a:rPr>
              <a:t>Legal and Economic Empowerment</a:t>
            </a:r>
            <a:endParaRPr lang="en-US" sz="1531" dirty="0"/>
          </a:p>
        </p:txBody>
      </p:sp>
      <p:sp>
        <p:nvSpPr>
          <p:cNvPr id="13" name="Text 9"/>
          <p:cNvSpPr/>
          <p:nvPr/>
        </p:nvSpPr>
        <p:spPr>
          <a:xfrm>
            <a:off x="8813959" y="3428762"/>
            <a:ext cx="2209443" cy="1243608"/>
          </a:xfrm>
          <a:prstGeom prst="rect">
            <a:avLst/>
          </a:prstGeom>
          <a:noFill/>
          <a:ln/>
        </p:spPr>
        <p:txBody>
          <a:bodyPr wrap="square" rtlCol="0" anchor="t"/>
          <a:lstStyle/>
          <a:p>
            <a:pPr marL="0" indent="0">
              <a:lnSpc>
                <a:spcPts val="1960"/>
              </a:lnSpc>
              <a:buNone/>
            </a:pPr>
            <a:r>
              <a:rPr lang="en-US" sz="1225" kern="0" spc="-24" dirty="0">
                <a:solidFill>
                  <a:srgbClr val="E0D6DE"/>
                </a:solidFill>
                <a:latin typeface="Fira Sans" pitchFamily="34" charset="0"/>
                <a:ea typeface="Fira Sans" pitchFamily="34" charset="-122"/>
                <a:cs typeface="Fira Sans" pitchFamily="34" charset="-120"/>
              </a:rPr>
              <a:t>Laws protecting women's rights and access to economic opportunities have been instrumental in reshaping societal norms.</a:t>
            </a:r>
            <a:endParaRPr lang="en-US" sz="1225" dirty="0"/>
          </a:p>
        </p:txBody>
      </p:sp>
      <p:pic>
        <p:nvPicPr>
          <p:cNvPr id="14" name="Image 2" descr="preencoded.png"/>
          <p:cNvPicPr>
            <a:picLocks noChangeAspect="1"/>
          </p:cNvPicPr>
          <p:nvPr/>
        </p:nvPicPr>
        <p:blipFill>
          <a:blip r:embed="rId5"/>
          <a:stretch>
            <a:fillRect/>
          </a:stretch>
        </p:blipFill>
        <p:spPr>
          <a:xfrm>
            <a:off x="8813959" y="4847273"/>
            <a:ext cx="2209443" cy="31249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035248"/>
            <a:ext cx="7914799" cy="694373"/>
          </a:xfrm>
          <a:prstGeom prst="rect">
            <a:avLst/>
          </a:prstGeom>
          <a:noFill/>
          <a:ln/>
        </p:spPr>
        <p:txBody>
          <a:bodyPr wrap="non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Talk about Women's Rights</a:t>
            </a:r>
            <a:endParaRPr lang="en-US" sz="4374" dirty="0"/>
          </a:p>
        </p:txBody>
      </p:sp>
      <p:sp>
        <p:nvSpPr>
          <p:cNvPr id="6" name="Text 3"/>
          <p:cNvSpPr/>
          <p:nvPr/>
        </p:nvSpPr>
        <p:spPr>
          <a:xfrm>
            <a:off x="833199" y="2062877"/>
            <a:ext cx="930640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Women's rights encompass the entitlements and freedoms claimed for women and girls. These rights have been integral to promoting gender equality and addressing gender-based discrimination. Women's rights are fundamental to achieving global development, peace, and security.</a:t>
            </a:r>
            <a:endParaRPr lang="en-US" sz="1750" dirty="0"/>
          </a:p>
        </p:txBody>
      </p:sp>
      <p:sp>
        <p:nvSpPr>
          <p:cNvPr id="7" name="Shape 4"/>
          <p:cNvSpPr/>
          <p:nvPr/>
        </p:nvSpPr>
        <p:spPr>
          <a:xfrm>
            <a:off x="833199" y="3907988"/>
            <a:ext cx="499943" cy="499943"/>
          </a:xfrm>
          <a:prstGeom prst="roundRect">
            <a:avLst>
              <a:gd name="adj" fmla="val 13333"/>
            </a:avLst>
          </a:prstGeom>
          <a:solidFill>
            <a:srgbClr val="212126"/>
          </a:solidFill>
          <a:ln/>
        </p:spPr>
      </p:sp>
      <p:sp>
        <p:nvSpPr>
          <p:cNvPr id="8" name="Text 5"/>
          <p:cNvSpPr/>
          <p:nvPr/>
        </p:nvSpPr>
        <p:spPr>
          <a:xfrm>
            <a:off x="988100" y="3949660"/>
            <a:ext cx="190024" cy="416481"/>
          </a:xfrm>
          <a:prstGeom prst="rect">
            <a:avLst/>
          </a:prstGeom>
          <a:noFill/>
          <a:ln/>
        </p:spPr>
        <p:txBody>
          <a:bodyPr wrap="none" rtlCol="0" anchor="t"/>
          <a:lstStyle/>
          <a:p>
            <a:pPr marL="0" indent="0" algn="ctr">
              <a:lnSpc>
                <a:spcPts val="3281"/>
              </a:lnSpc>
              <a:buNone/>
            </a:pPr>
            <a:r>
              <a:rPr lang="en-US" sz="2624" kern="0" spc="-79" dirty="0">
                <a:solidFill>
                  <a:srgbClr val="FBF3FA"/>
                </a:solidFill>
                <a:latin typeface="Fira Mono" pitchFamily="34" charset="0"/>
                <a:ea typeface="Fira Mono" pitchFamily="34" charset="-122"/>
                <a:cs typeface="Fira Mono" pitchFamily="34" charset="-120"/>
              </a:rPr>
              <a:t>1</a:t>
            </a:r>
            <a:endParaRPr lang="en-US" sz="2624" dirty="0"/>
          </a:p>
        </p:txBody>
      </p:sp>
      <p:sp>
        <p:nvSpPr>
          <p:cNvPr id="9" name="Text 6"/>
          <p:cNvSpPr/>
          <p:nvPr/>
        </p:nvSpPr>
        <p:spPr>
          <a:xfrm>
            <a:off x="1555313" y="3984308"/>
            <a:ext cx="2777490"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Equal Pay</a:t>
            </a:r>
            <a:endParaRPr lang="en-US" sz="2187" dirty="0"/>
          </a:p>
        </p:txBody>
      </p:sp>
      <p:sp>
        <p:nvSpPr>
          <p:cNvPr id="10" name="Text 7"/>
          <p:cNvSpPr/>
          <p:nvPr/>
        </p:nvSpPr>
        <p:spPr>
          <a:xfrm>
            <a:off x="1555313" y="4464725"/>
            <a:ext cx="3820001"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Advocating for fair compensation and closing the gender pay gap.</a:t>
            </a:r>
            <a:endParaRPr lang="en-US" sz="1750" dirty="0"/>
          </a:p>
        </p:txBody>
      </p:sp>
      <p:sp>
        <p:nvSpPr>
          <p:cNvPr id="11" name="Shape 8"/>
          <p:cNvSpPr/>
          <p:nvPr/>
        </p:nvSpPr>
        <p:spPr>
          <a:xfrm>
            <a:off x="5597485" y="3907988"/>
            <a:ext cx="499943" cy="499943"/>
          </a:xfrm>
          <a:prstGeom prst="roundRect">
            <a:avLst>
              <a:gd name="adj" fmla="val 13333"/>
            </a:avLst>
          </a:prstGeom>
          <a:solidFill>
            <a:srgbClr val="212126"/>
          </a:solidFill>
          <a:ln/>
        </p:spPr>
      </p:sp>
      <p:sp>
        <p:nvSpPr>
          <p:cNvPr id="12" name="Text 9"/>
          <p:cNvSpPr/>
          <p:nvPr/>
        </p:nvSpPr>
        <p:spPr>
          <a:xfrm>
            <a:off x="5752386" y="3949660"/>
            <a:ext cx="190024" cy="416481"/>
          </a:xfrm>
          <a:prstGeom prst="rect">
            <a:avLst/>
          </a:prstGeom>
          <a:noFill/>
          <a:ln/>
        </p:spPr>
        <p:txBody>
          <a:bodyPr wrap="none" rtlCol="0" anchor="t"/>
          <a:lstStyle/>
          <a:p>
            <a:pPr marL="0" indent="0" algn="ctr">
              <a:lnSpc>
                <a:spcPts val="3281"/>
              </a:lnSpc>
              <a:buNone/>
            </a:pPr>
            <a:r>
              <a:rPr lang="en-US" sz="2624" kern="0" spc="-79" dirty="0">
                <a:solidFill>
                  <a:srgbClr val="FBF3FA"/>
                </a:solidFill>
                <a:latin typeface="Fira Mono" pitchFamily="34" charset="0"/>
                <a:ea typeface="Fira Mono" pitchFamily="34" charset="-122"/>
                <a:cs typeface="Fira Mono" pitchFamily="34" charset="-120"/>
              </a:rPr>
              <a:t>2</a:t>
            </a:r>
            <a:endParaRPr lang="en-US" sz="2624" dirty="0"/>
          </a:p>
        </p:txBody>
      </p:sp>
      <p:sp>
        <p:nvSpPr>
          <p:cNvPr id="13" name="Text 10"/>
          <p:cNvSpPr/>
          <p:nvPr/>
        </p:nvSpPr>
        <p:spPr>
          <a:xfrm>
            <a:off x="6319599" y="3984308"/>
            <a:ext cx="3007043"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Reproductive Rights</a:t>
            </a:r>
            <a:endParaRPr lang="en-US" sz="2187" dirty="0"/>
          </a:p>
        </p:txBody>
      </p:sp>
      <p:sp>
        <p:nvSpPr>
          <p:cNvPr id="14" name="Text 11"/>
          <p:cNvSpPr/>
          <p:nvPr/>
        </p:nvSpPr>
        <p:spPr>
          <a:xfrm>
            <a:off x="6319599" y="4464725"/>
            <a:ext cx="382000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Ensuring access to reproductive healthcare and family planning services.</a:t>
            </a:r>
            <a:endParaRPr lang="en-US" sz="1750" dirty="0"/>
          </a:p>
        </p:txBody>
      </p:sp>
      <p:sp>
        <p:nvSpPr>
          <p:cNvPr id="15" name="Shape 12"/>
          <p:cNvSpPr/>
          <p:nvPr/>
        </p:nvSpPr>
        <p:spPr>
          <a:xfrm>
            <a:off x="833199" y="5926693"/>
            <a:ext cx="499943" cy="499943"/>
          </a:xfrm>
          <a:prstGeom prst="roundRect">
            <a:avLst>
              <a:gd name="adj" fmla="val 13333"/>
            </a:avLst>
          </a:prstGeom>
          <a:solidFill>
            <a:srgbClr val="212126"/>
          </a:solidFill>
          <a:ln/>
        </p:spPr>
      </p:sp>
      <p:sp>
        <p:nvSpPr>
          <p:cNvPr id="16" name="Text 13"/>
          <p:cNvSpPr/>
          <p:nvPr/>
        </p:nvSpPr>
        <p:spPr>
          <a:xfrm>
            <a:off x="988100" y="5968365"/>
            <a:ext cx="190024" cy="416481"/>
          </a:xfrm>
          <a:prstGeom prst="rect">
            <a:avLst/>
          </a:prstGeom>
          <a:noFill/>
          <a:ln/>
        </p:spPr>
        <p:txBody>
          <a:bodyPr wrap="none" rtlCol="0" anchor="t"/>
          <a:lstStyle/>
          <a:p>
            <a:pPr marL="0" indent="0" algn="ctr">
              <a:lnSpc>
                <a:spcPts val="3281"/>
              </a:lnSpc>
              <a:buNone/>
            </a:pPr>
            <a:r>
              <a:rPr lang="en-US" sz="2624" kern="0" spc="-79" dirty="0">
                <a:solidFill>
                  <a:srgbClr val="FBF3FA"/>
                </a:solidFill>
                <a:latin typeface="Fira Mono" pitchFamily="34" charset="0"/>
                <a:ea typeface="Fira Mono" pitchFamily="34" charset="-122"/>
                <a:cs typeface="Fira Mono" pitchFamily="34" charset="-120"/>
              </a:rPr>
              <a:t>3</a:t>
            </a:r>
            <a:endParaRPr lang="en-US" sz="2624" dirty="0"/>
          </a:p>
        </p:txBody>
      </p:sp>
      <p:sp>
        <p:nvSpPr>
          <p:cNvPr id="17" name="Text 14"/>
          <p:cNvSpPr/>
          <p:nvPr/>
        </p:nvSpPr>
        <p:spPr>
          <a:xfrm>
            <a:off x="1555313" y="6003012"/>
            <a:ext cx="2777490"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Legal Protections</a:t>
            </a:r>
            <a:endParaRPr lang="en-US" sz="2187" dirty="0"/>
          </a:p>
        </p:txBody>
      </p:sp>
      <p:sp>
        <p:nvSpPr>
          <p:cNvPr id="18" name="Text 15"/>
          <p:cNvSpPr/>
          <p:nvPr/>
        </p:nvSpPr>
        <p:spPr>
          <a:xfrm>
            <a:off x="1555313" y="6483429"/>
            <a:ext cx="8584287"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Pushing for enhanced legal protection against gender-based violence and discrimination.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209789" y="0"/>
            <a:ext cx="14840189"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209789" y="0"/>
            <a:ext cx="4714280" cy="8229600"/>
          </a:xfrm>
          <a:prstGeom prst="rect">
            <a:avLst/>
          </a:prstGeom>
        </p:spPr>
      </p:pic>
      <p:sp>
        <p:nvSpPr>
          <p:cNvPr id="5" name="Text 2"/>
          <p:cNvSpPr/>
          <p:nvPr/>
        </p:nvSpPr>
        <p:spPr>
          <a:xfrm>
            <a:off x="4780002" y="653891"/>
            <a:ext cx="8727996" cy="1148239"/>
          </a:xfrm>
          <a:prstGeom prst="rect">
            <a:avLst/>
          </a:prstGeom>
          <a:noFill/>
          <a:ln/>
        </p:spPr>
        <p:txBody>
          <a:bodyPr wrap="square" rtlCol="0" anchor="t"/>
          <a:lstStyle/>
          <a:p>
            <a:pPr marL="0" indent="0">
              <a:lnSpc>
                <a:spcPts val="4521"/>
              </a:lnSpc>
              <a:buNone/>
            </a:pPr>
            <a:r>
              <a:rPr lang="en-US" sz="3617" kern="0" spc="-109" dirty="0">
                <a:solidFill>
                  <a:srgbClr val="FBF3FA"/>
                </a:solidFill>
                <a:latin typeface="Fira Mono" pitchFamily="34" charset="0"/>
                <a:ea typeface="Fira Mono" pitchFamily="34" charset="-122"/>
                <a:cs typeface="Fira Mono" pitchFamily="34" charset="-120"/>
              </a:rPr>
              <a:t>Challenges and Barriers that Women Still Face</a:t>
            </a:r>
            <a:endParaRPr lang="en-US" sz="3617" dirty="0"/>
          </a:p>
        </p:txBody>
      </p:sp>
      <p:sp>
        <p:nvSpPr>
          <p:cNvPr id="6" name="Text 3"/>
          <p:cNvSpPr/>
          <p:nvPr/>
        </p:nvSpPr>
        <p:spPr>
          <a:xfrm>
            <a:off x="4780002" y="2077641"/>
            <a:ext cx="8727996" cy="881539"/>
          </a:xfrm>
          <a:prstGeom prst="rect">
            <a:avLst/>
          </a:prstGeom>
          <a:noFill/>
          <a:ln/>
        </p:spPr>
        <p:txBody>
          <a:bodyPr wrap="square" rtlCol="0" anchor="t"/>
          <a:lstStyle/>
          <a:p>
            <a:pPr marL="0" indent="0">
              <a:lnSpc>
                <a:spcPts val="2315"/>
              </a:lnSpc>
              <a:buNone/>
            </a:pPr>
            <a:r>
              <a:rPr lang="en-US" sz="1447" kern="0" spc="-29" dirty="0">
                <a:solidFill>
                  <a:srgbClr val="E0D6DE"/>
                </a:solidFill>
                <a:latin typeface="Fira Sans" pitchFamily="34" charset="0"/>
                <a:ea typeface="Fira Sans" pitchFamily="34" charset="-122"/>
                <a:cs typeface="Fira Sans" pitchFamily="34" charset="-120"/>
              </a:rPr>
              <a:t>Despite progress, women continue to face challenges such as gender-based violence, underrepresentation in decision-making processes, and limited access to education and healthcare. Breaking these barriers is essential to achieving full gender equality and empowering women and girls globally.</a:t>
            </a:r>
            <a:endParaRPr lang="en-US" sz="1447" dirty="0"/>
          </a:p>
        </p:txBody>
      </p:sp>
      <p:pic>
        <p:nvPicPr>
          <p:cNvPr id="7" name="Image 1" descr="preencoded.png"/>
          <p:cNvPicPr>
            <a:picLocks noChangeAspect="1"/>
          </p:cNvPicPr>
          <p:nvPr/>
        </p:nvPicPr>
        <p:blipFill>
          <a:blip r:embed="rId4"/>
          <a:stretch>
            <a:fillRect/>
          </a:stretch>
        </p:blipFill>
        <p:spPr>
          <a:xfrm>
            <a:off x="4780002" y="3165872"/>
            <a:ext cx="918686" cy="1469946"/>
          </a:xfrm>
          <a:prstGeom prst="rect">
            <a:avLst/>
          </a:prstGeom>
        </p:spPr>
      </p:pic>
      <p:sp>
        <p:nvSpPr>
          <p:cNvPr id="8" name="Text 4"/>
          <p:cNvSpPr/>
          <p:nvPr/>
        </p:nvSpPr>
        <p:spPr>
          <a:xfrm>
            <a:off x="5974199" y="3349585"/>
            <a:ext cx="2747724" cy="287060"/>
          </a:xfrm>
          <a:prstGeom prst="rect">
            <a:avLst/>
          </a:prstGeom>
          <a:noFill/>
          <a:ln/>
        </p:spPr>
        <p:txBody>
          <a:bodyPr wrap="none" rtlCol="0" anchor="t"/>
          <a:lstStyle/>
          <a:p>
            <a:pPr marL="0" indent="0" algn="l">
              <a:lnSpc>
                <a:spcPts val="2261"/>
              </a:lnSpc>
              <a:buNone/>
            </a:pPr>
            <a:r>
              <a:rPr lang="en-US" sz="1809" kern="0" spc="-54" dirty="0">
                <a:solidFill>
                  <a:srgbClr val="FBF3FA"/>
                </a:solidFill>
                <a:latin typeface="Fira Mono" pitchFamily="34" charset="0"/>
                <a:ea typeface="Fira Mono" pitchFamily="34" charset="-122"/>
                <a:cs typeface="Fira Mono" pitchFamily="34" charset="-120"/>
              </a:rPr>
              <a:t>Gender-Based Violence</a:t>
            </a:r>
            <a:endParaRPr lang="en-US" sz="1809" dirty="0"/>
          </a:p>
        </p:txBody>
      </p:sp>
      <p:sp>
        <p:nvSpPr>
          <p:cNvPr id="9" name="Text 5"/>
          <p:cNvSpPr/>
          <p:nvPr/>
        </p:nvSpPr>
        <p:spPr>
          <a:xfrm>
            <a:off x="5974199" y="3746778"/>
            <a:ext cx="7533799" cy="293846"/>
          </a:xfrm>
          <a:prstGeom prst="rect">
            <a:avLst/>
          </a:prstGeom>
          <a:noFill/>
          <a:ln/>
        </p:spPr>
        <p:txBody>
          <a:bodyPr wrap="none" rtlCol="0" anchor="t"/>
          <a:lstStyle/>
          <a:p>
            <a:pPr marL="0" indent="0" algn="l">
              <a:lnSpc>
                <a:spcPts val="2315"/>
              </a:lnSpc>
              <a:buNone/>
            </a:pPr>
            <a:r>
              <a:rPr lang="en-US" sz="1447" kern="0" spc="-29" dirty="0">
                <a:solidFill>
                  <a:srgbClr val="E0D6DE"/>
                </a:solidFill>
                <a:latin typeface="Fira Sans" pitchFamily="34" charset="0"/>
                <a:ea typeface="Fira Sans" pitchFamily="34" charset="-122"/>
                <a:cs typeface="Fira Sans" pitchFamily="34" charset="-120"/>
              </a:rPr>
              <a:t>Addressing pervasive issues of domestic violence, harassment, and human trafficking.</a:t>
            </a:r>
            <a:endParaRPr lang="en-US" sz="1447" dirty="0"/>
          </a:p>
        </p:txBody>
      </p:sp>
      <p:pic>
        <p:nvPicPr>
          <p:cNvPr id="10" name="Image 2" descr="preencoded.png"/>
          <p:cNvPicPr>
            <a:picLocks noChangeAspect="1"/>
          </p:cNvPicPr>
          <p:nvPr/>
        </p:nvPicPr>
        <p:blipFill>
          <a:blip r:embed="rId5"/>
          <a:stretch>
            <a:fillRect/>
          </a:stretch>
        </p:blipFill>
        <p:spPr>
          <a:xfrm>
            <a:off x="4780002" y="4635818"/>
            <a:ext cx="918686" cy="1469946"/>
          </a:xfrm>
          <a:prstGeom prst="rect">
            <a:avLst/>
          </a:prstGeom>
        </p:spPr>
      </p:pic>
      <p:sp>
        <p:nvSpPr>
          <p:cNvPr id="11" name="Text 6"/>
          <p:cNvSpPr/>
          <p:nvPr/>
        </p:nvSpPr>
        <p:spPr>
          <a:xfrm>
            <a:off x="5974199" y="4819531"/>
            <a:ext cx="2486025" cy="287060"/>
          </a:xfrm>
          <a:prstGeom prst="rect">
            <a:avLst/>
          </a:prstGeom>
          <a:noFill/>
          <a:ln/>
        </p:spPr>
        <p:txBody>
          <a:bodyPr wrap="none" rtlCol="0" anchor="t"/>
          <a:lstStyle/>
          <a:p>
            <a:pPr marL="0" indent="0" algn="l">
              <a:lnSpc>
                <a:spcPts val="2261"/>
              </a:lnSpc>
              <a:buNone/>
            </a:pPr>
            <a:r>
              <a:rPr lang="en-US" sz="1809" kern="0" spc="-54" dirty="0">
                <a:solidFill>
                  <a:srgbClr val="FBF3FA"/>
                </a:solidFill>
                <a:latin typeface="Fira Mono" pitchFamily="34" charset="0"/>
                <a:ea typeface="Fira Mono" pitchFamily="34" charset="-122"/>
                <a:cs typeface="Fira Mono" pitchFamily="34" charset="-120"/>
              </a:rPr>
              <a:t>Underrepresentation</a:t>
            </a:r>
            <a:endParaRPr lang="en-US" sz="1809" dirty="0"/>
          </a:p>
        </p:txBody>
      </p:sp>
      <p:sp>
        <p:nvSpPr>
          <p:cNvPr id="12" name="Text 7"/>
          <p:cNvSpPr/>
          <p:nvPr/>
        </p:nvSpPr>
        <p:spPr>
          <a:xfrm>
            <a:off x="5974199" y="5216723"/>
            <a:ext cx="7533799" cy="293846"/>
          </a:xfrm>
          <a:prstGeom prst="rect">
            <a:avLst/>
          </a:prstGeom>
          <a:noFill/>
          <a:ln/>
        </p:spPr>
        <p:txBody>
          <a:bodyPr wrap="none" rtlCol="0" anchor="t"/>
          <a:lstStyle/>
          <a:p>
            <a:pPr marL="0" indent="0" algn="l">
              <a:lnSpc>
                <a:spcPts val="2315"/>
              </a:lnSpc>
              <a:buNone/>
            </a:pPr>
            <a:r>
              <a:rPr lang="en-US" sz="1447" kern="0" spc="-29" dirty="0">
                <a:solidFill>
                  <a:srgbClr val="E0D6DE"/>
                </a:solidFill>
                <a:latin typeface="Fira Sans" pitchFamily="34" charset="0"/>
                <a:ea typeface="Fira Sans" pitchFamily="34" charset="-122"/>
                <a:cs typeface="Fira Sans" pitchFamily="34" charset="-120"/>
              </a:rPr>
              <a:t>Advocating for increased representation in political and corporate leadership roles.</a:t>
            </a:r>
            <a:endParaRPr lang="en-US" sz="1447" dirty="0"/>
          </a:p>
        </p:txBody>
      </p:sp>
      <p:pic>
        <p:nvPicPr>
          <p:cNvPr id="13" name="Image 3" descr="preencoded.png"/>
          <p:cNvPicPr>
            <a:picLocks noChangeAspect="1"/>
          </p:cNvPicPr>
          <p:nvPr/>
        </p:nvPicPr>
        <p:blipFill>
          <a:blip r:embed="rId6"/>
          <a:stretch>
            <a:fillRect/>
          </a:stretch>
        </p:blipFill>
        <p:spPr>
          <a:xfrm>
            <a:off x="4780002" y="6105763"/>
            <a:ext cx="918686" cy="1469946"/>
          </a:xfrm>
          <a:prstGeom prst="rect">
            <a:avLst/>
          </a:prstGeom>
        </p:spPr>
      </p:pic>
      <p:sp>
        <p:nvSpPr>
          <p:cNvPr id="14" name="Text 8"/>
          <p:cNvSpPr/>
          <p:nvPr/>
        </p:nvSpPr>
        <p:spPr>
          <a:xfrm>
            <a:off x="5974199" y="6289477"/>
            <a:ext cx="3009424" cy="287060"/>
          </a:xfrm>
          <a:prstGeom prst="rect">
            <a:avLst/>
          </a:prstGeom>
          <a:noFill/>
          <a:ln/>
        </p:spPr>
        <p:txBody>
          <a:bodyPr wrap="none" rtlCol="0" anchor="t"/>
          <a:lstStyle/>
          <a:p>
            <a:pPr marL="0" indent="0" algn="l">
              <a:lnSpc>
                <a:spcPts val="2261"/>
              </a:lnSpc>
              <a:buNone/>
            </a:pPr>
            <a:r>
              <a:rPr lang="en-US" sz="1809" kern="0" spc="-54" dirty="0">
                <a:solidFill>
                  <a:srgbClr val="FBF3FA"/>
                </a:solidFill>
                <a:latin typeface="Fira Mono" pitchFamily="34" charset="0"/>
                <a:ea typeface="Fira Mono" pitchFamily="34" charset="-122"/>
                <a:cs typeface="Fira Mono" pitchFamily="34" charset="-120"/>
              </a:rPr>
              <a:t>Access to Opportunities</a:t>
            </a:r>
            <a:endParaRPr lang="en-US" sz="1809" dirty="0"/>
          </a:p>
        </p:txBody>
      </p:sp>
      <p:sp>
        <p:nvSpPr>
          <p:cNvPr id="15" name="Text 9"/>
          <p:cNvSpPr/>
          <p:nvPr/>
        </p:nvSpPr>
        <p:spPr>
          <a:xfrm>
            <a:off x="5974199" y="6686669"/>
            <a:ext cx="7533799" cy="293846"/>
          </a:xfrm>
          <a:prstGeom prst="rect">
            <a:avLst/>
          </a:prstGeom>
          <a:noFill/>
          <a:ln/>
        </p:spPr>
        <p:txBody>
          <a:bodyPr wrap="none" rtlCol="0" anchor="t"/>
          <a:lstStyle/>
          <a:p>
            <a:pPr marL="0" indent="0" algn="l">
              <a:lnSpc>
                <a:spcPts val="2315"/>
              </a:lnSpc>
              <a:buNone/>
            </a:pPr>
            <a:r>
              <a:rPr lang="en-US" sz="1447" kern="0" spc="-29" dirty="0">
                <a:solidFill>
                  <a:srgbClr val="E0D6DE"/>
                </a:solidFill>
                <a:latin typeface="Fira Sans" pitchFamily="34" charset="0"/>
                <a:ea typeface="Fira Sans" pitchFamily="34" charset="-122"/>
                <a:cs typeface="Fira Sans" pitchFamily="34" charset="-120"/>
              </a:rPr>
              <a:t>Ensuring equitable access to education, healthcare, and economic resources for women.</a:t>
            </a:r>
            <a:endParaRPr lang="en-US" sz="144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671393"/>
            <a:ext cx="9306401" cy="1388745"/>
          </a:xfrm>
          <a:prstGeom prst="rect">
            <a:avLst/>
          </a:prstGeom>
          <a:noFill/>
          <a:ln/>
        </p:spPr>
        <p:txBody>
          <a:bodyPr wrap="squar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Celebrating Women's Achievements Around the World</a:t>
            </a:r>
            <a:endParaRPr lang="en-US" sz="4374" dirty="0"/>
          </a:p>
        </p:txBody>
      </p:sp>
      <p:sp>
        <p:nvSpPr>
          <p:cNvPr id="6" name="Text 3"/>
          <p:cNvSpPr/>
          <p:nvPr/>
        </p:nvSpPr>
        <p:spPr>
          <a:xfrm>
            <a:off x="4490799" y="2393394"/>
            <a:ext cx="930640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The accomplishments of women across diverse cultures and communities deserve recognition. Their contributions have been integral to social progress, innovation, and positive change. Celebrating women's achievements helps to inspire future generations and acknowledges the impact of their efforts.</a:t>
            </a:r>
            <a:endParaRPr lang="en-US" sz="1750" dirty="0"/>
          </a:p>
        </p:txBody>
      </p:sp>
      <p:sp>
        <p:nvSpPr>
          <p:cNvPr id="7" name="Shape 4"/>
          <p:cNvSpPr/>
          <p:nvPr/>
        </p:nvSpPr>
        <p:spPr>
          <a:xfrm>
            <a:off x="4490799" y="4064913"/>
            <a:ext cx="4542115" cy="1990963"/>
          </a:xfrm>
          <a:prstGeom prst="roundRect">
            <a:avLst>
              <a:gd name="adj" fmla="val 3348"/>
            </a:avLst>
          </a:prstGeom>
          <a:solidFill>
            <a:srgbClr val="212126"/>
          </a:solidFill>
          <a:ln/>
        </p:spPr>
      </p:sp>
      <p:sp>
        <p:nvSpPr>
          <p:cNvPr id="8" name="Text 5"/>
          <p:cNvSpPr/>
          <p:nvPr/>
        </p:nvSpPr>
        <p:spPr>
          <a:xfrm>
            <a:off x="4712970" y="4287083"/>
            <a:ext cx="3007043"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Academic Excellence</a:t>
            </a:r>
            <a:endParaRPr lang="en-US" sz="2187" dirty="0"/>
          </a:p>
        </p:txBody>
      </p:sp>
      <p:sp>
        <p:nvSpPr>
          <p:cNvPr id="9" name="Text 6"/>
          <p:cNvSpPr/>
          <p:nvPr/>
        </p:nvSpPr>
        <p:spPr>
          <a:xfrm>
            <a:off x="4712970" y="4767501"/>
            <a:ext cx="4097774"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Recognizing women's contributions to academia and research across various fields of study.</a:t>
            </a:r>
            <a:endParaRPr lang="en-US" sz="1750" dirty="0"/>
          </a:p>
        </p:txBody>
      </p:sp>
      <p:sp>
        <p:nvSpPr>
          <p:cNvPr id="10" name="Shape 7"/>
          <p:cNvSpPr/>
          <p:nvPr/>
        </p:nvSpPr>
        <p:spPr>
          <a:xfrm>
            <a:off x="9255085" y="4064913"/>
            <a:ext cx="4542115" cy="1990963"/>
          </a:xfrm>
          <a:prstGeom prst="roundRect">
            <a:avLst>
              <a:gd name="adj" fmla="val 3348"/>
            </a:avLst>
          </a:prstGeom>
          <a:solidFill>
            <a:srgbClr val="212126"/>
          </a:solidFill>
          <a:ln/>
        </p:spPr>
      </p:sp>
      <p:sp>
        <p:nvSpPr>
          <p:cNvPr id="11" name="Text 8"/>
          <p:cNvSpPr/>
          <p:nvPr/>
        </p:nvSpPr>
        <p:spPr>
          <a:xfrm>
            <a:off x="9477256" y="4287083"/>
            <a:ext cx="2777490"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Cultural Impact</a:t>
            </a:r>
            <a:endParaRPr lang="en-US" sz="2187" dirty="0"/>
          </a:p>
        </p:txBody>
      </p:sp>
      <p:sp>
        <p:nvSpPr>
          <p:cNvPr id="12" name="Text 9"/>
          <p:cNvSpPr/>
          <p:nvPr/>
        </p:nvSpPr>
        <p:spPr>
          <a:xfrm>
            <a:off x="9477256" y="4767501"/>
            <a:ext cx="4097774"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Celebrating women's influence on the arts, literature, and cultural preservation.</a:t>
            </a:r>
            <a:endParaRPr lang="en-US" sz="1750" dirty="0"/>
          </a:p>
        </p:txBody>
      </p:sp>
      <p:sp>
        <p:nvSpPr>
          <p:cNvPr id="13" name="Shape 10"/>
          <p:cNvSpPr/>
          <p:nvPr/>
        </p:nvSpPr>
        <p:spPr>
          <a:xfrm>
            <a:off x="4490799" y="6278047"/>
            <a:ext cx="9306401" cy="1280160"/>
          </a:xfrm>
          <a:prstGeom prst="roundRect">
            <a:avLst>
              <a:gd name="adj" fmla="val 5207"/>
            </a:avLst>
          </a:prstGeom>
          <a:solidFill>
            <a:srgbClr val="212126"/>
          </a:solidFill>
          <a:ln/>
        </p:spPr>
      </p:sp>
      <p:sp>
        <p:nvSpPr>
          <p:cNvPr id="14" name="Text 11"/>
          <p:cNvSpPr/>
          <p:nvPr/>
        </p:nvSpPr>
        <p:spPr>
          <a:xfrm>
            <a:off x="4712970" y="6500217"/>
            <a:ext cx="2777490"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Humanitarian Work</a:t>
            </a:r>
            <a:endParaRPr lang="en-US" sz="2187" dirty="0"/>
          </a:p>
        </p:txBody>
      </p:sp>
      <p:sp>
        <p:nvSpPr>
          <p:cNvPr id="15" name="Text 12"/>
          <p:cNvSpPr/>
          <p:nvPr/>
        </p:nvSpPr>
        <p:spPr>
          <a:xfrm>
            <a:off x="4712970" y="6980634"/>
            <a:ext cx="8862060" cy="355402"/>
          </a:xfrm>
          <a:prstGeom prst="rect">
            <a:avLst/>
          </a:prstGeom>
          <a:noFill/>
          <a:ln/>
        </p:spPr>
        <p:txBody>
          <a:bodyPr wrap="non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Honoring women's efforts in philanthropy, community service, and humanitarian initiatives.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4" name="Text 2"/>
          <p:cNvSpPr/>
          <p:nvPr/>
        </p:nvSpPr>
        <p:spPr>
          <a:xfrm>
            <a:off x="2037993" y="887968"/>
            <a:ext cx="10554414" cy="1388745"/>
          </a:xfrm>
          <a:prstGeom prst="rect">
            <a:avLst/>
          </a:prstGeom>
          <a:noFill/>
          <a:ln/>
        </p:spPr>
        <p:txBody>
          <a:bodyPr wrap="squar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Promoting Gender Equality and Women's Empowerment</a:t>
            </a:r>
            <a:endParaRPr lang="en-US" sz="4374" dirty="0"/>
          </a:p>
        </p:txBody>
      </p:sp>
      <p:sp>
        <p:nvSpPr>
          <p:cNvPr id="5" name="Text 3"/>
          <p:cNvSpPr/>
          <p:nvPr/>
        </p:nvSpPr>
        <p:spPr>
          <a:xfrm>
            <a:off x="2037993" y="2721054"/>
            <a:ext cx="10554414"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Promoting gender equality involves advocating for the rights, interests, and needs of all genders. Empowering women across all facets of life—from education and employment to healthcare and representation—benefits societies as a whole. When women are empowered, communities thrive and progress is realized.</a:t>
            </a:r>
            <a:endParaRPr lang="en-US" sz="1750" dirty="0"/>
          </a:p>
        </p:txBody>
      </p:sp>
      <p:sp>
        <p:nvSpPr>
          <p:cNvPr id="6" name="Text 4"/>
          <p:cNvSpPr/>
          <p:nvPr/>
        </p:nvSpPr>
        <p:spPr>
          <a:xfrm>
            <a:off x="2037993" y="4503658"/>
            <a:ext cx="3295888" cy="666512"/>
          </a:xfrm>
          <a:prstGeom prst="rect">
            <a:avLst/>
          </a:prstGeom>
          <a:noFill/>
          <a:ln/>
        </p:spPr>
        <p:txBody>
          <a:bodyPr wrap="none" rtlCol="0" anchor="t"/>
          <a:lstStyle/>
          <a:p>
            <a:pPr marL="0" indent="0" algn="ctr">
              <a:lnSpc>
                <a:spcPts val="5249"/>
              </a:lnSpc>
              <a:buNone/>
            </a:pPr>
            <a:r>
              <a:rPr lang="en-US" sz="5249" kern="0" spc="-157" dirty="0">
                <a:solidFill>
                  <a:srgbClr val="FBF3FA"/>
                </a:solidFill>
                <a:latin typeface="Fira Mono" pitchFamily="34" charset="0"/>
                <a:ea typeface="Fira Mono" pitchFamily="34" charset="-122"/>
                <a:cs typeface="Fira Mono" pitchFamily="34" charset="-120"/>
              </a:rPr>
              <a:t>50%</a:t>
            </a:r>
            <a:endParaRPr lang="en-US" sz="5249" dirty="0"/>
          </a:p>
        </p:txBody>
      </p:sp>
      <p:sp>
        <p:nvSpPr>
          <p:cNvPr id="7" name="Text 5"/>
          <p:cNvSpPr/>
          <p:nvPr/>
        </p:nvSpPr>
        <p:spPr>
          <a:xfrm>
            <a:off x="2037993" y="5447824"/>
            <a:ext cx="3295888" cy="694373"/>
          </a:xfrm>
          <a:prstGeom prst="rect">
            <a:avLst/>
          </a:prstGeom>
          <a:noFill/>
          <a:ln/>
        </p:spPr>
        <p:txBody>
          <a:bodyPr wrap="square" rtlCol="0" anchor="t"/>
          <a:lstStyle/>
          <a:p>
            <a:pPr marL="0" indent="0" algn="ctr">
              <a:lnSpc>
                <a:spcPts val="2734"/>
              </a:lnSpc>
              <a:buNone/>
            </a:pPr>
            <a:r>
              <a:rPr lang="en-US" sz="2187" kern="0" spc="-66" dirty="0">
                <a:solidFill>
                  <a:srgbClr val="FBF3FA"/>
                </a:solidFill>
                <a:latin typeface="Fira Mono" pitchFamily="34" charset="0"/>
                <a:ea typeface="Fira Mono" pitchFamily="34" charset="-122"/>
                <a:cs typeface="Fira Mono" pitchFamily="34" charset="-120"/>
              </a:rPr>
              <a:t>Economic Participation</a:t>
            </a:r>
            <a:endParaRPr lang="en-US" sz="2187" dirty="0"/>
          </a:p>
        </p:txBody>
      </p:sp>
      <p:sp>
        <p:nvSpPr>
          <p:cNvPr id="8" name="Text 6"/>
          <p:cNvSpPr/>
          <p:nvPr/>
        </p:nvSpPr>
        <p:spPr>
          <a:xfrm>
            <a:off x="2037993" y="6275427"/>
            <a:ext cx="3295888" cy="1066205"/>
          </a:xfrm>
          <a:prstGeom prst="rect">
            <a:avLst/>
          </a:prstGeom>
          <a:noFill/>
          <a:ln/>
        </p:spPr>
        <p:txBody>
          <a:bodyPr wrap="square" rtlCol="0" anchor="t"/>
          <a:lstStyle/>
          <a:p>
            <a:pPr marL="0" indent="0" algn="ctr">
              <a:lnSpc>
                <a:spcPts val="2799"/>
              </a:lnSpc>
              <a:buNone/>
            </a:pPr>
            <a:r>
              <a:rPr lang="en-US" sz="1750" kern="0" spc="-35" dirty="0">
                <a:solidFill>
                  <a:srgbClr val="E0D6DE"/>
                </a:solidFill>
                <a:latin typeface="Fira Sans" pitchFamily="34" charset="0"/>
                <a:ea typeface="Fira Sans" pitchFamily="34" charset="-122"/>
                <a:cs typeface="Fira Sans" pitchFamily="34" charset="-120"/>
              </a:rPr>
              <a:t>Striving for equal participation and opportunities for women in the workforce.</a:t>
            </a:r>
            <a:endParaRPr lang="en-US" sz="1750" dirty="0"/>
          </a:p>
        </p:txBody>
      </p:sp>
      <p:sp>
        <p:nvSpPr>
          <p:cNvPr id="9" name="Text 7"/>
          <p:cNvSpPr/>
          <p:nvPr/>
        </p:nvSpPr>
        <p:spPr>
          <a:xfrm>
            <a:off x="5667137" y="4503658"/>
            <a:ext cx="3296007" cy="666512"/>
          </a:xfrm>
          <a:prstGeom prst="rect">
            <a:avLst/>
          </a:prstGeom>
          <a:noFill/>
          <a:ln/>
        </p:spPr>
        <p:txBody>
          <a:bodyPr wrap="none" rtlCol="0" anchor="t"/>
          <a:lstStyle/>
          <a:p>
            <a:pPr marL="0" indent="0" algn="ctr">
              <a:lnSpc>
                <a:spcPts val="5249"/>
              </a:lnSpc>
              <a:buNone/>
            </a:pPr>
            <a:r>
              <a:rPr lang="en-US" sz="5249" kern="0" spc="-157" dirty="0">
                <a:solidFill>
                  <a:srgbClr val="FBF3FA"/>
                </a:solidFill>
                <a:latin typeface="Fira Mono" pitchFamily="34" charset="0"/>
                <a:ea typeface="Fira Mono" pitchFamily="34" charset="-122"/>
                <a:cs typeface="Fira Mono" pitchFamily="34" charset="-120"/>
              </a:rPr>
              <a:t>85</a:t>
            </a:r>
            <a:endParaRPr lang="en-US" sz="5249" dirty="0"/>
          </a:p>
        </p:txBody>
      </p:sp>
      <p:sp>
        <p:nvSpPr>
          <p:cNvPr id="10" name="Text 8"/>
          <p:cNvSpPr/>
          <p:nvPr/>
        </p:nvSpPr>
        <p:spPr>
          <a:xfrm>
            <a:off x="5926336" y="5447824"/>
            <a:ext cx="2777490" cy="347186"/>
          </a:xfrm>
          <a:prstGeom prst="rect">
            <a:avLst/>
          </a:prstGeom>
          <a:noFill/>
          <a:ln/>
        </p:spPr>
        <p:txBody>
          <a:bodyPr wrap="none" rtlCol="0" anchor="t"/>
          <a:lstStyle/>
          <a:p>
            <a:pPr marL="0" indent="0" algn="ctr">
              <a:lnSpc>
                <a:spcPts val="2734"/>
              </a:lnSpc>
              <a:buNone/>
            </a:pPr>
            <a:r>
              <a:rPr lang="en-US" sz="2187" kern="0" spc="-66" dirty="0">
                <a:solidFill>
                  <a:srgbClr val="FBF3FA"/>
                </a:solidFill>
                <a:latin typeface="Fira Mono" pitchFamily="34" charset="0"/>
                <a:ea typeface="Fira Mono" pitchFamily="34" charset="-122"/>
                <a:cs typeface="Fira Mono" pitchFamily="34" charset="-120"/>
              </a:rPr>
              <a:t>Education Access</a:t>
            </a:r>
            <a:endParaRPr lang="en-US" sz="2187" dirty="0"/>
          </a:p>
        </p:txBody>
      </p:sp>
      <p:sp>
        <p:nvSpPr>
          <p:cNvPr id="11" name="Text 9"/>
          <p:cNvSpPr/>
          <p:nvPr/>
        </p:nvSpPr>
        <p:spPr>
          <a:xfrm>
            <a:off x="5667137" y="5928241"/>
            <a:ext cx="3296007" cy="1066205"/>
          </a:xfrm>
          <a:prstGeom prst="rect">
            <a:avLst/>
          </a:prstGeom>
          <a:noFill/>
          <a:ln/>
        </p:spPr>
        <p:txBody>
          <a:bodyPr wrap="square" rtlCol="0" anchor="t"/>
          <a:lstStyle/>
          <a:p>
            <a:pPr marL="0" indent="0" algn="ctr">
              <a:lnSpc>
                <a:spcPts val="2799"/>
              </a:lnSpc>
              <a:buNone/>
            </a:pPr>
            <a:r>
              <a:rPr lang="en-US" sz="1750" kern="0" spc="-35" dirty="0">
                <a:solidFill>
                  <a:srgbClr val="E0D6DE"/>
                </a:solidFill>
                <a:latin typeface="Fira Sans" pitchFamily="34" charset="0"/>
                <a:ea typeface="Fira Sans" pitchFamily="34" charset="-122"/>
                <a:cs typeface="Fira Sans" pitchFamily="34" charset="-120"/>
              </a:rPr>
              <a:t>Ensuring access to quality education for girls and women worldwide.</a:t>
            </a:r>
            <a:endParaRPr lang="en-US" sz="1750" dirty="0"/>
          </a:p>
        </p:txBody>
      </p:sp>
      <p:sp>
        <p:nvSpPr>
          <p:cNvPr id="12" name="Text 10"/>
          <p:cNvSpPr/>
          <p:nvPr/>
        </p:nvSpPr>
        <p:spPr>
          <a:xfrm>
            <a:off x="9296400" y="4503658"/>
            <a:ext cx="3296007" cy="666512"/>
          </a:xfrm>
          <a:prstGeom prst="rect">
            <a:avLst/>
          </a:prstGeom>
          <a:noFill/>
          <a:ln/>
        </p:spPr>
        <p:txBody>
          <a:bodyPr wrap="none" rtlCol="0" anchor="t"/>
          <a:lstStyle/>
          <a:p>
            <a:pPr marL="0" indent="0" algn="ctr">
              <a:lnSpc>
                <a:spcPts val="5249"/>
              </a:lnSpc>
              <a:buNone/>
            </a:pPr>
            <a:r>
              <a:rPr lang="en-US" sz="5249" kern="0" spc="-157" dirty="0">
                <a:solidFill>
                  <a:srgbClr val="FBF3FA"/>
                </a:solidFill>
                <a:latin typeface="Fira Mono" pitchFamily="34" charset="0"/>
                <a:ea typeface="Fira Mono" pitchFamily="34" charset="-122"/>
                <a:cs typeface="Fira Mono" pitchFamily="34" charset="-120"/>
              </a:rPr>
              <a:t>10K</a:t>
            </a:r>
            <a:endParaRPr lang="en-US" sz="5249" dirty="0"/>
          </a:p>
        </p:txBody>
      </p:sp>
      <p:sp>
        <p:nvSpPr>
          <p:cNvPr id="13" name="Text 11"/>
          <p:cNvSpPr/>
          <p:nvPr/>
        </p:nvSpPr>
        <p:spPr>
          <a:xfrm>
            <a:off x="9296400" y="5447824"/>
            <a:ext cx="3296007" cy="694373"/>
          </a:xfrm>
          <a:prstGeom prst="rect">
            <a:avLst/>
          </a:prstGeom>
          <a:noFill/>
          <a:ln/>
        </p:spPr>
        <p:txBody>
          <a:bodyPr wrap="square" rtlCol="0" anchor="t"/>
          <a:lstStyle/>
          <a:p>
            <a:pPr marL="0" indent="0" algn="ctr">
              <a:lnSpc>
                <a:spcPts val="2734"/>
              </a:lnSpc>
              <a:buNone/>
            </a:pPr>
            <a:r>
              <a:rPr lang="en-US" sz="2187" kern="0" spc="-66" dirty="0">
                <a:solidFill>
                  <a:srgbClr val="FBF3FA"/>
                </a:solidFill>
                <a:latin typeface="Fira Mono" pitchFamily="34" charset="0"/>
                <a:ea typeface="Fira Mono" pitchFamily="34" charset="-122"/>
                <a:cs typeface="Fira Mono" pitchFamily="34" charset="-120"/>
              </a:rPr>
              <a:t>Women-led Enterprises</a:t>
            </a:r>
            <a:endParaRPr lang="en-US" sz="2187" dirty="0"/>
          </a:p>
        </p:txBody>
      </p:sp>
      <p:sp>
        <p:nvSpPr>
          <p:cNvPr id="14" name="Text 12"/>
          <p:cNvSpPr/>
          <p:nvPr/>
        </p:nvSpPr>
        <p:spPr>
          <a:xfrm>
            <a:off x="9296400" y="6275427"/>
            <a:ext cx="3296007" cy="1066205"/>
          </a:xfrm>
          <a:prstGeom prst="rect">
            <a:avLst/>
          </a:prstGeom>
          <a:noFill/>
          <a:ln/>
        </p:spPr>
        <p:txBody>
          <a:bodyPr wrap="square" rtlCol="0" anchor="t"/>
          <a:lstStyle/>
          <a:p>
            <a:pPr marL="0" indent="0" algn="ctr">
              <a:lnSpc>
                <a:spcPts val="2799"/>
              </a:lnSpc>
              <a:buNone/>
            </a:pPr>
            <a:r>
              <a:rPr lang="en-US" sz="1750" kern="0" spc="-35" dirty="0">
                <a:solidFill>
                  <a:srgbClr val="E0D6DE"/>
                </a:solidFill>
                <a:latin typeface="Fira Sans" pitchFamily="34" charset="0"/>
                <a:ea typeface="Fira Sans" pitchFamily="34" charset="-122"/>
                <a:cs typeface="Fira Sans" pitchFamily="34" charset="-120"/>
              </a:rPr>
              <a:t>Promoting the growth and sustainability of women-owned businesses and startups.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34363"/>
          </a:xfrm>
          <a:prstGeom prst="rect">
            <a:avLst/>
          </a:prstGeom>
          <a:solidFill>
            <a:srgbClr val="0F0F10"/>
          </a:solidFill>
          <a:ln/>
        </p:spPr>
      </p:sp>
      <p:sp>
        <p:nvSpPr>
          <p:cNvPr id="4" name="Text 2"/>
          <p:cNvSpPr/>
          <p:nvPr/>
        </p:nvSpPr>
        <p:spPr>
          <a:xfrm>
            <a:off x="2152650" y="597694"/>
            <a:ext cx="10324981" cy="1358503"/>
          </a:xfrm>
          <a:prstGeom prst="rect">
            <a:avLst/>
          </a:prstGeom>
          <a:noFill/>
          <a:ln/>
        </p:spPr>
        <p:txBody>
          <a:bodyPr wrap="square" rtlCol="0" anchor="t"/>
          <a:lstStyle/>
          <a:p>
            <a:pPr marL="0" indent="0">
              <a:lnSpc>
                <a:spcPts val="5349"/>
              </a:lnSpc>
              <a:buNone/>
            </a:pPr>
            <a:r>
              <a:rPr lang="en-US" sz="4279" kern="0" spc="-128" dirty="0">
                <a:solidFill>
                  <a:srgbClr val="FBF3FA"/>
                </a:solidFill>
                <a:latin typeface="Fira Mono" pitchFamily="34" charset="0"/>
                <a:ea typeface="Fira Mono" pitchFamily="34" charset="-122"/>
                <a:cs typeface="Fira Mono" pitchFamily="34" charset="-120"/>
              </a:rPr>
              <a:t>Call to Action and Ways to Get Involved</a:t>
            </a:r>
            <a:endParaRPr lang="en-US" sz="4279" dirty="0"/>
          </a:p>
        </p:txBody>
      </p:sp>
      <p:sp>
        <p:nvSpPr>
          <p:cNvPr id="5" name="Text 3"/>
          <p:cNvSpPr/>
          <p:nvPr/>
        </p:nvSpPr>
        <p:spPr>
          <a:xfrm>
            <a:off x="2152650" y="2390894"/>
            <a:ext cx="10324981" cy="1043345"/>
          </a:xfrm>
          <a:prstGeom prst="rect">
            <a:avLst/>
          </a:prstGeom>
          <a:noFill/>
          <a:ln/>
        </p:spPr>
        <p:txBody>
          <a:bodyPr wrap="square" rtlCol="0" anchor="t"/>
          <a:lstStyle/>
          <a:p>
            <a:pPr marL="0" indent="0">
              <a:lnSpc>
                <a:spcPts val="2739"/>
              </a:lnSpc>
              <a:buNone/>
            </a:pPr>
            <a:r>
              <a:rPr lang="en-US" sz="1712" kern="0" spc="-34" dirty="0">
                <a:solidFill>
                  <a:srgbClr val="E0D6DE"/>
                </a:solidFill>
                <a:latin typeface="Fira Sans" pitchFamily="34" charset="0"/>
                <a:ea typeface="Fira Sans" pitchFamily="34" charset="-122"/>
                <a:cs typeface="Fira Sans" pitchFamily="34" charset="-120"/>
              </a:rPr>
              <a:t>Engagement and active participation are crucial to advancing gender equality and women's rights. Individuals and organizations can take meaningful action to support women's empowerment and drive positive change, both locally and globally.</a:t>
            </a:r>
            <a:endParaRPr lang="en-US" sz="1712" dirty="0"/>
          </a:p>
        </p:txBody>
      </p:sp>
      <p:sp>
        <p:nvSpPr>
          <p:cNvPr id="6" name="Text 4"/>
          <p:cNvSpPr/>
          <p:nvPr/>
        </p:nvSpPr>
        <p:spPr>
          <a:xfrm>
            <a:off x="2369939" y="3816668"/>
            <a:ext cx="4724043" cy="347782"/>
          </a:xfrm>
          <a:prstGeom prst="rect">
            <a:avLst/>
          </a:prstGeom>
          <a:noFill/>
          <a:ln/>
        </p:spPr>
        <p:txBody>
          <a:bodyPr wrap="none" rtlCol="0" anchor="t"/>
          <a:lstStyle/>
          <a:p>
            <a:pPr marL="0" indent="0">
              <a:lnSpc>
                <a:spcPts val="2739"/>
              </a:lnSpc>
              <a:buNone/>
            </a:pPr>
            <a:r>
              <a:rPr lang="en-US" sz="1712" kern="0" spc="-34" dirty="0">
                <a:solidFill>
                  <a:srgbClr val="E0D6DE"/>
                </a:solidFill>
                <a:latin typeface="Fira Sans" pitchFamily="34" charset="0"/>
                <a:ea typeface="Fira Sans" pitchFamily="34" charset="-122"/>
                <a:cs typeface="Fira Sans" pitchFamily="34" charset="-120"/>
              </a:rPr>
              <a:t>Advocacy</a:t>
            </a:r>
            <a:endParaRPr lang="en-US" sz="1712" dirty="0"/>
          </a:p>
        </p:txBody>
      </p:sp>
      <p:sp>
        <p:nvSpPr>
          <p:cNvPr id="7" name="Text 5"/>
          <p:cNvSpPr/>
          <p:nvPr/>
        </p:nvSpPr>
        <p:spPr>
          <a:xfrm>
            <a:off x="7536180" y="3816668"/>
            <a:ext cx="4724043" cy="1043345"/>
          </a:xfrm>
          <a:prstGeom prst="rect">
            <a:avLst/>
          </a:prstGeom>
          <a:noFill/>
          <a:ln/>
        </p:spPr>
        <p:txBody>
          <a:bodyPr wrap="square" rtlCol="0" anchor="t"/>
          <a:lstStyle/>
          <a:p>
            <a:pPr marL="0" indent="0">
              <a:lnSpc>
                <a:spcPts val="2739"/>
              </a:lnSpc>
              <a:buNone/>
            </a:pPr>
            <a:r>
              <a:rPr lang="en-US" sz="1712" kern="0" spc="-34" dirty="0">
                <a:solidFill>
                  <a:srgbClr val="E0D6DE"/>
                </a:solidFill>
                <a:latin typeface="Fira Sans" pitchFamily="34" charset="0"/>
                <a:ea typeface="Fira Sans" pitchFamily="34" charset="-122"/>
                <a:cs typeface="Fira Sans" pitchFamily="34" charset="-120"/>
              </a:rPr>
              <a:t>Speak up for women's rights and advocate for gender equality in your community and workplace.</a:t>
            </a:r>
            <a:endParaRPr lang="en-US" sz="1712" dirty="0"/>
          </a:p>
        </p:txBody>
      </p:sp>
      <p:sp>
        <p:nvSpPr>
          <p:cNvPr id="8" name="Shape 6"/>
          <p:cNvSpPr/>
          <p:nvPr/>
        </p:nvSpPr>
        <p:spPr>
          <a:xfrm>
            <a:off x="2152650" y="4998006"/>
            <a:ext cx="10324981" cy="1319332"/>
          </a:xfrm>
          <a:prstGeom prst="rect">
            <a:avLst/>
          </a:prstGeom>
          <a:solidFill>
            <a:srgbClr val="212126"/>
          </a:solidFill>
          <a:ln/>
        </p:spPr>
      </p:sp>
      <p:sp>
        <p:nvSpPr>
          <p:cNvPr id="9" name="Text 7"/>
          <p:cNvSpPr/>
          <p:nvPr/>
        </p:nvSpPr>
        <p:spPr>
          <a:xfrm>
            <a:off x="2369939" y="5135999"/>
            <a:ext cx="4724043" cy="347782"/>
          </a:xfrm>
          <a:prstGeom prst="rect">
            <a:avLst/>
          </a:prstGeom>
          <a:noFill/>
          <a:ln/>
        </p:spPr>
        <p:txBody>
          <a:bodyPr wrap="none" rtlCol="0" anchor="t"/>
          <a:lstStyle/>
          <a:p>
            <a:pPr marL="0" indent="0">
              <a:lnSpc>
                <a:spcPts val="2739"/>
              </a:lnSpc>
              <a:buNone/>
            </a:pPr>
            <a:r>
              <a:rPr lang="en-US" sz="1712" kern="0" spc="-34" dirty="0">
                <a:solidFill>
                  <a:srgbClr val="E0D6DE"/>
                </a:solidFill>
                <a:latin typeface="Fira Sans" pitchFamily="34" charset="0"/>
                <a:ea typeface="Fira Sans" pitchFamily="34" charset="-122"/>
                <a:cs typeface="Fira Sans" pitchFamily="34" charset="-120"/>
              </a:rPr>
              <a:t>Support</a:t>
            </a:r>
            <a:endParaRPr lang="en-US" sz="1712" dirty="0"/>
          </a:p>
        </p:txBody>
      </p:sp>
      <p:sp>
        <p:nvSpPr>
          <p:cNvPr id="10" name="Text 8"/>
          <p:cNvSpPr/>
          <p:nvPr/>
        </p:nvSpPr>
        <p:spPr>
          <a:xfrm>
            <a:off x="7536180" y="5135999"/>
            <a:ext cx="4724043" cy="1043345"/>
          </a:xfrm>
          <a:prstGeom prst="rect">
            <a:avLst/>
          </a:prstGeom>
          <a:noFill/>
          <a:ln/>
        </p:spPr>
        <p:txBody>
          <a:bodyPr wrap="square" rtlCol="0" anchor="t"/>
          <a:lstStyle/>
          <a:p>
            <a:pPr marL="0" indent="0">
              <a:lnSpc>
                <a:spcPts val="2739"/>
              </a:lnSpc>
              <a:buNone/>
            </a:pPr>
            <a:r>
              <a:rPr lang="en-US" sz="1712" kern="0" spc="-34" dirty="0">
                <a:solidFill>
                  <a:srgbClr val="E0D6DE"/>
                </a:solidFill>
                <a:latin typeface="Fira Sans" pitchFamily="34" charset="0"/>
                <a:ea typeface="Fira Sans" pitchFamily="34" charset="-122"/>
                <a:cs typeface="Fira Sans" pitchFamily="34" charset="-120"/>
              </a:rPr>
              <a:t>Donate to organizations promoting women's rights, mentor women, and provide support to women-led initiatives.</a:t>
            </a:r>
            <a:endParaRPr lang="en-US" sz="1712" dirty="0"/>
          </a:p>
        </p:txBody>
      </p:sp>
      <p:sp>
        <p:nvSpPr>
          <p:cNvPr id="11" name="Text 9"/>
          <p:cNvSpPr/>
          <p:nvPr/>
        </p:nvSpPr>
        <p:spPr>
          <a:xfrm>
            <a:off x="2369939" y="6455331"/>
            <a:ext cx="4724043" cy="347782"/>
          </a:xfrm>
          <a:prstGeom prst="rect">
            <a:avLst/>
          </a:prstGeom>
          <a:noFill/>
          <a:ln/>
        </p:spPr>
        <p:txBody>
          <a:bodyPr wrap="none" rtlCol="0" anchor="t"/>
          <a:lstStyle/>
          <a:p>
            <a:pPr marL="0" indent="0">
              <a:lnSpc>
                <a:spcPts val="2739"/>
              </a:lnSpc>
              <a:buNone/>
            </a:pPr>
            <a:r>
              <a:rPr lang="en-US" sz="1712" kern="0" spc="-34" dirty="0">
                <a:solidFill>
                  <a:srgbClr val="E0D6DE"/>
                </a:solidFill>
                <a:latin typeface="Fira Sans" pitchFamily="34" charset="0"/>
                <a:ea typeface="Fira Sans" pitchFamily="34" charset="-122"/>
                <a:cs typeface="Fira Sans" pitchFamily="34" charset="-120"/>
              </a:rPr>
              <a:t>Education</a:t>
            </a:r>
            <a:endParaRPr lang="en-US" sz="1712" dirty="0"/>
          </a:p>
        </p:txBody>
      </p:sp>
      <p:sp>
        <p:nvSpPr>
          <p:cNvPr id="12" name="Text 10"/>
          <p:cNvSpPr/>
          <p:nvPr/>
        </p:nvSpPr>
        <p:spPr>
          <a:xfrm>
            <a:off x="7536180" y="6455331"/>
            <a:ext cx="4724043" cy="1043345"/>
          </a:xfrm>
          <a:prstGeom prst="rect">
            <a:avLst/>
          </a:prstGeom>
          <a:noFill/>
          <a:ln/>
        </p:spPr>
        <p:txBody>
          <a:bodyPr wrap="square" rtlCol="0" anchor="t"/>
          <a:lstStyle/>
          <a:p>
            <a:pPr marL="0" indent="0">
              <a:lnSpc>
                <a:spcPts val="2739"/>
              </a:lnSpc>
              <a:buNone/>
            </a:pPr>
            <a:r>
              <a:rPr lang="en-US" sz="1712" kern="0" spc="-34" dirty="0">
                <a:solidFill>
                  <a:srgbClr val="E0D6DE"/>
                </a:solidFill>
                <a:latin typeface="Fira Sans" pitchFamily="34" charset="0"/>
                <a:ea typeface="Fira Sans" pitchFamily="34" charset="-122"/>
                <a:cs typeface="Fira Sans" pitchFamily="34" charset="-120"/>
              </a:rPr>
              <a:t>Learn about gender issues, engage in discussions, and educate others about the importance of gender equality.</a:t>
            </a:r>
            <a:endParaRPr lang="en-US" sz="1712"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TotalTime>
  <Words>947</Words>
  <Application>Microsoft Office PowerPoint</Application>
  <PresentationFormat>Custom</PresentationFormat>
  <Paragraphs>86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Fira Mono</vt:lpstr>
      <vt:lpstr>Fira Sans</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Shweta</cp:lastModifiedBy>
  <cp:revision>2</cp:revision>
  <dcterms:created xsi:type="dcterms:W3CDTF">2024-03-03T03:46:42Z</dcterms:created>
  <dcterms:modified xsi:type="dcterms:W3CDTF">2024-03-03T03:53:06Z</dcterms:modified>
</cp:coreProperties>
</file>