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562" y="-67944"/>
            <a:ext cx="6812597" cy="135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241361"/>
            <a:ext cx="3834129" cy="319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562" y="559688"/>
            <a:ext cx="4352925" cy="4038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b="0">
                <a:latin typeface="Times New Roman"/>
                <a:cs typeface="Times New Roman"/>
              </a:rPr>
              <a:t>Neural</a:t>
            </a:r>
            <a:r>
              <a:rPr dirty="0" sz="2450" spc="25" b="0">
                <a:latin typeface="Times New Roman"/>
                <a:cs typeface="Times New Roman"/>
              </a:rPr>
              <a:t> </a:t>
            </a:r>
            <a:r>
              <a:rPr dirty="0" sz="2450" b="0">
                <a:latin typeface="Times New Roman"/>
                <a:cs typeface="Times New Roman"/>
              </a:rPr>
              <a:t>Network</a:t>
            </a:r>
            <a:r>
              <a:rPr dirty="0" sz="2450" spc="75" b="0">
                <a:latin typeface="Times New Roman"/>
                <a:cs typeface="Times New Roman"/>
              </a:rPr>
              <a:t> </a:t>
            </a:r>
            <a:r>
              <a:rPr dirty="0" sz="2450" b="0">
                <a:latin typeface="Times New Roman"/>
                <a:cs typeface="Times New Roman"/>
              </a:rPr>
              <a:t>&amp;</a:t>
            </a:r>
            <a:r>
              <a:rPr dirty="0" sz="2450" spc="65" b="0">
                <a:latin typeface="Times New Roman"/>
                <a:cs typeface="Times New Roman"/>
              </a:rPr>
              <a:t> </a:t>
            </a:r>
            <a:r>
              <a:rPr dirty="0" sz="2450" b="0">
                <a:latin typeface="Times New Roman"/>
                <a:cs typeface="Times New Roman"/>
              </a:rPr>
              <a:t>Deep</a:t>
            </a:r>
            <a:r>
              <a:rPr dirty="0" sz="2450" spc="35" b="0">
                <a:latin typeface="Times New Roman"/>
                <a:cs typeface="Times New Roman"/>
              </a:rPr>
              <a:t> </a:t>
            </a:r>
            <a:r>
              <a:rPr dirty="0" sz="2450" spc="-10" b="0">
                <a:latin typeface="Times New Roman"/>
                <a:cs typeface="Times New Roman"/>
              </a:rPr>
              <a:t>Learning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83279" y="1231772"/>
            <a:ext cx="5113655" cy="3871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97915" marR="5080" indent="-1085850">
              <a:lnSpc>
                <a:spcPct val="115999"/>
              </a:lnSpc>
              <a:spcBef>
                <a:spcPts val="95"/>
              </a:spcBef>
            </a:pPr>
            <a:r>
              <a:rPr dirty="0" baseline="4166" sz="3000" b="1">
                <a:solidFill>
                  <a:srgbClr val="FFFFFF"/>
                </a:solidFill>
                <a:latin typeface="Times New Roman"/>
                <a:cs typeface="Times New Roman"/>
              </a:rPr>
              <a:t>TITLE</a:t>
            </a:r>
            <a:r>
              <a:rPr dirty="0" baseline="4166" sz="3000" spc="652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166" sz="300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baseline="4166" sz="3000" spc="3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Enhancing</a:t>
            </a:r>
            <a:r>
              <a:rPr dirty="0" sz="27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Times New Roman"/>
                <a:cs typeface="Times New Roman"/>
              </a:rPr>
              <a:t>Communication </a:t>
            </a:r>
            <a:r>
              <a:rPr dirty="0" sz="2700" spc="-30" b="1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dirty="0" sz="2700" spc="-1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2700" spc="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2700">
              <a:latin typeface="Times New Roman"/>
              <a:cs typeface="Times New Roman"/>
            </a:endParaRPr>
          </a:p>
          <a:p>
            <a:pPr marL="1097915" marR="781050">
              <a:lnSpc>
                <a:spcPct val="113599"/>
              </a:lnSpc>
              <a:spcBef>
                <a:spcPts val="80"/>
              </a:spcBef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deep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700" spc="-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Sign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2700" spc="-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20" b="1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endParaRPr sz="2700">
              <a:latin typeface="Times New Roman"/>
              <a:cs typeface="Times New Roman"/>
            </a:endParaRPr>
          </a:p>
          <a:p>
            <a:pPr marL="12700" marR="6350">
              <a:lnSpc>
                <a:spcPct val="118200"/>
              </a:lnSpc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Submitted</a:t>
            </a:r>
            <a:r>
              <a:rPr dirty="0" sz="27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by:</a:t>
            </a:r>
            <a:r>
              <a:rPr dirty="0" sz="27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7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7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7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Satish</a:t>
            </a:r>
            <a:r>
              <a:rPr dirty="0" sz="27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Times New Roman"/>
                <a:cs typeface="Times New Roman"/>
              </a:rPr>
              <a:t>Reddy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700:</a:t>
            </a:r>
            <a:r>
              <a:rPr dirty="0" sz="27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Times New Roman"/>
                <a:cs typeface="Times New Roman"/>
              </a:rPr>
              <a:t>700755869</a:t>
            </a:r>
            <a:endParaRPr sz="2700">
              <a:latin typeface="Times New Roman"/>
              <a:cs typeface="Times New Roman"/>
            </a:endParaRPr>
          </a:p>
          <a:p>
            <a:pPr marL="12700" marR="1203325">
              <a:lnSpc>
                <a:spcPct val="118300"/>
              </a:lnSpc>
            </a:pP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Author:</a:t>
            </a:r>
            <a:r>
              <a:rPr dirty="0" sz="2700" spc="-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Hanna</a:t>
            </a:r>
            <a:r>
              <a:rPr dirty="0" sz="2700" spc="-7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Times New Roman"/>
                <a:cs typeface="Times New Roman"/>
              </a:rPr>
              <a:t>ZainEldin, </a:t>
            </a:r>
            <a:r>
              <a:rPr dirty="0" sz="2700" b="1">
                <a:solidFill>
                  <a:srgbClr val="FFFFFF"/>
                </a:solidFill>
                <a:latin typeface="Times New Roman"/>
                <a:cs typeface="Times New Roman"/>
              </a:rPr>
              <a:t>Mohamoud</a:t>
            </a:r>
            <a:r>
              <a:rPr dirty="0" sz="2700" spc="-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-10" b="1">
                <a:solidFill>
                  <a:srgbClr val="FFFFFF"/>
                </a:solidFill>
                <a:latin typeface="Times New Roman"/>
                <a:cs typeface="Times New Roman"/>
              </a:rPr>
              <a:t>Badawy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8632" y="-34036"/>
            <a:ext cx="1435735" cy="785495"/>
          </a:xfrm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5"/>
              </a:spcBef>
            </a:pPr>
            <a:r>
              <a:rPr dirty="0" sz="2450" spc="-155"/>
              <a:t>Referenc </a:t>
            </a:r>
            <a:r>
              <a:rPr dirty="0" sz="2450" spc="-25"/>
              <a:t>es</a:t>
            </a:r>
            <a:endParaRPr sz="2450"/>
          </a:p>
        </p:txBody>
      </p:sp>
      <p:sp>
        <p:nvSpPr>
          <p:cNvPr id="4" name="object 4" descr=""/>
          <p:cNvSpPr txBox="1"/>
          <p:nvPr/>
        </p:nvSpPr>
        <p:spPr>
          <a:xfrm>
            <a:off x="722947" y="937323"/>
            <a:ext cx="6633209" cy="353377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294640" indent="233679">
              <a:lnSpc>
                <a:spcPct val="105400"/>
              </a:lnSpc>
              <a:spcBef>
                <a:spcPts val="65"/>
              </a:spcBef>
              <a:buSzPct val="84210"/>
              <a:buAutoNum type="arabicPlain"/>
              <a:tabLst>
                <a:tab pos="246379" algn="l"/>
              </a:tabLst>
            </a:pP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E.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Johnson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S.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K.</a:t>
            </a:r>
            <a:r>
              <a:rPr dirty="0" sz="9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Liddell,</a:t>
            </a:r>
            <a:r>
              <a:rPr dirty="0" sz="9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“Toward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phonetic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representation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of signs: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Sequentiality</a:t>
            </a:r>
            <a:r>
              <a:rPr dirty="0" sz="9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contrast,”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Language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Studies,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vol.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11,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2,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241–274,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2011.</a:t>
            </a:r>
            <a:endParaRPr sz="950">
              <a:latin typeface="Times New Roman"/>
              <a:cs typeface="Times New Roman"/>
            </a:endParaRPr>
          </a:p>
          <a:p>
            <a:pPr marL="12700" marR="19050" indent="240665">
              <a:lnSpc>
                <a:spcPct val="105500"/>
              </a:lnSpc>
              <a:buAutoNum type="arabicPlain"/>
              <a:tabLst>
                <a:tab pos="25336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W.</a:t>
            </a:r>
            <a:r>
              <a:rPr dirty="0" sz="9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Sandler,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“The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phonological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organization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languages,”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linguistics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compass,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vol.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6,</a:t>
            </a:r>
            <a:r>
              <a:rPr dirty="0" sz="9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162–182, 2012.</a:t>
            </a:r>
            <a:endParaRPr sz="950">
              <a:latin typeface="Times New Roman"/>
              <a:cs typeface="Times New Roman"/>
            </a:endParaRPr>
          </a:p>
          <a:p>
            <a:pPr marL="12700" marR="233045" indent="243204">
              <a:lnSpc>
                <a:spcPct val="105500"/>
              </a:lnSpc>
              <a:buAutoNum type="arabicPlain"/>
              <a:tabLst>
                <a:tab pos="255904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D.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Brentari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C.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Padden,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“A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origins: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Native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vocabulary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american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language,”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vocabulary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language: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cross-linguistic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investigation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formation,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87–119,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2001.</a:t>
            </a:r>
            <a:endParaRPr sz="950">
              <a:latin typeface="Times New Roman"/>
              <a:cs typeface="Times New Roman"/>
            </a:endParaRPr>
          </a:p>
          <a:p>
            <a:pPr marL="248920" indent="-236220">
              <a:lnSpc>
                <a:spcPct val="100000"/>
              </a:lnSpc>
              <a:spcBef>
                <a:spcPts val="60"/>
              </a:spcBef>
              <a:buAutoNum type="arabicPlain"/>
              <a:tabLst>
                <a:tab pos="24892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Moryoussef,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“sign.mt: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Effortless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real-time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translation,”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https://sign.mt/,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endParaRPr sz="950">
              <a:latin typeface="Times New Roman"/>
              <a:cs typeface="Times New Roman"/>
            </a:endParaRPr>
          </a:p>
          <a:p>
            <a:pPr marL="12700" marR="118110" indent="243204">
              <a:lnSpc>
                <a:spcPct val="105400"/>
              </a:lnSpc>
              <a:buAutoNum type="arabicPlain"/>
              <a:tabLst>
                <a:tab pos="255904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Borg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K.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P.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Camilleri,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“Sign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“in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wild”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recurrent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neural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networks,”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ICASSP</a:t>
            </a:r>
            <a:r>
              <a:rPr dirty="0" sz="9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2019-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2019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Acoustics,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Speech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Signal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dirty="0" sz="9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(ICASSP).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IEEE,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2019,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1637–1641.</a:t>
            </a:r>
            <a:endParaRPr sz="950">
              <a:latin typeface="Times New Roman"/>
              <a:cs typeface="Times New Roman"/>
            </a:endParaRPr>
          </a:p>
          <a:p>
            <a:pPr marL="12700" marR="66040" indent="267970">
              <a:lnSpc>
                <a:spcPts val="1200"/>
              </a:lnSpc>
              <a:spcBef>
                <a:spcPts val="50"/>
              </a:spcBef>
              <a:buAutoNum type="arabicPlain"/>
              <a:tabLst>
                <a:tab pos="28067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Moryoussef,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I.</a:t>
            </a:r>
            <a:r>
              <a:rPr dirty="0" sz="9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Tsochantaridis,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Aharoni,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S.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Ebling,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S.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Narayanan,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“Real-time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human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pose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estimation,”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Vision–ECCV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2020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Workshops:</a:t>
            </a:r>
            <a:r>
              <a:rPr dirty="0" sz="9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Glasgow,</a:t>
            </a:r>
            <a:r>
              <a:rPr dirty="0" sz="9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UK,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August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23–28,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2020,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Proceedings,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Part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II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16.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Springer,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2020,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237–248.</a:t>
            </a:r>
            <a:endParaRPr sz="950">
              <a:latin typeface="Times New Roman"/>
              <a:cs typeface="Times New Roman"/>
            </a:endParaRPr>
          </a:p>
          <a:p>
            <a:pPr marL="12700" marR="5080" indent="267970">
              <a:lnSpc>
                <a:spcPts val="1200"/>
              </a:lnSpc>
              <a:spcBef>
                <a:spcPts val="10"/>
              </a:spcBef>
              <a:buAutoNum type="arabicPlain"/>
              <a:tabLst>
                <a:tab pos="28067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Pal,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S.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Huber,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C.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Chaabani,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Manzotti,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O.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Koller,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“On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importance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signer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overlap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detection,”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arXiv</a:t>
            </a:r>
            <a:r>
              <a:rPr dirty="0" sz="9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preprint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arXiv:2303.10782,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endParaRPr sz="950">
              <a:latin typeface="Times New Roman"/>
              <a:cs typeface="Times New Roman"/>
            </a:endParaRPr>
          </a:p>
          <a:p>
            <a:pPr marL="12700" marR="85725" indent="243204">
              <a:lnSpc>
                <a:spcPts val="1200"/>
              </a:lnSpc>
              <a:spcBef>
                <a:spcPts val="5"/>
              </a:spcBef>
              <a:buAutoNum type="arabicPlain"/>
              <a:tabLst>
                <a:tab pos="255904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B.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G.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Gebre,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P.</a:t>
            </a:r>
            <a:r>
              <a:rPr dirty="0" sz="9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Wittenburg,</a:t>
            </a:r>
            <a:r>
              <a:rPr dirty="0" sz="9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T.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Heskes,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“Automatic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identification,”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2013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Conference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Processing.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IEEE,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2013,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2626–2630.</a:t>
            </a:r>
            <a:endParaRPr sz="950">
              <a:latin typeface="Times New Roman"/>
              <a:cs typeface="Times New Roman"/>
            </a:endParaRPr>
          </a:p>
          <a:p>
            <a:pPr marL="12700" marR="259079" indent="274955">
              <a:lnSpc>
                <a:spcPts val="1200"/>
              </a:lnSpc>
              <a:spcBef>
                <a:spcPts val="5"/>
              </a:spcBef>
              <a:buAutoNum type="arabicPlain"/>
              <a:tabLst>
                <a:tab pos="28765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C.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D.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Monteiro,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C.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Mathew,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Gutierrez-Osuna,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F.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Shipman,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“Detecting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identifying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languages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through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visual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features,”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2016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Symposium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Multimedia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(ISM).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IEEE,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2016,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287–290.</a:t>
            </a:r>
            <a:endParaRPr sz="950">
              <a:latin typeface="Times New Roman"/>
              <a:cs typeface="Times New Roman"/>
            </a:endParaRPr>
          </a:p>
          <a:p>
            <a:pPr marL="12700" marR="146685" indent="306705">
              <a:lnSpc>
                <a:spcPts val="1200"/>
              </a:lnSpc>
              <a:buAutoNum type="arabicPlain"/>
              <a:tabLst>
                <a:tab pos="31940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D.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McKee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G.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Kennedy,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“Lexical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comparison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signs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american,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australian,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british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zealand</a:t>
            </a:r>
            <a:r>
              <a:rPr dirty="0" sz="9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sign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languages,”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signs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revisited: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anthology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honor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Ursula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Bellugi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Edward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Klima,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vol.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20,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p.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2000.</a:t>
            </a:r>
            <a:endParaRPr sz="950">
              <a:latin typeface="Times New Roman"/>
              <a:cs typeface="Times New Roman"/>
            </a:endParaRPr>
          </a:p>
          <a:p>
            <a:pPr algn="just" marL="12700" marR="246379" indent="300990">
              <a:lnSpc>
                <a:spcPts val="1200"/>
              </a:lnSpc>
              <a:spcBef>
                <a:spcPts val="5"/>
              </a:spcBef>
              <a:buAutoNum type="arabicPlain"/>
              <a:tabLst>
                <a:tab pos="31369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P.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Santemiz,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O.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Aran,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Saraclar,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L.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Akarun,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“Automatic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segmentation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dirty="0" sz="95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signing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via</a:t>
            </a:r>
            <a:r>
              <a:rPr dirty="0" sz="95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multiple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sequence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alignment,”</a:t>
            </a:r>
            <a:r>
              <a:rPr dirty="0" sz="95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2009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12th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Vision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Workshops,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ICCV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Workshops.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IEEE,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2009,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2001–2008.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294" y="-67944"/>
            <a:ext cx="1610995" cy="878840"/>
          </a:xfrm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45"/>
              </a:spcBef>
            </a:pPr>
            <a:r>
              <a:rPr dirty="0" sz="2750" spc="-170"/>
              <a:t>Referenc </a:t>
            </a:r>
            <a:r>
              <a:rPr dirty="0" sz="2750" spc="-25"/>
              <a:t>es</a:t>
            </a:r>
            <a:endParaRPr sz="2750"/>
          </a:p>
        </p:txBody>
      </p:sp>
      <p:sp>
        <p:nvSpPr>
          <p:cNvPr id="4" name="object 4" descr=""/>
          <p:cNvSpPr txBox="1"/>
          <p:nvPr/>
        </p:nvSpPr>
        <p:spPr>
          <a:xfrm>
            <a:off x="896302" y="1057211"/>
            <a:ext cx="5998210" cy="383921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106680" indent="306070">
              <a:lnSpc>
                <a:spcPct val="105500"/>
              </a:lnSpc>
              <a:spcBef>
                <a:spcPts val="65"/>
              </a:spcBef>
              <a:buAutoNum type="arabicPlain" startAt="12"/>
              <a:tabLst>
                <a:tab pos="31877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I.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Farag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H.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Brock,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“Learning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motion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disfluencies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automatic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segmentation,”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ICASSP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2019-2019</a:t>
            </a:r>
            <a:r>
              <a:rPr dirty="0" sz="95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dirty="0" sz="95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Acoustics,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Speech</a:t>
            </a:r>
            <a:r>
              <a:rPr dirty="0" sz="95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Signal</a:t>
            </a:r>
            <a:r>
              <a:rPr dirty="0" sz="95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Processing</a:t>
            </a:r>
            <a:r>
              <a:rPr dirty="0" sz="95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(ICASSP).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IEEE,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2019,</a:t>
            </a:r>
            <a:r>
              <a:rPr dirty="0" sz="95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pp.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7360–7364.</a:t>
            </a:r>
            <a:endParaRPr sz="950">
              <a:latin typeface="Times New Roman"/>
              <a:cs typeface="Times New Roman"/>
            </a:endParaRPr>
          </a:p>
          <a:p>
            <a:pPr marL="12700" marR="11430" indent="304165">
              <a:lnSpc>
                <a:spcPct val="105400"/>
              </a:lnSpc>
              <a:buAutoNum type="arabicPlain" startAt="12"/>
              <a:tabLst>
                <a:tab pos="31686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W.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Sandler,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“Prosody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syntax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languages,”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Transactions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philological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society,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vol.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108,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pp.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298–328,</a:t>
            </a:r>
            <a:r>
              <a:rPr dirty="0" sz="95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2010.</a:t>
            </a:r>
            <a:endParaRPr sz="950">
              <a:latin typeface="Times New Roman"/>
              <a:cs typeface="Times New Roman"/>
            </a:endParaRPr>
          </a:p>
          <a:p>
            <a:pPr marL="12700" marR="431800" indent="306705">
              <a:lnSpc>
                <a:spcPct val="105400"/>
              </a:lnSpc>
              <a:buAutoNum type="arabicPlain" startAt="12"/>
              <a:tabLst>
                <a:tab pos="31940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Sisto,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D.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Shterionov,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I.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Murtagh,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Vermeerbergen,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L.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Leeson,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“Defining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meaningful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units.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segmentation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segment-meaning</a:t>
            </a:r>
            <a:r>
              <a:rPr dirty="0" sz="95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mapping,”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https://aclanthology.</a:t>
            </a:r>
            <a:r>
              <a:rPr dirty="0" sz="95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org/volumes/2021.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mtsummit-at4ssl/,</a:t>
            </a:r>
            <a:r>
              <a:rPr dirty="0" sz="950" spc="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98–103,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2021.</a:t>
            </a:r>
            <a:endParaRPr sz="950">
              <a:latin typeface="Times New Roman"/>
              <a:cs typeface="Times New Roman"/>
            </a:endParaRPr>
          </a:p>
          <a:p>
            <a:pPr marL="12700" marR="59690" indent="299720">
              <a:lnSpc>
                <a:spcPct val="105500"/>
              </a:lnSpc>
              <a:buAutoNum type="arabicPlain" startAt="12"/>
              <a:tabLst>
                <a:tab pos="31242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A. Imashev,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Mukushev,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V.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 Kimmelman,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Sandygulova,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“A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linguistic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understanding,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visual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evaluation,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languages: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k-rsl,”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Proceedings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24th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Computational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dirty="0" sz="9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Learning,</a:t>
            </a:r>
            <a:r>
              <a:rPr dirty="0" sz="9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2020,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631–640.</a:t>
            </a:r>
            <a:endParaRPr sz="950">
              <a:latin typeface="Times New Roman"/>
              <a:cs typeface="Times New Roman"/>
            </a:endParaRPr>
          </a:p>
          <a:p>
            <a:pPr marL="12700" marR="250190" indent="338455">
              <a:lnSpc>
                <a:spcPct val="105500"/>
              </a:lnSpc>
              <a:buAutoNum type="arabicPlain" startAt="12"/>
              <a:tabLst>
                <a:tab pos="35115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O.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Sincan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H.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Y.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Keles,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“Autsl: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9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large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multi-modal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turkish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dataset</a:t>
            </a:r>
            <a:r>
              <a:rPr dirty="0" sz="9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baseline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methods,”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access,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vol.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8,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181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340–181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355,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2020.</a:t>
            </a:r>
            <a:endParaRPr sz="950">
              <a:latin typeface="Times New Roman"/>
              <a:cs typeface="Times New Roman"/>
            </a:endParaRPr>
          </a:p>
          <a:p>
            <a:pPr algn="just" marL="12700" marR="482600" indent="306070">
              <a:lnSpc>
                <a:spcPct val="105500"/>
              </a:lnSpc>
              <a:buAutoNum type="arabicPlain" startAt="12"/>
              <a:tabLst>
                <a:tab pos="31877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Cui,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H.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Liu,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C.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Zhang,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“Recurrent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convolutional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neural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networks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dirty="0" sz="95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language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dirty="0" sz="95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staged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optimization,”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Proceedings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vision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pattern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recognition,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2017,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7361–7369.</a:t>
            </a:r>
            <a:endParaRPr sz="950">
              <a:latin typeface="Times New Roman"/>
              <a:cs typeface="Times New Roman"/>
            </a:endParaRPr>
          </a:p>
          <a:p>
            <a:pPr algn="just" marL="12700" marR="503555" indent="306070">
              <a:lnSpc>
                <a:spcPct val="105400"/>
              </a:lnSpc>
              <a:buAutoNum type="arabicPlain" startAt="12"/>
              <a:tabLst>
                <a:tab pos="31877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N.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C.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Camgoz,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S.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Hadfield,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O.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Koller,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H.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Ney,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Bowden,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“Neural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translation,”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Proceedings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IEEE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vision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pattern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recognition,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2018,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7784–7793.</a:t>
            </a:r>
            <a:endParaRPr sz="950">
              <a:latin typeface="Times New Roman"/>
              <a:cs typeface="Times New Roman"/>
            </a:endParaRPr>
          </a:p>
          <a:p>
            <a:pPr marL="12700" marR="34925" indent="338455">
              <a:lnSpc>
                <a:spcPct val="105500"/>
              </a:lnSpc>
              <a:buAutoNum type="arabicPlain" startAt="12"/>
              <a:tabLst>
                <a:tab pos="351155" algn="l"/>
              </a:tabLst>
            </a:pP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Coster,</a:t>
            </a:r>
            <a:r>
              <a:rPr dirty="0" sz="9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D. Shterionov,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Van</a:t>
            </a:r>
            <a:r>
              <a:rPr dirty="0" sz="9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Herreweghe,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J.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Dambre,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“Machine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9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signed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spoken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languages: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State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art</a:t>
            </a:r>
            <a:r>
              <a:rPr dirty="0" sz="9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challenges,”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Universal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Society,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1–27,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endParaRPr sz="950">
              <a:latin typeface="Times New Roman"/>
              <a:cs typeface="Times New Roman"/>
            </a:endParaRPr>
          </a:p>
          <a:p>
            <a:pPr marL="12700" marR="5080" indent="306705">
              <a:lnSpc>
                <a:spcPct val="105500"/>
              </a:lnSpc>
              <a:buAutoNum type="arabicPlain" startAt="12"/>
              <a:tabLst>
                <a:tab pos="31940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Muller,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S.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Ebling,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E.</a:t>
            </a:r>
            <a:r>
              <a:rPr dirty="0" sz="9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Avramidis,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Battisti,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M.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Berger,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¨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Bowden,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Braffort,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N.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C.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Camgoz,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C.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Espa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Times New Roman"/>
                <a:cs typeface="Times New Roman"/>
              </a:rPr>
              <a:t>¨</a:t>
            </a:r>
            <a:r>
              <a:rPr dirty="0" sz="950" spc="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na-Bonet,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˜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R.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Grundkiewicz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et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al.,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“Findings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wmt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shared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task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(wmt-slt22),”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Proceedings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Seventh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Conference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(WMT),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2022,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pp.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744–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772.</a:t>
            </a:r>
            <a:endParaRPr sz="950">
              <a:latin typeface="Times New Roman"/>
              <a:cs typeface="Times New Roman"/>
            </a:endParaRPr>
          </a:p>
          <a:p>
            <a:pPr marL="12700" marR="452755" indent="331470">
              <a:lnSpc>
                <a:spcPct val="105500"/>
              </a:lnSpc>
              <a:buAutoNum type="arabicPlain" startAt="12"/>
              <a:tabLst>
                <a:tab pos="34417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Moryoussef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Z.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Jiang,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“Signbank: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Multilingual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dataset,”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arXiv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preprint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arXiv:2309.11566,</a:t>
            </a:r>
            <a:r>
              <a:rPr dirty="0" sz="950" spc="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2023</a:t>
            </a:r>
            <a:r>
              <a:rPr dirty="0" sz="900" spc="-20">
                <a:solidFill>
                  <a:srgbClr val="FFFFFF"/>
                </a:solidFill>
                <a:latin typeface="Lato"/>
                <a:cs typeface="Lato"/>
              </a:rPr>
              <a:t>.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604" y="1776475"/>
            <a:ext cx="3224530" cy="7588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800" spc="-10" b="0">
                <a:latin typeface="Lato"/>
                <a:cs typeface="Lato"/>
              </a:rPr>
              <a:t>Thank</a:t>
            </a:r>
            <a:r>
              <a:rPr dirty="0" sz="4800" spc="-290" b="0">
                <a:latin typeface="Lato"/>
                <a:cs typeface="Lato"/>
              </a:rPr>
              <a:t> </a:t>
            </a:r>
            <a:r>
              <a:rPr dirty="0" sz="4800" spc="-60" b="0">
                <a:latin typeface="Lato"/>
                <a:cs typeface="Lato"/>
              </a:rPr>
              <a:t>you</a:t>
            </a:r>
            <a:r>
              <a:rPr dirty="0" sz="4800" spc="-340" b="0">
                <a:latin typeface="Lato"/>
                <a:cs typeface="Lato"/>
              </a:rPr>
              <a:t> </a:t>
            </a:r>
            <a:r>
              <a:rPr dirty="0" sz="4800" spc="35" b="0">
                <a:latin typeface="Lato"/>
                <a:cs typeface="Lato"/>
              </a:rPr>
              <a:t>:)</a:t>
            </a:r>
            <a:endParaRPr sz="4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444" y="376936"/>
            <a:ext cx="1511300" cy="3467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-190"/>
              <a:t>Motivation</a:t>
            </a:r>
            <a:r>
              <a:rPr dirty="0" sz="2100" spc="-229"/>
              <a:t> </a:t>
            </a:r>
            <a:r>
              <a:rPr dirty="0" sz="2100" spc="-360"/>
              <a:t>:</a:t>
            </a:r>
            <a:endParaRPr sz="2100"/>
          </a:p>
        </p:txBody>
      </p:sp>
      <p:sp>
        <p:nvSpPr>
          <p:cNvPr id="3" name="object 3" descr=""/>
          <p:cNvSpPr txBox="1"/>
          <p:nvPr/>
        </p:nvSpPr>
        <p:spPr>
          <a:xfrm>
            <a:off x="1266444" y="758761"/>
            <a:ext cx="7622540" cy="39357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heavy" sz="110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Bridging</a:t>
            </a:r>
            <a:r>
              <a:rPr dirty="0" u="heavy" sz="1100" spc="10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0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1100" spc="114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0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Communication</a:t>
            </a:r>
            <a:r>
              <a:rPr dirty="0" u="heavy" sz="1100" spc="17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00" spc="-2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Gap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 indent="-313690">
              <a:lnSpc>
                <a:spcPct val="100000"/>
              </a:lnSpc>
              <a:buFont typeface="Arial"/>
              <a:buChar char="●"/>
              <a:tabLst>
                <a:tab pos="469900" algn="l"/>
              </a:tabLst>
            </a:pP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Accessibility:</a:t>
            </a:r>
            <a:endParaRPr sz="1100">
              <a:latin typeface="Times New Roman"/>
              <a:cs typeface="Times New Roman"/>
            </a:endParaRPr>
          </a:p>
          <a:p>
            <a:pPr lvl="1" marL="927100" indent="-306070">
              <a:lnSpc>
                <a:spcPct val="100000"/>
              </a:lnSpc>
              <a:spcBef>
                <a:spcPts val="484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Traditional</a:t>
            </a:r>
            <a:r>
              <a:rPr dirty="0" sz="95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SLT</a:t>
            </a:r>
            <a:r>
              <a:rPr dirty="0" sz="950" spc="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dirty="0" sz="95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dirty="0" sz="950" spc="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limitations</a:t>
            </a:r>
            <a:r>
              <a:rPr dirty="0" sz="95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availability</a:t>
            </a:r>
            <a:r>
              <a:rPr dirty="0" sz="950" spc="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access,</a:t>
            </a:r>
            <a:r>
              <a:rPr dirty="0" sz="95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especially</a:t>
            </a:r>
            <a:r>
              <a:rPr dirty="0" sz="950" spc="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remote</a:t>
            </a:r>
            <a:r>
              <a:rPr dirty="0" sz="950" spc="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areas</a:t>
            </a:r>
            <a:r>
              <a:rPr dirty="0" sz="95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950" spc="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950" spc="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individuals</a:t>
            </a:r>
            <a:r>
              <a:rPr dirty="0" sz="95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950" spc="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limited</a:t>
            </a:r>
            <a:endParaRPr sz="95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85"/>
              </a:spcBef>
            </a:pP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resources.</a:t>
            </a:r>
            <a:endParaRPr sz="950">
              <a:latin typeface="Times New Roman"/>
              <a:cs typeface="Times New Roman"/>
            </a:endParaRPr>
          </a:p>
          <a:p>
            <a:pPr lvl="1" marL="927100" indent="-304800">
              <a:lnSpc>
                <a:spcPct val="100000"/>
              </a:lnSpc>
              <a:spcBef>
                <a:spcPts val="740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AI-powered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offer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on-demand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remote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accessibility,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overcoming</a:t>
            </a:r>
            <a:r>
              <a:rPr dirty="0" sz="95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geographical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barriers.</a:t>
            </a:r>
            <a:endParaRPr sz="950">
              <a:latin typeface="Times New Roman"/>
              <a:cs typeface="Times New Roman"/>
            </a:endParaRPr>
          </a:p>
          <a:p>
            <a:pPr marL="469900" indent="-313690">
              <a:lnSpc>
                <a:spcPct val="100000"/>
              </a:lnSpc>
              <a:spcBef>
                <a:spcPts val="51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Efficiency</a:t>
            </a: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1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Speed:</a:t>
            </a:r>
            <a:endParaRPr sz="1100">
              <a:latin typeface="Times New Roman"/>
              <a:cs typeface="Times New Roman"/>
            </a:endParaRPr>
          </a:p>
          <a:p>
            <a:pPr lvl="1" marL="927100" indent="-304800">
              <a:lnSpc>
                <a:spcPct val="100000"/>
              </a:lnSpc>
              <a:spcBef>
                <a:spcPts val="705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significantly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speed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automating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process.</a:t>
            </a:r>
            <a:endParaRPr sz="950">
              <a:latin typeface="Times New Roman"/>
              <a:cs typeface="Times New Roman"/>
            </a:endParaRPr>
          </a:p>
          <a:p>
            <a:pPr lvl="1" marL="927100" indent="-304800">
              <a:lnSpc>
                <a:spcPct val="100000"/>
              </a:lnSpc>
              <a:spcBef>
                <a:spcPts val="515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Real-time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capabilities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crucial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environments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meetings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emergency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situations.</a:t>
            </a:r>
            <a:endParaRPr sz="950">
              <a:latin typeface="Times New Roman"/>
              <a:cs typeface="Times New Roman"/>
            </a:endParaRPr>
          </a:p>
          <a:p>
            <a:pPr marL="469900" indent="-313690">
              <a:lnSpc>
                <a:spcPct val="100000"/>
              </a:lnSpc>
              <a:spcBef>
                <a:spcPts val="51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Scalability</a:t>
            </a:r>
            <a:r>
              <a:rPr dirty="0" sz="1100" spc="-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lvl="1" marL="927100" indent="-304800">
              <a:lnSpc>
                <a:spcPct val="100000"/>
              </a:lnSpc>
              <a:spcBef>
                <a:spcPts val="630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demand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SLT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increasing,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offers scalable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shortage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qualified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interpreters.</a:t>
            </a:r>
            <a:endParaRPr sz="950">
              <a:latin typeface="Times New Roman"/>
              <a:cs typeface="Times New Roman"/>
            </a:endParaRPr>
          </a:p>
          <a:p>
            <a:pPr lvl="1" marL="927100" indent="-304800">
              <a:lnSpc>
                <a:spcPct val="100000"/>
              </a:lnSpc>
              <a:spcBef>
                <a:spcPts val="590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AI-driven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handle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large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volumes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requests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efficiently.</a:t>
            </a:r>
            <a:endParaRPr sz="950">
              <a:latin typeface="Times New Roman"/>
              <a:cs typeface="Times New Roman"/>
            </a:endParaRPr>
          </a:p>
          <a:p>
            <a:pPr marL="469900" indent="-313690">
              <a:lnSpc>
                <a:spcPct val="100000"/>
              </a:lnSpc>
              <a:spcBef>
                <a:spcPts val="51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Personalization:</a:t>
            </a:r>
            <a:endParaRPr sz="1100">
              <a:latin typeface="Times New Roman"/>
              <a:cs typeface="Times New Roman"/>
            </a:endParaRPr>
          </a:p>
          <a:p>
            <a:pPr lvl="1" marL="927100" indent="-304800">
              <a:lnSpc>
                <a:spcPct val="100000"/>
              </a:lnSpc>
              <a:spcBef>
                <a:spcPts val="630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adapt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preferences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styles,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offering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personalized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feedback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recommendations.</a:t>
            </a:r>
            <a:endParaRPr sz="950">
              <a:latin typeface="Times New Roman"/>
              <a:cs typeface="Times New Roman"/>
            </a:endParaRPr>
          </a:p>
          <a:p>
            <a:pPr lvl="1" marL="927100" indent="-304800">
              <a:lnSpc>
                <a:spcPct val="100000"/>
              </a:lnSpc>
              <a:spcBef>
                <a:spcPts val="590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dirty="0" sz="9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personalization</a:t>
            </a:r>
            <a:r>
              <a:rPr dirty="0" sz="95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improves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outcomes.</a:t>
            </a:r>
            <a:endParaRPr sz="950">
              <a:latin typeface="Times New Roman"/>
              <a:cs typeface="Times New Roman"/>
            </a:endParaRPr>
          </a:p>
          <a:p>
            <a:pPr marL="469900" indent="-313690">
              <a:lnSpc>
                <a:spcPct val="100000"/>
              </a:lnSpc>
              <a:spcBef>
                <a:spcPts val="51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Innovation:</a:t>
            </a:r>
            <a:endParaRPr sz="1100">
              <a:latin typeface="Times New Roman"/>
              <a:cs typeface="Times New Roman"/>
            </a:endParaRPr>
          </a:p>
          <a:p>
            <a:pPr lvl="1" marL="927100" indent="-304800">
              <a:lnSpc>
                <a:spcPct val="100000"/>
              </a:lnSpc>
              <a:spcBef>
                <a:spcPts val="630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Investing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AI-powered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SLT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drives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advancements</a:t>
            </a:r>
            <a:r>
              <a:rPr dirty="0" sz="9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assistive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accessibility</a:t>
            </a:r>
            <a:r>
              <a:rPr dirty="0" sz="95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research.</a:t>
            </a:r>
            <a:endParaRPr sz="950">
              <a:latin typeface="Times New Roman"/>
              <a:cs typeface="Times New Roman"/>
            </a:endParaRPr>
          </a:p>
          <a:p>
            <a:pPr lvl="1" marL="927100" indent="-304800">
              <a:lnSpc>
                <a:spcPct val="100000"/>
              </a:lnSpc>
              <a:spcBef>
                <a:spcPts val="590"/>
              </a:spcBef>
              <a:buFont typeface="Arial"/>
              <a:buChar char="○"/>
              <a:tabLst>
                <a:tab pos="927100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wearable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devices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further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enhance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experiences.</a:t>
            </a:r>
            <a:endParaRPr sz="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4710" rIns="0" bIns="0" rtlCol="0" vert="horz">
            <a:spAutoFit/>
          </a:bodyPr>
          <a:lstStyle/>
          <a:p>
            <a:pPr marL="511809">
              <a:lnSpc>
                <a:spcPct val="100000"/>
              </a:lnSpc>
              <a:spcBef>
                <a:spcPts val="925"/>
              </a:spcBef>
            </a:pPr>
            <a:r>
              <a:rPr dirty="0" sz="2100" spc="-100"/>
              <a:t>Objectives:</a:t>
            </a:r>
            <a:endParaRPr sz="2100"/>
          </a:p>
          <a:p>
            <a:pPr marL="511809">
              <a:lnSpc>
                <a:spcPct val="100000"/>
              </a:lnSpc>
              <a:spcBef>
                <a:spcPts val="409"/>
              </a:spcBef>
            </a:pPr>
            <a:r>
              <a:rPr dirty="0" u="sng" sz="105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Building</a:t>
            </a:r>
            <a:r>
              <a:rPr dirty="0" u="sng" sz="1050" spc="-3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sz="1050" spc="1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-1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Comprehensive</a:t>
            </a:r>
            <a:r>
              <a:rPr dirty="0" u="sng" sz="1050" spc="2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-1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Translation</a:t>
            </a:r>
            <a:r>
              <a:rPr dirty="0" u="sng" sz="1050" spc="-55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-1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System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66774" y="1419446"/>
            <a:ext cx="6196330" cy="30067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770"/>
              </a:spcBef>
              <a:buFont typeface="Arial"/>
              <a:buChar char="●"/>
              <a:tabLst>
                <a:tab pos="328930" algn="l"/>
              </a:tabLst>
            </a:pP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Speech-to-Sign</a:t>
            </a:r>
            <a:r>
              <a:rPr dirty="0" sz="1100" spc="1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100" spc="1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Translation:</a:t>
            </a:r>
            <a:endParaRPr sz="110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605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speech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dirty="0" sz="10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transcribe</a:t>
            </a:r>
            <a:r>
              <a:rPr dirty="0" sz="10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spoken</a:t>
            </a:r>
            <a:r>
              <a:rPr dirty="0" sz="10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language.</a:t>
            </a:r>
            <a:endParaRPr sz="105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470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Utilize</a:t>
            </a:r>
            <a:r>
              <a:rPr dirty="0" sz="10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NLP</a:t>
            </a:r>
            <a:r>
              <a:rPr dirty="0" sz="10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understand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semantic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meaning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0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transcribed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text.</a:t>
            </a:r>
            <a:endParaRPr sz="105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545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Employ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10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vision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0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generate</a:t>
            </a:r>
            <a:r>
              <a:rPr dirty="0" sz="10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corresponding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gestures.</a:t>
            </a:r>
            <a:endParaRPr sz="1050">
              <a:latin typeface="Times New Roman"/>
              <a:cs typeface="Times New Roman"/>
            </a:endParaRPr>
          </a:p>
          <a:p>
            <a:pPr marL="328930" indent="-316230">
              <a:lnSpc>
                <a:spcPct val="100000"/>
              </a:lnSpc>
              <a:spcBef>
                <a:spcPts val="565"/>
              </a:spcBef>
              <a:buFont typeface="Arial"/>
              <a:buChar char="●"/>
              <a:tabLst>
                <a:tab pos="328930" algn="l"/>
              </a:tabLst>
            </a:pPr>
            <a:r>
              <a:rPr dirty="0" sz="1100" spc="-20" b="1">
                <a:solidFill>
                  <a:srgbClr val="FFFFFF"/>
                </a:solidFill>
                <a:latin typeface="Times New Roman"/>
                <a:cs typeface="Times New Roman"/>
              </a:rPr>
              <a:t>Text-</a:t>
            </a: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to-Sign</a:t>
            </a:r>
            <a:r>
              <a:rPr dirty="0" sz="1100" spc="1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100" spc="1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Translation:</a:t>
            </a:r>
            <a:endParaRPr sz="110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610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dirty="0" sz="10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convert</a:t>
            </a:r>
            <a:r>
              <a:rPr dirty="0" sz="10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r>
              <a:rPr dirty="0" sz="10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10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glosses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descriptions.</a:t>
            </a:r>
            <a:endParaRPr sz="105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470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dirty="0" sz="10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animation</a:t>
            </a:r>
            <a:r>
              <a:rPr dirty="0" sz="10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dirty="0" sz="10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0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lifelike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gestures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translated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text.</a:t>
            </a:r>
            <a:endParaRPr sz="105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540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Incorporate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linguistic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rules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cultural</a:t>
            </a:r>
            <a:r>
              <a:rPr dirty="0" sz="10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considerations</a:t>
            </a:r>
            <a:r>
              <a:rPr dirty="0" sz="10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0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appropriate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translations.</a:t>
            </a:r>
            <a:endParaRPr sz="1050">
              <a:latin typeface="Times New Roman"/>
              <a:cs typeface="Times New Roman"/>
            </a:endParaRPr>
          </a:p>
          <a:p>
            <a:pPr marL="328930" indent="-309245">
              <a:lnSpc>
                <a:spcPct val="100000"/>
              </a:lnSpc>
              <a:spcBef>
                <a:spcPts val="470"/>
              </a:spcBef>
              <a:buFont typeface="Arial"/>
              <a:buChar char="●"/>
              <a:tabLst>
                <a:tab pos="328930" algn="l"/>
              </a:tabLst>
            </a:pPr>
            <a:r>
              <a:rPr dirty="0" sz="1050" b="1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0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05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b="1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05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20" b="1">
                <a:solidFill>
                  <a:srgbClr val="FFFFFF"/>
                </a:solidFill>
                <a:latin typeface="Times New Roman"/>
                <a:cs typeface="Times New Roman"/>
              </a:rPr>
              <a:t>Speech/Text</a:t>
            </a:r>
            <a:r>
              <a:rPr dirty="0" sz="1050" spc="-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 b="1">
                <a:solidFill>
                  <a:srgbClr val="FFFFFF"/>
                </a:solidFill>
                <a:latin typeface="Times New Roman"/>
                <a:cs typeface="Times New Roman"/>
              </a:rPr>
              <a:t>Translation:</a:t>
            </a:r>
            <a:endParaRPr sz="105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545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Develop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robust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dirty="0" sz="10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vision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0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gesture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recognition.</a:t>
            </a:r>
            <a:endParaRPr sz="105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465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Integrate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dirty="0" sz="10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generation</a:t>
            </a:r>
            <a:r>
              <a:rPr dirty="0" sz="10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techniques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produce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written</a:t>
            </a:r>
            <a:r>
              <a:rPr dirty="0" sz="10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text</a:t>
            </a:r>
            <a:r>
              <a:rPr dirty="0" sz="10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synthesized</a:t>
            </a:r>
            <a:r>
              <a:rPr dirty="0" sz="10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speech.</a:t>
            </a:r>
            <a:endParaRPr sz="105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545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Adapt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0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various</a:t>
            </a:r>
            <a:r>
              <a:rPr dirty="0" sz="10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dialects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0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variations</a:t>
            </a:r>
            <a:r>
              <a:rPr dirty="0" sz="10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0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broader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applicability.</a:t>
            </a:r>
            <a:endParaRPr sz="1050">
              <a:latin typeface="Times New Roman"/>
              <a:cs typeface="Times New Roman"/>
            </a:endParaRPr>
          </a:p>
          <a:p>
            <a:pPr lvl="1" marL="786765" indent="-308610">
              <a:lnSpc>
                <a:spcPct val="100000"/>
              </a:lnSpc>
              <a:spcBef>
                <a:spcPts val="470"/>
              </a:spcBef>
              <a:buFont typeface="Arial"/>
              <a:buChar char="○"/>
              <a:tabLst>
                <a:tab pos="786765" algn="l"/>
              </a:tabLst>
            </a:pP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dirty="0" sz="10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accessibility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text-to-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speech</a:t>
            </a:r>
            <a:r>
              <a:rPr dirty="0" sz="10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0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spoken</a:t>
            </a:r>
            <a:r>
              <a:rPr dirty="0" sz="10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FFFFFF"/>
                </a:solidFill>
                <a:latin typeface="Times New Roman"/>
                <a:cs typeface="Times New Roman"/>
              </a:rPr>
              <a:t>language </a:t>
            </a:r>
            <a:r>
              <a:rPr dirty="0" sz="1050" spc="-10">
                <a:solidFill>
                  <a:srgbClr val="FFFFFF"/>
                </a:solidFill>
                <a:latin typeface="Times New Roman"/>
                <a:cs typeface="Times New Roman"/>
              </a:rPr>
              <a:t>output.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52" y="441325"/>
            <a:ext cx="5454650" cy="7016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80"/>
              <a:t>Problem</a:t>
            </a:r>
            <a:r>
              <a:rPr dirty="0" spc="-545"/>
              <a:t> </a:t>
            </a:r>
            <a:r>
              <a:rPr dirty="0" spc="-400"/>
              <a:t>Statement: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4052" y="1185862"/>
            <a:ext cx="8072120" cy="3652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050" spc="-2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Overcoming</a:t>
            </a:r>
            <a:r>
              <a:rPr dirty="0" u="sng" sz="1050" spc="-2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1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Communication</a:t>
            </a:r>
            <a:r>
              <a:rPr dirty="0" u="sng" sz="1050" spc="1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1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Barriers</a:t>
            </a:r>
            <a:r>
              <a:rPr dirty="0" u="sng" sz="1050" spc="5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1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and</a:t>
            </a:r>
            <a:r>
              <a:rPr dirty="0" u="sng" sz="1050" spc="-3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2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Accessibility</a:t>
            </a:r>
            <a:r>
              <a:rPr dirty="0" u="sng" sz="1050" spc="2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050" spc="-20" b="1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Gaps</a:t>
            </a:r>
            <a:endParaRPr sz="1050">
              <a:latin typeface="Arial"/>
              <a:cs typeface="Arial"/>
            </a:endParaRPr>
          </a:p>
          <a:p>
            <a:pPr marL="1342390" marR="498475" indent="-328930">
              <a:lnSpc>
                <a:spcPct val="143400"/>
              </a:lnSpc>
              <a:spcBef>
                <a:spcPts val="1160"/>
              </a:spcBef>
              <a:buSzPct val="83333"/>
              <a:buFont typeface="Arial"/>
              <a:buChar char="○"/>
              <a:tabLst>
                <a:tab pos="1342390" algn="l"/>
              </a:tabLst>
            </a:pPr>
            <a:r>
              <a:rPr dirty="0" sz="1500" spc="-20" b="1">
                <a:solidFill>
                  <a:srgbClr val="FFFFFF"/>
                </a:solidFill>
                <a:latin typeface="Times New Roman"/>
                <a:cs typeface="Times New Roman"/>
              </a:rPr>
              <a:t>Limited</a:t>
            </a:r>
            <a:r>
              <a:rPr dirty="0" sz="1500" spc="-8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Accessibility</a:t>
            </a:r>
            <a:r>
              <a:rPr dirty="0" sz="15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500" spc="-10" b="1">
                <a:solidFill>
                  <a:srgbClr val="FFFFFF"/>
                </a:solidFill>
                <a:latin typeface="Times New Roman"/>
                <a:cs typeface="Times New Roman"/>
              </a:rPr>
              <a:t> Traditional</a:t>
            </a:r>
            <a:r>
              <a:rPr dirty="0" sz="1500" spc="-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40" b="1">
                <a:solidFill>
                  <a:srgbClr val="FFFFFF"/>
                </a:solidFill>
                <a:latin typeface="Times New Roman"/>
                <a:cs typeface="Times New Roman"/>
              </a:rPr>
              <a:t>SLT</a:t>
            </a:r>
            <a:r>
              <a:rPr dirty="0" sz="15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dirty="0" sz="1250" spc="-10" b="1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1250" spc="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Highlight the</a:t>
            </a: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restricted</a:t>
            </a:r>
            <a:r>
              <a:rPr dirty="0" sz="12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access</a:t>
            </a:r>
            <a:r>
              <a:rPr dirty="0" sz="12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qualified</a:t>
            </a:r>
            <a:r>
              <a:rPr dirty="0" sz="12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interpreters,</a:t>
            </a:r>
            <a:r>
              <a:rPr dirty="0" sz="12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especially</a:t>
            </a:r>
            <a:r>
              <a:rPr dirty="0" sz="12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2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remote</a:t>
            </a:r>
            <a:r>
              <a:rPr dirty="0" sz="12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areas</a:t>
            </a:r>
            <a:r>
              <a:rPr dirty="0" sz="12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2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2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dirty="0" sz="12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languages.</a:t>
            </a:r>
            <a:endParaRPr sz="1250">
              <a:latin typeface="Times New Roman"/>
              <a:cs typeface="Times New Roman"/>
            </a:endParaRPr>
          </a:p>
          <a:p>
            <a:pPr marL="1342390" marR="464184" indent="-328930">
              <a:lnSpc>
                <a:spcPct val="147400"/>
              </a:lnSpc>
              <a:spcBef>
                <a:spcPts val="30"/>
              </a:spcBef>
              <a:buSzPct val="83333"/>
              <a:buFont typeface="Arial"/>
              <a:buChar char="○"/>
              <a:tabLst>
                <a:tab pos="1342390" algn="l"/>
              </a:tabLst>
            </a:pP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Inefficiency</a:t>
            </a:r>
            <a:r>
              <a:rPr dirty="0" sz="1500" spc="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500" spc="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Time</a:t>
            </a:r>
            <a:r>
              <a:rPr dirty="0" sz="1500" spc="-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Times New Roman"/>
                <a:cs typeface="Times New Roman"/>
              </a:rPr>
              <a:t>Constraints:</a:t>
            </a:r>
            <a:r>
              <a:rPr dirty="0" sz="15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Emphasize</a:t>
            </a:r>
            <a:r>
              <a:rPr dirty="0" sz="12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time-consuming</a:t>
            </a:r>
            <a:r>
              <a:rPr dirty="0" sz="12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nature</a:t>
            </a:r>
            <a:r>
              <a:rPr dirty="0" sz="12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2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traditional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12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methods,</a:t>
            </a:r>
            <a:r>
              <a:rPr dirty="0" sz="12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hindering</a:t>
            </a:r>
            <a:r>
              <a:rPr dirty="0" sz="12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real-time</a:t>
            </a:r>
            <a:r>
              <a:rPr dirty="0" sz="125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dirty="0" sz="125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50" spc="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responsiveness.</a:t>
            </a:r>
            <a:endParaRPr sz="1250">
              <a:latin typeface="Times New Roman"/>
              <a:cs typeface="Times New Roman"/>
            </a:endParaRPr>
          </a:p>
          <a:p>
            <a:pPr marL="1342390" marR="418465" indent="-328930">
              <a:lnSpc>
                <a:spcPts val="2400"/>
              </a:lnSpc>
              <a:spcBef>
                <a:spcPts val="229"/>
              </a:spcBef>
              <a:buSzPct val="83333"/>
              <a:buFont typeface="Arial"/>
              <a:buChar char="○"/>
              <a:tabLst>
                <a:tab pos="1342390" algn="l"/>
              </a:tabLst>
            </a:pPr>
            <a:r>
              <a:rPr dirty="0" sz="1500" b="1">
                <a:solidFill>
                  <a:srgbClr val="FFFFFF"/>
                </a:solidFill>
                <a:latin typeface="Times New Roman"/>
                <a:cs typeface="Times New Roman"/>
              </a:rPr>
              <a:t>Scalability</a:t>
            </a:r>
            <a:r>
              <a:rPr dirty="0" sz="1500" spc="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00" spc="-20" b="1">
                <a:solidFill>
                  <a:srgbClr val="FFFFFF"/>
                </a:solidFill>
                <a:latin typeface="Times New Roman"/>
                <a:cs typeface="Times New Roman"/>
              </a:rPr>
              <a:t>Issues:</a:t>
            </a:r>
            <a:r>
              <a:rPr dirty="0" sz="1500" spc="-1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dirty="0" sz="12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dirty="0" sz="12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2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meeting</a:t>
            </a:r>
            <a:r>
              <a:rPr dirty="0" sz="12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growing</a:t>
            </a:r>
            <a:r>
              <a:rPr dirty="0" sz="12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demand</a:t>
            </a:r>
            <a:r>
              <a:rPr dirty="0" sz="12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2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2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language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12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r>
              <a:rPr dirty="0" sz="12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dirty="0" sz="12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limited</a:t>
            </a:r>
            <a:r>
              <a:rPr dirty="0" sz="12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r>
              <a:rPr dirty="0" sz="12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interpreter</a:t>
            </a:r>
            <a:r>
              <a:rPr dirty="0" sz="12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availability.</a:t>
            </a:r>
            <a:endParaRPr sz="1250">
              <a:latin typeface="Times New Roman"/>
              <a:cs typeface="Times New Roman"/>
            </a:endParaRPr>
          </a:p>
          <a:p>
            <a:pPr marL="1342390" indent="-328295">
              <a:lnSpc>
                <a:spcPct val="100000"/>
              </a:lnSpc>
              <a:spcBef>
                <a:spcPts val="455"/>
              </a:spcBef>
              <a:buSzPct val="89285"/>
              <a:buFont typeface="Arial"/>
              <a:buChar char="○"/>
              <a:tabLst>
                <a:tab pos="1342390" algn="l"/>
              </a:tabLst>
            </a:pP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Lack</a:t>
            </a:r>
            <a:r>
              <a:rPr dirty="0" sz="1400" spc="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400" spc="4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Personalization:</a:t>
            </a:r>
            <a:r>
              <a:rPr dirty="0" sz="1400" spc="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Point</a:t>
            </a:r>
            <a:r>
              <a:rPr dirty="0" sz="12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dirty="0" sz="12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inability</a:t>
            </a:r>
            <a:r>
              <a:rPr dirty="0" sz="12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2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traditional</a:t>
            </a:r>
            <a:r>
              <a:rPr dirty="0" sz="12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dirty="0" sz="12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adapt</a:t>
            </a:r>
            <a:r>
              <a:rPr dirty="0" sz="12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endParaRPr sz="1250">
              <a:latin typeface="Times New Roman"/>
              <a:cs typeface="Times New Roman"/>
            </a:endParaRPr>
          </a:p>
          <a:p>
            <a:pPr marL="1342390">
              <a:lnSpc>
                <a:spcPct val="100000"/>
              </a:lnSpc>
              <a:spcBef>
                <a:spcPts val="800"/>
              </a:spcBef>
            </a:pP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2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styles</a:t>
            </a:r>
            <a:r>
              <a:rPr dirty="0" sz="12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5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preferences,</a:t>
            </a:r>
            <a:r>
              <a:rPr dirty="0" sz="12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potentially</a:t>
            </a:r>
            <a:r>
              <a:rPr dirty="0" sz="12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hindering</a:t>
            </a:r>
            <a:r>
              <a:rPr dirty="0" sz="12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effective</a:t>
            </a:r>
            <a:r>
              <a:rPr dirty="0" sz="12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dirty="0" sz="12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5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dirty="0" sz="125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outcomes.</a:t>
            </a:r>
            <a:endParaRPr sz="1250">
              <a:latin typeface="Times New Roman"/>
              <a:cs typeface="Times New Roman"/>
            </a:endParaRPr>
          </a:p>
          <a:p>
            <a:pPr algn="just" marL="1342390" marR="354965" indent="-328930">
              <a:lnSpc>
                <a:spcPct val="142300"/>
              </a:lnSpc>
              <a:spcBef>
                <a:spcPts val="45"/>
              </a:spcBef>
              <a:buSzPct val="89285"/>
              <a:buFont typeface="Arial"/>
              <a:buChar char="○"/>
              <a:tabLst>
                <a:tab pos="1342390" algn="l"/>
              </a:tabLst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Technological</a:t>
            </a:r>
            <a:r>
              <a:rPr dirty="0" sz="1400" spc="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Gaps</a:t>
            </a:r>
            <a:r>
              <a:rPr dirty="0" sz="1400" spc="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1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Existing</a:t>
            </a:r>
            <a:r>
              <a:rPr dirty="0" sz="1400" spc="-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140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FFFFFF"/>
                </a:solidFill>
                <a:latin typeface="Times New Roman"/>
                <a:cs typeface="Times New Roman"/>
              </a:rPr>
              <a:t>Solutions:</a:t>
            </a:r>
            <a:r>
              <a:rPr dirty="0" sz="1400" spc="3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Mention</a:t>
            </a:r>
            <a:r>
              <a:rPr dirty="0" sz="12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limitations</a:t>
            </a:r>
            <a:r>
              <a:rPr dirty="0" sz="12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2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dirty="0" sz="12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AI-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driven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solutions</a:t>
            </a:r>
            <a:r>
              <a:rPr dirty="0" sz="12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2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terms</a:t>
            </a:r>
            <a:r>
              <a:rPr dirty="0" sz="12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2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accuracy,</a:t>
            </a:r>
            <a:r>
              <a:rPr dirty="0" sz="12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inclusivity,</a:t>
            </a:r>
            <a:r>
              <a:rPr dirty="0" sz="12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adaptability</a:t>
            </a:r>
            <a:r>
              <a:rPr dirty="0" sz="12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diverse</a:t>
            </a:r>
            <a:r>
              <a:rPr dirty="0" sz="12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2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languages</a:t>
            </a:r>
            <a:r>
              <a:rPr dirty="0" sz="12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Times New Roman"/>
                <a:cs typeface="Times New Roman"/>
              </a:rPr>
              <a:t>signing styles.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644" y="89471"/>
            <a:ext cx="399034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229" b="1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r>
              <a:rPr dirty="0" sz="3950" spc="-32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950" spc="-295" b="1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0834" y="804989"/>
            <a:ext cx="7260590" cy="403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26034" indent="-228600">
              <a:lnSpc>
                <a:spcPct val="1095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Artificial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Intelligence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(AI)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revolutionized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technologies,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significantly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enhancing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accessibility for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individuals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hearing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speech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impairments.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particular,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AI-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innovations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recognition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(SLR)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bridged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gaps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those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unfamiliar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language.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Techniques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(DL)</a:t>
            </a:r>
            <a:r>
              <a:rPr dirty="0" sz="1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(ML)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effectively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interpret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gestures,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converting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spoken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words.</a:t>
            </a:r>
            <a:endParaRPr sz="1200">
              <a:latin typeface="Arial"/>
              <a:cs typeface="Arial"/>
            </a:endParaRPr>
          </a:p>
          <a:p>
            <a:pPr marL="240665" marR="41275" indent="-228600">
              <a:lnSpc>
                <a:spcPct val="109600"/>
              </a:lnSpc>
              <a:spcBef>
                <a:spcPts val="1050"/>
              </a:spcBef>
              <a:buChar char="•"/>
              <a:tabLst>
                <a:tab pos="240665" algn="l"/>
              </a:tabLst>
            </a:pP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Despite</a:t>
            </a:r>
            <a:r>
              <a:rPr dirty="0" sz="12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advancements,</a:t>
            </a:r>
            <a:r>
              <a:rPr dirty="0" sz="1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several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persist.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Variability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among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languages, limited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availability</a:t>
            </a:r>
            <a:r>
              <a:rPr dirty="0" sz="12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annotated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datasets,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dirty="0" sz="12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capabilities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obstacles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affecting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effectiveness of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SLR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systems.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Continued</a:t>
            </a:r>
            <a:r>
              <a:rPr dirty="0" sz="12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dirty="0" sz="1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efforts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crucial</a:t>
            </a:r>
            <a:r>
              <a:rPr dirty="0" sz="12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inclusivity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12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dirty="0" sz="1200" spc="-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technologies.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Ethical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considerations,</a:t>
            </a:r>
            <a:r>
              <a:rPr dirty="0" sz="12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including</a:t>
            </a:r>
            <a:r>
              <a:rPr dirty="0" sz="1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fairness, privacy,</a:t>
            </a:r>
            <a:r>
              <a:rPr dirty="0" sz="12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addressing</a:t>
            </a:r>
            <a:r>
              <a:rPr dirty="0" sz="12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biases</a:t>
            </a:r>
            <a:r>
              <a:rPr dirty="0" sz="12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datasets,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12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paramount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 responsible</a:t>
            </a:r>
            <a:r>
              <a:rPr dirty="0" sz="12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AI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deployment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2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dirty="0" sz="1200" spc="-10">
                <a:solidFill>
                  <a:srgbClr val="FFFFFF"/>
                </a:solidFill>
                <a:latin typeface="Arial"/>
                <a:cs typeface="Arial"/>
              </a:rPr>
              <a:t>domain.</a:t>
            </a:r>
            <a:endParaRPr sz="1200">
              <a:latin typeface="Arial"/>
              <a:cs typeface="Arial"/>
            </a:endParaRPr>
          </a:p>
          <a:p>
            <a:pPr marL="240665" marR="180975" indent="-228600">
              <a:lnSpc>
                <a:spcPct val="109600"/>
              </a:lnSpc>
              <a:spcBef>
                <a:spcPts val="1050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Moreover,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integrating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visual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audio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multimodal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approaches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holds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promise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enhancing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systems,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catering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diverse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needs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dirty="0" sz="1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effectively.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advancements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should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prioritize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personalized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algorithms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1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accommodate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individual</a:t>
            </a:r>
            <a:r>
              <a:rPr dirty="0" sz="1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signing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styles,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thereby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fostering</a:t>
            </a:r>
            <a:r>
              <a:rPr dirty="0" sz="12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greater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inclusivity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2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deaf</a:t>
            </a:r>
            <a:r>
              <a:rPr dirty="0" sz="1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mute</a:t>
            </a:r>
            <a:r>
              <a:rPr dirty="0" sz="1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 marL="240665" marR="5080" indent="-228600">
              <a:lnSpc>
                <a:spcPct val="109500"/>
              </a:lnSpc>
              <a:spcBef>
                <a:spcPts val="1055"/>
              </a:spcBef>
              <a:buFont typeface="Arial"/>
              <a:buChar char="•"/>
              <a:tabLst>
                <a:tab pos="240665" algn="l"/>
              </a:tabLst>
            </a:pP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Addressing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essential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1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advancing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SLR</a:t>
            </a:r>
            <a:r>
              <a:rPr dirty="0" sz="1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technologies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promoting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equitable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society. While</a:t>
            </a:r>
            <a:r>
              <a:rPr dirty="0" sz="12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offers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significant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r>
              <a:rPr dirty="0" sz="1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improving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accessibility,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dirty="0" sz="1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imperative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existing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ethical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considerations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ensure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dirty="0" sz="1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technologies</a:t>
            </a:r>
            <a:r>
              <a:rPr dirty="0" sz="1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serve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1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users</a:t>
            </a:r>
            <a:r>
              <a:rPr dirty="0" sz="1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effectively</a:t>
            </a:r>
            <a:r>
              <a:rPr dirty="0" sz="1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FFFFFF"/>
                </a:solidFill>
                <a:latin typeface="Times New Roman"/>
                <a:cs typeface="Times New Roman"/>
              </a:rPr>
              <a:t> fairly.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4327" y="36131"/>
            <a:ext cx="830580" cy="24320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0" b="0">
                <a:latin typeface="Arial"/>
                <a:cs typeface="Arial"/>
              </a:rPr>
              <a:t>7/24/2024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78926" y="4834572"/>
            <a:ext cx="126364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A202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381000"/>
            <a:ext cx="1038225" cy="1019175"/>
            <a:chOff x="0" y="381000"/>
            <a:chExt cx="1038225" cy="1019175"/>
          </a:xfrm>
        </p:grpSpPr>
        <p:sp>
          <p:nvSpPr>
            <p:cNvPr id="4" name="object 4" descr=""/>
            <p:cNvSpPr/>
            <p:nvPr/>
          </p:nvSpPr>
          <p:spPr>
            <a:xfrm>
              <a:off x="0" y="38100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0" y="0"/>
                  </a:moveTo>
                  <a:lnTo>
                    <a:pt x="0" y="404749"/>
                  </a:lnTo>
                  <a:lnTo>
                    <a:pt x="404710" y="809371"/>
                  </a:lnTo>
                  <a:lnTo>
                    <a:pt x="809434" y="809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28600" y="59055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04710" y="0"/>
                  </a:moveTo>
                  <a:lnTo>
                    <a:pt x="0" y="0"/>
                  </a:lnTo>
                  <a:lnTo>
                    <a:pt x="809434" y="809371"/>
                  </a:lnTo>
                  <a:lnTo>
                    <a:pt x="809434" y="404749"/>
                  </a:lnTo>
                  <a:lnTo>
                    <a:pt x="404710" y="0"/>
                  </a:lnTo>
                  <a:close/>
                </a:path>
              </a:pathLst>
            </a:custGeom>
            <a:solidFill>
              <a:srgbClr val="82C5A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4900" y="491172"/>
            <a:ext cx="1862455" cy="5105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latin typeface="Times New Roman"/>
                <a:cs typeface="Times New Roman"/>
              </a:rPr>
              <a:t>Related</a:t>
            </a:r>
            <a:r>
              <a:rPr dirty="0" sz="2100" spc="-70">
                <a:latin typeface="Times New Roman"/>
                <a:cs typeface="Times New Roman"/>
              </a:rPr>
              <a:t> </a:t>
            </a:r>
            <a:r>
              <a:rPr dirty="0" sz="2100" spc="-20">
                <a:latin typeface="Times New Roman"/>
                <a:cs typeface="Times New Roman"/>
              </a:rPr>
              <a:t>work: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u="sng" sz="105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Learning</a:t>
            </a:r>
            <a:r>
              <a:rPr dirty="0" u="sng" sz="1050" spc="-65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from</a:t>
            </a:r>
            <a:r>
              <a:rPr dirty="0" u="sng" sz="1050" spc="-3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Existing</a:t>
            </a:r>
            <a:r>
              <a:rPr dirty="0" u="sng" sz="1050" spc="-2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50" spc="-10" i="1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Research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18135" algn="l"/>
              </a:tabLst>
            </a:pPr>
            <a:r>
              <a:rPr dirty="0" spc="-80"/>
              <a:t>Sign</a:t>
            </a:r>
            <a:r>
              <a:rPr dirty="0" spc="-165"/>
              <a:t> </a:t>
            </a:r>
            <a:r>
              <a:rPr dirty="0" spc="-65"/>
              <a:t>Language</a:t>
            </a:r>
            <a:r>
              <a:rPr dirty="0" spc="-140"/>
              <a:t> </a:t>
            </a:r>
            <a:r>
              <a:rPr dirty="0" spc="-40"/>
              <a:t>Segmentation:</a:t>
            </a:r>
          </a:p>
          <a:p>
            <a:pPr lvl="1" marL="775335" indent="-305435">
              <a:lnSpc>
                <a:spcPct val="100000"/>
              </a:lnSpc>
              <a:spcBef>
                <a:spcPts val="944"/>
              </a:spcBef>
              <a:buFont typeface="Arial"/>
              <a:buChar char="○"/>
              <a:tabLst>
                <a:tab pos="775335" algn="l"/>
              </a:tabLst>
            </a:pP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Explain current</a:t>
            </a:r>
            <a:r>
              <a:rPr dirty="0" sz="9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segmentation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r>
              <a:rPr dirty="0" sz="9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challenges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950">
              <a:latin typeface="Times New Roman"/>
              <a:cs typeface="Times New Roman"/>
            </a:endParaRPr>
          </a:p>
          <a:p>
            <a:pPr marL="775335">
              <a:lnSpc>
                <a:spcPct val="100000"/>
              </a:lnSpc>
              <a:spcBef>
                <a:spcPts val="590"/>
              </a:spcBef>
            </a:pPr>
            <a:r>
              <a:rPr dirty="0" sz="950">
                <a:latin typeface="Times New Roman"/>
                <a:cs typeface="Times New Roman"/>
              </a:rPr>
              <a:t>the</a:t>
            </a:r>
            <a:r>
              <a:rPr dirty="0" sz="950" spc="10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simultaneous</a:t>
            </a:r>
            <a:r>
              <a:rPr dirty="0" sz="950" spc="9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nature</a:t>
            </a:r>
            <a:r>
              <a:rPr dirty="0" sz="950" spc="3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of</a:t>
            </a:r>
            <a:r>
              <a:rPr dirty="0" sz="950" spc="4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sign</a:t>
            </a:r>
            <a:r>
              <a:rPr dirty="0" sz="950" spc="1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language</a:t>
            </a:r>
            <a:r>
              <a:rPr dirty="0" sz="950" spc="14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gestures.</a:t>
            </a:r>
            <a:endParaRPr sz="950">
              <a:latin typeface="Times New Roman"/>
              <a:cs typeface="Times New Roman"/>
            </a:endParaRPr>
          </a:p>
          <a:p>
            <a:pPr lvl="1" marL="775335" indent="-305435">
              <a:lnSpc>
                <a:spcPct val="100000"/>
              </a:lnSpc>
              <a:spcBef>
                <a:spcPts val="1035"/>
              </a:spcBef>
              <a:buFont typeface="Arial"/>
              <a:buChar char="○"/>
              <a:tabLst>
                <a:tab pos="77533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Stress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importance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understanding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endParaRPr sz="950">
              <a:latin typeface="Times New Roman"/>
              <a:cs typeface="Times New Roman"/>
            </a:endParaRPr>
          </a:p>
          <a:p>
            <a:pPr marL="775335">
              <a:lnSpc>
                <a:spcPct val="100000"/>
              </a:lnSpc>
              <a:spcBef>
                <a:spcPts val="590"/>
              </a:spcBef>
            </a:pPr>
            <a:r>
              <a:rPr dirty="0" sz="950">
                <a:latin typeface="Times New Roman"/>
                <a:cs typeface="Times New Roman"/>
              </a:rPr>
              <a:t>structure</a:t>
            </a:r>
            <a:r>
              <a:rPr dirty="0" sz="950" spc="8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for</a:t>
            </a:r>
            <a:r>
              <a:rPr dirty="0" sz="950" spc="12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improved</a:t>
            </a:r>
            <a:r>
              <a:rPr dirty="0" sz="950" spc="7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segmentation</a:t>
            </a:r>
            <a:r>
              <a:rPr dirty="0" sz="950" spc="114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techniques.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L="305435" marR="548005" indent="-305435">
              <a:lnSpc>
                <a:spcPct val="100000"/>
              </a:lnSpc>
              <a:buFont typeface="Arial"/>
              <a:buChar char="●"/>
              <a:tabLst>
                <a:tab pos="305435" algn="l"/>
              </a:tabLst>
            </a:pPr>
            <a:r>
              <a:rPr dirty="0" spc="-80"/>
              <a:t>Sign</a:t>
            </a:r>
            <a:r>
              <a:rPr dirty="0" spc="-130"/>
              <a:t> </a:t>
            </a:r>
            <a:r>
              <a:rPr dirty="0" spc="-65"/>
              <a:t>Language</a:t>
            </a:r>
            <a:r>
              <a:rPr dirty="0" spc="-110"/>
              <a:t> </a:t>
            </a:r>
            <a:r>
              <a:rPr dirty="0" spc="-70"/>
              <a:t>Recognition,</a:t>
            </a:r>
          </a:p>
          <a:p>
            <a:pPr algn="r" marR="567690">
              <a:lnSpc>
                <a:spcPct val="100000"/>
              </a:lnSpc>
              <a:spcBef>
                <a:spcPts val="919"/>
              </a:spcBef>
            </a:pPr>
            <a:r>
              <a:rPr dirty="0" spc="-95"/>
              <a:t>Translation,</a:t>
            </a:r>
            <a:r>
              <a:rPr dirty="0" spc="-110"/>
              <a:t> </a:t>
            </a:r>
            <a:r>
              <a:rPr dirty="0" spc="-95"/>
              <a:t>and</a:t>
            </a:r>
            <a:r>
              <a:rPr dirty="0" spc="-210"/>
              <a:t> </a:t>
            </a:r>
            <a:r>
              <a:rPr dirty="0" spc="-10"/>
              <a:t>Production:</a:t>
            </a:r>
          </a:p>
          <a:p>
            <a:pPr lvl="1" marL="775335" marR="271780" indent="-306070">
              <a:lnSpc>
                <a:spcPct val="151800"/>
              </a:lnSpc>
              <a:spcBef>
                <a:spcPts val="655"/>
              </a:spcBef>
              <a:buFont typeface="Arial"/>
              <a:buChar char="○"/>
              <a:tabLst>
                <a:tab pos="77533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Discuss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previous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r>
              <a:rPr dirty="0" sz="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isolated</a:t>
            </a:r>
            <a:r>
              <a:rPr dirty="0" sz="9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dirty="0" sz="9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signing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sequence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recognition.</a:t>
            </a:r>
            <a:endParaRPr sz="9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FFFF"/>
              </a:buClr>
              <a:buFont typeface="Arial"/>
              <a:buChar char="○"/>
            </a:pPr>
            <a:endParaRPr sz="950">
              <a:latin typeface="Times New Roman"/>
              <a:cs typeface="Times New Roman"/>
            </a:endParaRPr>
          </a:p>
          <a:p>
            <a:pPr lvl="1" marL="775335" indent="-30543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775335" algn="l"/>
              </a:tabLst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Highlight</a:t>
            </a:r>
            <a:r>
              <a:rPr dirty="0" sz="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advancements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limitations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existing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endParaRPr sz="950">
              <a:latin typeface="Times New Roman"/>
              <a:cs typeface="Times New Roman"/>
            </a:endParaRPr>
          </a:p>
          <a:p>
            <a:pPr marL="775335">
              <a:lnSpc>
                <a:spcPct val="100000"/>
              </a:lnSpc>
              <a:spcBef>
                <a:spcPts val="515"/>
              </a:spcBef>
            </a:pPr>
            <a:r>
              <a:rPr dirty="0" sz="950">
                <a:latin typeface="Times New Roman"/>
                <a:cs typeface="Times New Roman"/>
              </a:rPr>
              <a:t>language</a:t>
            </a:r>
            <a:r>
              <a:rPr dirty="0" sz="950" spc="13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translation</a:t>
            </a:r>
            <a:r>
              <a:rPr dirty="0" sz="950" spc="8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and</a:t>
            </a:r>
            <a:r>
              <a:rPr dirty="0" sz="950" spc="6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production</a:t>
            </a:r>
            <a:r>
              <a:rPr dirty="0" sz="950" spc="110">
                <a:latin typeface="Times New Roman"/>
                <a:cs typeface="Times New Roman"/>
              </a:rPr>
              <a:t> </a:t>
            </a:r>
            <a:r>
              <a:rPr dirty="0" sz="950" spc="-10">
                <a:latin typeface="Times New Roman"/>
                <a:cs typeface="Times New Roman"/>
              </a:rPr>
              <a:t>systems.</a:t>
            </a:r>
            <a:endParaRPr sz="95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0125" y="2809875"/>
            <a:ext cx="4171950" cy="16478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650" y="819150"/>
            <a:ext cx="41529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3707" rIns="0" bIns="0" rtlCol="0" vert="horz">
            <a:spAutoFit/>
          </a:bodyPr>
          <a:lstStyle/>
          <a:p>
            <a:pPr marL="274320">
              <a:lnSpc>
                <a:spcPct val="100000"/>
              </a:lnSpc>
              <a:spcBef>
                <a:spcPts val="130"/>
              </a:spcBef>
            </a:pPr>
            <a:r>
              <a:rPr dirty="0" spc="-325"/>
              <a:t>Opensourced</a:t>
            </a:r>
            <a:r>
              <a:rPr dirty="0" spc="-509"/>
              <a:t> </a:t>
            </a:r>
            <a:r>
              <a:rPr dirty="0" spc="-325"/>
              <a:t>Datasets</a:t>
            </a:r>
            <a:r>
              <a:rPr dirty="0" spc="-490"/>
              <a:t> </a:t>
            </a:r>
            <a:r>
              <a:rPr dirty="0" spc="-685"/>
              <a:t>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5" y="1200150"/>
            <a:ext cx="4333875" cy="37052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70575" y="1641665"/>
            <a:ext cx="2816860" cy="20408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65"/>
              </a:spcBef>
            </a:pP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Several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publicly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available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datasets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leveraged</a:t>
            </a:r>
            <a:r>
              <a:rPr dirty="0" sz="9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training</a:t>
            </a:r>
            <a:r>
              <a:rPr dirty="0" sz="9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9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language</a:t>
            </a:r>
            <a:r>
              <a:rPr dirty="0" sz="9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models.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Below</a:t>
            </a:r>
            <a:r>
              <a:rPr dirty="0" sz="9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datasets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selected</a:t>
            </a:r>
            <a:r>
              <a:rPr dirty="0" sz="9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evaluate</a:t>
            </a:r>
            <a:r>
              <a:rPr dirty="0" sz="95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dirty="0" sz="9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Times New Roman"/>
                <a:cs typeface="Times New Roman"/>
              </a:rPr>
              <a:t>our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endParaRPr sz="950">
              <a:latin typeface="Times New Roman"/>
              <a:cs typeface="Times New Roman"/>
            </a:endParaRPr>
          </a:p>
          <a:p>
            <a:pPr marL="469900" marR="508000" indent="-337185">
              <a:lnSpc>
                <a:spcPct val="102899"/>
              </a:lnSpc>
              <a:spcBef>
                <a:spcPts val="240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Speech-to-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4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Language Translation</a:t>
            </a:r>
            <a:endParaRPr sz="1400">
              <a:latin typeface="Times New Roman"/>
              <a:cs typeface="Times New Roman"/>
            </a:endParaRPr>
          </a:p>
          <a:p>
            <a:pPr marL="469900" marR="709930" indent="-337185">
              <a:lnSpc>
                <a:spcPts val="1660"/>
              </a:lnSpc>
              <a:spcBef>
                <a:spcPts val="45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Text-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to-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40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Language Translation</a:t>
            </a:r>
            <a:endParaRPr sz="1400">
              <a:latin typeface="Times New Roman"/>
              <a:cs typeface="Times New Roman"/>
            </a:endParaRPr>
          </a:p>
          <a:p>
            <a:pPr marL="469900" marR="134620" indent="-337185">
              <a:lnSpc>
                <a:spcPts val="1650"/>
              </a:lnSpc>
              <a:spcBef>
                <a:spcPts val="70"/>
              </a:spcBef>
              <a:buFont typeface="Arial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Sign</a:t>
            </a:r>
            <a:r>
              <a:rPr dirty="0" sz="140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Language-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to-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Text/Speech Translation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0930" y="834072"/>
            <a:ext cx="517906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10"/>
              <a:t>Proposed</a:t>
            </a:r>
            <a:r>
              <a:rPr dirty="0" spc="-550"/>
              <a:t> </a:t>
            </a:r>
            <a:r>
              <a:rPr dirty="0" spc="-395"/>
              <a:t>Solution: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750" y="1695450"/>
            <a:ext cx="6429375" cy="153352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52437" y="2862211"/>
            <a:ext cx="8391525" cy="1962150"/>
          </a:xfrm>
          <a:prstGeom prst="rect">
            <a:avLst/>
          </a:prstGeom>
          <a:ln w="9523">
            <a:solidFill>
              <a:srgbClr val="1A202B"/>
            </a:solidFill>
          </a:ln>
        </p:spPr>
        <p:txBody>
          <a:bodyPr wrap="square" lIns="0" tIns="81915" rIns="0" bIns="0" rtlCol="0" vert="horz">
            <a:spAutoFit/>
          </a:bodyPr>
          <a:lstStyle/>
          <a:p>
            <a:pPr marL="82550">
              <a:lnSpc>
                <a:spcPct val="100000"/>
              </a:lnSpc>
              <a:spcBef>
                <a:spcPts val="645"/>
              </a:spcBef>
            </a:pPr>
            <a:r>
              <a:rPr dirty="0" sz="1550" b="1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dirty="0" sz="1550" spc="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Times New Roman"/>
                <a:cs typeface="Times New Roman"/>
              </a:rPr>
              <a:t>Components: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550">
              <a:latin typeface="Times New Roman"/>
              <a:cs typeface="Times New Roman"/>
            </a:endParaRPr>
          </a:p>
          <a:p>
            <a:pPr marL="539115" indent="-320040">
              <a:lnSpc>
                <a:spcPct val="100000"/>
              </a:lnSpc>
              <a:buSzPct val="96000"/>
              <a:buFont typeface="Arial"/>
              <a:buChar char="●"/>
              <a:tabLst>
                <a:tab pos="539115" algn="l"/>
              </a:tabLst>
            </a:pPr>
            <a:r>
              <a:rPr dirty="0" sz="1250" b="1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25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b="1">
                <a:solidFill>
                  <a:srgbClr val="FFFFFF"/>
                </a:solidFill>
                <a:latin typeface="Times New Roman"/>
                <a:cs typeface="Times New Roman"/>
              </a:rPr>
              <a:t>Acquisition</a:t>
            </a:r>
            <a:r>
              <a:rPr dirty="0" sz="1250" spc="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b="1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dirty="0" sz="1250" spc="10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 b="1">
                <a:solidFill>
                  <a:srgbClr val="FFFFFF"/>
                </a:solidFill>
                <a:latin typeface="Times New Roman"/>
                <a:cs typeface="Times New Roman"/>
              </a:rPr>
              <a:t>Preprocessing</a:t>
            </a:r>
            <a:endParaRPr sz="1250">
              <a:latin typeface="Times New Roman"/>
              <a:cs typeface="Times New Roman"/>
            </a:endParaRPr>
          </a:p>
          <a:p>
            <a:pPr marL="539115" indent="-320040">
              <a:lnSpc>
                <a:spcPct val="100000"/>
              </a:lnSpc>
              <a:spcBef>
                <a:spcPts val="750"/>
              </a:spcBef>
              <a:buSzPct val="96000"/>
              <a:buFont typeface="Arial"/>
              <a:buChar char="●"/>
              <a:tabLst>
                <a:tab pos="539115" algn="l"/>
              </a:tabLst>
            </a:pPr>
            <a:r>
              <a:rPr dirty="0" sz="1250" b="1">
                <a:solidFill>
                  <a:srgbClr val="FFFFFF"/>
                </a:solidFill>
                <a:latin typeface="Times New Roman"/>
                <a:cs typeface="Times New Roman"/>
              </a:rPr>
              <a:t>SignWriting</a:t>
            </a:r>
            <a:r>
              <a:rPr dirty="0" sz="1250" spc="1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 b="1">
                <a:solidFill>
                  <a:srgbClr val="FFFFFF"/>
                </a:solidFill>
                <a:latin typeface="Times New Roman"/>
                <a:cs typeface="Times New Roman"/>
              </a:rPr>
              <a:t>Representation</a:t>
            </a:r>
            <a:endParaRPr sz="1250">
              <a:latin typeface="Times New Roman"/>
              <a:cs typeface="Times New Roman"/>
            </a:endParaRPr>
          </a:p>
          <a:p>
            <a:pPr marL="539115" indent="-320040">
              <a:lnSpc>
                <a:spcPct val="100000"/>
              </a:lnSpc>
              <a:spcBef>
                <a:spcPts val="830"/>
              </a:spcBef>
              <a:buSzPct val="96000"/>
              <a:buFont typeface="Arial"/>
              <a:buChar char="●"/>
              <a:tabLst>
                <a:tab pos="539115" algn="l"/>
              </a:tabLst>
            </a:pPr>
            <a:r>
              <a:rPr dirty="0" sz="1250" b="1">
                <a:solidFill>
                  <a:srgbClr val="FFFFFF"/>
                </a:solidFill>
                <a:latin typeface="Times New Roman"/>
                <a:cs typeface="Times New Roman"/>
              </a:rPr>
              <a:t>Machine</a:t>
            </a:r>
            <a:r>
              <a:rPr dirty="0" sz="1250" spc="2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b="1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1250" spc="9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 b="1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1250">
              <a:latin typeface="Times New Roman"/>
              <a:cs typeface="Times New Roman"/>
            </a:endParaRPr>
          </a:p>
          <a:p>
            <a:pPr marL="539115" indent="-320040">
              <a:lnSpc>
                <a:spcPct val="100000"/>
              </a:lnSpc>
              <a:spcBef>
                <a:spcPts val="755"/>
              </a:spcBef>
              <a:buSzPct val="96000"/>
              <a:buFont typeface="Arial"/>
              <a:buChar char="●"/>
              <a:tabLst>
                <a:tab pos="539115" algn="l"/>
              </a:tabLst>
            </a:pPr>
            <a:r>
              <a:rPr dirty="0" sz="1250" b="1">
                <a:solidFill>
                  <a:srgbClr val="FFFFFF"/>
                </a:solidFill>
                <a:latin typeface="Times New Roman"/>
                <a:cs typeface="Times New Roman"/>
              </a:rPr>
              <a:t>API</a:t>
            </a:r>
            <a:r>
              <a:rPr dirty="0" sz="1250" spc="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50" spc="-10" b="1">
                <a:solidFill>
                  <a:srgbClr val="FFFFFF"/>
                </a:solidFill>
                <a:latin typeface="Times New Roman"/>
                <a:cs typeface="Times New Roman"/>
              </a:rPr>
              <a:t>Server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9193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130"/>
              </a:spcBef>
            </a:pPr>
            <a:r>
              <a:rPr dirty="0" spc="-400"/>
              <a:t>Experimentation: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6409" y="1603318"/>
            <a:ext cx="8045450" cy="276415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363855" marR="4209415" indent="-328295">
              <a:lnSpc>
                <a:spcPct val="114500"/>
              </a:lnSpc>
              <a:spcBef>
                <a:spcPts val="170"/>
              </a:spcBef>
              <a:buSzPct val="80645"/>
              <a:buFont typeface="Arial"/>
              <a:buChar char="●"/>
              <a:tabLst>
                <a:tab pos="453390" algn="l"/>
              </a:tabLst>
            </a:pPr>
            <a:r>
              <a:rPr dirty="0" sz="1550" b="1">
                <a:solidFill>
                  <a:srgbClr val="FFFFFF"/>
                </a:solidFill>
                <a:latin typeface="Times New Roman"/>
                <a:cs typeface="Times New Roman"/>
              </a:rPr>
              <a:t>Bilingual</a:t>
            </a:r>
            <a:r>
              <a:rPr dirty="0" sz="155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FFFFFF"/>
                </a:solidFill>
                <a:latin typeface="Times New Roman"/>
                <a:cs typeface="Times New Roman"/>
              </a:rPr>
              <a:t>ASL-to-English</a:t>
            </a:r>
            <a:r>
              <a:rPr dirty="0" sz="1550" spc="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FFFFFF"/>
                </a:solidFill>
                <a:latin typeface="Times New Roman"/>
                <a:cs typeface="Times New Roman"/>
              </a:rPr>
              <a:t>Translation</a:t>
            </a:r>
            <a:r>
              <a:rPr dirty="0" sz="1550" spc="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-50" b="1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dirty="0" sz="1550" spc="-5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dirty="0" sz="1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"baseline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transformer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spm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factor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sign+" 	Dataset: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SignBank</a:t>
            </a:r>
            <a:endParaRPr sz="1400">
              <a:latin typeface="Times New Roman"/>
              <a:cs typeface="Times New Roman"/>
            </a:endParaRPr>
          </a:p>
          <a:p>
            <a:pPr marL="453390" marR="5328285">
              <a:lnSpc>
                <a:spcPts val="1650"/>
              </a:lnSpc>
              <a:spcBef>
                <a:spcPts val="204"/>
              </a:spcBef>
            </a:pP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Framework: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Joey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NMT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Evaluation</a:t>
            </a: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Metric: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BLEU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 score</a:t>
            </a:r>
            <a:endParaRPr sz="1400">
              <a:latin typeface="Times New Roman"/>
              <a:cs typeface="Times New Roman"/>
            </a:endParaRPr>
          </a:p>
          <a:p>
            <a:pPr marL="453390">
              <a:lnSpc>
                <a:spcPct val="100000"/>
              </a:lnSpc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Results: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BLEU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exceeding</a:t>
            </a:r>
            <a:r>
              <a:rPr dirty="0" sz="1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30,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indicating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strong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dirty="0" sz="1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translating</a:t>
            </a:r>
            <a:r>
              <a:rPr dirty="0" sz="14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ASL</a:t>
            </a:r>
            <a:r>
              <a:rPr dirty="0" sz="14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English.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400">
              <a:latin typeface="Times New Roman"/>
              <a:cs typeface="Times New Roman"/>
            </a:endParaRPr>
          </a:p>
          <a:p>
            <a:pPr marL="363855" indent="-351155">
              <a:lnSpc>
                <a:spcPct val="100000"/>
              </a:lnSpc>
              <a:buFont typeface="Arial"/>
              <a:buChar char="●"/>
              <a:tabLst>
                <a:tab pos="363855" algn="l"/>
              </a:tabLst>
            </a:pPr>
            <a:r>
              <a:rPr dirty="0" sz="1550" b="1">
                <a:solidFill>
                  <a:srgbClr val="FFFFFF"/>
                </a:solidFill>
                <a:latin typeface="Times New Roman"/>
                <a:cs typeface="Times New Roman"/>
              </a:rPr>
              <a:t>Comparison</a:t>
            </a:r>
            <a:r>
              <a:rPr dirty="0" sz="1550" spc="7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dirty="0" sz="1550" spc="-2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b="1">
                <a:solidFill>
                  <a:srgbClr val="FFFFFF"/>
                </a:solidFill>
                <a:latin typeface="Times New Roman"/>
                <a:cs typeface="Times New Roman"/>
              </a:rPr>
              <a:t>Alternative</a:t>
            </a:r>
            <a:r>
              <a:rPr dirty="0" sz="1550" spc="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550" spc="-10" b="1">
                <a:solidFill>
                  <a:srgbClr val="FFFFFF"/>
                </a:solidFill>
                <a:latin typeface="Times New Roman"/>
                <a:cs typeface="Times New Roman"/>
              </a:rPr>
              <a:t>Approaches:</a:t>
            </a:r>
            <a:endParaRPr sz="1550">
              <a:latin typeface="Times New Roman"/>
              <a:cs typeface="Times New Roman"/>
            </a:endParaRPr>
          </a:p>
          <a:p>
            <a:pPr lvl="1" marL="751840" indent="-1778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1840" algn="l"/>
              </a:tabLst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dirty="0" sz="1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comparisons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dirty="0" sz="1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challenging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variations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data,</a:t>
            </a:r>
            <a:r>
              <a:rPr dirty="0" sz="1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evaluation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methods,</a:t>
            </a:r>
            <a:r>
              <a:rPr dirty="0" sz="14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methodologies.</a:t>
            </a:r>
            <a:endParaRPr sz="1400">
              <a:latin typeface="Times New Roman"/>
              <a:cs typeface="Times New Roman"/>
            </a:endParaRPr>
          </a:p>
          <a:p>
            <a:pPr lvl="1" marL="760730" indent="-396875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760730" algn="l"/>
              </a:tabLst>
            </a:pP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1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SignWriting-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r>
              <a:rPr dirty="0" sz="1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appears</a:t>
            </a:r>
            <a:r>
              <a:rPr dirty="0" sz="1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competitive,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potentially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offering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dirty="0" sz="1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accurate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14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nuanced</a:t>
            </a:r>
            <a:endParaRPr sz="140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  <a:spcBef>
                <a:spcPts val="725"/>
              </a:spcBef>
            </a:pPr>
            <a:r>
              <a:rPr dirty="0" sz="1400" spc="-20">
                <a:solidFill>
                  <a:srgbClr val="FFFFFF"/>
                </a:solidFill>
                <a:latin typeface="Times New Roman"/>
                <a:cs typeface="Times New Roman"/>
              </a:rPr>
              <a:t>translations</a:t>
            </a:r>
            <a:r>
              <a:rPr dirty="0" sz="1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compared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140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dirty="0" sz="1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relying</a:t>
            </a:r>
            <a:r>
              <a:rPr dirty="0" sz="14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glosses</a:t>
            </a:r>
            <a:r>
              <a:rPr dirty="0" sz="1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1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dirty="0" sz="1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intermediate</a:t>
            </a:r>
            <a:r>
              <a:rPr dirty="0" sz="14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imes New Roman"/>
                <a:cs typeface="Times New Roman"/>
              </a:rPr>
              <a:t>representations.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2024-07-29T13:23:57Z</dcterms:created>
  <dcterms:modified xsi:type="dcterms:W3CDTF">2024-07-29T13:23:57Z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2024-07-24T00:00:00Z</vt:filetime>
  </property>
  <property fmtid="{D5CDD505-2E9C-101B-9397-08002B2CF9AE}" pid="3" name="LastSaved">
    <vt:filetime>2024-07-29T00:00:00Z</vt:filetime>
  </property>
  <property fmtid="{D5CDD505-2E9C-101B-9397-08002B2CF9AE}" pid="4" name="Producer">
    <vt:lpwstr>3-Heights(TM) PDF Security Shell 4.8.25.2 (http://www.pdf-tools.com)</vt:lpwstr>
  </property>
</Properties>
</file>