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562" y="-67944"/>
            <a:ext cx="6812597" cy="135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241361"/>
            <a:ext cx="3834129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62" y="559688"/>
            <a:ext cx="435292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0" dirty="0">
                <a:latin typeface="Times New Roman" panose="02020603050405020304"/>
                <a:cs typeface="Times New Roman" panose="02020603050405020304"/>
              </a:rPr>
              <a:t>Neural</a:t>
            </a:r>
            <a:r>
              <a:rPr sz="245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0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50" b="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50" b="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450" b="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0" spc="-10" dirty="0">
                <a:latin typeface="Times New Roman" panose="02020603050405020304"/>
                <a:cs typeface="Times New Roman" panose="02020603050405020304"/>
              </a:rPr>
              <a:t>Learning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3279" y="1231772"/>
            <a:ext cx="5113655" cy="387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7915" marR="5080" indent="-1085850">
              <a:lnSpc>
                <a:spcPct val="116000"/>
              </a:lnSpc>
              <a:spcBef>
                <a:spcPts val="95"/>
              </a:spcBef>
            </a:pPr>
            <a:r>
              <a:rPr sz="3000" b="1" baseline="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TITLE</a:t>
            </a:r>
            <a:r>
              <a:rPr sz="3000" b="1" spc="652" baseline="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baseline="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000" b="1" spc="345" baseline="4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Enhancing</a:t>
            </a:r>
            <a:r>
              <a:rPr sz="27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27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700" b="1" spc="-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7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097915" marR="781050">
              <a:lnSpc>
                <a:spcPct val="114000"/>
              </a:lnSpc>
              <a:spcBef>
                <a:spcPts val="80"/>
              </a:spcBef>
            </a:pP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7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7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7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7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6350">
              <a:lnSpc>
                <a:spcPct val="118000"/>
              </a:lnSpc>
            </a:pP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Submitted</a:t>
            </a:r>
            <a:r>
              <a:rPr sz="27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by:</a:t>
            </a:r>
            <a:r>
              <a:rPr sz="27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00" b="1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Satish</a:t>
            </a:r>
            <a:r>
              <a:rPr sz="27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Reddy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700:</a:t>
            </a:r>
            <a:r>
              <a:rPr sz="27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700755869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1203325">
              <a:lnSpc>
                <a:spcPct val="118000"/>
              </a:lnSpc>
            </a:pP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Author:</a:t>
            </a:r>
            <a:r>
              <a:rPr sz="27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Hanna</a:t>
            </a:r>
            <a:r>
              <a:rPr sz="27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ZainEldin, </a:t>
            </a:r>
            <a:r>
              <a:rPr sz="2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Mohamoud</a:t>
            </a:r>
            <a:r>
              <a:rPr sz="27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Badawy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632" y="-34036"/>
            <a:ext cx="1435735" cy="7854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155" dirty="0"/>
              <a:t>Referenc </a:t>
            </a:r>
            <a:r>
              <a:rPr sz="2450" spc="-25" dirty="0"/>
              <a:t>es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609917" y="895413"/>
            <a:ext cx="6633209" cy="2478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94640" indent="233680">
              <a:lnSpc>
                <a:spcPct val="105000"/>
              </a:lnSpc>
              <a:spcBef>
                <a:spcPts val="65"/>
              </a:spcBef>
              <a:buSzPct val="84000"/>
              <a:buAutoNum type="arabicPlain"/>
              <a:tabLst>
                <a:tab pos="245745" algn="l"/>
              </a:tabLst>
            </a:pP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R.</a:t>
            </a:r>
            <a:r>
              <a:rPr sz="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E.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Johnson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K.</a:t>
            </a:r>
            <a:r>
              <a:rPr sz="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Liddell,</a:t>
            </a:r>
            <a:r>
              <a:rPr sz="9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“Toward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phonetic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representation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signs: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Sequentiality</a:t>
            </a:r>
            <a:r>
              <a:rPr sz="9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contrast,”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Studies,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11,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no.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241–274,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2011.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 marR="19050" indent="240665">
              <a:lnSpc>
                <a:spcPct val="106000"/>
              </a:lnSpc>
              <a:buAutoNum type="arabicPlain"/>
              <a:tabLst>
                <a:tab pos="253365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W.</a:t>
            </a:r>
            <a:r>
              <a:rPr sz="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Sandler,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“The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phonological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languages,”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linguistics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compass,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6,</a:t>
            </a:r>
            <a:r>
              <a:rPr sz="9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no.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162–182, 2012.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 marR="233045" indent="243205">
              <a:lnSpc>
                <a:spcPct val="106000"/>
              </a:lnSpc>
              <a:buAutoNum type="arabicPlain"/>
              <a:tabLst>
                <a:tab pos="25527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Brentari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Padden,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“A</a:t>
            </a:r>
            <a:r>
              <a:rPr sz="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origins: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Native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foreign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vocabulary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american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language,”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Foreign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vocabulary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language: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cross-linguistic</a:t>
            </a:r>
            <a:r>
              <a:rPr sz="95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investigation</a:t>
            </a:r>
            <a:r>
              <a:rPr sz="95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word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formation,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95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87–119,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2001.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248920" indent="-236220">
              <a:lnSpc>
                <a:spcPct val="100000"/>
              </a:lnSpc>
              <a:spcBef>
                <a:spcPts val="60"/>
              </a:spcBef>
              <a:buAutoNum type="arabicPlain"/>
              <a:tabLst>
                <a:tab pos="24892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Moryoussef,</a:t>
            </a:r>
            <a:r>
              <a:rPr sz="9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“sign.mt: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Effortless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translation,”</a:t>
            </a:r>
            <a:r>
              <a:rPr sz="95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https://sign.mt/,</a:t>
            </a:r>
            <a:r>
              <a:rPr sz="95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2023.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 marR="118110" indent="243205">
              <a:lnSpc>
                <a:spcPct val="105000"/>
              </a:lnSpc>
              <a:buAutoNum type="arabicPlain"/>
              <a:tabLst>
                <a:tab pos="25527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Borg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K.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P.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Camilleri,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“Sign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“in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wild”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recurrent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neural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networks,”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ICASSP</a:t>
            </a:r>
            <a:r>
              <a:rPr sz="9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2019-</a:t>
            </a:r>
            <a:r>
              <a:rPr sz="9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2019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International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Conference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Acoustics,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95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(ICASSP).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IEEE,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2019,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95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1637–1641.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 marR="66040" indent="267970">
              <a:lnSpc>
                <a:spcPts val="1200"/>
              </a:lnSpc>
              <a:spcBef>
                <a:spcPts val="50"/>
              </a:spcBef>
              <a:buAutoNum type="arabicPlain"/>
              <a:tabLst>
                <a:tab pos="28067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Moryoussef,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I.</a:t>
            </a:r>
            <a:r>
              <a:rPr sz="9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Tsochantaridis,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R.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Aharoni,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Ebling,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Narayanan,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“Real-time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95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human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pose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estimation,”</a:t>
            </a:r>
            <a:r>
              <a:rPr sz="9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Vision–ECCV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2020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Workshops:</a:t>
            </a:r>
            <a:r>
              <a:rPr sz="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Glasgow,</a:t>
            </a:r>
            <a:r>
              <a:rPr sz="9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UK,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August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23–28,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2020,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Proceedings,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II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16.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Springer,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2020,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237–248.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 marR="5080" indent="267970">
              <a:lnSpc>
                <a:spcPts val="1200"/>
              </a:lnSpc>
              <a:spcBef>
                <a:spcPts val="10"/>
              </a:spcBef>
              <a:buAutoNum type="arabicPlain"/>
              <a:tabLst>
                <a:tab pos="28067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Pal,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Huber,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Chaabani,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Manzotti,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O.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Koller,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“On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importance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signer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overlap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detection,”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arXiv</a:t>
            </a:r>
            <a:r>
              <a:rPr sz="95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preprint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arXiv:2303.10782,</a:t>
            </a:r>
            <a:r>
              <a:rPr sz="95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2023.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 marR="85725" indent="243205">
              <a:lnSpc>
                <a:spcPts val="1200"/>
              </a:lnSpc>
              <a:spcBef>
                <a:spcPts val="5"/>
              </a:spcBef>
              <a:buAutoNum type="arabicPlain"/>
              <a:tabLst>
                <a:tab pos="25527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G.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Gebre,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P.</a:t>
            </a:r>
            <a:r>
              <a:rPr sz="9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Wittenburg,</a:t>
            </a:r>
            <a:r>
              <a:rPr sz="9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T.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Heskes,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“Automatic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identification,”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2013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International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Conference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Processing.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IEEE,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2013,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95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2626–2630.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04" y="1776475"/>
            <a:ext cx="322453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b="0" spc="-10" dirty="0">
                <a:latin typeface="Lato"/>
                <a:cs typeface="Lato"/>
              </a:rPr>
              <a:t>Thank</a:t>
            </a:r>
            <a:r>
              <a:rPr sz="4800" b="0" spc="-290" dirty="0">
                <a:latin typeface="Lato"/>
                <a:cs typeface="Lato"/>
              </a:rPr>
              <a:t> </a:t>
            </a:r>
            <a:r>
              <a:rPr sz="4800" b="0" spc="-60" dirty="0">
                <a:latin typeface="Lato"/>
                <a:cs typeface="Lato"/>
              </a:rPr>
              <a:t>you</a:t>
            </a:r>
            <a:r>
              <a:rPr sz="4800" b="0" spc="-340" dirty="0">
                <a:latin typeface="Lato"/>
                <a:cs typeface="Lato"/>
              </a:rPr>
              <a:t> </a:t>
            </a:r>
            <a:r>
              <a:rPr sz="4800" b="0" spc="35" dirty="0">
                <a:latin typeface="Lato"/>
                <a:cs typeface="Lato"/>
              </a:rPr>
              <a:t>:)</a:t>
            </a:r>
            <a:endParaRPr sz="4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444" y="376936"/>
            <a:ext cx="15113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90" dirty="0"/>
              <a:t>Motivation</a:t>
            </a:r>
            <a:r>
              <a:rPr sz="2100" spc="-229" dirty="0"/>
              <a:t> </a:t>
            </a:r>
            <a:r>
              <a:rPr sz="2100" spc="-360" dirty="0"/>
              <a:t>: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1266444" y="758761"/>
            <a:ext cx="7622540" cy="39357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Bridging</a:t>
            </a:r>
            <a:r>
              <a:rPr sz="1100" b="1" i="1" u="heavy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b="1" i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100" b="1" i="1" u="heavy" spc="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i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Gap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69900" indent="-313690">
              <a:lnSpc>
                <a:spcPct val="100000"/>
              </a:lnSpc>
              <a:buFont typeface="Arial" panose="020B0604020202020204"/>
              <a:buChar char="●"/>
              <a:tabLst>
                <a:tab pos="469900" algn="l"/>
              </a:tabLst>
            </a:pP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Accessibility: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 lvl="1" indent="-30607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950" spc="2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SLT</a:t>
            </a:r>
            <a:r>
              <a:rPr sz="950" spc="2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950" spc="2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950" spc="2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limitations</a:t>
            </a:r>
            <a:r>
              <a:rPr sz="950" spc="2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2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availability</a:t>
            </a:r>
            <a:r>
              <a:rPr sz="950" spc="3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2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access,</a:t>
            </a:r>
            <a:r>
              <a:rPr sz="950" spc="3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950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2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95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950" spc="2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950" spc="2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95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individuals</a:t>
            </a:r>
            <a:r>
              <a:rPr sz="950" spc="2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950" spc="2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limited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85"/>
              </a:spcBef>
            </a:pP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resources.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74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AI-powered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offer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on-demand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9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accessibility,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overcoming</a:t>
            </a:r>
            <a:r>
              <a:rPr sz="95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geographical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barriers.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Speed: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significantly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speed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9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automating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515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environments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meetings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emergency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situations.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Scalability</a:t>
            </a:r>
            <a:r>
              <a:rPr sz="1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demand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SLT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increasing,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offers scalable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shortage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qualified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interpreters.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AI-driven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volumes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efficiently.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Personalization: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adapt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individual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preferences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styles,</a:t>
            </a:r>
            <a:r>
              <a:rPr sz="95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offering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personalized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recommendations.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9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personalization</a:t>
            </a:r>
            <a:r>
              <a:rPr sz="95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improves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experience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outcomes.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Innovation: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Investing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AI-powered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SLT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drives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advancements</a:t>
            </a:r>
            <a:r>
              <a:rPr sz="9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assistive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accessibility</a:t>
            </a:r>
            <a:r>
              <a:rPr sz="95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research.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927100" lvl="1" indent="-30480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○"/>
              <a:tabLst>
                <a:tab pos="927100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wearable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further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enhance</a:t>
            </a:r>
            <a:r>
              <a:rPr sz="9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9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experiences.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4710" rIns="0" bIns="0" rtlCol="0">
            <a:spAutoFit/>
          </a:bodyPr>
          <a:lstStyle/>
          <a:p>
            <a:pPr marL="511810">
              <a:lnSpc>
                <a:spcPct val="100000"/>
              </a:lnSpc>
              <a:spcBef>
                <a:spcPts val="925"/>
              </a:spcBef>
            </a:pPr>
            <a:r>
              <a:rPr sz="2100" spc="-100" dirty="0"/>
              <a:t>Objectives:</a:t>
            </a:r>
            <a:endParaRPr sz="2100"/>
          </a:p>
          <a:p>
            <a:pPr marL="511810">
              <a:lnSpc>
                <a:spcPct val="100000"/>
              </a:lnSpc>
              <a:spcBef>
                <a:spcPts val="410"/>
              </a:spcBef>
            </a:pPr>
            <a:r>
              <a:rPr sz="1050" i="1" u="sng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1050" i="1" u="sng" spc="-3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50" i="1" u="sng" spc="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spc="-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Comprehensive</a:t>
            </a:r>
            <a:r>
              <a:rPr sz="1050" i="1" u="sng" spc="2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spc="-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1050" i="1" u="sng" spc="-55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spc="-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System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6774" y="1419446"/>
            <a:ext cx="6196330" cy="30067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●"/>
              <a:tabLst>
                <a:tab pos="328930" algn="l"/>
              </a:tabLst>
            </a:pP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Speech-to-Sign</a:t>
            </a:r>
            <a:r>
              <a:rPr sz="1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100" b="1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transcribe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spoken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470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Utilize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NLP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10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semantic</a:t>
            </a:r>
            <a:r>
              <a:rPr sz="10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meaning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transcribed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Employ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corresponding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gestures.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328930" indent="-316230">
              <a:lnSpc>
                <a:spcPct val="100000"/>
              </a:lnSpc>
              <a:spcBef>
                <a:spcPts val="565"/>
              </a:spcBef>
              <a:buFont typeface="Arial" panose="020B0604020202020204"/>
              <a:buChar char="●"/>
              <a:tabLst>
                <a:tab pos="328930" algn="l"/>
              </a:tabLst>
            </a:pPr>
            <a:r>
              <a:rPr sz="1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Text-</a:t>
            </a: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to-Sign</a:t>
            </a:r>
            <a:r>
              <a:rPr sz="1100" b="1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100" b="1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Translation: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610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convert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glosses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descriptions.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470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5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animation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lifelike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gestures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translated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linguistic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cultural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considerations</a:t>
            </a:r>
            <a:r>
              <a:rPr sz="10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0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translations.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328930" indent="-309245">
              <a:lnSpc>
                <a:spcPct val="100000"/>
              </a:lnSpc>
              <a:spcBef>
                <a:spcPts val="470"/>
              </a:spcBef>
              <a:buFont typeface="Arial" panose="020B0604020202020204"/>
              <a:buChar char="●"/>
              <a:tabLst>
                <a:tab pos="328930" algn="l"/>
              </a:tabLst>
            </a:pPr>
            <a:r>
              <a:rPr sz="10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0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b="1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Speech/Text</a:t>
            </a:r>
            <a:r>
              <a:rPr sz="105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Translation: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gesture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465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natural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05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synthesized</a:t>
            </a:r>
            <a:r>
              <a:rPr sz="10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Adapt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0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dialects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variations</a:t>
            </a:r>
            <a:r>
              <a:rPr sz="10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broader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applicability.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86765" lvl="1" indent="-308610">
              <a:lnSpc>
                <a:spcPct val="100000"/>
              </a:lnSpc>
              <a:spcBef>
                <a:spcPts val="470"/>
              </a:spcBef>
              <a:buFont typeface="Arial" panose="020B0604020202020204"/>
              <a:buChar char="○"/>
              <a:tabLst>
                <a:tab pos="786765" algn="l"/>
              </a:tabLst>
            </a:pP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0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accessibility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text-to-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</a:t>
            </a:r>
            <a:r>
              <a:rPr sz="10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spoken</a:t>
            </a:r>
            <a:r>
              <a:rPr sz="10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10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output.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52" y="441325"/>
            <a:ext cx="545465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80" dirty="0"/>
              <a:t>Problem</a:t>
            </a:r>
            <a:r>
              <a:rPr spc="-545" dirty="0"/>
              <a:t> </a:t>
            </a:r>
            <a:r>
              <a:rPr spc="-400" dirty="0"/>
              <a:t>Statement:</a:t>
            </a:r>
            <a:endParaRPr spc="-400" dirty="0"/>
          </a:p>
        </p:txBody>
      </p:sp>
      <p:sp>
        <p:nvSpPr>
          <p:cNvPr id="3" name="object 3"/>
          <p:cNvSpPr txBox="1"/>
          <p:nvPr/>
        </p:nvSpPr>
        <p:spPr>
          <a:xfrm>
            <a:off x="674052" y="1185862"/>
            <a:ext cx="8072120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Overcoming</a:t>
            </a:r>
            <a:r>
              <a:rPr sz="1050" b="1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05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Communication</a:t>
            </a:r>
            <a:r>
              <a:rPr sz="1050" b="1" i="1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05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Barriers</a:t>
            </a:r>
            <a:r>
              <a:rPr sz="1050" b="1" i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05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and</a:t>
            </a:r>
            <a:r>
              <a:rPr sz="105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05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Accessibility</a:t>
            </a:r>
            <a:r>
              <a:rPr sz="1050" b="1" i="1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05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Gaps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342390" marR="498475" indent="-328930">
              <a:lnSpc>
                <a:spcPct val="143000"/>
              </a:lnSpc>
              <a:spcBef>
                <a:spcPts val="1160"/>
              </a:spcBef>
              <a:buSzPct val="83000"/>
              <a:buFont typeface="Arial" panose="020B0604020202020204"/>
              <a:buChar char="○"/>
              <a:tabLst>
                <a:tab pos="1342390" algn="l"/>
              </a:tabLst>
            </a:pPr>
            <a:r>
              <a:rPr sz="15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Limited</a:t>
            </a:r>
            <a:r>
              <a:rPr sz="15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Accessibility</a:t>
            </a:r>
            <a:r>
              <a:rPr sz="15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Traditional</a:t>
            </a:r>
            <a:r>
              <a:rPr sz="15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SLT</a:t>
            </a:r>
            <a:r>
              <a:rPr sz="15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2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5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Highlight the</a:t>
            </a:r>
            <a:r>
              <a:rPr sz="12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restricted</a:t>
            </a:r>
            <a:r>
              <a:rPr sz="12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2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qualified</a:t>
            </a:r>
            <a:r>
              <a:rPr sz="12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interpreters,</a:t>
            </a:r>
            <a:r>
              <a:rPr sz="12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12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12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12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2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languages.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342390" marR="464185" indent="-328930">
              <a:lnSpc>
                <a:spcPct val="147000"/>
              </a:lnSpc>
              <a:spcBef>
                <a:spcPts val="30"/>
              </a:spcBef>
              <a:buSzPct val="83000"/>
              <a:buFont typeface="Arial" panose="020B0604020202020204"/>
              <a:buChar char="○"/>
              <a:tabLst>
                <a:tab pos="1342390" algn="l"/>
              </a:tabLst>
            </a:pPr>
            <a:r>
              <a:rPr sz="15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Inefficiency</a:t>
            </a:r>
            <a:r>
              <a:rPr sz="150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5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Constraints:</a:t>
            </a:r>
            <a:r>
              <a:rPr sz="15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Emphasize</a:t>
            </a:r>
            <a:r>
              <a:rPr sz="12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time-consuming</a:t>
            </a:r>
            <a:r>
              <a:rPr sz="12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nature</a:t>
            </a:r>
            <a:r>
              <a:rPr sz="12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traditional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12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methods,</a:t>
            </a:r>
            <a:r>
              <a:rPr sz="12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hindering</a:t>
            </a:r>
            <a:r>
              <a:rPr sz="12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25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5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5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responsiveness.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342390" marR="418465" indent="-328930">
              <a:lnSpc>
                <a:spcPts val="2400"/>
              </a:lnSpc>
              <a:spcBef>
                <a:spcPts val="230"/>
              </a:spcBef>
              <a:buSzPct val="83000"/>
              <a:buFont typeface="Arial" panose="020B0604020202020204"/>
              <a:buChar char="○"/>
              <a:tabLst>
                <a:tab pos="1342390" algn="l"/>
              </a:tabLst>
            </a:pPr>
            <a:r>
              <a:rPr sz="15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Scalability</a:t>
            </a:r>
            <a:r>
              <a:rPr sz="15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Issues:</a:t>
            </a:r>
            <a:r>
              <a:rPr sz="1500" b="1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2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12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meeting</a:t>
            </a:r>
            <a:r>
              <a:rPr sz="12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growing</a:t>
            </a:r>
            <a:r>
              <a:rPr sz="12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demand</a:t>
            </a:r>
            <a:r>
              <a:rPr sz="12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2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12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12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125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limited</a:t>
            </a:r>
            <a:r>
              <a:rPr sz="12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12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5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interpreter</a:t>
            </a:r>
            <a:r>
              <a:rPr sz="12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availability.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342390" indent="-328295">
              <a:lnSpc>
                <a:spcPct val="100000"/>
              </a:lnSpc>
              <a:spcBef>
                <a:spcPts val="455"/>
              </a:spcBef>
              <a:buSzPct val="89000"/>
              <a:buFont typeface="Arial" panose="020B0604020202020204"/>
              <a:buChar char="○"/>
              <a:tabLst>
                <a:tab pos="1342390" algn="l"/>
              </a:tabLst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14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Personalization:</a:t>
            </a:r>
            <a:r>
              <a:rPr sz="14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12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2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inability</a:t>
            </a:r>
            <a:r>
              <a:rPr sz="12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12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2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adapt</a:t>
            </a:r>
            <a:r>
              <a:rPr sz="12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individual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342390">
              <a:lnSpc>
                <a:spcPct val="100000"/>
              </a:lnSpc>
              <a:spcBef>
                <a:spcPts val="800"/>
              </a:spcBef>
            </a:pP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2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styles</a:t>
            </a:r>
            <a:r>
              <a:rPr sz="12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5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preferences,</a:t>
            </a:r>
            <a:r>
              <a:rPr sz="12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potentially</a:t>
            </a:r>
            <a:r>
              <a:rPr sz="12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hindering</a:t>
            </a:r>
            <a:r>
              <a:rPr sz="12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2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5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25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outcomes.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342390" marR="354965" indent="-328930" algn="just">
              <a:lnSpc>
                <a:spcPct val="142000"/>
              </a:lnSpc>
              <a:spcBef>
                <a:spcPts val="45"/>
              </a:spcBef>
              <a:buSzPct val="89000"/>
              <a:buFont typeface="Arial" panose="020B0604020202020204"/>
              <a:buChar char="○"/>
              <a:tabLst>
                <a:tab pos="1342390" algn="l"/>
              </a:tabLst>
            </a:pPr>
            <a:r>
              <a:rPr sz="1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Technological</a:t>
            </a:r>
            <a:r>
              <a:rPr sz="14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Gaps</a:t>
            </a:r>
            <a:r>
              <a:rPr sz="1400" b="1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b="1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4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4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Solutions:</a:t>
            </a:r>
            <a:r>
              <a:rPr sz="1400" b="1" spc="3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Mention</a:t>
            </a:r>
            <a:r>
              <a:rPr sz="12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limitations</a:t>
            </a:r>
            <a:r>
              <a:rPr sz="125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125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driven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12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terms</a:t>
            </a:r>
            <a:r>
              <a:rPr sz="12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accuracy,</a:t>
            </a:r>
            <a:r>
              <a:rPr sz="12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inclusivity,</a:t>
            </a:r>
            <a:r>
              <a:rPr sz="12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adaptability</a:t>
            </a:r>
            <a:r>
              <a:rPr sz="125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5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diverse</a:t>
            </a:r>
            <a:r>
              <a:rPr sz="12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2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</a:t>
            </a:r>
            <a:r>
              <a:rPr sz="12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signing styles.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44" y="89471"/>
            <a:ext cx="39903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Critical</a:t>
            </a:r>
            <a:r>
              <a:rPr sz="3950" b="1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50" b="1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34" y="804989"/>
            <a:ext cx="72605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26035" indent="-228600">
              <a:lnSpc>
                <a:spcPct val="11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Artificial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Intelligence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(AI)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revolutionized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technologies,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significantly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enhancing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accessibility for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individuals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hearing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speech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impairments.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particular,</a:t>
            </a:r>
            <a:r>
              <a:rPr sz="12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AI-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driven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innovations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recognition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(SLR)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bridged</a:t>
            </a:r>
            <a:r>
              <a:rPr sz="12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gaps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those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unfamiliar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language.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Techniques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deep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learning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(DL)</a:t>
            </a:r>
            <a:r>
              <a:rPr sz="120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learning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(ML)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interpret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gestures,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converting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</a:t>
            </a:r>
            <a:r>
              <a:rPr sz="1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spoken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words.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40665" marR="41275" indent="-228600">
              <a:lnSpc>
                <a:spcPct val="110000"/>
              </a:lnSpc>
              <a:spcBef>
                <a:spcPts val="1050"/>
              </a:spcBef>
              <a:buChar char="•"/>
              <a:tabLst>
                <a:tab pos="240665" algn="l"/>
              </a:tabLst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Despite</a:t>
            </a:r>
            <a:r>
              <a:rPr sz="1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advancements,</a:t>
            </a:r>
            <a:r>
              <a:rPr sz="1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several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challenges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persist.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Variability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among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languages, limited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availability</a:t>
            </a:r>
            <a:r>
              <a:rPr sz="12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annotated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datasets,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real-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12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capabilities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major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obstacles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affecting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effectiveness of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SLR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systems.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Continued</a:t>
            </a:r>
            <a:r>
              <a:rPr sz="12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research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efforts</a:t>
            </a:r>
            <a:r>
              <a:rPr sz="12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crucial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2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inclusivity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12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2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technologies.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Ethical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considerations,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fairness, privacy,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addressing</a:t>
            </a:r>
            <a:r>
              <a:rPr sz="12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biases</a:t>
            </a:r>
            <a:r>
              <a:rPr sz="12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training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datasets,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2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paramount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responsible</a:t>
            </a:r>
            <a:r>
              <a:rPr sz="12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deployment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domain.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40665" marR="180975" indent="-228600">
              <a:lnSpc>
                <a:spcPct val="110000"/>
              </a:lnSpc>
              <a:spcBef>
                <a:spcPts val="1050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Moreover,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integrating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1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audio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multimodal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approaches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holds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promise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enhancing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catering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diverse</a:t>
            </a:r>
            <a:r>
              <a:rPr sz="12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1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effectively.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advancements</a:t>
            </a:r>
            <a:r>
              <a:rPr sz="12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prioritize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personalized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accommodate</a:t>
            </a:r>
            <a:r>
              <a:rPr sz="1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individual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signing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styles,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thereby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fostering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greater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inclusivity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deaf</a:t>
            </a:r>
            <a:r>
              <a:rPr sz="12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mute</a:t>
            </a:r>
            <a:r>
              <a:rPr sz="12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community.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40665" marR="5080" indent="-228600">
              <a:lnSpc>
                <a:spcPct val="110000"/>
              </a:lnSpc>
              <a:spcBef>
                <a:spcPts val="105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Addressing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1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advancing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SLR</a:t>
            </a:r>
            <a:r>
              <a:rPr sz="12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promoting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equitable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society. While</a:t>
            </a:r>
            <a:r>
              <a:rPr sz="12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offers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significant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2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improving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accessibility,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imperative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existing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ethical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considerations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2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effectively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fairly.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327" y="36131"/>
            <a:ext cx="8305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0" spc="-10" dirty="0">
                <a:latin typeface="Arial" panose="020B0604020202020204"/>
                <a:cs typeface="Arial" panose="020B0604020202020204"/>
              </a:rPr>
              <a:t>7/24/2024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8926" y="4834572"/>
            <a:ext cx="12636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81000"/>
            <a:ext cx="1038225" cy="1019175"/>
            <a:chOff x="0" y="381000"/>
            <a:chExt cx="1038225" cy="1019175"/>
          </a:xfrm>
        </p:grpSpPr>
        <p:sp>
          <p:nvSpPr>
            <p:cNvPr id="4" name="object 4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749"/>
                  </a:lnTo>
                  <a:lnTo>
                    <a:pt x="404710" y="809371"/>
                  </a:lnTo>
                  <a:lnTo>
                    <a:pt x="809434" y="809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8600" y="59055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710" y="0"/>
                  </a:moveTo>
                  <a:lnTo>
                    <a:pt x="0" y="0"/>
                  </a:lnTo>
                  <a:lnTo>
                    <a:pt x="809434" y="809371"/>
                  </a:lnTo>
                  <a:lnTo>
                    <a:pt x="809434" y="404749"/>
                  </a:lnTo>
                  <a:lnTo>
                    <a:pt x="404710" y="0"/>
                  </a:lnTo>
                  <a:close/>
                </a:path>
              </a:pathLst>
            </a:custGeom>
            <a:solidFill>
              <a:srgbClr val="82C5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4900" y="491172"/>
            <a:ext cx="186245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1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0" dirty="0">
                <a:latin typeface="Times New Roman" panose="02020603050405020304"/>
                <a:cs typeface="Times New Roman" panose="02020603050405020304"/>
              </a:rPr>
              <a:t>work: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u="sng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50" i="1" u="sng" spc="-65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50" i="1" u="sng" spc="-3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050" i="1" u="sng" spc="-2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i="1" u="sng" spc="-10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cs typeface="Times New Roman" panose="02020603050405020304"/>
              </a:rPr>
              <a:t>Research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18135" algn="l"/>
              </a:tabLst>
            </a:pPr>
            <a:r>
              <a:rPr spc="-80" dirty="0"/>
              <a:t>Sign</a:t>
            </a:r>
            <a:r>
              <a:rPr spc="-165" dirty="0"/>
              <a:t> </a:t>
            </a:r>
            <a:r>
              <a:rPr spc="-65" dirty="0"/>
              <a:t>Language</a:t>
            </a:r>
            <a:r>
              <a:rPr spc="-140" dirty="0"/>
              <a:t> </a:t>
            </a:r>
            <a:r>
              <a:rPr spc="-40" dirty="0"/>
              <a:t>Segmentation:</a:t>
            </a:r>
            <a:endParaRPr spc="-40" dirty="0"/>
          </a:p>
          <a:p>
            <a:pPr marL="775335" lvl="1" indent="-305435">
              <a:lnSpc>
                <a:spcPct val="100000"/>
              </a:lnSpc>
              <a:spcBef>
                <a:spcPts val="945"/>
              </a:spcBef>
              <a:buFont typeface="Arial" panose="020B0604020202020204"/>
              <a:buChar char="○"/>
              <a:tabLst>
                <a:tab pos="775335" algn="l"/>
              </a:tabLst>
            </a:pP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Explain current</a:t>
            </a:r>
            <a:r>
              <a:rPr sz="9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segmentation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775335">
              <a:lnSpc>
                <a:spcPct val="100000"/>
              </a:lnSpc>
              <a:spcBef>
                <a:spcPts val="590"/>
              </a:spcBef>
            </a:pPr>
            <a:r>
              <a:rPr sz="9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simultaneous</a:t>
            </a:r>
            <a:r>
              <a:rPr sz="9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nature</a:t>
            </a:r>
            <a:r>
              <a:rPr sz="9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latin typeface="Times New Roman" panose="02020603050405020304"/>
                <a:cs typeface="Times New Roman" panose="02020603050405020304"/>
              </a:rPr>
              <a:t>gestures.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775335" lvl="1" indent="-305435">
              <a:lnSpc>
                <a:spcPct val="100000"/>
              </a:lnSpc>
              <a:spcBef>
                <a:spcPts val="1035"/>
              </a:spcBef>
              <a:buFont typeface="Arial" panose="020B0604020202020204"/>
              <a:buChar char="○"/>
              <a:tabLst>
                <a:tab pos="775335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Stress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importance</a:t>
            </a:r>
            <a:r>
              <a:rPr sz="95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775335">
              <a:lnSpc>
                <a:spcPct val="100000"/>
              </a:lnSpc>
              <a:spcBef>
                <a:spcPts val="590"/>
              </a:spcBef>
            </a:pPr>
            <a:r>
              <a:rPr sz="95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9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9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9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segmentation</a:t>
            </a:r>
            <a:r>
              <a:rPr sz="9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latin typeface="Times New Roman" panose="02020603050405020304"/>
                <a:cs typeface="Times New Roman" panose="02020603050405020304"/>
              </a:rPr>
              <a:t>techniques.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305435" marR="548005" indent="-305435" algn="r">
              <a:lnSpc>
                <a:spcPct val="100000"/>
              </a:lnSpc>
              <a:buFont typeface="Arial" panose="020B0604020202020204"/>
              <a:buChar char="●"/>
              <a:tabLst>
                <a:tab pos="305435" algn="l"/>
              </a:tabLst>
            </a:pPr>
            <a:r>
              <a:rPr spc="-80" dirty="0"/>
              <a:t>Sign</a:t>
            </a:r>
            <a:r>
              <a:rPr spc="-130" dirty="0"/>
              <a:t> </a:t>
            </a:r>
            <a:r>
              <a:rPr spc="-65" dirty="0"/>
              <a:t>Language</a:t>
            </a:r>
            <a:r>
              <a:rPr spc="-110" dirty="0"/>
              <a:t> </a:t>
            </a:r>
            <a:r>
              <a:rPr spc="-70" dirty="0"/>
              <a:t>Recognition,</a:t>
            </a:r>
            <a:endParaRPr spc="-70" dirty="0"/>
          </a:p>
          <a:p>
            <a:pPr marR="567690" algn="r">
              <a:lnSpc>
                <a:spcPct val="100000"/>
              </a:lnSpc>
              <a:spcBef>
                <a:spcPts val="920"/>
              </a:spcBef>
            </a:pPr>
            <a:r>
              <a:rPr spc="-95" dirty="0"/>
              <a:t>Translation,</a:t>
            </a:r>
            <a:r>
              <a:rPr spc="-110" dirty="0"/>
              <a:t> </a:t>
            </a:r>
            <a:r>
              <a:rPr spc="-95" dirty="0"/>
              <a:t>and</a:t>
            </a:r>
            <a:r>
              <a:rPr spc="-210" dirty="0"/>
              <a:t> </a:t>
            </a:r>
            <a:r>
              <a:rPr spc="-10" dirty="0"/>
              <a:t>Production:</a:t>
            </a:r>
            <a:endParaRPr spc="-10" dirty="0"/>
          </a:p>
          <a:p>
            <a:pPr marL="775335" marR="271780" lvl="1" indent="-306070">
              <a:lnSpc>
                <a:spcPct val="152000"/>
              </a:lnSpc>
              <a:spcBef>
                <a:spcPts val="655"/>
              </a:spcBef>
              <a:buFont typeface="Arial" panose="020B0604020202020204"/>
              <a:buChar char="○"/>
              <a:tabLst>
                <a:tab pos="775335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Discuss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9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isolated</a:t>
            </a:r>
            <a:r>
              <a:rPr sz="95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95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signing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recognition.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 panose="020B0604020202020204"/>
              <a:buChar char="○"/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775335" lvl="1" indent="-3054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○"/>
              <a:tabLst>
                <a:tab pos="775335" algn="l"/>
              </a:tabLst>
            </a:pP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Highlight</a:t>
            </a:r>
            <a:r>
              <a:rPr sz="95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advancements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limitations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95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775335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9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9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production</a:t>
            </a:r>
            <a:r>
              <a:rPr sz="9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10" dirty="0">
                <a:latin typeface="Times New Roman" panose="02020603050405020304"/>
                <a:cs typeface="Times New Roman" panose="02020603050405020304"/>
              </a:rPr>
              <a:t>systems.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0125" y="2809875"/>
            <a:ext cx="4171950" cy="1647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650" y="819150"/>
            <a:ext cx="41529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707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30"/>
              </a:spcBef>
            </a:pPr>
            <a:r>
              <a:rPr spc="-325" dirty="0"/>
              <a:t>Opensourced</a:t>
            </a:r>
            <a:r>
              <a:rPr spc="-509" dirty="0"/>
              <a:t> </a:t>
            </a:r>
            <a:r>
              <a:rPr spc="-325" dirty="0"/>
              <a:t>Datasets</a:t>
            </a:r>
            <a:r>
              <a:rPr spc="-490" dirty="0"/>
              <a:t> </a:t>
            </a:r>
            <a:r>
              <a:rPr spc="-685" dirty="0"/>
              <a:t>:</a:t>
            </a:r>
            <a:endParaRPr spc="-6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3425" y="1200150"/>
            <a:ext cx="4333875" cy="3705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70575" y="1641665"/>
            <a:ext cx="2816860" cy="20408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65"/>
              </a:spcBef>
            </a:pP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publicly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leveraged</a:t>
            </a:r>
            <a:r>
              <a:rPr sz="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95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95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95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95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models.</a:t>
            </a:r>
            <a:r>
              <a:rPr sz="9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95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95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95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evaluate</a:t>
            </a:r>
            <a:r>
              <a:rPr sz="95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95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95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9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469900" marR="508000" indent="-337185">
              <a:lnSpc>
                <a:spcPct val="103000"/>
              </a:lnSpc>
              <a:spcBef>
                <a:spcPts val="240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Speech-to-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4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 Translation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69900" marR="709930" indent="-337185">
              <a:lnSpc>
                <a:spcPts val="1660"/>
              </a:lnSpc>
              <a:spcBef>
                <a:spcPts val="45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Text-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4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 Translation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69900" marR="134620" indent="-337185">
              <a:lnSpc>
                <a:spcPts val="1650"/>
              </a:lnSpc>
              <a:spcBef>
                <a:spcPts val="70"/>
              </a:spcBef>
              <a:buFont typeface="Arial" panose="020B0604020202020204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4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Language-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Text/Speech Translation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930" y="834072"/>
            <a:ext cx="51790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10" dirty="0"/>
              <a:t>Proposed</a:t>
            </a:r>
            <a:r>
              <a:rPr spc="-550" dirty="0"/>
              <a:t> </a:t>
            </a:r>
            <a:r>
              <a:rPr spc="-395" dirty="0"/>
              <a:t>Solution:</a:t>
            </a:r>
            <a:endParaRPr spc="-39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0750" y="1695450"/>
            <a:ext cx="6429375" cy="1533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437" y="2862211"/>
            <a:ext cx="8391525" cy="1962150"/>
          </a:xfrm>
          <a:prstGeom prst="rect">
            <a:avLst/>
          </a:prstGeom>
          <a:ln w="9523">
            <a:solidFill>
              <a:srgbClr val="1A202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45"/>
              </a:spcBef>
            </a:pP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55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Components: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539115" indent="-320040">
              <a:lnSpc>
                <a:spcPct val="100000"/>
              </a:lnSpc>
              <a:buSzPct val="96000"/>
              <a:buFont typeface="Arial" panose="020B0604020202020204"/>
              <a:buChar char="●"/>
              <a:tabLst>
                <a:tab pos="539115" algn="l"/>
              </a:tabLst>
            </a:pP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5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Acquisition</a:t>
            </a:r>
            <a:r>
              <a:rPr sz="125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50" b="1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Preprocessing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539115" indent="-320040">
              <a:lnSpc>
                <a:spcPct val="100000"/>
              </a:lnSpc>
              <a:spcBef>
                <a:spcPts val="750"/>
              </a:spcBef>
              <a:buSzPct val="96000"/>
              <a:buFont typeface="Arial" panose="020B0604020202020204"/>
              <a:buChar char="●"/>
              <a:tabLst>
                <a:tab pos="539115" algn="l"/>
              </a:tabLst>
            </a:pP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SignWriting</a:t>
            </a:r>
            <a:r>
              <a:rPr sz="1250" b="1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Representation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539115" indent="-320040">
              <a:lnSpc>
                <a:spcPct val="100000"/>
              </a:lnSpc>
              <a:spcBef>
                <a:spcPts val="830"/>
              </a:spcBef>
              <a:buSzPct val="96000"/>
              <a:buFont typeface="Arial" panose="020B0604020202020204"/>
              <a:buChar char="●"/>
              <a:tabLst>
                <a:tab pos="539115" algn="l"/>
              </a:tabLst>
            </a:pP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25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125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539115" indent="-320040">
              <a:lnSpc>
                <a:spcPct val="100000"/>
              </a:lnSpc>
              <a:spcBef>
                <a:spcPts val="755"/>
              </a:spcBef>
              <a:buSzPct val="96000"/>
              <a:buFont typeface="Arial" panose="020B0604020202020204"/>
              <a:buChar char="●"/>
              <a:tabLst>
                <a:tab pos="539115" algn="l"/>
              </a:tabLst>
            </a:pPr>
            <a:r>
              <a:rPr sz="12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25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9193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30"/>
              </a:spcBef>
            </a:pPr>
            <a:r>
              <a:rPr spc="-400" dirty="0"/>
              <a:t>Experimentation:</a:t>
            </a:r>
            <a:endParaRPr spc="-400" dirty="0"/>
          </a:p>
        </p:txBody>
      </p:sp>
      <p:sp>
        <p:nvSpPr>
          <p:cNvPr id="3" name="object 3"/>
          <p:cNvSpPr txBox="1"/>
          <p:nvPr/>
        </p:nvSpPr>
        <p:spPr>
          <a:xfrm>
            <a:off x="486409" y="1603318"/>
            <a:ext cx="8045450" cy="27641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63855" marR="4209415" indent="-328295">
              <a:lnSpc>
                <a:spcPct val="115000"/>
              </a:lnSpc>
              <a:spcBef>
                <a:spcPts val="170"/>
              </a:spcBef>
              <a:buSzPct val="81000"/>
              <a:buFont typeface="Arial" panose="020B0604020202020204"/>
              <a:buChar char="●"/>
              <a:tabLst>
                <a:tab pos="453390" algn="l"/>
              </a:tabLst>
            </a:pP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Bilingual</a:t>
            </a:r>
            <a:r>
              <a:rPr sz="155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ASL-to-English</a:t>
            </a:r>
            <a:r>
              <a:rPr sz="155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</a:t>
            </a:r>
            <a:r>
              <a:rPr sz="155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55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Model:</a:t>
            </a:r>
            <a:r>
              <a:rPr sz="1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"baseline</a:t>
            </a:r>
            <a:r>
              <a:rPr sz="14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transformer</a:t>
            </a:r>
            <a:r>
              <a:rPr sz="1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spm</a:t>
            </a:r>
            <a:r>
              <a:rPr sz="1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factor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sign+" 	Dataset:</a:t>
            </a:r>
            <a:r>
              <a:rPr sz="1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SignBank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53390" marR="5328285">
              <a:lnSpc>
                <a:spcPts val="1650"/>
              </a:lnSpc>
              <a:spcBef>
                <a:spcPts val="205"/>
              </a:spcBef>
            </a:pP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Framework: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Joey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NMT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r>
              <a:rPr sz="1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Metric:</a:t>
            </a:r>
            <a:r>
              <a:rPr sz="1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BLEU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score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5339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Results:</a:t>
            </a:r>
            <a:r>
              <a:rPr sz="1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BLEU</a:t>
            </a:r>
            <a:r>
              <a:rPr sz="1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score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exceeding</a:t>
            </a:r>
            <a:r>
              <a:rPr sz="1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30,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indicating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strong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translating</a:t>
            </a:r>
            <a:r>
              <a:rPr sz="14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ASL</a:t>
            </a:r>
            <a:r>
              <a:rPr sz="1400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English.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63855" indent="-351155">
              <a:lnSpc>
                <a:spcPct val="100000"/>
              </a:lnSpc>
              <a:buFont typeface="Arial" panose="020B0604020202020204"/>
              <a:buChar char="●"/>
              <a:tabLst>
                <a:tab pos="363855" algn="l"/>
              </a:tabLst>
            </a:pP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Comparison</a:t>
            </a:r>
            <a:r>
              <a:rPr sz="155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55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Alternative</a:t>
            </a:r>
            <a:r>
              <a:rPr sz="155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Approaches: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751840" lvl="1" indent="-1778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1840" algn="l"/>
              </a:tabLst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Direct</a:t>
            </a:r>
            <a:r>
              <a:rPr sz="14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comparisons</a:t>
            </a:r>
            <a:r>
              <a:rPr sz="1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challenging</a:t>
            </a:r>
            <a:r>
              <a:rPr sz="1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variations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methods,</a:t>
            </a:r>
            <a:r>
              <a:rPr sz="14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methodologies.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60730" lvl="1" indent="-39687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60730" algn="l"/>
              </a:tabLst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SignWriting-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1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appears</a:t>
            </a:r>
            <a:r>
              <a:rPr sz="14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competitive,</a:t>
            </a:r>
            <a:r>
              <a:rPr sz="1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potentially</a:t>
            </a:r>
            <a:r>
              <a:rPr sz="14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offering</a:t>
            </a:r>
            <a:r>
              <a:rPr sz="1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nuanced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63855">
              <a:lnSpc>
                <a:spcPct val="100000"/>
              </a:lnSpc>
              <a:spcBef>
                <a:spcPts val="725"/>
              </a:spcBef>
            </a:pPr>
            <a:r>
              <a:rPr sz="1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translations</a:t>
            </a:r>
            <a:r>
              <a:rPr sz="1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3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relying</a:t>
            </a:r>
            <a:r>
              <a:rPr sz="1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glosses</a:t>
            </a:r>
            <a:r>
              <a:rPr sz="1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intermediate</a:t>
            </a:r>
            <a:r>
              <a:rPr sz="14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representations.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8085</Words>
  <Application>WPS Writer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Times New Roman</vt:lpstr>
      <vt:lpstr>Arial</vt:lpstr>
      <vt:lpstr>Lato</vt:lpstr>
      <vt:lpstr>Thonburi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Neural Network &amp; Deep Learning</vt:lpstr>
      <vt:lpstr>Motivation :</vt:lpstr>
      <vt:lpstr>Building a Comprehensive Translation System</vt:lpstr>
      <vt:lpstr>Problem Statement:</vt:lpstr>
      <vt:lpstr>7/24/2024</vt:lpstr>
      <vt:lpstr>Learning from Existing Research</vt:lpstr>
      <vt:lpstr>Opensourced Datasets :</vt:lpstr>
      <vt:lpstr>Proposed Solution:</vt:lpstr>
      <vt:lpstr>Experimentation:</vt:lpstr>
      <vt:lpstr>Referenc es</vt:lpstr>
      <vt:lpstr>Thank you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&amp; Deep Learning</dc:title>
  <dc:creator/>
  <cp:lastModifiedBy>Venkata Sai Satish Reddy Mule</cp:lastModifiedBy>
  <cp:revision>1</cp:revision>
  <dcterms:created xsi:type="dcterms:W3CDTF">2024-07-29T13:27:23Z</dcterms:created>
  <dcterms:modified xsi:type="dcterms:W3CDTF">2024-07-29T13:27:23Z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2024-07-23T18:00:00Z</vt:filetime>
  </property>
  <property fmtid="{D5CDD505-2E9C-101B-9397-08002B2CF9AE}" pid="3" name="LastSaved">
    <vt:filetime>2024-07-28T18:00:00Z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KSOProductBuildVer">
    <vt:lpwstr>1033-5.4.4.8063</vt:lpwstr>
  </property>
</Properties>
</file>