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style1.xml" ContentType="application/vnd.ms-office.chartstyle+xml"/>
  <Override PartName="/ppt/charts/style2.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tableStyles.xml" ContentType="application/vnd.openxmlformats-officedocument.presentationml.tableStyles+xml"/>
  <Override PartName="/ppt/charts/colors1.xml" ContentType="application/vnd.ms-office.chartcolorstyle+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12"/>
  </p:notesMasterIdLst>
  <p:sldIdLst>
    <p:sldId id="256" r:id="rId3"/>
    <p:sldId id="264" r:id="rId4"/>
    <p:sldId id="277" r:id="rId5"/>
    <p:sldId id="278" r:id="rId6"/>
    <p:sldId id="281" r:id="rId7"/>
    <p:sldId id="268" r:id="rId8"/>
    <p:sldId id="271" r:id="rId9"/>
    <p:sldId id="280" r:id="rId10"/>
    <p:sldId id="259" r:id="rId11"/>
  </p:sldIdLst>
  <p:sldSz cx="121539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lvl9pPr>
  </p:defaultTextStyle>
  <p:extLst>
    <p:ext uri="{EFAFB233-063F-42B5-8137-9DF3F51BA10A}">
      <p15:sldGuideLst xmlns:p15="http://schemas.microsoft.com/office/powerpoint/2012/main" xmlns="">
        <p15:guide id="1" orient="horz" pos="2160">
          <p15:clr>
            <a:srgbClr val="A4A3A4"/>
          </p15:clr>
        </p15:guide>
        <p15:guide id="2" pos="38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302" autoAdjust="0"/>
    <p:restoredTop sz="98584" autoAdjust="0"/>
  </p:normalViewPr>
  <p:slideViewPr>
    <p:cSldViewPr snapToGrid="0">
      <p:cViewPr varScale="1">
        <p:scale>
          <a:sx n="68" d="100"/>
          <a:sy n="68" d="100"/>
        </p:scale>
        <p:origin x="-280" y="-64"/>
      </p:cViewPr>
      <p:guideLst>
        <p:guide orient="horz" pos="2160"/>
        <p:guide pos="382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ColorStyle" Target="colors2.xml"/><Relationship Id="rId2" Type="http://schemas.openxmlformats.org/officeDocument/2006/relationships/chartUserShapes" Target="../drawings/drawing1.xml"/><Relationship Id="rId1" Type="http://schemas.openxmlformats.org/officeDocument/2006/relationships/package" Target="../embeddings/Microsoft_Office_Excel_Worksheet3.xlsx"/><Relationship Id="rId4"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doughnutChart>
        <c:varyColors val="1"/>
        <c:ser>
          <c:idx val="0"/>
          <c:order val="0"/>
          <c:tx>
            <c:strRef>
              <c:f>Sheet1!$B$1</c:f>
              <c:strCache>
                <c:ptCount val="1"/>
                <c:pt idx="0">
                  <c:v>Sales</c:v>
                </c:pt>
              </c:strCache>
            </c:strRef>
          </c:tx>
          <c:dPt>
            <c:idx val="0"/>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extLst xmlns:c16r2="http://schemas.microsoft.com/office/drawing/2015/06/chart">
              <c:ext xmlns:c16="http://schemas.microsoft.com/office/drawing/2014/chart" uri="{C3380CC4-5D6E-409C-BE32-E72D297353CC}">
                <c16:uniqueId val="{00000001-8F78-42BE-A88B-55E2E7C5276E}"/>
              </c:ext>
            </c:extLst>
          </c:dPt>
          <c:dPt>
            <c:idx val="1"/>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c:spPr>
            <c:extLst xmlns:c16r2="http://schemas.microsoft.com/office/drawing/2015/06/chart">
              <c:ext xmlns:c16="http://schemas.microsoft.com/office/drawing/2014/chart" uri="{C3380CC4-5D6E-409C-BE32-E72D297353CC}">
                <c16:uniqueId val="{00000003-8F78-42BE-A88B-55E2E7C5276E}"/>
              </c:ext>
            </c:extLst>
          </c:dPt>
          <c:dPt>
            <c:idx val="2"/>
            <c:spPr>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chemeClr>
                </a:solidFill>
                <a:round/>
              </a:ln>
              <a:effectLst/>
            </c:spPr>
            <c:extLst xmlns:c16r2="http://schemas.microsoft.com/office/drawing/2015/06/chart">
              <c:ext xmlns:c16="http://schemas.microsoft.com/office/drawing/2014/chart" uri="{C3380CC4-5D6E-409C-BE32-E72D297353CC}">
                <c16:uniqueId val="{00000005-8F78-42BE-A88B-55E2E7C5276E}"/>
              </c:ext>
            </c:extLst>
          </c:dPt>
          <c:dPt>
            <c:idx val="3"/>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chemeClr>
                </a:solidFill>
                <a:round/>
              </a:ln>
              <a:effectLst/>
            </c:spPr>
            <c:extLst xmlns:c16r2="http://schemas.microsoft.com/office/drawing/2015/06/chart">
              <c:ext xmlns:c16="http://schemas.microsoft.com/office/drawing/2014/chart" uri="{C3380CC4-5D6E-409C-BE32-E72D297353CC}">
                <c16:uniqueId val="{00000007-8F78-42BE-A88B-55E2E7C5276E}"/>
              </c:ext>
            </c:extLst>
          </c:dPt>
          <c:cat>
            <c:strRef>
              <c:f>Sheet1!$A$2:$A$5</c:f>
              <c:strCache>
                <c:ptCount val="4"/>
                <c:pt idx="0">
                  <c:v>Env Setup</c:v>
                </c:pt>
                <c:pt idx="1">
                  <c:v>Analysis</c:v>
                </c:pt>
                <c:pt idx="2">
                  <c:v>Documentation</c:v>
                </c:pt>
                <c:pt idx="3">
                  <c:v>Development</c:v>
                </c:pt>
              </c:strCache>
            </c:strRef>
          </c:cat>
          <c:val>
            <c:numRef>
              <c:f>Sheet1!$B$2:$B$5</c:f>
              <c:numCache>
                <c:formatCode>General</c:formatCode>
                <c:ptCount val="4"/>
                <c:pt idx="0">
                  <c:v>8.2000000000000011</c:v>
                </c:pt>
                <c:pt idx="1">
                  <c:v>3.2</c:v>
                </c:pt>
                <c:pt idx="2">
                  <c:v>1.4</c:v>
                </c:pt>
                <c:pt idx="3">
                  <c:v>1.2</c:v>
                </c:pt>
              </c:numCache>
            </c:numRef>
          </c:val>
          <c:extLst xmlns:c16r2="http://schemas.microsoft.com/office/drawing/2015/06/chart">
            <c:ext xmlns:c16="http://schemas.microsoft.com/office/drawing/2014/chart" uri="{C3380CC4-5D6E-409C-BE32-E72D297353CC}">
              <c16:uniqueId val="{00000000-5E3E-4E21-A6E7-67D44AD900BF}"/>
            </c:ext>
          </c:extLst>
        </c:ser>
        <c:firstSliceAng val="0"/>
        <c:holeSize val="75"/>
      </c:doughnut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manualLayout>
          <c:xMode val="edge"/>
          <c:yMode val="edge"/>
          <c:x val="0.14715357172905558"/>
          <c:y val="0.24803791269260786"/>
        </c:manualLayout>
      </c:layout>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plotArea>
      <c:layout>
        <c:manualLayout>
          <c:layoutTarget val="inner"/>
          <c:xMode val="edge"/>
          <c:yMode val="edge"/>
          <c:x val="0.1046624992085184"/>
          <c:y val="0.33252069993564748"/>
          <c:w val="0.53995963226677823"/>
          <c:h val="0.30395386104213051"/>
        </c:manualLayout>
      </c:layout>
      <c:doughnutChart>
        <c:varyColors val="1"/>
        <c:ser>
          <c:idx val="0"/>
          <c:order val="0"/>
          <c:tx>
            <c:strRef>
              <c:f>Sheet1!$B$1</c:f>
              <c:strCache>
                <c:ptCount val="1"/>
                <c:pt idx="0">
                  <c:v>Frontend</c:v>
                </c:pt>
              </c:strCache>
            </c:strRef>
          </c:tx>
          <c:dPt>
            <c:idx val="0"/>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extLst xmlns:c16r2="http://schemas.microsoft.com/office/drawing/2015/06/chart">
              <c:ext xmlns:c16="http://schemas.microsoft.com/office/drawing/2014/chart" uri="{C3380CC4-5D6E-409C-BE32-E72D297353CC}">
                <c16:uniqueId val="{00000002-CFBB-454C-8920-9D78F21675B4}"/>
              </c:ext>
            </c:extLst>
          </c:dPt>
          <c:dPt>
            <c:idx val="1"/>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c:spPr>
            <c:extLst xmlns:c16r2="http://schemas.microsoft.com/office/drawing/2015/06/chart">
              <c:ext xmlns:c16="http://schemas.microsoft.com/office/drawing/2014/chart" uri="{C3380CC4-5D6E-409C-BE32-E72D297353CC}">
                <c16:uniqueId val="{00000003-37E1-473F-876D-A81BF00C8111}"/>
              </c:ext>
            </c:extLst>
          </c:dPt>
          <c:dPt>
            <c:idx val="2"/>
            <c:spPr>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chemeClr>
                </a:solidFill>
                <a:round/>
              </a:ln>
              <a:effectLst/>
            </c:spPr>
            <c:extLst xmlns:c16r2="http://schemas.microsoft.com/office/drawing/2015/06/chart">
              <c:ext xmlns:c16="http://schemas.microsoft.com/office/drawing/2014/chart" uri="{C3380CC4-5D6E-409C-BE32-E72D297353CC}">
                <c16:uniqueId val="{00000005-37E1-473F-876D-A81BF00C8111}"/>
              </c:ext>
            </c:extLst>
          </c:dPt>
          <c:dPt>
            <c:idx val="3"/>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chemeClr>
                </a:solidFill>
                <a:round/>
              </a:ln>
              <a:effectLst/>
            </c:spPr>
            <c:extLst xmlns:c16r2="http://schemas.microsoft.com/office/drawing/2015/06/chart">
              <c:ext xmlns:c16="http://schemas.microsoft.com/office/drawing/2014/chart" uri="{C3380CC4-5D6E-409C-BE32-E72D297353CC}">
                <c16:uniqueId val="{00000007-37E1-473F-876D-A81BF00C8111}"/>
              </c:ext>
            </c:extLst>
          </c:dPt>
          <c:dPt>
            <c:idx val="4"/>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c:spPr>
            <c:extLst xmlns:c16r2="http://schemas.microsoft.com/office/drawing/2015/06/chart">
              <c:ext xmlns:c16="http://schemas.microsoft.com/office/drawing/2014/chart" uri="{C3380CC4-5D6E-409C-BE32-E72D297353CC}">
                <c16:uniqueId val="{00000009-37E1-473F-876D-A81BF00C8111}"/>
              </c:ext>
            </c:extLst>
          </c:dPt>
          <c:dLbls>
            <c:dLbl>
              <c:idx val="0"/>
              <c:layout/>
              <c:tx>
                <c:rich>
                  <a:bodyPr/>
                  <a:lstStyle/>
                  <a:p>
                    <a:r>
                      <a:rPr lang="en-US" dirty="0"/>
                      <a:t>50</a:t>
                    </a:r>
                  </a:p>
                </c:rich>
              </c:tx>
              <c:showVal val="1"/>
              <c:extLst xmlns:c16r2="http://schemas.microsoft.com/office/drawing/2015/06/chart">
                <c:ext xmlns:c15="http://schemas.microsoft.com/office/drawing/2012/chart" uri="{CE6537A1-D6FC-4f65-9D91-7224C49458BB}">
                  <c15:showDataLabelsRange val="0"/>
                </c:ext>
                <c:ext xmlns:c16="http://schemas.microsoft.com/office/drawing/2014/chart" uri="{C3380CC4-5D6E-409C-BE32-E72D297353CC}">
                  <c16:uniqueId val="{00000002-CFBB-454C-8920-9D78F21675B4}"/>
                </c:ext>
              </c:extLst>
            </c:dLbl>
            <c:dLbl>
              <c:idx val="1"/>
              <c:layout/>
              <c:tx>
                <c:rich>
                  <a:bodyPr/>
                  <a:lstStyle/>
                  <a:p>
                    <a:r>
                      <a:rPr lang="en-US" dirty="0"/>
                      <a:t>50</a:t>
                    </a:r>
                  </a:p>
                </c:rich>
              </c:tx>
              <c:showVal val="1"/>
              <c:extLst xmlns:c16r2="http://schemas.microsoft.com/office/drawing/2015/06/chart">
                <c:ext xmlns:c15="http://schemas.microsoft.com/office/drawing/2012/chart" uri="{CE6537A1-D6FC-4f65-9D91-7224C49458BB}">
                  <c15:showDataLabelsRange val="0"/>
                </c:ext>
                <c:ext xmlns:c16="http://schemas.microsoft.com/office/drawing/2014/chart" uri="{C3380CC4-5D6E-409C-BE32-E72D297353CC}">
                  <c16:uniqueId val="{00000003-37E1-473F-876D-A81BF00C8111}"/>
                </c:ext>
              </c:extLst>
            </c:dLbl>
            <c:dLbl>
              <c:idx val="2"/>
              <c:layout/>
              <c:tx>
                <c:rich>
                  <a:bodyPr/>
                  <a:lstStyle/>
                  <a:p>
                    <a:r>
                      <a:rPr lang="en-US" dirty="0"/>
                      <a:t>50</a:t>
                    </a:r>
                  </a:p>
                </c:rich>
              </c:tx>
              <c:showVal val="1"/>
              <c:extLst xmlns:c16r2="http://schemas.microsoft.com/office/drawing/2015/06/chart">
                <c:ext xmlns:c15="http://schemas.microsoft.com/office/drawing/2012/chart" uri="{CE6537A1-D6FC-4f65-9D91-7224C49458BB}">
                  <c15:showDataLabelsRange val="0"/>
                </c:ext>
                <c:ext xmlns:c16="http://schemas.microsoft.com/office/drawing/2014/chart" uri="{C3380CC4-5D6E-409C-BE32-E72D297353CC}">
                  <c16:uniqueId val="{00000005-37E1-473F-876D-A81BF00C8111}"/>
                </c:ext>
              </c:extLst>
            </c:dLbl>
            <c:dLbl>
              <c:idx val="3"/>
              <c:layout/>
              <c:tx>
                <c:rich>
                  <a:bodyPr/>
                  <a:lstStyle/>
                  <a:p>
                    <a:r>
                      <a:rPr lang="en-US" dirty="0"/>
                      <a:t>50</a:t>
                    </a:r>
                  </a:p>
                </c:rich>
              </c:tx>
              <c:showVal val="1"/>
              <c:extLst xmlns:c16r2="http://schemas.microsoft.com/office/drawing/2015/06/chart">
                <c:ext xmlns:c15="http://schemas.microsoft.com/office/drawing/2012/chart" uri="{CE6537A1-D6FC-4f65-9D91-7224C49458BB}">
                  <c15:showDataLabelsRange val="0"/>
                </c:ext>
                <c:ext xmlns:c16="http://schemas.microsoft.com/office/drawing/2014/chart" uri="{C3380CC4-5D6E-409C-BE32-E72D297353CC}">
                  <c16:uniqueId val="{00000007-37E1-473F-876D-A81BF00C8111}"/>
                </c:ext>
              </c:extLst>
            </c:dLbl>
            <c:dLbl>
              <c:idx val="4"/>
              <c:layout/>
              <c:tx>
                <c:rich>
                  <a:bodyPr rot="0" spcFirstLastPara="1" vertOverflow="ellipsis" horzOverflow="clip" vert="horz" wrap="square" lIns="38100" tIns="19050" rIns="38100" bIns="19050" anchor="ctr" anchorCtr="1">
                    <a:noAutofit/>
                  </a:bodyPr>
                  <a:lstStyle/>
                  <a:p>
                    <a:pPr>
                      <a:defRPr sz="1197" b="0" i="0" u="none" strike="noStrike" kern="1200" baseline="0">
                        <a:solidFill>
                          <a:schemeClr val="tx1">
                            <a:lumMod val="65000"/>
                            <a:lumOff val="35000"/>
                          </a:schemeClr>
                        </a:solidFill>
                        <a:latin typeface="+mn-lt"/>
                        <a:ea typeface="+mn-ea"/>
                        <a:cs typeface="+mn-cs"/>
                      </a:defRPr>
                    </a:pPr>
                    <a:r>
                      <a:rPr lang="en-US" dirty="0"/>
                      <a:t>12</a:t>
                    </a:r>
                  </a:p>
                </c:rich>
              </c:tx>
              <c:spPr>
                <a:noFill/>
                <a:ln>
                  <a:noFill/>
                </a:ln>
                <a:effectLst/>
              </c:spPr>
              <c:showVal val="1"/>
              <c:extLst xmlns:c16r2="http://schemas.microsoft.com/office/drawing/2015/06/chart">
                <c:ext xmlns:c15="http://schemas.microsoft.com/office/drawing/2012/chart" uri="{CE6537A1-D6FC-4f65-9D91-7224C49458BB}">
                  <c15:spPr xmlns:c15="http://schemas.microsoft.com/office/drawing/2012/chart">
                    <a:prstGeom prst="rect">
                      <a:avLst/>
                    </a:prstGeom>
                    <a:noFill/>
                    <a:ln>
                      <a:noFill/>
                    </a:ln>
                  </c15:spPr>
                  <c15:showDataLabelsRange val="0"/>
                </c:ext>
                <c:ext xmlns:c16="http://schemas.microsoft.com/office/drawing/2014/chart" uri="{C3380CC4-5D6E-409C-BE32-E72D297353CC}">
                  <c16:uniqueId val="{00000009-37E1-473F-876D-A81BF00C811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showVal val="1"/>
            <c:showLeaderLines val="1"/>
            <c:leaderLines>
              <c:spPr>
                <a:ln w="9525">
                  <a:solidFill>
                    <a:schemeClr val="tx1">
                      <a:lumMod val="35000"/>
                      <a:lumOff val="65000"/>
                    </a:schemeClr>
                  </a:solidFill>
                </a:ln>
                <a:effectLst/>
              </c:spPr>
            </c:leaderLines>
            <c:extLst xmlns:c16r2="http://schemas.microsoft.com/office/drawing/2015/06/chart">
              <c:ext xmlns:c15="http://schemas.microsoft.com/office/drawing/2012/chart" uri="{CE6537A1-D6FC-4f65-9D91-7224C49458BB}"/>
            </c:extLst>
          </c:dLbls>
          <c:cat>
            <c:strRef>
              <c:f>Sheet1!$A$2:$A$6</c:f>
              <c:strCache>
                <c:ptCount val="5"/>
                <c:pt idx="0">
                  <c:v>Analysis</c:v>
                </c:pt>
                <c:pt idx="1">
                  <c:v>Test Cases</c:v>
                </c:pt>
                <c:pt idx="2">
                  <c:v>TC Execution</c:v>
                </c:pt>
                <c:pt idx="3">
                  <c:v>User Manual</c:v>
                </c:pt>
                <c:pt idx="4">
                  <c:v>Bugs</c:v>
                </c:pt>
              </c:strCache>
            </c:strRef>
          </c:cat>
          <c:val>
            <c:numRef>
              <c:f>Sheet1!$B$2:$B$6</c:f>
              <c:numCache>
                <c:formatCode>General</c:formatCode>
                <c:ptCount val="5"/>
                <c:pt idx="0">
                  <c:v>34</c:v>
                </c:pt>
                <c:pt idx="1">
                  <c:v>29</c:v>
                </c:pt>
                <c:pt idx="2">
                  <c:v>13</c:v>
                </c:pt>
                <c:pt idx="3">
                  <c:v>33</c:v>
                </c:pt>
                <c:pt idx="4">
                  <c:v>9</c:v>
                </c:pt>
              </c:numCache>
            </c:numRef>
          </c:val>
          <c:extLst xmlns:c16r2="http://schemas.microsoft.com/office/drawing/2015/06/chart">
            <c:ext xmlns:c16="http://schemas.microsoft.com/office/drawing/2014/chart" uri="{C3380CC4-5D6E-409C-BE32-E72D297353CC}">
              <c16:uniqueId val="{00000000-CFBB-454C-8920-9D78F21675B4}"/>
            </c:ext>
          </c:extLst>
        </c:ser>
        <c:firstSliceAng val="0"/>
        <c:holeSize val="75"/>
      </c:doughnutChart>
      <c:spPr>
        <a:noFill/>
        <a:ln>
          <a:noFill/>
        </a:ln>
        <a:effectLst/>
      </c:spPr>
    </c:plotArea>
    <c:legend>
      <c:legendPos val="r"/>
      <c:layout>
        <c:manualLayout>
          <c:xMode val="edge"/>
          <c:yMode val="edge"/>
          <c:x val="8.6607609846812549E-3"/>
          <c:y val="0.68748761031095551"/>
          <c:w val="0.78858240964591542"/>
          <c:h val="0.22896413899107174"/>
        </c:manualLayout>
      </c:layout>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layout>
        <c:manualLayout>
          <c:xMode val="edge"/>
          <c:yMode val="edge"/>
          <c:x val="0.25646903787328518"/>
          <c:y val="2.7965067886853802E-2"/>
        </c:manualLayout>
      </c:layout>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plotArea>
      <c:layout>
        <c:manualLayout>
          <c:layoutTarget val="inner"/>
          <c:xMode val="edge"/>
          <c:yMode val="edge"/>
          <c:x val="0.18981563400921497"/>
          <c:y val="0.14173628573987068"/>
          <c:w val="0.62036922078264856"/>
          <c:h val="0.46577802342019375"/>
        </c:manualLayout>
      </c:layout>
      <c:doughnutChart>
        <c:varyColors val="1"/>
        <c:ser>
          <c:idx val="0"/>
          <c:order val="0"/>
          <c:tx>
            <c:strRef>
              <c:f>Sheet1!$B$1</c:f>
              <c:strCache>
                <c:ptCount val="1"/>
                <c:pt idx="0">
                  <c:v>Backend</c:v>
                </c:pt>
              </c:strCache>
            </c:strRef>
          </c:tx>
          <c:dPt>
            <c:idx val="0"/>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c:spPr>
            <c:extLst xmlns:c16r2="http://schemas.microsoft.com/office/drawing/2015/06/chart">
              <c:ext xmlns:c16="http://schemas.microsoft.com/office/drawing/2014/chart" uri="{C3380CC4-5D6E-409C-BE32-E72D297353CC}">
                <c16:uniqueId val="{00000003-80C1-4C90-A669-1078E4C2DE59}"/>
              </c:ext>
            </c:extLst>
          </c:dPt>
          <c:dPt>
            <c:idx val="1"/>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c:spPr>
            <c:extLst xmlns:c16r2="http://schemas.microsoft.com/office/drawing/2015/06/chart">
              <c:ext xmlns:c16="http://schemas.microsoft.com/office/drawing/2014/chart" uri="{C3380CC4-5D6E-409C-BE32-E72D297353CC}">
                <c16:uniqueId val="{00000001-80C1-4C90-A669-1078E4C2DE59}"/>
              </c:ext>
            </c:extLst>
          </c:dPt>
          <c:dPt>
            <c:idx val="2"/>
            <c:spPr>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chemeClr>
                </a:solidFill>
                <a:round/>
              </a:ln>
              <a:effectLst/>
            </c:spPr>
            <c:extLst xmlns:c16r2="http://schemas.microsoft.com/office/drawing/2015/06/chart">
              <c:ext xmlns:c16="http://schemas.microsoft.com/office/drawing/2014/chart" uri="{C3380CC4-5D6E-409C-BE32-E72D297353CC}">
                <c16:uniqueId val="{00000002-80C1-4C90-A669-1078E4C2DE59}"/>
              </c:ext>
            </c:extLst>
          </c:dPt>
          <c:cat>
            <c:strRef>
              <c:f>Sheet1!$A$2:$A$4</c:f>
              <c:strCache>
                <c:ptCount val="3"/>
                <c:pt idx="0">
                  <c:v>Analysis</c:v>
                </c:pt>
                <c:pt idx="1">
                  <c:v>Test Cases</c:v>
                </c:pt>
                <c:pt idx="2">
                  <c:v>TC Execution</c:v>
                </c:pt>
              </c:strCache>
            </c:strRef>
          </c:cat>
          <c:val>
            <c:numRef>
              <c:f>Sheet1!$B$2:$B$4</c:f>
              <c:numCache>
                <c:formatCode>General</c:formatCode>
                <c:ptCount val="3"/>
                <c:pt idx="0">
                  <c:v>5</c:v>
                </c:pt>
                <c:pt idx="1">
                  <c:v>5</c:v>
                </c:pt>
                <c:pt idx="2">
                  <c:v>5</c:v>
                </c:pt>
              </c:numCache>
            </c:numRef>
          </c:val>
          <c:extLst xmlns:c16r2="http://schemas.microsoft.com/office/drawing/2015/06/chart">
            <c:ext xmlns:c16="http://schemas.microsoft.com/office/drawing/2014/chart" uri="{C3380CC4-5D6E-409C-BE32-E72D297353CC}">
              <c16:uniqueId val="{00000000-80C1-4C90-A669-1078E4C2DE59}"/>
            </c:ext>
          </c:extLst>
        </c:ser>
        <c:firstSliceAng val="0"/>
        <c:holeSize val="75"/>
      </c:doughnutChart>
      <c:spPr>
        <a:noFill/>
        <a:ln>
          <a:noFill/>
        </a:ln>
        <a:effectLst/>
      </c:spPr>
    </c:plotArea>
    <c:legend>
      <c:legendPos val="b"/>
      <c:layout>
        <c:manualLayout>
          <c:xMode val="edge"/>
          <c:yMode val="edge"/>
          <c:x val="0.24374798980556489"/>
          <c:y val="0.67276613422939024"/>
          <c:w val="0.53112734147936591"/>
          <c:h val="0.24799950675785784"/>
        </c:manualLayout>
      </c:layout>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0.44924</cdr:x>
      <cdr:y>0.52649</cdr:y>
    </cdr:from>
    <cdr:to>
      <cdr:x>0.56769</cdr:x>
      <cdr:y>0.62814</cdr:y>
    </cdr:to>
    <cdr:sp macro="" textlink="">
      <cdr:nvSpPr>
        <cdr:cNvPr id="2" name="TextBox 1">
          <a:extLst xmlns:a="http://schemas.openxmlformats.org/drawingml/2006/main">
            <a:ext uri="{FF2B5EF4-FFF2-40B4-BE49-F238E27FC236}">
              <a16:creationId xmlns:a16="http://schemas.microsoft.com/office/drawing/2014/main" xmlns="" id="{28B3BC0A-1CAB-BF51-F342-ACC09ABFF310}"/>
            </a:ext>
          </a:extLst>
        </cdr:cNvPr>
        <cdr:cNvSpPr txBox="1"/>
      </cdr:nvSpPr>
      <cdr:spPr>
        <a:xfrm xmlns:a="http://schemas.openxmlformats.org/drawingml/2006/main">
          <a:off x="919069" y="1434586"/>
          <a:ext cx="242326" cy="276995"/>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45718" tIns="45718" rIns="45718" bIns="45718" numCol="1" spcCol="38100" rtlCol="0" anchor="t">
          <a:spAutoFit/>
        </a:bodyPr>
        <a:lstStyle xmlns:a="http://schemas.openxmlformats.org/drawingml/2006/main"/>
        <a:p xmlns:a="http://schemas.openxmlformats.org/drawingml/2006/main">
          <a:pPr marL="0" marR="0" indent="0" algn="l" defTabSz="457200" rtl="0" fontAlgn="auto" latinLnBrk="0" hangingPunct="0">
            <a:lnSpc>
              <a:spcPct val="100000"/>
            </a:lnSpc>
            <a:spcBef>
              <a:spcPts val="0"/>
            </a:spcBef>
            <a:spcAft>
              <a:spcPts val="0"/>
            </a:spcAft>
            <a:buClrTx/>
            <a:buSzTx/>
            <a:buFontTx/>
            <a:buNone/>
            <a:tabLst/>
          </a:pPr>
          <a:r>
            <a:rPr lang="en-US" sz="1200" dirty="0">
              <a:solidFill>
                <a:srgbClr val="000000"/>
              </a:solidFill>
              <a:ea typeface="+mj-ea"/>
              <a:cs typeface="+mj-cs"/>
              <a:sym typeface="Times New Roman"/>
            </a:rPr>
            <a:t>5</a:t>
          </a:r>
          <a:endParaRPr kumimoji="0" lang="en-IN" sz="1200" b="0" i="0" u="none" strike="noStrike" cap="none" spc="0" normalizeH="0" baseline="0" dirty="0">
            <a:ln>
              <a:noFill/>
            </a:ln>
            <a:solidFill>
              <a:srgbClr val="000000"/>
            </a:solidFill>
            <a:effectLst/>
            <a:uFillTx/>
            <a:ea typeface="+mj-ea"/>
            <a:cs typeface="+mj-cs"/>
            <a:sym typeface="Times New Roman"/>
          </a:endParaRPr>
        </a:p>
      </cdr:txBody>
    </cdr:sp>
  </cdr:relSizeAnchor>
  <cdr:relSizeAnchor xmlns:cdr="http://schemas.openxmlformats.org/drawingml/2006/chartDrawing">
    <cdr:from>
      <cdr:x>0.69198</cdr:x>
      <cdr:y>0.2179</cdr:y>
    </cdr:from>
    <cdr:to>
      <cdr:x>0.81043</cdr:x>
      <cdr:y>0.31956</cdr:y>
    </cdr:to>
    <cdr:sp macro="" textlink="">
      <cdr:nvSpPr>
        <cdr:cNvPr id="3" name="TextBox 1">
          <a:extLst xmlns:a="http://schemas.openxmlformats.org/drawingml/2006/main">
            <a:ext uri="{FF2B5EF4-FFF2-40B4-BE49-F238E27FC236}">
              <a16:creationId xmlns:a16="http://schemas.microsoft.com/office/drawing/2014/main" xmlns="" id="{042B71F2-EB3D-FF19-D57B-C43DCC47419F}"/>
            </a:ext>
          </a:extLst>
        </cdr:cNvPr>
        <cdr:cNvSpPr txBox="1"/>
      </cdr:nvSpPr>
      <cdr:spPr>
        <a:xfrm xmlns:a="http://schemas.openxmlformats.org/drawingml/2006/main">
          <a:off x="1415667" y="593742"/>
          <a:ext cx="242326" cy="276995"/>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horz" wrap="square" lIns="45718" tIns="45718" rIns="45718" bIns="45718" numCol="1" spcCol="38100" rtlCol="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457200" rtl="0" fontAlgn="auto" latinLnBrk="0" hangingPunct="0">
            <a:lnSpc>
              <a:spcPct val="100000"/>
            </a:lnSpc>
            <a:spcBef>
              <a:spcPts val="0"/>
            </a:spcBef>
            <a:spcAft>
              <a:spcPts val="0"/>
            </a:spcAft>
            <a:buClrTx/>
            <a:buSzTx/>
            <a:buFontTx/>
            <a:buNone/>
            <a:tabLst/>
          </a:pPr>
          <a:r>
            <a:rPr lang="en-US" sz="1200" dirty="0">
              <a:solidFill>
                <a:srgbClr val="000000"/>
              </a:solidFill>
              <a:ea typeface="+mj-ea"/>
              <a:cs typeface="+mj-cs"/>
              <a:sym typeface="Times New Roman"/>
            </a:rPr>
            <a:t>5</a:t>
          </a:r>
          <a:endParaRPr kumimoji="0" lang="en-IN" sz="1200" b="0" i="0" u="none" strike="noStrike" cap="none" spc="0" normalizeH="0" baseline="0" dirty="0">
            <a:ln>
              <a:noFill/>
            </a:ln>
            <a:solidFill>
              <a:srgbClr val="000000"/>
            </a:solidFill>
            <a:effectLst/>
            <a:uFillTx/>
            <a:ea typeface="+mj-ea"/>
            <a:cs typeface="+mj-cs"/>
            <a:sym typeface="Times New Roman"/>
          </a:endParaRPr>
        </a:p>
      </cdr:txBody>
    </cdr:sp>
  </cdr:relSizeAnchor>
  <cdr:relSizeAnchor xmlns:cdr="http://schemas.openxmlformats.org/drawingml/2006/chartDrawing">
    <cdr:from>
      <cdr:x>0.178</cdr:x>
      <cdr:y>0.30134</cdr:y>
    </cdr:from>
    <cdr:to>
      <cdr:x>0.30231</cdr:x>
      <cdr:y>0.403</cdr:y>
    </cdr:to>
    <cdr:sp macro="" textlink="">
      <cdr:nvSpPr>
        <cdr:cNvPr id="4" name="TextBox 1">
          <a:extLst xmlns:a="http://schemas.openxmlformats.org/drawingml/2006/main">
            <a:ext uri="{FF2B5EF4-FFF2-40B4-BE49-F238E27FC236}">
              <a16:creationId xmlns:a16="http://schemas.microsoft.com/office/drawing/2014/main" xmlns="" id="{042B71F2-EB3D-FF19-D57B-C43DCC47419F}"/>
            </a:ext>
          </a:extLst>
        </cdr:cNvPr>
        <cdr:cNvSpPr txBox="1"/>
      </cdr:nvSpPr>
      <cdr:spPr>
        <a:xfrm xmlns:a="http://schemas.openxmlformats.org/drawingml/2006/main" flipH="1">
          <a:off x="364156" y="821099"/>
          <a:ext cx="254310" cy="276995"/>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horz" wrap="square" lIns="45718" tIns="45718" rIns="45718" bIns="45718" numCol="1" spcCol="38100" rtlCol="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457200" rtl="0" fontAlgn="auto" latinLnBrk="0" hangingPunct="0">
            <a:lnSpc>
              <a:spcPct val="100000"/>
            </a:lnSpc>
            <a:spcBef>
              <a:spcPts val="0"/>
            </a:spcBef>
            <a:spcAft>
              <a:spcPts val="0"/>
            </a:spcAft>
            <a:buClrTx/>
            <a:buSzTx/>
            <a:buFontTx/>
            <a:buNone/>
            <a:tabLst/>
          </a:pPr>
          <a:r>
            <a:rPr lang="en-US" sz="1200" dirty="0">
              <a:solidFill>
                <a:srgbClr val="000000"/>
              </a:solidFill>
              <a:ea typeface="+mj-ea"/>
              <a:cs typeface="+mj-cs"/>
              <a:sym typeface="Times New Roman"/>
            </a:rPr>
            <a:t>5</a:t>
          </a:r>
          <a:endParaRPr kumimoji="0" lang="en-IN" sz="1200" b="0" i="0" u="none" strike="noStrike" cap="none" spc="0" normalizeH="0" baseline="0" dirty="0">
            <a:ln>
              <a:noFill/>
            </a:ln>
            <a:solidFill>
              <a:srgbClr val="000000"/>
            </a:solidFill>
            <a:effectLst/>
            <a:uFillTx/>
            <a:ea typeface="+mj-ea"/>
            <a:cs typeface="+mj-cs"/>
            <a:sym typeface="Times New Roman"/>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xfrm>
            <a:off x="1143000" y="685800"/>
            <a:ext cx="4572000" cy="3429000"/>
          </a:xfrm>
          <a:prstGeom prst="rect">
            <a:avLst/>
          </a:prstGeom>
        </p:spPr>
        <p:txBody>
          <a:bodyPr/>
          <a:lstStyle/>
          <a:p>
            <a:endParaRPr/>
          </a:p>
        </p:txBody>
      </p:sp>
      <p:sp>
        <p:nvSpPr>
          <p:cNvPr id="75" name="Shape 7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517174256"/>
      </p:ext>
    </p:extLst>
  </p:cSld>
  <p:clrMap bg1="lt1" tx1="dk1" bg2="lt2" tx2="dk2" accent1="accent1" accent2="accent2" accent3="accent3" accent4="accent4" accent5="accent5" accent6="accent6" hlink="hlink" folHlink="folHlink"/>
  <p:notesStyle>
    <a:lvl1pPr defTabSz="457200" latinLnBrk="0">
      <a:spcBef>
        <a:spcPts val="400"/>
      </a:spcBef>
      <a:defRPr sz="1200">
        <a:latin typeface="+mj-lt"/>
        <a:ea typeface="+mj-ea"/>
        <a:cs typeface="+mj-cs"/>
        <a:sym typeface="Times New Roman"/>
      </a:defRPr>
    </a:lvl1pPr>
    <a:lvl2pPr indent="228600" defTabSz="457200" latinLnBrk="0">
      <a:spcBef>
        <a:spcPts val="400"/>
      </a:spcBef>
      <a:defRPr sz="1200">
        <a:latin typeface="+mj-lt"/>
        <a:ea typeface="+mj-ea"/>
        <a:cs typeface="+mj-cs"/>
        <a:sym typeface="Times New Roman"/>
      </a:defRPr>
    </a:lvl2pPr>
    <a:lvl3pPr indent="457200" defTabSz="457200" latinLnBrk="0">
      <a:spcBef>
        <a:spcPts val="400"/>
      </a:spcBef>
      <a:defRPr sz="1200">
        <a:latin typeface="+mj-lt"/>
        <a:ea typeface="+mj-ea"/>
        <a:cs typeface="+mj-cs"/>
        <a:sym typeface="Times New Roman"/>
      </a:defRPr>
    </a:lvl3pPr>
    <a:lvl4pPr indent="685800" defTabSz="457200" latinLnBrk="0">
      <a:spcBef>
        <a:spcPts val="400"/>
      </a:spcBef>
      <a:defRPr sz="1200">
        <a:latin typeface="+mj-lt"/>
        <a:ea typeface="+mj-ea"/>
        <a:cs typeface="+mj-cs"/>
        <a:sym typeface="Times New Roman"/>
      </a:defRPr>
    </a:lvl4pPr>
    <a:lvl5pPr indent="914400" defTabSz="457200" latinLnBrk="0">
      <a:spcBef>
        <a:spcPts val="400"/>
      </a:spcBef>
      <a:defRPr sz="1200">
        <a:latin typeface="+mj-lt"/>
        <a:ea typeface="+mj-ea"/>
        <a:cs typeface="+mj-cs"/>
        <a:sym typeface="Times New Roman"/>
      </a:defRPr>
    </a:lvl5pPr>
    <a:lvl6pPr indent="1143000" defTabSz="457200" latinLnBrk="0">
      <a:spcBef>
        <a:spcPts val="400"/>
      </a:spcBef>
      <a:defRPr sz="1200">
        <a:latin typeface="+mj-lt"/>
        <a:ea typeface="+mj-ea"/>
        <a:cs typeface="+mj-cs"/>
        <a:sym typeface="Times New Roman"/>
      </a:defRPr>
    </a:lvl6pPr>
    <a:lvl7pPr indent="1371600" defTabSz="457200" latinLnBrk="0">
      <a:spcBef>
        <a:spcPts val="400"/>
      </a:spcBef>
      <a:defRPr sz="1200">
        <a:latin typeface="+mj-lt"/>
        <a:ea typeface="+mj-ea"/>
        <a:cs typeface="+mj-cs"/>
        <a:sym typeface="Times New Roman"/>
      </a:defRPr>
    </a:lvl7pPr>
    <a:lvl8pPr indent="1600200" defTabSz="457200" latinLnBrk="0">
      <a:spcBef>
        <a:spcPts val="400"/>
      </a:spcBef>
      <a:defRPr sz="1200">
        <a:latin typeface="+mj-lt"/>
        <a:ea typeface="+mj-ea"/>
        <a:cs typeface="+mj-cs"/>
        <a:sym typeface="Times New Roman"/>
      </a:defRPr>
    </a:lvl8pPr>
    <a:lvl9pPr indent="1828800" defTabSz="457200"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923211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315308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8" name="image.png" descr="image.png"/>
          <p:cNvPicPr>
            <a:picLocks noChangeAspect="1"/>
          </p:cNvPicPr>
          <p:nvPr/>
        </p:nvPicPr>
        <p:blipFill>
          <a:blip r:embed="rId2"/>
          <a:stretch>
            <a:fillRect/>
          </a:stretch>
        </p:blipFill>
        <p:spPr>
          <a:xfrm>
            <a:off x="0" y="-28575"/>
            <a:ext cx="12161840" cy="685800"/>
          </a:xfrm>
          <a:prstGeom prst="rect">
            <a:avLst/>
          </a:prstGeom>
          <a:ln w="12700">
            <a:miter lim="400000"/>
          </a:ln>
        </p:spPr>
      </p:pic>
      <p:sp>
        <p:nvSpPr>
          <p:cNvPr id="19" name="Rectangle"/>
          <p:cNvSpPr/>
          <p:nvPr/>
        </p:nvSpPr>
        <p:spPr>
          <a:xfrm>
            <a:off x="-1" y="6572249"/>
            <a:ext cx="12161840" cy="287395"/>
          </a:xfrm>
          <a:prstGeom prst="rect">
            <a:avLst/>
          </a:prstGeom>
          <a:solidFill>
            <a:srgbClr val="003399"/>
          </a:solidFill>
          <a:ln w="12700">
            <a:miter lim="400000"/>
          </a:ln>
        </p:spPr>
        <p:txBody>
          <a:bodyPr lIns="45718" tIns="45718" rIns="45718" bIns="45718" anchor="ctr"/>
          <a:lstStyle/>
          <a:p>
            <a:pPr defTabSz="914400">
              <a:defRPr>
                <a:latin typeface="Arial"/>
                <a:ea typeface="Arial"/>
                <a:cs typeface="Arial"/>
                <a:sym typeface="Arial"/>
              </a:defRPr>
            </a:pPr>
            <a:endParaRPr/>
          </a:p>
        </p:txBody>
      </p:sp>
      <p:sp>
        <p:nvSpPr>
          <p:cNvPr id="20" name="Rectangle"/>
          <p:cNvSpPr/>
          <p:nvPr/>
        </p:nvSpPr>
        <p:spPr>
          <a:xfrm>
            <a:off x="0" y="0"/>
            <a:ext cx="60325" cy="647700"/>
          </a:xfrm>
          <a:prstGeom prst="rect">
            <a:avLst/>
          </a:prstGeom>
          <a:solidFill>
            <a:srgbClr val="D73503"/>
          </a:solidFill>
          <a:ln w="12700">
            <a:miter lim="400000"/>
          </a:ln>
        </p:spPr>
        <p:txBody>
          <a:bodyPr lIns="45718" tIns="45718" rIns="45718" bIns="45718" anchor="ctr"/>
          <a:lstStyle/>
          <a:p>
            <a:pPr defTabSz="914400">
              <a:defRPr>
                <a:latin typeface="Arial"/>
                <a:ea typeface="Arial"/>
                <a:cs typeface="Arial"/>
                <a:sym typeface="Arial"/>
              </a:defRPr>
            </a:pPr>
            <a:endParaRPr/>
          </a:p>
        </p:txBody>
      </p:sp>
      <p:sp>
        <p:nvSpPr>
          <p:cNvPr id="21" name="ASOFT Global Solutions"/>
          <p:cNvSpPr txBox="1"/>
          <p:nvPr/>
        </p:nvSpPr>
        <p:spPr>
          <a:xfrm>
            <a:off x="44997" y="6572249"/>
            <a:ext cx="12071843" cy="256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lgn="r" defTabSz="914400">
              <a:tabLst>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1300">
                <a:solidFill>
                  <a:srgbClr val="FFFFFF"/>
                </a:solidFill>
                <a:latin typeface="Calibri"/>
                <a:ea typeface="Calibri"/>
                <a:cs typeface="Calibri"/>
                <a:sym typeface="Calibri"/>
              </a:defRPr>
            </a:lvl1pPr>
          </a:lstStyle>
          <a:p>
            <a:r>
              <a:rPr dirty="0"/>
              <a:t>ASOFT Global Solutions</a:t>
            </a:r>
          </a:p>
        </p:txBody>
      </p:sp>
      <p:pic>
        <p:nvPicPr>
          <p:cNvPr id="22" name="image.png" descr="image.png"/>
          <p:cNvPicPr>
            <a:picLocks noChangeAspect="1"/>
          </p:cNvPicPr>
          <p:nvPr/>
        </p:nvPicPr>
        <p:blipFill>
          <a:blip r:embed="rId3"/>
          <a:stretch>
            <a:fillRect/>
          </a:stretch>
        </p:blipFill>
        <p:spPr>
          <a:xfrm>
            <a:off x="11293475" y="49212"/>
            <a:ext cx="576263" cy="504827"/>
          </a:xfrm>
          <a:prstGeom prst="rect">
            <a:avLst/>
          </a:prstGeom>
          <a:ln w="12700">
            <a:miter lim="400000"/>
          </a:ln>
        </p:spPr>
      </p:pic>
      <p:pic>
        <p:nvPicPr>
          <p:cNvPr id="23" name="image.jpeg" descr="image.jpeg"/>
          <p:cNvPicPr>
            <a:picLocks noChangeAspect="1"/>
          </p:cNvPicPr>
          <p:nvPr/>
        </p:nvPicPr>
        <p:blipFill>
          <a:blip r:embed="rId4"/>
          <a:stretch>
            <a:fillRect/>
          </a:stretch>
        </p:blipFill>
        <p:spPr>
          <a:xfrm>
            <a:off x="-14288" y="0"/>
            <a:ext cx="12176126" cy="6858000"/>
          </a:xfrm>
          <a:prstGeom prst="rect">
            <a:avLst/>
          </a:prstGeom>
          <a:ln w="12700">
            <a:miter lim="400000"/>
          </a:ln>
        </p:spPr>
      </p:pic>
      <p:sp>
        <p:nvSpPr>
          <p:cNvPr id="24" name="ASOFT Global Solutions"/>
          <p:cNvSpPr txBox="1"/>
          <p:nvPr/>
        </p:nvSpPr>
        <p:spPr>
          <a:xfrm>
            <a:off x="10030375" y="6418262"/>
            <a:ext cx="2086464" cy="279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lgn="ctr" defTabSz="914400">
              <a:lnSpc>
                <a:spcPct val="15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404040"/>
                </a:solidFill>
                <a:latin typeface="Calibri"/>
                <a:ea typeface="Calibri"/>
                <a:cs typeface="Calibri"/>
                <a:sym typeface="Calibri"/>
              </a:defRPr>
            </a:lvl1pPr>
          </a:lstStyle>
          <a:p>
            <a:r>
              <a:rPr dirty="0"/>
              <a:t>ASOFT Global Solutions</a:t>
            </a:r>
          </a:p>
        </p:txBody>
      </p:sp>
      <p:pic>
        <p:nvPicPr>
          <p:cNvPr id="25" name="image.png" descr="image.png"/>
          <p:cNvPicPr>
            <a:picLocks noChangeAspect="1"/>
          </p:cNvPicPr>
          <p:nvPr/>
        </p:nvPicPr>
        <p:blipFill>
          <a:blip r:embed="rId5"/>
          <a:stretch>
            <a:fillRect/>
          </a:stretch>
        </p:blipFill>
        <p:spPr>
          <a:xfrm>
            <a:off x="846137" y="5776912"/>
            <a:ext cx="4524377" cy="698557"/>
          </a:xfrm>
          <a:prstGeom prst="rect">
            <a:avLst/>
          </a:prstGeom>
          <a:ln w="12700">
            <a:miter lim="400000"/>
          </a:ln>
        </p:spPr>
      </p:pic>
      <p:pic>
        <p:nvPicPr>
          <p:cNvPr id="26" name="image.png" descr="image.png"/>
          <p:cNvPicPr>
            <a:picLocks noChangeAspect="1"/>
          </p:cNvPicPr>
          <p:nvPr/>
        </p:nvPicPr>
        <p:blipFill>
          <a:blip r:embed="rId3"/>
          <a:stretch>
            <a:fillRect/>
          </a:stretch>
        </p:blipFill>
        <p:spPr>
          <a:xfrm>
            <a:off x="2449509" y="4767262"/>
            <a:ext cx="1150941" cy="1009707"/>
          </a:xfrm>
          <a:prstGeom prst="rect">
            <a:avLst/>
          </a:prstGeom>
          <a:ln w="12700">
            <a:miter lim="400000"/>
          </a:ln>
        </p:spPr>
      </p:pic>
      <p:sp>
        <p:nvSpPr>
          <p:cNvPr id="2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34" name="image.png" descr="image.png"/>
          <p:cNvPicPr>
            <a:picLocks noChangeAspect="1"/>
          </p:cNvPicPr>
          <p:nvPr/>
        </p:nvPicPr>
        <p:blipFill>
          <a:blip r:embed="rId2"/>
          <a:stretch>
            <a:fillRect/>
          </a:stretch>
        </p:blipFill>
        <p:spPr>
          <a:xfrm>
            <a:off x="0" y="-28575"/>
            <a:ext cx="12161840" cy="685800"/>
          </a:xfrm>
          <a:prstGeom prst="rect">
            <a:avLst/>
          </a:prstGeom>
          <a:ln w="12700">
            <a:miter lim="400000"/>
          </a:ln>
        </p:spPr>
      </p:pic>
      <p:sp>
        <p:nvSpPr>
          <p:cNvPr id="35" name="Rectangle"/>
          <p:cNvSpPr/>
          <p:nvPr/>
        </p:nvSpPr>
        <p:spPr>
          <a:xfrm>
            <a:off x="-1" y="6572249"/>
            <a:ext cx="12161840" cy="287395"/>
          </a:xfrm>
          <a:prstGeom prst="rect">
            <a:avLst/>
          </a:prstGeom>
          <a:solidFill>
            <a:srgbClr val="003399"/>
          </a:solidFill>
          <a:ln w="12700">
            <a:miter lim="400000"/>
          </a:ln>
        </p:spPr>
        <p:txBody>
          <a:bodyPr lIns="45718" tIns="45718" rIns="45718" bIns="45718" anchor="ctr"/>
          <a:lstStyle/>
          <a:p>
            <a:pPr defTabSz="914400">
              <a:defRPr>
                <a:latin typeface="Arial"/>
                <a:ea typeface="Arial"/>
                <a:cs typeface="Arial"/>
                <a:sym typeface="Arial"/>
              </a:defRPr>
            </a:pPr>
            <a:endParaRPr/>
          </a:p>
        </p:txBody>
      </p:sp>
      <p:sp>
        <p:nvSpPr>
          <p:cNvPr id="36" name="Rectangle"/>
          <p:cNvSpPr/>
          <p:nvPr/>
        </p:nvSpPr>
        <p:spPr>
          <a:xfrm>
            <a:off x="0" y="0"/>
            <a:ext cx="60325" cy="647700"/>
          </a:xfrm>
          <a:prstGeom prst="rect">
            <a:avLst/>
          </a:prstGeom>
          <a:solidFill>
            <a:srgbClr val="D73503"/>
          </a:solidFill>
          <a:ln w="12700">
            <a:miter lim="400000"/>
          </a:ln>
        </p:spPr>
        <p:txBody>
          <a:bodyPr lIns="45718" tIns="45718" rIns="45718" bIns="45718" anchor="ctr"/>
          <a:lstStyle/>
          <a:p>
            <a:pPr defTabSz="914400">
              <a:defRPr>
                <a:latin typeface="Arial"/>
                <a:ea typeface="Arial"/>
                <a:cs typeface="Arial"/>
                <a:sym typeface="Arial"/>
              </a:defRPr>
            </a:pPr>
            <a:endParaRPr/>
          </a:p>
        </p:txBody>
      </p:sp>
      <p:sp>
        <p:nvSpPr>
          <p:cNvPr id="37" name="ASOFT Global Solutions"/>
          <p:cNvSpPr txBox="1"/>
          <p:nvPr/>
        </p:nvSpPr>
        <p:spPr>
          <a:xfrm>
            <a:off x="44997" y="6572249"/>
            <a:ext cx="12071843" cy="256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lgn="r" defTabSz="914400">
              <a:tabLst>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1300">
                <a:solidFill>
                  <a:srgbClr val="FFFFFF"/>
                </a:solidFill>
                <a:latin typeface="Calibri"/>
                <a:ea typeface="Calibri"/>
                <a:cs typeface="Calibri"/>
                <a:sym typeface="Calibri"/>
              </a:defRPr>
            </a:lvl1pPr>
          </a:lstStyle>
          <a:p>
            <a:r>
              <a:rPr dirty="0"/>
              <a:t>ASOFT Global Solutions</a:t>
            </a:r>
          </a:p>
        </p:txBody>
      </p:sp>
      <p:pic>
        <p:nvPicPr>
          <p:cNvPr id="38" name="image.png" descr="image.png"/>
          <p:cNvPicPr>
            <a:picLocks noChangeAspect="1"/>
          </p:cNvPicPr>
          <p:nvPr/>
        </p:nvPicPr>
        <p:blipFill>
          <a:blip r:embed="rId3"/>
          <a:stretch>
            <a:fillRect/>
          </a:stretch>
        </p:blipFill>
        <p:spPr>
          <a:xfrm>
            <a:off x="11293475" y="49212"/>
            <a:ext cx="576263" cy="504827"/>
          </a:xfrm>
          <a:prstGeom prst="rect">
            <a:avLst/>
          </a:prstGeom>
          <a:ln w="12700">
            <a:miter lim="400000"/>
          </a:ln>
        </p:spPr>
      </p:pic>
      <p:sp>
        <p:nvSpPr>
          <p:cNvPr id="3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46" name="image.png" descr="image.png"/>
          <p:cNvPicPr>
            <a:picLocks noChangeAspect="1"/>
          </p:cNvPicPr>
          <p:nvPr/>
        </p:nvPicPr>
        <p:blipFill>
          <a:blip r:embed="rId2"/>
          <a:stretch>
            <a:fillRect/>
          </a:stretch>
        </p:blipFill>
        <p:spPr>
          <a:xfrm>
            <a:off x="0" y="-28575"/>
            <a:ext cx="12161840" cy="685800"/>
          </a:xfrm>
          <a:prstGeom prst="rect">
            <a:avLst/>
          </a:prstGeom>
          <a:ln w="12700">
            <a:miter lim="400000"/>
          </a:ln>
        </p:spPr>
      </p:pic>
      <p:sp>
        <p:nvSpPr>
          <p:cNvPr id="47" name="Rectangle"/>
          <p:cNvSpPr/>
          <p:nvPr/>
        </p:nvSpPr>
        <p:spPr>
          <a:xfrm>
            <a:off x="-1" y="6572249"/>
            <a:ext cx="12161840" cy="287395"/>
          </a:xfrm>
          <a:prstGeom prst="rect">
            <a:avLst/>
          </a:prstGeom>
          <a:solidFill>
            <a:srgbClr val="003399"/>
          </a:solidFill>
          <a:ln w="12700">
            <a:miter lim="400000"/>
          </a:ln>
        </p:spPr>
        <p:txBody>
          <a:bodyPr lIns="45718" tIns="45718" rIns="45718" bIns="45718" anchor="ctr"/>
          <a:lstStyle/>
          <a:p>
            <a:pPr defTabSz="914400">
              <a:defRPr>
                <a:latin typeface="Arial"/>
                <a:ea typeface="Arial"/>
                <a:cs typeface="Arial"/>
                <a:sym typeface="Arial"/>
              </a:defRPr>
            </a:pPr>
            <a:endParaRPr/>
          </a:p>
        </p:txBody>
      </p:sp>
      <p:sp>
        <p:nvSpPr>
          <p:cNvPr id="48" name="Rectangle"/>
          <p:cNvSpPr/>
          <p:nvPr/>
        </p:nvSpPr>
        <p:spPr>
          <a:xfrm>
            <a:off x="0" y="0"/>
            <a:ext cx="60325" cy="647700"/>
          </a:xfrm>
          <a:prstGeom prst="rect">
            <a:avLst/>
          </a:prstGeom>
          <a:solidFill>
            <a:srgbClr val="D73503"/>
          </a:solidFill>
          <a:ln w="12700">
            <a:miter lim="400000"/>
          </a:ln>
        </p:spPr>
        <p:txBody>
          <a:bodyPr lIns="45718" tIns="45718" rIns="45718" bIns="45718" anchor="ctr"/>
          <a:lstStyle/>
          <a:p>
            <a:pPr defTabSz="914400">
              <a:defRPr>
                <a:latin typeface="Arial"/>
                <a:ea typeface="Arial"/>
                <a:cs typeface="Arial"/>
                <a:sym typeface="Arial"/>
              </a:defRPr>
            </a:pPr>
            <a:endParaRPr/>
          </a:p>
        </p:txBody>
      </p:sp>
      <p:sp>
        <p:nvSpPr>
          <p:cNvPr id="49" name="ASOFT Global Solutions"/>
          <p:cNvSpPr txBox="1"/>
          <p:nvPr/>
        </p:nvSpPr>
        <p:spPr>
          <a:xfrm>
            <a:off x="44997" y="6572249"/>
            <a:ext cx="12071843" cy="256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lgn="r" defTabSz="914400">
              <a:tabLst>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1300">
                <a:solidFill>
                  <a:srgbClr val="FFFFFF"/>
                </a:solidFill>
                <a:latin typeface="Calibri"/>
                <a:ea typeface="Calibri"/>
                <a:cs typeface="Calibri"/>
                <a:sym typeface="Calibri"/>
              </a:defRPr>
            </a:lvl1pPr>
          </a:lstStyle>
          <a:p>
            <a:r>
              <a:rPr dirty="0"/>
              <a:t>ASOFT Global Solutions</a:t>
            </a:r>
          </a:p>
        </p:txBody>
      </p:sp>
      <p:pic>
        <p:nvPicPr>
          <p:cNvPr id="50" name="image.png" descr="image.png"/>
          <p:cNvPicPr>
            <a:picLocks noChangeAspect="1"/>
          </p:cNvPicPr>
          <p:nvPr/>
        </p:nvPicPr>
        <p:blipFill>
          <a:blip r:embed="rId3"/>
          <a:stretch>
            <a:fillRect/>
          </a:stretch>
        </p:blipFill>
        <p:spPr>
          <a:xfrm>
            <a:off x="11293475" y="49212"/>
            <a:ext cx="576263" cy="504827"/>
          </a:xfrm>
          <a:prstGeom prst="rect">
            <a:avLst/>
          </a:prstGeom>
          <a:ln w="12700">
            <a:miter lim="400000"/>
          </a:ln>
        </p:spPr>
      </p:pic>
      <p:pic>
        <p:nvPicPr>
          <p:cNvPr id="51" name="image.jpeg" descr="image.jpeg"/>
          <p:cNvPicPr>
            <a:picLocks noChangeAspect="1"/>
          </p:cNvPicPr>
          <p:nvPr/>
        </p:nvPicPr>
        <p:blipFill>
          <a:blip r:embed="rId4"/>
          <a:stretch>
            <a:fillRect/>
          </a:stretch>
        </p:blipFill>
        <p:spPr>
          <a:xfrm>
            <a:off x="-14288" y="0"/>
            <a:ext cx="12176126" cy="6858000"/>
          </a:xfrm>
          <a:prstGeom prst="rect">
            <a:avLst/>
          </a:prstGeom>
          <a:ln w="12700">
            <a:miter lim="400000"/>
          </a:ln>
        </p:spPr>
      </p:pic>
      <p:sp>
        <p:nvSpPr>
          <p:cNvPr id="52" name="ASOFT Global Solutions"/>
          <p:cNvSpPr txBox="1"/>
          <p:nvPr/>
        </p:nvSpPr>
        <p:spPr>
          <a:xfrm>
            <a:off x="10030375" y="6418262"/>
            <a:ext cx="2086464" cy="2793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lgn="ctr" defTabSz="914400">
              <a:lnSpc>
                <a:spcPct val="15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404040"/>
                </a:solidFill>
                <a:latin typeface="Calibri"/>
                <a:ea typeface="Calibri"/>
                <a:cs typeface="Calibri"/>
                <a:sym typeface="Calibri"/>
              </a:defRPr>
            </a:lvl1pPr>
          </a:lstStyle>
          <a:p>
            <a:r>
              <a:rPr dirty="0"/>
              <a:t>ASOFT Global Solutions</a:t>
            </a:r>
          </a:p>
        </p:txBody>
      </p:sp>
      <p:pic>
        <p:nvPicPr>
          <p:cNvPr id="53" name="image.png" descr="image.png"/>
          <p:cNvPicPr>
            <a:picLocks noChangeAspect="1"/>
          </p:cNvPicPr>
          <p:nvPr/>
        </p:nvPicPr>
        <p:blipFill>
          <a:blip r:embed="rId5"/>
          <a:stretch>
            <a:fillRect/>
          </a:stretch>
        </p:blipFill>
        <p:spPr>
          <a:xfrm>
            <a:off x="846137" y="5776912"/>
            <a:ext cx="4524377" cy="698557"/>
          </a:xfrm>
          <a:prstGeom prst="rect">
            <a:avLst/>
          </a:prstGeom>
          <a:ln w="12700">
            <a:miter lim="400000"/>
          </a:ln>
        </p:spPr>
      </p:pic>
      <p:pic>
        <p:nvPicPr>
          <p:cNvPr id="54" name="image.png" descr="image.png"/>
          <p:cNvPicPr>
            <a:picLocks noChangeAspect="1"/>
          </p:cNvPicPr>
          <p:nvPr/>
        </p:nvPicPr>
        <p:blipFill>
          <a:blip r:embed="rId3"/>
          <a:stretch>
            <a:fillRect/>
          </a:stretch>
        </p:blipFill>
        <p:spPr>
          <a:xfrm>
            <a:off x="2449509" y="4767262"/>
            <a:ext cx="1150941" cy="1009707"/>
          </a:xfrm>
          <a:prstGeom prst="rect">
            <a:avLst/>
          </a:prstGeom>
          <a:ln w="12700">
            <a:miter lim="400000"/>
          </a:ln>
        </p:spPr>
      </p:pic>
      <p:pic>
        <p:nvPicPr>
          <p:cNvPr id="55" name="image.png" descr="image.png"/>
          <p:cNvPicPr>
            <a:picLocks noChangeAspect="1"/>
          </p:cNvPicPr>
          <p:nvPr/>
        </p:nvPicPr>
        <p:blipFill>
          <a:blip r:embed="rId6"/>
          <a:stretch>
            <a:fillRect/>
          </a:stretch>
        </p:blipFill>
        <p:spPr>
          <a:xfrm>
            <a:off x="3587750" y="1604962"/>
            <a:ext cx="4984750" cy="3976688"/>
          </a:xfrm>
          <a:prstGeom prst="rect">
            <a:avLst/>
          </a:prstGeom>
          <a:ln w="12700">
            <a:miter lim="400000"/>
          </a:ln>
        </p:spPr>
      </p:pic>
      <p:pic>
        <p:nvPicPr>
          <p:cNvPr id="56" name="image.png" descr="image.png"/>
          <p:cNvPicPr>
            <a:picLocks noChangeAspect="1"/>
          </p:cNvPicPr>
          <p:nvPr/>
        </p:nvPicPr>
        <p:blipFill>
          <a:blip r:embed="rId6"/>
          <a:stretch>
            <a:fillRect/>
          </a:stretch>
        </p:blipFill>
        <p:spPr>
          <a:xfrm>
            <a:off x="3587750" y="1604962"/>
            <a:ext cx="4984750" cy="3976688"/>
          </a:xfrm>
          <a:prstGeom prst="rect">
            <a:avLst/>
          </a:prstGeom>
          <a:ln w="12700">
            <a:miter lim="400000"/>
          </a:ln>
        </p:spPr>
      </p:pic>
      <p:sp>
        <p:nvSpPr>
          <p:cNvPr id="57" name="Title Text"/>
          <p:cNvSpPr txBox="1">
            <a:spLocks noGrp="1"/>
          </p:cNvSpPr>
          <p:nvPr>
            <p:ph type="title"/>
          </p:nvPr>
        </p:nvSpPr>
        <p:spPr>
          <a:xfrm>
            <a:off x="1077912" y="2584450"/>
            <a:ext cx="6692901" cy="684213"/>
          </a:xfrm>
          <a:prstGeom prst="rect">
            <a:avLst/>
          </a:prstGeom>
        </p:spPr>
        <p:txBody>
          <a:bodyPr/>
          <a:lstStyle/>
          <a:p>
            <a:r>
              <a:t>Title Text</a:t>
            </a:r>
          </a:p>
        </p:txBody>
      </p:sp>
      <p:sp>
        <p:nvSpPr>
          <p:cNvPr id="5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34" name="image.png" descr="image.png"/>
          <p:cNvPicPr>
            <a:picLocks noChangeAspect="1"/>
          </p:cNvPicPr>
          <p:nvPr/>
        </p:nvPicPr>
        <p:blipFill>
          <a:blip r:embed="rId2"/>
          <a:stretch>
            <a:fillRect/>
          </a:stretch>
        </p:blipFill>
        <p:spPr>
          <a:xfrm>
            <a:off x="0" y="-28575"/>
            <a:ext cx="12161840" cy="685800"/>
          </a:xfrm>
          <a:prstGeom prst="rect">
            <a:avLst/>
          </a:prstGeom>
          <a:ln w="12700">
            <a:miter lim="400000"/>
          </a:ln>
        </p:spPr>
      </p:pic>
      <p:sp>
        <p:nvSpPr>
          <p:cNvPr id="35" name="Rectangle"/>
          <p:cNvSpPr/>
          <p:nvPr/>
        </p:nvSpPr>
        <p:spPr>
          <a:xfrm>
            <a:off x="-1" y="6572249"/>
            <a:ext cx="12161840" cy="287395"/>
          </a:xfrm>
          <a:prstGeom prst="rect">
            <a:avLst/>
          </a:prstGeom>
          <a:solidFill>
            <a:srgbClr val="003399"/>
          </a:solidFill>
          <a:ln w="12700">
            <a:miter lim="400000"/>
          </a:ln>
        </p:spPr>
        <p:txBody>
          <a:bodyPr lIns="45718" tIns="45718" rIns="45718" bIns="45718" anchor="ctr"/>
          <a:lstStyle/>
          <a:p>
            <a:pPr defTabSz="914400">
              <a:defRPr>
                <a:latin typeface="Arial"/>
                <a:ea typeface="Arial"/>
                <a:cs typeface="Arial"/>
                <a:sym typeface="Arial"/>
              </a:defRPr>
            </a:pPr>
            <a:endParaRPr>
              <a:latin typeface="Arial"/>
              <a:ea typeface="Arial"/>
              <a:cs typeface="Arial"/>
              <a:sym typeface="Arial"/>
            </a:endParaRPr>
          </a:p>
        </p:txBody>
      </p:sp>
      <p:sp>
        <p:nvSpPr>
          <p:cNvPr id="36" name="Rectangle"/>
          <p:cNvSpPr/>
          <p:nvPr/>
        </p:nvSpPr>
        <p:spPr>
          <a:xfrm>
            <a:off x="0" y="0"/>
            <a:ext cx="60325" cy="647700"/>
          </a:xfrm>
          <a:prstGeom prst="rect">
            <a:avLst/>
          </a:prstGeom>
          <a:solidFill>
            <a:srgbClr val="D73503"/>
          </a:solidFill>
          <a:ln w="12700">
            <a:miter lim="400000"/>
          </a:ln>
        </p:spPr>
        <p:txBody>
          <a:bodyPr lIns="45718" tIns="45718" rIns="45718" bIns="45718" anchor="ctr"/>
          <a:lstStyle/>
          <a:p>
            <a:pPr defTabSz="914400">
              <a:defRPr>
                <a:latin typeface="Arial"/>
                <a:ea typeface="Arial"/>
                <a:cs typeface="Arial"/>
                <a:sym typeface="Arial"/>
              </a:defRPr>
            </a:pPr>
            <a:endParaRPr>
              <a:latin typeface="Arial"/>
              <a:ea typeface="Arial"/>
              <a:cs typeface="Arial"/>
              <a:sym typeface="Arial"/>
            </a:endParaRPr>
          </a:p>
        </p:txBody>
      </p:sp>
      <p:sp>
        <p:nvSpPr>
          <p:cNvPr id="37" name="ASOFT Global Solutions"/>
          <p:cNvSpPr txBox="1"/>
          <p:nvPr/>
        </p:nvSpPr>
        <p:spPr>
          <a:xfrm>
            <a:off x="44997" y="6572249"/>
            <a:ext cx="12071843" cy="256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4999" tIns="44999" rIns="44999" bIns="44999">
            <a:spAutoFit/>
          </a:bodyPr>
          <a:lstStyle>
            <a:lvl1pPr algn="r" defTabSz="914400">
              <a:tabLst>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1300">
                <a:solidFill>
                  <a:srgbClr val="FFFFFF"/>
                </a:solidFill>
                <a:latin typeface="Calibri"/>
                <a:ea typeface="Calibri"/>
                <a:cs typeface="Calibri"/>
                <a:sym typeface="Calibri"/>
              </a:defRPr>
            </a:lvl1pPr>
          </a:lstStyle>
          <a:p>
            <a:r>
              <a:rPr dirty="0"/>
              <a:t>ASOFT Global Solutions</a:t>
            </a:r>
          </a:p>
        </p:txBody>
      </p:sp>
      <p:pic>
        <p:nvPicPr>
          <p:cNvPr id="38" name="image.png" descr="image.png"/>
          <p:cNvPicPr>
            <a:picLocks noChangeAspect="1"/>
          </p:cNvPicPr>
          <p:nvPr/>
        </p:nvPicPr>
        <p:blipFill>
          <a:blip r:embed="rId3"/>
          <a:stretch>
            <a:fillRect/>
          </a:stretch>
        </p:blipFill>
        <p:spPr>
          <a:xfrm>
            <a:off x="11293475" y="49212"/>
            <a:ext cx="576263" cy="504827"/>
          </a:xfrm>
          <a:prstGeom prst="rect">
            <a:avLst/>
          </a:prstGeom>
          <a:ln w="12700">
            <a:miter lim="400000"/>
          </a:ln>
        </p:spPr>
      </p:pic>
      <p:sp>
        <p:nvSpPr>
          <p:cNvPr id="3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25556892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1_Default">
    <p:spTree>
      <p:nvGrpSpPr>
        <p:cNvPr id="1" name=""/>
        <p:cNvGrpSpPr/>
        <p:nvPr/>
      </p:nvGrpSpPr>
      <p:grpSpPr>
        <a:xfrm>
          <a:off x="0" y="0"/>
          <a:ext cx="0" cy="0"/>
          <a:chOff x="0" y="0"/>
          <a:chExt cx="0" cy="0"/>
        </a:xfrm>
      </p:grpSpPr>
      <p:pic>
        <p:nvPicPr>
          <p:cNvPr id="46" name="image.png" descr="image.png"/>
          <p:cNvPicPr>
            <a:picLocks noChangeAspect="1"/>
          </p:cNvPicPr>
          <p:nvPr/>
        </p:nvPicPr>
        <p:blipFill>
          <a:blip r:embed="rId2"/>
          <a:stretch>
            <a:fillRect/>
          </a:stretch>
        </p:blipFill>
        <p:spPr>
          <a:xfrm>
            <a:off x="0" y="-28575"/>
            <a:ext cx="12161840" cy="685800"/>
          </a:xfrm>
          <a:prstGeom prst="rect">
            <a:avLst/>
          </a:prstGeom>
          <a:ln w="12700">
            <a:miter lim="400000"/>
          </a:ln>
        </p:spPr>
      </p:pic>
      <p:sp>
        <p:nvSpPr>
          <p:cNvPr id="47" name="Rectangle"/>
          <p:cNvSpPr/>
          <p:nvPr/>
        </p:nvSpPr>
        <p:spPr>
          <a:xfrm>
            <a:off x="-1" y="6572249"/>
            <a:ext cx="12161840" cy="287395"/>
          </a:xfrm>
          <a:prstGeom prst="rect">
            <a:avLst/>
          </a:prstGeom>
          <a:solidFill>
            <a:srgbClr val="003399"/>
          </a:solidFill>
          <a:ln w="12700">
            <a:miter lim="400000"/>
          </a:ln>
        </p:spPr>
        <p:txBody>
          <a:bodyPr lIns="45718" tIns="45718" rIns="45718" bIns="45718" anchor="ctr"/>
          <a:lstStyle/>
          <a:p>
            <a:pPr defTabSz="914400">
              <a:defRPr>
                <a:latin typeface="Arial"/>
                <a:ea typeface="Arial"/>
                <a:cs typeface="Arial"/>
                <a:sym typeface="Arial"/>
              </a:defRPr>
            </a:pPr>
            <a:endParaRPr>
              <a:latin typeface="Arial"/>
              <a:ea typeface="Arial"/>
              <a:cs typeface="Arial"/>
              <a:sym typeface="Arial"/>
            </a:endParaRPr>
          </a:p>
        </p:txBody>
      </p:sp>
      <p:sp>
        <p:nvSpPr>
          <p:cNvPr id="48" name="Rectangle"/>
          <p:cNvSpPr/>
          <p:nvPr/>
        </p:nvSpPr>
        <p:spPr>
          <a:xfrm>
            <a:off x="0" y="0"/>
            <a:ext cx="60325" cy="647700"/>
          </a:xfrm>
          <a:prstGeom prst="rect">
            <a:avLst/>
          </a:prstGeom>
          <a:solidFill>
            <a:srgbClr val="D73503"/>
          </a:solidFill>
          <a:ln w="12700">
            <a:miter lim="400000"/>
          </a:ln>
        </p:spPr>
        <p:txBody>
          <a:bodyPr lIns="45718" tIns="45718" rIns="45718" bIns="45718" anchor="ctr"/>
          <a:lstStyle/>
          <a:p>
            <a:pPr defTabSz="914400">
              <a:defRPr>
                <a:latin typeface="Arial"/>
                <a:ea typeface="Arial"/>
                <a:cs typeface="Arial"/>
                <a:sym typeface="Arial"/>
              </a:defRPr>
            </a:pPr>
            <a:endParaRPr>
              <a:latin typeface="Arial"/>
              <a:ea typeface="Arial"/>
              <a:cs typeface="Arial"/>
              <a:sym typeface="Arial"/>
            </a:endParaRPr>
          </a:p>
        </p:txBody>
      </p:sp>
      <p:sp>
        <p:nvSpPr>
          <p:cNvPr id="49" name="ASOFT Global Solutions"/>
          <p:cNvSpPr txBox="1"/>
          <p:nvPr/>
        </p:nvSpPr>
        <p:spPr>
          <a:xfrm>
            <a:off x="44997" y="6572249"/>
            <a:ext cx="12071843" cy="256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4999" tIns="44999" rIns="44999" bIns="44999">
            <a:spAutoFit/>
          </a:bodyPr>
          <a:lstStyle>
            <a:lvl1pPr algn="r" defTabSz="914400">
              <a:tabLst>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1300">
                <a:solidFill>
                  <a:srgbClr val="FFFFFF"/>
                </a:solidFill>
                <a:latin typeface="Calibri"/>
                <a:ea typeface="Calibri"/>
                <a:cs typeface="Calibri"/>
                <a:sym typeface="Calibri"/>
              </a:defRPr>
            </a:lvl1pPr>
          </a:lstStyle>
          <a:p>
            <a:r>
              <a:rPr dirty="0"/>
              <a:t>ASOFT Global Solutions</a:t>
            </a:r>
          </a:p>
        </p:txBody>
      </p:sp>
      <p:pic>
        <p:nvPicPr>
          <p:cNvPr id="50" name="image.png" descr="image.png"/>
          <p:cNvPicPr>
            <a:picLocks noChangeAspect="1"/>
          </p:cNvPicPr>
          <p:nvPr/>
        </p:nvPicPr>
        <p:blipFill>
          <a:blip r:embed="rId3"/>
          <a:stretch>
            <a:fillRect/>
          </a:stretch>
        </p:blipFill>
        <p:spPr>
          <a:xfrm>
            <a:off x="11293475" y="49212"/>
            <a:ext cx="576263" cy="504827"/>
          </a:xfrm>
          <a:prstGeom prst="rect">
            <a:avLst/>
          </a:prstGeom>
          <a:ln w="12700">
            <a:miter lim="400000"/>
          </a:ln>
        </p:spPr>
      </p:pic>
      <p:pic>
        <p:nvPicPr>
          <p:cNvPr id="51" name="image.jpeg" descr="image.jpeg"/>
          <p:cNvPicPr>
            <a:picLocks noChangeAspect="1"/>
          </p:cNvPicPr>
          <p:nvPr/>
        </p:nvPicPr>
        <p:blipFill>
          <a:blip r:embed="rId4"/>
          <a:stretch>
            <a:fillRect/>
          </a:stretch>
        </p:blipFill>
        <p:spPr>
          <a:xfrm>
            <a:off x="-14288" y="0"/>
            <a:ext cx="12176126" cy="6858000"/>
          </a:xfrm>
          <a:prstGeom prst="rect">
            <a:avLst/>
          </a:prstGeom>
          <a:ln w="12700">
            <a:miter lim="400000"/>
          </a:ln>
        </p:spPr>
      </p:pic>
      <p:sp>
        <p:nvSpPr>
          <p:cNvPr id="52" name="ASOFT Global Solutions"/>
          <p:cNvSpPr txBox="1"/>
          <p:nvPr/>
        </p:nvSpPr>
        <p:spPr>
          <a:xfrm>
            <a:off x="10030375" y="6418262"/>
            <a:ext cx="2086464" cy="279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4999" tIns="44999" rIns="44999" bIns="44999">
            <a:spAutoFit/>
          </a:bodyPr>
          <a:lstStyle>
            <a:lvl1pPr algn="ctr" defTabSz="914400">
              <a:lnSpc>
                <a:spcPct val="15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404040"/>
                </a:solidFill>
                <a:latin typeface="Calibri"/>
                <a:ea typeface="Calibri"/>
                <a:cs typeface="Calibri"/>
                <a:sym typeface="Calibri"/>
              </a:defRPr>
            </a:lvl1pPr>
          </a:lstStyle>
          <a:p>
            <a:r>
              <a:rPr dirty="0"/>
              <a:t>ASOFT Global Solutions</a:t>
            </a:r>
          </a:p>
        </p:txBody>
      </p:sp>
      <p:pic>
        <p:nvPicPr>
          <p:cNvPr id="53" name="image.png" descr="image.png"/>
          <p:cNvPicPr>
            <a:picLocks noChangeAspect="1"/>
          </p:cNvPicPr>
          <p:nvPr/>
        </p:nvPicPr>
        <p:blipFill>
          <a:blip r:embed="rId5"/>
          <a:stretch>
            <a:fillRect/>
          </a:stretch>
        </p:blipFill>
        <p:spPr>
          <a:xfrm>
            <a:off x="846137" y="5776912"/>
            <a:ext cx="4524377" cy="698557"/>
          </a:xfrm>
          <a:prstGeom prst="rect">
            <a:avLst/>
          </a:prstGeom>
          <a:ln w="12700">
            <a:miter lim="400000"/>
          </a:ln>
        </p:spPr>
      </p:pic>
      <p:pic>
        <p:nvPicPr>
          <p:cNvPr id="54" name="image.png" descr="image.png"/>
          <p:cNvPicPr>
            <a:picLocks noChangeAspect="1"/>
          </p:cNvPicPr>
          <p:nvPr/>
        </p:nvPicPr>
        <p:blipFill>
          <a:blip r:embed="rId3"/>
          <a:stretch>
            <a:fillRect/>
          </a:stretch>
        </p:blipFill>
        <p:spPr>
          <a:xfrm>
            <a:off x="2449509" y="4767262"/>
            <a:ext cx="1150941" cy="1009707"/>
          </a:xfrm>
          <a:prstGeom prst="rect">
            <a:avLst/>
          </a:prstGeom>
          <a:ln w="12700">
            <a:miter lim="400000"/>
          </a:ln>
        </p:spPr>
      </p:pic>
      <p:pic>
        <p:nvPicPr>
          <p:cNvPr id="55" name="image.png" descr="image.png"/>
          <p:cNvPicPr>
            <a:picLocks noChangeAspect="1"/>
          </p:cNvPicPr>
          <p:nvPr/>
        </p:nvPicPr>
        <p:blipFill>
          <a:blip r:embed="rId6"/>
          <a:stretch>
            <a:fillRect/>
          </a:stretch>
        </p:blipFill>
        <p:spPr>
          <a:xfrm>
            <a:off x="3587750" y="1604962"/>
            <a:ext cx="4984750" cy="3976688"/>
          </a:xfrm>
          <a:prstGeom prst="rect">
            <a:avLst/>
          </a:prstGeom>
          <a:ln w="12700">
            <a:miter lim="400000"/>
          </a:ln>
        </p:spPr>
      </p:pic>
      <p:pic>
        <p:nvPicPr>
          <p:cNvPr id="56" name="image.png" descr="image.png"/>
          <p:cNvPicPr>
            <a:picLocks noChangeAspect="1"/>
          </p:cNvPicPr>
          <p:nvPr/>
        </p:nvPicPr>
        <p:blipFill>
          <a:blip r:embed="rId6"/>
          <a:stretch>
            <a:fillRect/>
          </a:stretch>
        </p:blipFill>
        <p:spPr>
          <a:xfrm>
            <a:off x="3587750" y="1604962"/>
            <a:ext cx="4984750" cy="3976688"/>
          </a:xfrm>
          <a:prstGeom prst="rect">
            <a:avLst/>
          </a:prstGeom>
          <a:ln w="12700">
            <a:miter lim="400000"/>
          </a:ln>
        </p:spPr>
      </p:pic>
      <p:sp>
        <p:nvSpPr>
          <p:cNvPr id="57" name="Title Text"/>
          <p:cNvSpPr txBox="1">
            <a:spLocks noGrp="1"/>
          </p:cNvSpPr>
          <p:nvPr>
            <p:ph type="title"/>
          </p:nvPr>
        </p:nvSpPr>
        <p:spPr>
          <a:xfrm>
            <a:off x="1077912" y="2584450"/>
            <a:ext cx="6692901" cy="684213"/>
          </a:xfrm>
          <a:prstGeom prst="rect">
            <a:avLst/>
          </a:prstGeom>
        </p:spPr>
        <p:txBody>
          <a:bodyPr/>
          <a:lstStyle/>
          <a:p>
            <a:r>
              <a:t>Title Text</a:t>
            </a:r>
          </a:p>
        </p:txBody>
      </p:sp>
      <p:sp>
        <p:nvSpPr>
          <p:cNvPr id="5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111447100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2_Default">
    <p:spTree>
      <p:nvGrpSpPr>
        <p:cNvPr id="1" name=""/>
        <p:cNvGrpSpPr/>
        <p:nvPr/>
      </p:nvGrpSpPr>
      <p:grpSpPr>
        <a:xfrm>
          <a:off x="0" y="0"/>
          <a:ext cx="0" cy="0"/>
          <a:chOff x="0" y="0"/>
          <a:chExt cx="0" cy="0"/>
        </a:xfrm>
      </p:grpSpPr>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xmlns="" val="62685562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png" descr="image.png"/>
          <p:cNvPicPr>
            <a:picLocks noChangeAspect="1"/>
          </p:cNvPicPr>
          <p:nvPr/>
        </p:nvPicPr>
        <p:blipFill>
          <a:blip r:embed="rId6"/>
          <a:stretch>
            <a:fillRect/>
          </a:stretch>
        </p:blipFill>
        <p:spPr>
          <a:xfrm>
            <a:off x="0" y="-28575"/>
            <a:ext cx="12161840" cy="685800"/>
          </a:xfrm>
          <a:prstGeom prst="rect">
            <a:avLst/>
          </a:prstGeom>
          <a:ln w="12700">
            <a:miter lim="400000"/>
          </a:ln>
        </p:spPr>
      </p:pic>
      <p:sp>
        <p:nvSpPr>
          <p:cNvPr id="3" name="Rectangle"/>
          <p:cNvSpPr/>
          <p:nvPr/>
        </p:nvSpPr>
        <p:spPr>
          <a:xfrm>
            <a:off x="-1" y="6572249"/>
            <a:ext cx="12161840" cy="287395"/>
          </a:xfrm>
          <a:prstGeom prst="rect">
            <a:avLst/>
          </a:prstGeom>
          <a:solidFill>
            <a:srgbClr val="003399"/>
          </a:solidFill>
          <a:ln w="12700">
            <a:miter lim="400000"/>
          </a:ln>
        </p:spPr>
        <p:txBody>
          <a:bodyPr lIns="45718" tIns="45718" rIns="45718" bIns="45718" anchor="ctr"/>
          <a:lstStyle/>
          <a:p>
            <a:pPr defTabSz="914400">
              <a:defRPr>
                <a:latin typeface="Arial"/>
                <a:ea typeface="Arial"/>
                <a:cs typeface="Arial"/>
                <a:sym typeface="Arial"/>
              </a:defRPr>
            </a:pPr>
            <a:endParaRPr/>
          </a:p>
        </p:txBody>
      </p:sp>
      <p:sp>
        <p:nvSpPr>
          <p:cNvPr id="4" name="Rectangle"/>
          <p:cNvSpPr/>
          <p:nvPr/>
        </p:nvSpPr>
        <p:spPr>
          <a:xfrm>
            <a:off x="0" y="0"/>
            <a:ext cx="60325" cy="647700"/>
          </a:xfrm>
          <a:prstGeom prst="rect">
            <a:avLst/>
          </a:prstGeom>
          <a:solidFill>
            <a:srgbClr val="D73503"/>
          </a:solidFill>
          <a:ln w="12700">
            <a:miter lim="400000"/>
          </a:ln>
        </p:spPr>
        <p:txBody>
          <a:bodyPr lIns="45718" tIns="45718" rIns="45718" bIns="45718" anchor="ctr"/>
          <a:lstStyle/>
          <a:p>
            <a:pPr defTabSz="914400">
              <a:defRPr>
                <a:latin typeface="Arial"/>
                <a:ea typeface="Arial"/>
                <a:cs typeface="Arial"/>
                <a:sym typeface="Arial"/>
              </a:defRPr>
            </a:pPr>
            <a:endParaRPr/>
          </a:p>
        </p:txBody>
      </p:sp>
      <p:sp>
        <p:nvSpPr>
          <p:cNvPr id="5" name="ASOFT Global Solutions"/>
          <p:cNvSpPr txBox="1"/>
          <p:nvPr/>
        </p:nvSpPr>
        <p:spPr>
          <a:xfrm>
            <a:off x="44997" y="6572249"/>
            <a:ext cx="12071843" cy="256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lgn="r" defTabSz="914400">
              <a:tabLst>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1300">
                <a:solidFill>
                  <a:srgbClr val="FFFFFF"/>
                </a:solidFill>
                <a:latin typeface="Calibri"/>
                <a:ea typeface="Calibri"/>
                <a:cs typeface="Calibri"/>
                <a:sym typeface="Calibri"/>
              </a:defRPr>
            </a:lvl1pPr>
          </a:lstStyle>
          <a:p>
            <a:r>
              <a:rPr dirty="0"/>
              <a:t>ASOFT Global Solutions</a:t>
            </a:r>
          </a:p>
        </p:txBody>
      </p:sp>
      <p:pic>
        <p:nvPicPr>
          <p:cNvPr id="6" name="image.png" descr="image.png"/>
          <p:cNvPicPr>
            <a:picLocks noChangeAspect="1"/>
          </p:cNvPicPr>
          <p:nvPr/>
        </p:nvPicPr>
        <p:blipFill>
          <a:blip r:embed="rId7"/>
          <a:stretch>
            <a:fillRect/>
          </a:stretch>
        </p:blipFill>
        <p:spPr>
          <a:xfrm>
            <a:off x="11293475" y="49212"/>
            <a:ext cx="576263" cy="504827"/>
          </a:xfrm>
          <a:prstGeom prst="rect">
            <a:avLst/>
          </a:prstGeom>
          <a:ln w="12700">
            <a:miter lim="400000"/>
          </a:ln>
        </p:spPr>
      </p:pic>
      <p:pic>
        <p:nvPicPr>
          <p:cNvPr id="7" name="image.png" descr="image.png"/>
          <p:cNvPicPr>
            <a:picLocks noChangeAspect="1"/>
          </p:cNvPicPr>
          <p:nvPr/>
        </p:nvPicPr>
        <p:blipFill>
          <a:blip r:embed="rId8"/>
          <a:stretch>
            <a:fillRect/>
          </a:stretch>
        </p:blipFill>
        <p:spPr>
          <a:xfrm>
            <a:off x="3587750" y="1604962"/>
            <a:ext cx="4984750" cy="3976688"/>
          </a:xfrm>
          <a:prstGeom prst="rect">
            <a:avLst/>
          </a:prstGeom>
          <a:ln w="12700">
            <a:miter lim="400000"/>
          </a:ln>
        </p:spPr>
      </p:pic>
      <p:pic>
        <p:nvPicPr>
          <p:cNvPr id="8" name="image.png" descr="image.png"/>
          <p:cNvPicPr>
            <a:picLocks noChangeAspect="1"/>
          </p:cNvPicPr>
          <p:nvPr/>
        </p:nvPicPr>
        <p:blipFill>
          <a:blip r:embed="rId8"/>
          <a:stretch>
            <a:fillRect/>
          </a:stretch>
        </p:blipFill>
        <p:spPr>
          <a:xfrm>
            <a:off x="3587750" y="1604962"/>
            <a:ext cx="4984750" cy="3976688"/>
          </a:xfrm>
          <a:prstGeom prst="rect">
            <a:avLst/>
          </a:prstGeom>
          <a:ln w="12700">
            <a:miter lim="400000"/>
          </a:ln>
        </p:spPr>
      </p:pic>
      <p:sp>
        <p:nvSpPr>
          <p:cNvPr id="9" name="Title Text"/>
          <p:cNvSpPr txBox="1">
            <a:spLocks noGrp="1"/>
          </p:cNvSpPr>
          <p:nvPr>
            <p:ph type="title"/>
          </p:nvPr>
        </p:nvSpPr>
        <p:spPr>
          <a:xfrm>
            <a:off x="608012" y="273050"/>
            <a:ext cx="10944226" cy="1143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r>
              <a:t>Title Text</a:t>
            </a:r>
          </a:p>
        </p:txBody>
      </p:sp>
      <p:sp>
        <p:nvSpPr>
          <p:cNvPr id="10" name="Body Level One…"/>
          <p:cNvSpPr txBox="1">
            <a:spLocks noGrp="1"/>
          </p:cNvSpPr>
          <p:nvPr>
            <p:ph type="body" idx="1"/>
          </p:nvPr>
        </p:nvSpPr>
        <p:spPr>
          <a:xfrm>
            <a:off x="608012" y="1604962"/>
            <a:ext cx="10944226" cy="39751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8436645" y="6224225"/>
            <a:ext cx="273652" cy="264251"/>
          </a:xfrm>
          <a:prstGeom prst="rect">
            <a:avLst/>
          </a:prstGeom>
          <a:ln w="12700">
            <a:miter lim="400000"/>
          </a:ln>
        </p:spPr>
        <p:txBody>
          <a:bodyPr wrap="none" lIns="45718" tIns="45718" rIns="45718" bIns="45718" anchor="ctr">
            <a:spAutoFit/>
          </a:bodyPr>
          <a:lstStyle>
            <a:lvl1pPr algn="r">
              <a:defRPr sz="1200">
                <a:solidFill>
                  <a:srgbClr val="FFFFFF"/>
                </a:solidFill>
                <a:latin typeface="Arial"/>
                <a:ea typeface="Arial"/>
                <a:cs typeface="Arial"/>
                <a:sym typeface="Aria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9pPr>
    </p:titleStyle>
    <p:bodyStyle>
      <a:lvl1pPr marL="342900" marR="0" indent="-342900" algn="l" defTabSz="457200" rtl="0" latinLnBrk="0">
        <a:lnSpc>
          <a:spcPct val="100000"/>
        </a:lnSpc>
        <a:spcBef>
          <a:spcPts val="800"/>
        </a:spcBef>
        <a:spcAft>
          <a:spcPts val="0"/>
        </a:spcAft>
        <a:buClr>
          <a:srgbClr val="000000"/>
        </a:buClr>
        <a:buSzPct val="100000"/>
        <a:buFont typeface="Times New Roman"/>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457200" rtl="0" latinLnBrk="0">
        <a:lnSpc>
          <a:spcPct val="100000"/>
        </a:lnSpc>
        <a:spcBef>
          <a:spcPts val="800"/>
        </a:spcBef>
        <a:spcAft>
          <a:spcPts val="0"/>
        </a:spcAft>
        <a:buClr>
          <a:srgbClr val="000000"/>
        </a:buClr>
        <a:buSzPct val="100000"/>
        <a:buFont typeface="Times New Roman"/>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457200" rtl="0" latinLnBrk="0">
        <a:lnSpc>
          <a:spcPct val="100000"/>
        </a:lnSpc>
        <a:spcBef>
          <a:spcPts val="800"/>
        </a:spcBef>
        <a:spcAft>
          <a:spcPts val="0"/>
        </a:spcAft>
        <a:buClr>
          <a:srgbClr val="000000"/>
        </a:buClr>
        <a:buSzPct val="100000"/>
        <a:buFont typeface="Times New Roman"/>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457200" rtl="0" latinLnBrk="0">
        <a:lnSpc>
          <a:spcPct val="100000"/>
        </a:lnSpc>
        <a:spcBef>
          <a:spcPts val="800"/>
        </a:spcBef>
        <a:spcAft>
          <a:spcPts val="0"/>
        </a:spcAft>
        <a:buClr>
          <a:srgbClr val="000000"/>
        </a:buClr>
        <a:buSzPct val="100000"/>
        <a:buFont typeface="Times New Roman"/>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457200" rtl="0" latinLnBrk="0">
        <a:lnSpc>
          <a:spcPct val="100000"/>
        </a:lnSpc>
        <a:spcBef>
          <a:spcPts val="800"/>
        </a:spcBef>
        <a:spcAft>
          <a:spcPts val="0"/>
        </a:spcAft>
        <a:buClr>
          <a:srgbClr val="000000"/>
        </a:buClr>
        <a:buSzPct val="100000"/>
        <a:buFont typeface="Times New Roman"/>
        <a:buChar char="»"/>
        <a:tabLst/>
        <a:defRPr sz="3200" b="0" i="0" u="none" strike="noStrike" cap="none" spc="0" baseline="0">
          <a:solidFill>
            <a:srgbClr val="000000"/>
          </a:solidFill>
          <a:uFillTx/>
          <a:latin typeface="Arial"/>
          <a:ea typeface="Arial"/>
          <a:cs typeface="Arial"/>
          <a:sym typeface="Arial"/>
        </a:defRPr>
      </a:lvl5pPr>
      <a:lvl6pPr marL="0" marR="0" indent="0" algn="l" defTabSz="457200" rtl="0" latinLnBrk="0">
        <a:lnSpc>
          <a:spcPct val="100000"/>
        </a:lnSpc>
        <a:spcBef>
          <a:spcPts val="800"/>
        </a:spcBef>
        <a:spcAft>
          <a:spcPts val="0"/>
        </a:spcAft>
        <a:buClr>
          <a:srgbClr val="000000"/>
        </a:buClr>
        <a:buSzTx/>
        <a:buFont typeface="Times New Roman"/>
        <a:buNone/>
        <a:tabLst/>
        <a:defRPr sz="3200" b="0" i="0" u="none" strike="noStrike" cap="none" spc="0" baseline="0">
          <a:solidFill>
            <a:srgbClr val="000000"/>
          </a:solidFill>
          <a:uFillTx/>
          <a:latin typeface="Arial"/>
          <a:ea typeface="Arial"/>
          <a:cs typeface="Arial"/>
          <a:sym typeface="Arial"/>
        </a:defRPr>
      </a:lvl6pPr>
      <a:lvl7pPr marL="0" marR="0" indent="0" algn="l" defTabSz="457200" rtl="0" latinLnBrk="0">
        <a:lnSpc>
          <a:spcPct val="100000"/>
        </a:lnSpc>
        <a:spcBef>
          <a:spcPts val="800"/>
        </a:spcBef>
        <a:spcAft>
          <a:spcPts val="0"/>
        </a:spcAft>
        <a:buClr>
          <a:srgbClr val="000000"/>
        </a:buClr>
        <a:buSzTx/>
        <a:buFont typeface="Times New Roman"/>
        <a:buNone/>
        <a:tabLst/>
        <a:defRPr sz="3200" b="0" i="0" u="none" strike="noStrike" cap="none" spc="0" baseline="0">
          <a:solidFill>
            <a:srgbClr val="000000"/>
          </a:solidFill>
          <a:uFillTx/>
          <a:latin typeface="Arial"/>
          <a:ea typeface="Arial"/>
          <a:cs typeface="Arial"/>
          <a:sym typeface="Arial"/>
        </a:defRPr>
      </a:lvl7pPr>
      <a:lvl8pPr marL="0" marR="0" indent="0" algn="l" defTabSz="457200" rtl="0" latinLnBrk="0">
        <a:lnSpc>
          <a:spcPct val="100000"/>
        </a:lnSpc>
        <a:spcBef>
          <a:spcPts val="800"/>
        </a:spcBef>
        <a:spcAft>
          <a:spcPts val="0"/>
        </a:spcAft>
        <a:buClr>
          <a:srgbClr val="000000"/>
        </a:buClr>
        <a:buSzTx/>
        <a:buFont typeface="Times New Roman"/>
        <a:buNone/>
        <a:tabLst/>
        <a:defRPr sz="3200" b="0" i="0" u="none" strike="noStrike" cap="none" spc="0" baseline="0">
          <a:solidFill>
            <a:srgbClr val="000000"/>
          </a:solidFill>
          <a:uFillTx/>
          <a:latin typeface="Arial"/>
          <a:ea typeface="Arial"/>
          <a:cs typeface="Arial"/>
          <a:sym typeface="Arial"/>
        </a:defRPr>
      </a:lvl8pPr>
      <a:lvl9pPr marL="0" marR="0" indent="0" algn="l" defTabSz="457200" rtl="0" latinLnBrk="0">
        <a:lnSpc>
          <a:spcPct val="100000"/>
        </a:lnSpc>
        <a:spcBef>
          <a:spcPts val="800"/>
        </a:spcBef>
        <a:spcAft>
          <a:spcPts val="0"/>
        </a:spcAft>
        <a:buClr>
          <a:srgbClr val="000000"/>
        </a:buClr>
        <a:buSzTx/>
        <a:buFont typeface="Times New Roman"/>
        <a:buNone/>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png" descr="image.png"/>
          <p:cNvPicPr>
            <a:picLocks noChangeAspect="1"/>
          </p:cNvPicPr>
          <p:nvPr/>
        </p:nvPicPr>
        <p:blipFill>
          <a:blip r:embed="rId5"/>
          <a:stretch>
            <a:fillRect/>
          </a:stretch>
        </p:blipFill>
        <p:spPr>
          <a:xfrm>
            <a:off x="0" y="-28575"/>
            <a:ext cx="12161840" cy="685800"/>
          </a:xfrm>
          <a:prstGeom prst="rect">
            <a:avLst/>
          </a:prstGeom>
          <a:ln w="12700">
            <a:miter lim="400000"/>
          </a:ln>
        </p:spPr>
      </p:pic>
      <p:sp>
        <p:nvSpPr>
          <p:cNvPr id="3" name="Rectangle"/>
          <p:cNvSpPr/>
          <p:nvPr/>
        </p:nvSpPr>
        <p:spPr>
          <a:xfrm>
            <a:off x="-1" y="6572249"/>
            <a:ext cx="12161840" cy="287395"/>
          </a:xfrm>
          <a:prstGeom prst="rect">
            <a:avLst/>
          </a:prstGeom>
          <a:solidFill>
            <a:srgbClr val="003399"/>
          </a:solidFill>
          <a:ln w="12700">
            <a:miter lim="400000"/>
          </a:ln>
        </p:spPr>
        <p:txBody>
          <a:bodyPr lIns="45718" tIns="45718" rIns="45718" bIns="45718" anchor="ctr"/>
          <a:lstStyle/>
          <a:p>
            <a:pPr defTabSz="914400">
              <a:defRPr>
                <a:latin typeface="Arial"/>
                <a:ea typeface="Arial"/>
                <a:cs typeface="Arial"/>
                <a:sym typeface="Arial"/>
              </a:defRPr>
            </a:pPr>
            <a:endParaRPr>
              <a:latin typeface="Arial"/>
              <a:ea typeface="Arial"/>
              <a:cs typeface="Arial"/>
              <a:sym typeface="Arial"/>
            </a:endParaRPr>
          </a:p>
        </p:txBody>
      </p:sp>
      <p:sp>
        <p:nvSpPr>
          <p:cNvPr id="4" name="Rectangle"/>
          <p:cNvSpPr/>
          <p:nvPr/>
        </p:nvSpPr>
        <p:spPr>
          <a:xfrm>
            <a:off x="0" y="0"/>
            <a:ext cx="60325" cy="647700"/>
          </a:xfrm>
          <a:prstGeom prst="rect">
            <a:avLst/>
          </a:prstGeom>
          <a:solidFill>
            <a:srgbClr val="D73503"/>
          </a:solidFill>
          <a:ln w="12700">
            <a:miter lim="400000"/>
          </a:ln>
        </p:spPr>
        <p:txBody>
          <a:bodyPr lIns="45718" tIns="45718" rIns="45718" bIns="45718" anchor="ctr"/>
          <a:lstStyle/>
          <a:p>
            <a:pPr defTabSz="914400">
              <a:defRPr>
                <a:latin typeface="Arial"/>
                <a:ea typeface="Arial"/>
                <a:cs typeface="Arial"/>
                <a:sym typeface="Arial"/>
              </a:defRPr>
            </a:pPr>
            <a:endParaRPr>
              <a:latin typeface="Arial"/>
              <a:ea typeface="Arial"/>
              <a:cs typeface="Arial"/>
              <a:sym typeface="Arial"/>
            </a:endParaRPr>
          </a:p>
        </p:txBody>
      </p:sp>
      <p:sp>
        <p:nvSpPr>
          <p:cNvPr id="5" name="ASOFT Global Solutions"/>
          <p:cNvSpPr txBox="1"/>
          <p:nvPr/>
        </p:nvSpPr>
        <p:spPr>
          <a:xfrm>
            <a:off x="44997" y="6572249"/>
            <a:ext cx="12071843" cy="256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4999" tIns="44999" rIns="44999" bIns="44999">
            <a:spAutoFit/>
          </a:bodyPr>
          <a:lstStyle>
            <a:lvl1pPr algn="r" defTabSz="914400">
              <a:tabLst>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Lst>
              <a:defRPr sz="1300">
                <a:solidFill>
                  <a:srgbClr val="FFFFFF"/>
                </a:solidFill>
                <a:latin typeface="Calibri"/>
                <a:ea typeface="Calibri"/>
                <a:cs typeface="Calibri"/>
                <a:sym typeface="Calibri"/>
              </a:defRPr>
            </a:lvl1pPr>
          </a:lstStyle>
          <a:p>
            <a:r>
              <a:rPr dirty="0"/>
              <a:t>ASOFT Global Solutions</a:t>
            </a:r>
          </a:p>
        </p:txBody>
      </p:sp>
      <p:pic>
        <p:nvPicPr>
          <p:cNvPr id="6" name="image.png" descr="image.png"/>
          <p:cNvPicPr>
            <a:picLocks noChangeAspect="1"/>
          </p:cNvPicPr>
          <p:nvPr/>
        </p:nvPicPr>
        <p:blipFill>
          <a:blip r:embed="rId6"/>
          <a:stretch>
            <a:fillRect/>
          </a:stretch>
        </p:blipFill>
        <p:spPr>
          <a:xfrm>
            <a:off x="11293475" y="49212"/>
            <a:ext cx="576263" cy="504827"/>
          </a:xfrm>
          <a:prstGeom prst="rect">
            <a:avLst/>
          </a:prstGeom>
          <a:ln w="12700">
            <a:miter lim="400000"/>
          </a:ln>
        </p:spPr>
      </p:pic>
      <p:pic>
        <p:nvPicPr>
          <p:cNvPr id="7" name="image.png" descr="image.png"/>
          <p:cNvPicPr>
            <a:picLocks noChangeAspect="1"/>
          </p:cNvPicPr>
          <p:nvPr/>
        </p:nvPicPr>
        <p:blipFill>
          <a:blip r:embed="rId7"/>
          <a:stretch>
            <a:fillRect/>
          </a:stretch>
        </p:blipFill>
        <p:spPr>
          <a:xfrm>
            <a:off x="3587750" y="1604962"/>
            <a:ext cx="4984750" cy="3976688"/>
          </a:xfrm>
          <a:prstGeom prst="rect">
            <a:avLst/>
          </a:prstGeom>
          <a:ln w="12700">
            <a:miter lim="400000"/>
          </a:ln>
        </p:spPr>
      </p:pic>
      <p:pic>
        <p:nvPicPr>
          <p:cNvPr id="8" name="image.png" descr="image.png"/>
          <p:cNvPicPr>
            <a:picLocks noChangeAspect="1"/>
          </p:cNvPicPr>
          <p:nvPr/>
        </p:nvPicPr>
        <p:blipFill>
          <a:blip r:embed="rId7"/>
          <a:stretch>
            <a:fillRect/>
          </a:stretch>
        </p:blipFill>
        <p:spPr>
          <a:xfrm>
            <a:off x="3587750" y="1604962"/>
            <a:ext cx="4984750" cy="3976688"/>
          </a:xfrm>
          <a:prstGeom prst="rect">
            <a:avLst/>
          </a:prstGeom>
          <a:ln w="12700">
            <a:miter lim="400000"/>
          </a:ln>
        </p:spPr>
      </p:pic>
      <p:sp>
        <p:nvSpPr>
          <p:cNvPr id="9" name="Title Text"/>
          <p:cNvSpPr txBox="1">
            <a:spLocks noGrp="1"/>
          </p:cNvSpPr>
          <p:nvPr>
            <p:ph type="title"/>
          </p:nvPr>
        </p:nvSpPr>
        <p:spPr>
          <a:xfrm>
            <a:off x="608012" y="273050"/>
            <a:ext cx="10944226" cy="1143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r>
              <a:t>Title Text</a:t>
            </a:r>
          </a:p>
        </p:txBody>
      </p:sp>
      <p:sp>
        <p:nvSpPr>
          <p:cNvPr id="10" name="Body Level One…"/>
          <p:cNvSpPr txBox="1">
            <a:spLocks noGrp="1"/>
          </p:cNvSpPr>
          <p:nvPr>
            <p:ph type="body" idx="1"/>
          </p:nvPr>
        </p:nvSpPr>
        <p:spPr>
          <a:xfrm>
            <a:off x="608012" y="1604962"/>
            <a:ext cx="10944226" cy="39751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8436645" y="6224225"/>
            <a:ext cx="273652" cy="264251"/>
          </a:xfrm>
          <a:prstGeom prst="rect">
            <a:avLst/>
          </a:prstGeom>
          <a:ln w="12700">
            <a:miter lim="400000"/>
          </a:ln>
        </p:spPr>
        <p:txBody>
          <a:bodyPr wrap="none" lIns="45718" tIns="45718" rIns="45718" bIns="45718" anchor="ctr">
            <a:spAutoFit/>
          </a:bodyPr>
          <a:lstStyle>
            <a:lvl1pPr algn="r">
              <a:defRPr sz="1200">
                <a:solidFill>
                  <a:srgbClr val="FFFFFF"/>
                </a:solidFill>
                <a:latin typeface="Arial"/>
                <a:ea typeface="Arial"/>
                <a:cs typeface="Arial"/>
                <a:sym typeface="Arial"/>
              </a:defRPr>
            </a:lvl1pPr>
          </a:lstStyle>
          <a:p>
            <a:fld id="{86CB4B4D-7CA3-9044-876B-883B54F8677D}" type="slidenum">
              <a:rPr/>
              <a:pPr/>
              <a:t>‹#›</a:t>
            </a:fld>
            <a:endParaRPr/>
          </a:p>
        </p:txBody>
      </p:sp>
    </p:spTree>
    <p:extLst>
      <p:ext uri="{BB962C8B-B14F-4D97-AF65-F5344CB8AC3E}">
        <p14:creationId xmlns:p14="http://schemas.microsoft.com/office/powerpoint/2010/main" xmlns="" val="205777528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1F497D"/>
          </a:solidFill>
          <a:uFillTx/>
          <a:latin typeface="Arial"/>
          <a:ea typeface="Arial"/>
          <a:cs typeface="Arial"/>
          <a:sym typeface="Arial"/>
        </a:defRPr>
      </a:lvl9pPr>
    </p:titleStyle>
    <p:bodyStyle>
      <a:lvl1pPr marL="342900" marR="0" indent="-342900" algn="l" defTabSz="457200" rtl="0" latinLnBrk="0">
        <a:lnSpc>
          <a:spcPct val="100000"/>
        </a:lnSpc>
        <a:spcBef>
          <a:spcPts val="800"/>
        </a:spcBef>
        <a:spcAft>
          <a:spcPts val="0"/>
        </a:spcAft>
        <a:buClr>
          <a:srgbClr val="000000"/>
        </a:buClr>
        <a:buSzPct val="100000"/>
        <a:buFont typeface="Times New Roman"/>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457200" rtl="0" latinLnBrk="0">
        <a:lnSpc>
          <a:spcPct val="100000"/>
        </a:lnSpc>
        <a:spcBef>
          <a:spcPts val="800"/>
        </a:spcBef>
        <a:spcAft>
          <a:spcPts val="0"/>
        </a:spcAft>
        <a:buClr>
          <a:srgbClr val="000000"/>
        </a:buClr>
        <a:buSzPct val="100000"/>
        <a:buFont typeface="Times New Roman"/>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457200" rtl="0" latinLnBrk="0">
        <a:lnSpc>
          <a:spcPct val="100000"/>
        </a:lnSpc>
        <a:spcBef>
          <a:spcPts val="800"/>
        </a:spcBef>
        <a:spcAft>
          <a:spcPts val="0"/>
        </a:spcAft>
        <a:buClr>
          <a:srgbClr val="000000"/>
        </a:buClr>
        <a:buSzPct val="100000"/>
        <a:buFont typeface="Times New Roman"/>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457200" rtl="0" latinLnBrk="0">
        <a:lnSpc>
          <a:spcPct val="100000"/>
        </a:lnSpc>
        <a:spcBef>
          <a:spcPts val="800"/>
        </a:spcBef>
        <a:spcAft>
          <a:spcPts val="0"/>
        </a:spcAft>
        <a:buClr>
          <a:srgbClr val="000000"/>
        </a:buClr>
        <a:buSzPct val="100000"/>
        <a:buFont typeface="Times New Roman"/>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457200" rtl="0" latinLnBrk="0">
        <a:lnSpc>
          <a:spcPct val="100000"/>
        </a:lnSpc>
        <a:spcBef>
          <a:spcPts val="800"/>
        </a:spcBef>
        <a:spcAft>
          <a:spcPts val="0"/>
        </a:spcAft>
        <a:buClr>
          <a:srgbClr val="000000"/>
        </a:buClr>
        <a:buSzPct val="100000"/>
        <a:buFont typeface="Times New Roman"/>
        <a:buChar char="»"/>
        <a:tabLst/>
        <a:defRPr sz="3200" b="0" i="0" u="none" strike="noStrike" cap="none" spc="0" baseline="0">
          <a:solidFill>
            <a:srgbClr val="000000"/>
          </a:solidFill>
          <a:uFillTx/>
          <a:latin typeface="Arial"/>
          <a:ea typeface="Arial"/>
          <a:cs typeface="Arial"/>
          <a:sym typeface="Arial"/>
        </a:defRPr>
      </a:lvl5pPr>
      <a:lvl6pPr marL="0" marR="0" indent="0" algn="l" defTabSz="457200" rtl="0" latinLnBrk="0">
        <a:lnSpc>
          <a:spcPct val="100000"/>
        </a:lnSpc>
        <a:spcBef>
          <a:spcPts val="800"/>
        </a:spcBef>
        <a:spcAft>
          <a:spcPts val="0"/>
        </a:spcAft>
        <a:buClr>
          <a:srgbClr val="000000"/>
        </a:buClr>
        <a:buSzTx/>
        <a:buFont typeface="Times New Roman"/>
        <a:buNone/>
        <a:tabLst/>
        <a:defRPr sz="3200" b="0" i="0" u="none" strike="noStrike" cap="none" spc="0" baseline="0">
          <a:solidFill>
            <a:srgbClr val="000000"/>
          </a:solidFill>
          <a:uFillTx/>
          <a:latin typeface="Arial"/>
          <a:ea typeface="Arial"/>
          <a:cs typeface="Arial"/>
          <a:sym typeface="Arial"/>
        </a:defRPr>
      </a:lvl6pPr>
      <a:lvl7pPr marL="0" marR="0" indent="0" algn="l" defTabSz="457200" rtl="0" latinLnBrk="0">
        <a:lnSpc>
          <a:spcPct val="100000"/>
        </a:lnSpc>
        <a:spcBef>
          <a:spcPts val="800"/>
        </a:spcBef>
        <a:spcAft>
          <a:spcPts val="0"/>
        </a:spcAft>
        <a:buClr>
          <a:srgbClr val="000000"/>
        </a:buClr>
        <a:buSzTx/>
        <a:buFont typeface="Times New Roman"/>
        <a:buNone/>
        <a:tabLst/>
        <a:defRPr sz="3200" b="0" i="0" u="none" strike="noStrike" cap="none" spc="0" baseline="0">
          <a:solidFill>
            <a:srgbClr val="000000"/>
          </a:solidFill>
          <a:uFillTx/>
          <a:latin typeface="Arial"/>
          <a:ea typeface="Arial"/>
          <a:cs typeface="Arial"/>
          <a:sym typeface="Arial"/>
        </a:defRPr>
      </a:lvl7pPr>
      <a:lvl8pPr marL="0" marR="0" indent="0" algn="l" defTabSz="457200" rtl="0" latinLnBrk="0">
        <a:lnSpc>
          <a:spcPct val="100000"/>
        </a:lnSpc>
        <a:spcBef>
          <a:spcPts val="800"/>
        </a:spcBef>
        <a:spcAft>
          <a:spcPts val="0"/>
        </a:spcAft>
        <a:buClr>
          <a:srgbClr val="000000"/>
        </a:buClr>
        <a:buSzTx/>
        <a:buFont typeface="Times New Roman"/>
        <a:buNone/>
        <a:tabLst/>
        <a:defRPr sz="3200" b="0" i="0" u="none" strike="noStrike" cap="none" spc="0" baseline="0">
          <a:solidFill>
            <a:srgbClr val="000000"/>
          </a:solidFill>
          <a:uFillTx/>
          <a:latin typeface="Arial"/>
          <a:ea typeface="Arial"/>
          <a:cs typeface="Arial"/>
          <a:sym typeface="Arial"/>
        </a:defRPr>
      </a:lvl8pPr>
      <a:lvl9pPr marL="0" marR="0" indent="0" algn="l" defTabSz="457200" rtl="0" latinLnBrk="0">
        <a:lnSpc>
          <a:spcPct val="100000"/>
        </a:lnSpc>
        <a:spcBef>
          <a:spcPts val="800"/>
        </a:spcBef>
        <a:spcAft>
          <a:spcPts val="0"/>
        </a:spcAft>
        <a:buClr>
          <a:srgbClr val="000000"/>
        </a:buClr>
        <a:buSzTx/>
        <a:buFont typeface="Times New Roman"/>
        <a:buNone/>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chart" Target="../charts/char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image.png" descr="image.png"/>
          <p:cNvPicPr>
            <a:picLocks noChangeAspect="1"/>
          </p:cNvPicPr>
          <p:nvPr/>
        </p:nvPicPr>
        <p:blipFill>
          <a:blip r:embed="rId2"/>
          <a:stretch>
            <a:fillRect/>
          </a:stretch>
        </p:blipFill>
        <p:spPr>
          <a:xfrm>
            <a:off x="242885" y="2624134"/>
            <a:ext cx="6880229" cy="685807"/>
          </a:xfrm>
          <a:prstGeom prst="rect">
            <a:avLst/>
          </a:prstGeom>
          <a:ln w="12700">
            <a:miter lim="400000"/>
          </a:ln>
        </p:spPr>
      </p:pic>
      <p:sp>
        <p:nvSpPr>
          <p:cNvPr id="78" name="JNBS One JN and Rubicon -Program Scorecard"/>
          <p:cNvSpPr txBox="1"/>
          <p:nvPr/>
        </p:nvSpPr>
        <p:spPr>
          <a:xfrm>
            <a:off x="1017586" y="2766979"/>
            <a:ext cx="794226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2600" b="1">
                <a:solidFill>
                  <a:srgbClr val="002060"/>
                </a:solidFill>
                <a:latin typeface="Century Gothic"/>
                <a:ea typeface="Century Gothic"/>
                <a:cs typeface="Century Gothic"/>
                <a:sym typeface="Century Gothic"/>
              </a:defRPr>
            </a:lvl1pPr>
          </a:lstStyle>
          <a:p>
            <a:r>
              <a:rPr dirty="0"/>
              <a:t> </a:t>
            </a:r>
            <a:r>
              <a:rPr lang="en-US" dirty="0"/>
              <a:t>Jn Teller – Alchemy &amp; Alessa</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159" y="121297"/>
            <a:ext cx="584096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2060"/>
                </a:solidFill>
                <a:latin typeface="Calibri"/>
                <a:ea typeface="Calibri"/>
                <a:cs typeface="Calibri"/>
                <a:sym typeface="Calibri"/>
              </a:defRPr>
            </a:pPr>
            <a:r>
              <a:rPr lang="en-US" dirty="0"/>
              <a:t>Jn Teller – Development Support</a:t>
            </a:r>
          </a:p>
        </p:txBody>
      </p:sp>
      <p:sp>
        <p:nvSpPr>
          <p:cNvPr id="7" name="TextBox 6"/>
          <p:cNvSpPr txBox="1"/>
          <p:nvPr/>
        </p:nvSpPr>
        <p:spPr>
          <a:xfrm>
            <a:off x="5197151" y="692452"/>
            <a:ext cx="3079102"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IN" dirty="0"/>
              <a:t> </a:t>
            </a:r>
            <a:r>
              <a:rPr lang="en-IN" sz="2400" b="1" dirty="0">
                <a:solidFill>
                  <a:schemeClr val="bg1"/>
                </a:solidFill>
                <a:latin typeface="Calibri" pitchFamily="34" charset="0"/>
                <a:cs typeface="Calibri" pitchFamily="34" charset="0"/>
              </a:rPr>
              <a:t>Bug Summary</a:t>
            </a:r>
            <a:endParaRPr kumimoji="0" lang="en-IN" sz="2400" b="1" i="0" u="none" strike="noStrike" cap="none" spc="0" normalizeH="0" baseline="0" dirty="0">
              <a:ln>
                <a:noFill/>
              </a:ln>
              <a:solidFill>
                <a:schemeClr val="bg1"/>
              </a:solidFill>
              <a:effectLst/>
              <a:uFillTx/>
              <a:latin typeface="Calibri" pitchFamily="34" charset="0"/>
              <a:cs typeface="Calibri" pitchFamily="34" charset="0"/>
              <a:sym typeface="Times New Roman"/>
            </a:endParaRPr>
          </a:p>
        </p:txBody>
      </p:sp>
      <p:sp>
        <p:nvSpPr>
          <p:cNvPr id="8" name="TextBox 7">
            <a:extLst>
              <a:ext uri="{FF2B5EF4-FFF2-40B4-BE49-F238E27FC236}">
                <a16:creationId xmlns:a16="http://schemas.microsoft.com/office/drawing/2014/main" xmlns="" id="{FE1F36EF-C0AA-4F41-B252-E6C1E7E42103}"/>
              </a:ext>
            </a:extLst>
          </p:cNvPr>
          <p:cNvSpPr txBox="1"/>
          <p:nvPr/>
        </p:nvSpPr>
        <p:spPr>
          <a:xfrm>
            <a:off x="503117" y="824282"/>
            <a:ext cx="3375498" cy="307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457200" rtl="0" fontAlgn="auto" latinLnBrk="0" hangingPunct="0">
              <a:lnSpc>
                <a:spcPct val="100000"/>
              </a:lnSpc>
              <a:spcBef>
                <a:spcPts val="0"/>
              </a:spcBef>
              <a:spcAft>
                <a:spcPts val="0"/>
              </a:spcAft>
              <a:buClrTx/>
              <a:buSzTx/>
              <a:tabLst/>
            </a:pPr>
            <a:r>
              <a:rPr kumimoji="0" lang="en-US" sz="1400" b="0" i="0" u="none" strike="noStrike" cap="none" spc="0" normalizeH="0" baseline="0" dirty="0">
                <a:ln>
                  <a:noFill/>
                </a:ln>
                <a:solidFill>
                  <a:srgbClr val="000000"/>
                </a:solidFill>
                <a:effectLst/>
                <a:uFillTx/>
                <a:latin typeface="Trebuchet MS" panose="020B0603020202020204" pitchFamily="34" charset="0"/>
                <a:sym typeface="Times New Roman"/>
              </a:rPr>
              <a:t>.</a:t>
            </a:r>
          </a:p>
        </p:txBody>
      </p:sp>
      <p:grpSp>
        <p:nvGrpSpPr>
          <p:cNvPr id="10" name="Group 9">
            <a:extLst>
              <a:ext uri="{FF2B5EF4-FFF2-40B4-BE49-F238E27FC236}">
                <a16:creationId xmlns:a16="http://schemas.microsoft.com/office/drawing/2014/main" xmlns="" id="{A630A435-300C-4A20-8ABA-3D1742D3FC78}"/>
              </a:ext>
            </a:extLst>
          </p:cNvPr>
          <p:cNvGrpSpPr/>
          <p:nvPr/>
        </p:nvGrpSpPr>
        <p:grpSpPr>
          <a:xfrm>
            <a:off x="285201" y="3072910"/>
            <a:ext cx="5920188" cy="3463692"/>
            <a:chOff x="141879" y="2932903"/>
            <a:chExt cx="3953596" cy="3328708"/>
          </a:xfrm>
        </p:grpSpPr>
        <p:pic>
          <p:nvPicPr>
            <p:cNvPr id="11" name="image.png" descr="image.png">
              <a:extLst>
                <a:ext uri="{FF2B5EF4-FFF2-40B4-BE49-F238E27FC236}">
                  <a16:creationId xmlns:a16="http://schemas.microsoft.com/office/drawing/2014/main" xmlns="" id="{8E33320B-0675-49A8-A156-0EB78348571B}"/>
                </a:ext>
              </a:extLst>
            </p:cNvPr>
            <p:cNvPicPr>
              <a:picLocks noChangeAspect="1"/>
            </p:cNvPicPr>
            <p:nvPr/>
          </p:nvPicPr>
          <p:blipFill>
            <a:blip r:embed="rId3"/>
            <a:srcRect l="20825" r="20100"/>
            <a:stretch>
              <a:fillRect/>
            </a:stretch>
          </p:blipFill>
          <p:spPr>
            <a:xfrm>
              <a:off x="141879" y="2952078"/>
              <a:ext cx="3675079" cy="400105"/>
            </a:xfrm>
            <a:prstGeom prst="rect">
              <a:avLst/>
            </a:prstGeom>
            <a:ln w="12700">
              <a:miter lim="400000"/>
            </a:ln>
          </p:spPr>
        </p:pic>
        <p:sp>
          <p:nvSpPr>
            <p:cNvPr id="12" name="TextBox 11">
              <a:extLst>
                <a:ext uri="{FF2B5EF4-FFF2-40B4-BE49-F238E27FC236}">
                  <a16:creationId xmlns:a16="http://schemas.microsoft.com/office/drawing/2014/main" xmlns="" id="{A1BBF69C-4DBC-4AAA-8241-2DACFDFCBB81}"/>
                </a:ext>
              </a:extLst>
            </p:cNvPr>
            <p:cNvSpPr txBox="1"/>
            <p:nvPr/>
          </p:nvSpPr>
          <p:spPr>
            <a:xfrm>
              <a:off x="287407" y="2986025"/>
              <a:ext cx="2843712" cy="292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IN" sz="1300" b="1" dirty="0">
                  <a:solidFill>
                    <a:schemeClr val="bg1"/>
                  </a:solidFill>
                  <a:latin typeface="Arial" pitchFamily="34" charset="0"/>
                  <a:cs typeface="Arial" pitchFamily="34" charset="0"/>
                </a:rPr>
                <a:t>Key Accomplishments </a:t>
              </a:r>
            </a:p>
          </p:txBody>
        </p:sp>
        <p:grpSp>
          <p:nvGrpSpPr>
            <p:cNvPr id="13" name="Group">
              <a:extLst>
                <a:ext uri="{FF2B5EF4-FFF2-40B4-BE49-F238E27FC236}">
                  <a16:creationId xmlns:a16="http://schemas.microsoft.com/office/drawing/2014/main" xmlns="" id="{D3C70D25-4D6E-4591-ABE0-05E99D2925C0}"/>
                </a:ext>
              </a:extLst>
            </p:cNvPr>
            <p:cNvGrpSpPr/>
            <p:nvPr/>
          </p:nvGrpSpPr>
          <p:grpSpPr>
            <a:xfrm>
              <a:off x="3538440" y="2932903"/>
              <a:ext cx="557035" cy="438453"/>
              <a:chOff x="0" y="-1"/>
              <a:chExt cx="644666" cy="543110"/>
            </a:xfrm>
          </p:grpSpPr>
          <p:sp>
            <p:nvSpPr>
              <p:cNvPr id="15" name="Circle">
                <a:extLst>
                  <a:ext uri="{FF2B5EF4-FFF2-40B4-BE49-F238E27FC236}">
                    <a16:creationId xmlns:a16="http://schemas.microsoft.com/office/drawing/2014/main" xmlns="" id="{EF6DC6F0-FCA2-4679-820E-F49537493E98}"/>
                  </a:ext>
                </a:extLst>
              </p:cNvPr>
              <p:cNvSpPr/>
              <p:nvPr/>
            </p:nvSpPr>
            <p:spPr>
              <a:xfrm>
                <a:off x="-1" y="-2"/>
                <a:ext cx="544240" cy="543112"/>
              </a:xfrm>
              <a:prstGeom prst="ellipse">
                <a:avLst/>
              </a:prstGeom>
              <a:solidFill>
                <a:srgbClr val="F2F2F2"/>
              </a:solidFill>
              <a:ln w="3240" cap="flat">
                <a:solidFill>
                  <a:srgbClr val="385D8A"/>
                </a:solidFill>
                <a:custDash>
                  <a:ds d="300000" sp="400000"/>
                </a:custDash>
                <a:miter lim="800000"/>
              </a:ln>
              <a:effectLst/>
            </p:spPr>
            <p:txBody>
              <a:bodyPr wrap="square" lIns="45718" tIns="45718" rIns="45718" bIns="45718" numCol="1" anchor="ctr">
                <a:noAutofit/>
              </a:bodyPr>
              <a:lstStyle/>
              <a:p>
                <a:pPr defTabSz="914400">
                  <a:defRPr sz="1100">
                    <a:latin typeface="Arial"/>
                    <a:ea typeface="Arial"/>
                    <a:cs typeface="Arial"/>
                    <a:sym typeface="Arial"/>
                  </a:defRPr>
                </a:pPr>
                <a:endParaRPr/>
              </a:p>
            </p:txBody>
          </p:sp>
          <p:pic>
            <p:nvPicPr>
              <p:cNvPr id="16" name="image.png" descr="image.png">
                <a:extLst>
                  <a:ext uri="{FF2B5EF4-FFF2-40B4-BE49-F238E27FC236}">
                    <a16:creationId xmlns:a16="http://schemas.microsoft.com/office/drawing/2014/main" xmlns="" id="{4BF0E824-1209-434F-B410-6B791BD0A069}"/>
                  </a:ext>
                </a:extLst>
              </p:cNvPr>
              <p:cNvPicPr>
                <a:picLocks noChangeAspect="1"/>
              </p:cNvPicPr>
              <p:nvPr/>
            </p:nvPicPr>
            <p:blipFill>
              <a:blip r:embed="rId4"/>
              <a:stretch>
                <a:fillRect/>
              </a:stretch>
            </p:blipFill>
            <p:spPr>
              <a:xfrm>
                <a:off x="131239" y="71544"/>
                <a:ext cx="513427" cy="428011"/>
              </a:xfrm>
              <a:prstGeom prst="rect">
                <a:avLst/>
              </a:prstGeom>
              <a:ln w="12700" cap="flat">
                <a:noFill/>
                <a:miter lim="400000"/>
              </a:ln>
              <a:effectLst/>
            </p:spPr>
          </p:pic>
        </p:grpSp>
        <p:sp>
          <p:nvSpPr>
            <p:cNvPr id="14" name="Rectangle">
              <a:extLst>
                <a:ext uri="{FF2B5EF4-FFF2-40B4-BE49-F238E27FC236}">
                  <a16:creationId xmlns:a16="http://schemas.microsoft.com/office/drawing/2014/main" xmlns="" id="{D7A5524E-182D-43A0-A943-5B414A9CCA97}"/>
                </a:ext>
              </a:extLst>
            </p:cNvPr>
            <p:cNvSpPr/>
            <p:nvPr/>
          </p:nvSpPr>
          <p:spPr>
            <a:xfrm>
              <a:off x="141879" y="3392666"/>
              <a:ext cx="3866821" cy="2868945"/>
            </a:xfrm>
            <a:prstGeom prst="rect">
              <a:avLst/>
            </a:prstGeom>
            <a:solidFill>
              <a:srgbClr val="F2F2F2"/>
            </a:solidFill>
            <a:ln w="3240" cap="flat">
              <a:solidFill>
                <a:srgbClr val="385D8A"/>
              </a:solidFill>
              <a:custDash>
                <a:ds d="300000" sp="400000"/>
              </a:custDash>
              <a:round/>
            </a:ln>
            <a:effectLst/>
          </p:spPr>
          <p:txBody>
            <a:bodyPr wrap="square" lIns="45718" tIns="45718" rIns="45718" bIns="45718" numCol="1" anchor="t">
              <a:noAutofit/>
            </a:bodyPr>
            <a:lstStyle/>
            <a:p>
              <a:pPr marL="285750" indent="-285750">
                <a:buFont typeface="Courier New" panose="02070309020205020404" pitchFamily="49" charset="0"/>
                <a:buChar char="o"/>
              </a:pPr>
              <a:r>
                <a:rPr lang="en-US" sz="1200" dirty="0">
                  <a:latin typeface="Trebuchet MS" panose="020B0603020202020204" pitchFamily="34" charset="0"/>
                </a:rPr>
                <a:t>Created a REST </a:t>
              </a:r>
              <a:r>
                <a:rPr lang="en-US" sz="1200" dirty="0">
                  <a:solidFill>
                    <a:srgbClr val="00B0F0"/>
                  </a:solidFill>
                  <a:latin typeface="Trebuchet MS" panose="020B0603020202020204" pitchFamily="34" charset="0"/>
                </a:rPr>
                <a:t>API Wrapper Service </a:t>
              </a:r>
              <a:r>
                <a:rPr lang="en-US" sz="1200" dirty="0">
                  <a:latin typeface="Trebuchet MS" panose="020B0603020202020204" pitchFamily="34" charset="0"/>
                </a:rPr>
                <a:t>in JNLive Business to call SOA/HLS Services independently for performance testing using Postman.</a:t>
              </a:r>
            </a:p>
            <a:p>
              <a:pPr marL="285750" indent="-285750">
                <a:buFont typeface="Courier New" panose="02070309020205020404" pitchFamily="49" charset="0"/>
                <a:buChar char="o"/>
              </a:pPr>
              <a:r>
                <a:rPr lang="en-US" sz="1200" dirty="0">
                  <a:latin typeface="Trebuchet MS" panose="020B0603020202020204" pitchFamily="34" charset="0"/>
                </a:rPr>
                <a:t>Successfully able to call GetCountries() Service through Postman and JMeter</a:t>
              </a:r>
            </a:p>
            <a:p>
              <a:pPr marL="285750" indent="-285750">
                <a:buFont typeface="Courier New" panose="02070309020205020404" pitchFamily="49" charset="0"/>
                <a:buChar char="o"/>
              </a:pPr>
              <a:r>
                <a:rPr lang="en-US" sz="1200" dirty="0">
                  <a:latin typeface="Trebuchet MS" panose="020B0603020202020204" pitchFamily="34" charset="0"/>
                </a:rPr>
                <a:t>Integrated the HLS/SOA Wrapper API Service Methods for WIRE/RTGS/ACH</a:t>
              </a:r>
            </a:p>
            <a:p>
              <a:pPr marL="285750" indent="-285750">
                <a:buFont typeface="Courier New" panose="02070309020205020404" pitchFamily="49" charset="0"/>
                <a:buChar char="o"/>
              </a:pPr>
              <a:r>
                <a:rPr lang="en-US" sz="1200" b="1" dirty="0">
                  <a:solidFill>
                    <a:srgbClr val="00B0F0"/>
                  </a:solidFill>
                  <a:latin typeface="Trebuchet MS" panose="020B0603020202020204" pitchFamily="34" charset="0"/>
                </a:rPr>
                <a:t>RTGS Transfer: </a:t>
              </a:r>
              <a:r>
                <a:rPr lang="en-US" sz="1200" dirty="0">
                  <a:latin typeface="Trebuchet MS" panose="020B0603020202020204" pitchFamily="34" charset="0"/>
                </a:rPr>
                <a:t>Investigated and listed all the methods involved in RTGS Transaction workflow and started integrating the API methods.</a:t>
              </a:r>
            </a:p>
            <a:p>
              <a:pPr marL="285750" indent="-285750">
                <a:buFont typeface="Courier New" panose="02070309020205020404" pitchFamily="49" charset="0"/>
                <a:buChar char="o"/>
              </a:pPr>
              <a:r>
                <a:rPr lang="en-US" sz="1200" dirty="0">
                  <a:solidFill>
                    <a:srgbClr val="00B0F0"/>
                  </a:solidFill>
                  <a:latin typeface="Trebuchet MS" panose="020B0603020202020204" pitchFamily="34" charset="0"/>
                </a:rPr>
                <a:t>ACH Transfer: </a:t>
              </a:r>
              <a:r>
                <a:rPr lang="en-US" sz="1200" dirty="0">
                  <a:latin typeface="Trebuchet MS" panose="020B0603020202020204" pitchFamily="34" charset="0"/>
                </a:rPr>
                <a:t>Investigated and listed all the methods involved in ACH Transaction workflow and started integrating the API methods.</a:t>
              </a:r>
            </a:p>
            <a:p>
              <a:pPr marL="285750" indent="-285750">
                <a:buFont typeface="Courier New" panose="02070309020205020404" pitchFamily="49" charset="0"/>
                <a:buChar char="o"/>
              </a:pPr>
              <a:r>
                <a:rPr lang="en-US" sz="1200" dirty="0">
                  <a:solidFill>
                    <a:srgbClr val="00B0F0"/>
                  </a:solidFill>
                  <a:latin typeface="Trebuchet MS" panose="020B0603020202020204" pitchFamily="34" charset="0"/>
                </a:rPr>
                <a:t>WIRE Transfer: </a:t>
              </a:r>
              <a:r>
                <a:rPr lang="en-US" sz="1200" dirty="0">
                  <a:latin typeface="Trebuchet MS" panose="020B0603020202020204" pitchFamily="34" charset="0"/>
                </a:rPr>
                <a:t>Investigated and listed all the methods involved in WIRE Transaction workflow and started integrating the API methods.</a:t>
              </a:r>
            </a:p>
            <a:p>
              <a:pPr marL="285750" indent="-285750">
                <a:buFont typeface="Courier New" panose="02070309020205020404" pitchFamily="49" charset="0"/>
                <a:buChar char="o"/>
              </a:pPr>
              <a:r>
                <a:rPr lang="en-US" sz="1200" dirty="0">
                  <a:latin typeface="Trebuchet MS" panose="020B0603020202020204" pitchFamily="34" charset="0"/>
                </a:rPr>
                <a:t>Implemented Swagger to test the HLS Wrapper API Service Methods </a:t>
              </a:r>
            </a:p>
            <a:p>
              <a:pPr marL="285750" indent="-285750">
                <a:buFont typeface="Courier New" panose="02070309020205020404" pitchFamily="49" charset="0"/>
                <a:buChar char="o"/>
              </a:pPr>
              <a:r>
                <a:rPr lang="en-US" sz="1200" dirty="0">
                  <a:latin typeface="Trebuchet MS" panose="020B0603020202020204" pitchFamily="34" charset="0"/>
                </a:rPr>
                <a:t>Giving </a:t>
              </a:r>
              <a:r>
                <a:rPr lang="en-US" sz="1200" dirty="0">
                  <a:solidFill>
                    <a:srgbClr val="00B0F0"/>
                  </a:solidFill>
                  <a:latin typeface="Trebuchet MS" panose="020B0603020202020204" pitchFamily="34" charset="0"/>
                </a:rPr>
                <a:t>KT on Teller modules </a:t>
              </a:r>
              <a:r>
                <a:rPr lang="en-US" sz="1200" dirty="0">
                  <a:latin typeface="Trebuchet MS" panose="020B0603020202020204" pitchFamily="34" charset="0"/>
                </a:rPr>
                <a:t>to the QA team on Backend.</a:t>
              </a:r>
            </a:p>
            <a:p>
              <a:pPr marL="285750" indent="-285750">
                <a:buFont typeface="Courier New" panose="02070309020205020404" pitchFamily="49" charset="0"/>
                <a:buChar char="o"/>
              </a:pPr>
              <a:r>
                <a:rPr lang="en-US" sz="1200" dirty="0">
                  <a:latin typeface="Trebuchet MS" panose="020B0603020202020204" pitchFamily="34" charset="0"/>
                </a:rPr>
                <a:t>Preparing the DB scripts for Testcases.</a:t>
              </a:r>
            </a:p>
            <a:p>
              <a:endParaRPr lang="en-US" sz="1200" dirty="0">
                <a:latin typeface="Trebuchet MS" panose="020B0603020202020204" pitchFamily="34" charset="0"/>
              </a:endParaRPr>
            </a:p>
            <a:p>
              <a:pPr marL="285750" indent="-285750">
                <a:buFont typeface="Courier New" panose="02070309020205020404" pitchFamily="49" charset="0"/>
                <a:buChar char="o"/>
              </a:pPr>
              <a:endParaRPr lang="en-US" sz="1200" dirty="0">
                <a:latin typeface="Trebuchet MS" panose="020B0603020202020204" pitchFamily="34" charset="0"/>
              </a:endParaRPr>
            </a:p>
            <a:p>
              <a:pPr marL="285750" indent="-285750">
                <a:buFont typeface="Courier New" panose="02070309020205020404" pitchFamily="49" charset="0"/>
                <a:buChar char="o"/>
              </a:pPr>
              <a:endParaRPr lang="en-US" sz="1200" dirty="0">
                <a:latin typeface="Trebuchet MS" panose="020B0603020202020204" pitchFamily="34" charset="0"/>
              </a:endParaRPr>
            </a:p>
            <a:p>
              <a:pPr marL="285750" indent="-285750">
                <a:buFont typeface="Courier New" panose="02070309020205020404" pitchFamily="49" charset="0"/>
                <a:buChar char="o"/>
              </a:pPr>
              <a:endParaRPr lang="en-US" sz="1200" dirty="0">
                <a:latin typeface="Trebuchet MS" panose="020B0603020202020204" pitchFamily="34" charset="0"/>
              </a:endParaRPr>
            </a:p>
            <a:p>
              <a:pPr marL="285750" indent="-285750">
                <a:buFont typeface="Courier New" panose="02070309020205020404" pitchFamily="49" charset="0"/>
                <a:buChar char="o"/>
              </a:pPr>
              <a:endParaRPr lang="en-US" sz="1200" dirty="0">
                <a:latin typeface="Trebuchet MS" panose="020B0603020202020204" pitchFamily="34" charset="0"/>
              </a:endParaRPr>
            </a:p>
            <a:p>
              <a:pPr marL="285750" indent="-285750">
                <a:buFont typeface="Courier New" panose="02070309020205020404" pitchFamily="49" charset="0"/>
                <a:buChar char="o"/>
              </a:pPr>
              <a:endParaRPr lang="en-US" sz="1200" dirty="0">
                <a:latin typeface="Trebuchet MS" panose="020B0603020202020204" pitchFamily="34" charset="0"/>
              </a:endParaRPr>
            </a:p>
          </p:txBody>
        </p:sp>
      </p:grpSp>
      <p:grpSp>
        <p:nvGrpSpPr>
          <p:cNvPr id="17" name="Group 16">
            <a:extLst>
              <a:ext uri="{FF2B5EF4-FFF2-40B4-BE49-F238E27FC236}">
                <a16:creationId xmlns:a16="http://schemas.microsoft.com/office/drawing/2014/main" xmlns="" id="{4F9B4C30-5339-414C-86A2-828FBE3E2CCB}"/>
              </a:ext>
            </a:extLst>
          </p:cNvPr>
          <p:cNvGrpSpPr/>
          <p:nvPr/>
        </p:nvGrpSpPr>
        <p:grpSpPr>
          <a:xfrm>
            <a:off x="6384194" y="3104090"/>
            <a:ext cx="5550845" cy="3432511"/>
            <a:chOff x="5172977" y="3523033"/>
            <a:chExt cx="3866820" cy="3297528"/>
          </a:xfrm>
        </p:grpSpPr>
        <p:grpSp>
          <p:nvGrpSpPr>
            <p:cNvPr id="18" name="Group 17">
              <a:extLst>
                <a:ext uri="{FF2B5EF4-FFF2-40B4-BE49-F238E27FC236}">
                  <a16:creationId xmlns:a16="http://schemas.microsoft.com/office/drawing/2014/main" xmlns="" id="{23B27336-EBCA-4383-9B94-1361AC372000}"/>
                </a:ext>
              </a:extLst>
            </p:cNvPr>
            <p:cNvGrpSpPr/>
            <p:nvPr/>
          </p:nvGrpSpPr>
          <p:grpSpPr>
            <a:xfrm>
              <a:off x="5172977" y="3523033"/>
              <a:ext cx="3866820" cy="3297528"/>
              <a:chOff x="141879" y="2932902"/>
              <a:chExt cx="3866820" cy="3297528"/>
            </a:xfrm>
          </p:grpSpPr>
          <p:pic>
            <p:nvPicPr>
              <p:cNvPr id="20" name="image.png" descr="image.png">
                <a:extLst>
                  <a:ext uri="{FF2B5EF4-FFF2-40B4-BE49-F238E27FC236}">
                    <a16:creationId xmlns:a16="http://schemas.microsoft.com/office/drawing/2014/main" xmlns="" id="{DEBE307A-C7EB-456A-8FA6-D00FAEDE9141}"/>
                  </a:ext>
                </a:extLst>
              </p:cNvPr>
              <p:cNvPicPr>
                <a:picLocks noChangeAspect="1"/>
              </p:cNvPicPr>
              <p:nvPr/>
            </p:nvPicPr>
            <p:blipFill>
              <a:blip r:embed="rId3"/>
              <a:srcRect l="20825" r="20100"/>
              <a:stretch>
                <a:fillRect/>
              </a:stretch>
            </p:blipFill>
            <p:spPr>
              <a:xfrm>
                <a:off x="141879" y="2952078"/>
                <a:ext cx="3675079" cy="400105"/>
              </a:xfrm>
              <a:prstGeom prst="rect">
                <a:avLst/>
              </a:prstGeom>
              <a:ln w="12700">
                <a:miter lim="400000"/>
              </a:ln>
            </p:spPr>
          </p:pic>
          <p:sp>
            <p:nvSpPr>
              <p:cNvPr id="21" name="TextBox 20">
                <a:extLst>
                  <a:ext uri="{FF2B5EF4-FFF2-40B4-BE49-F238E27FC236}">
                    <a16:creationId xmlns:a16="http://schemas.microsoft.com/office/drawing/2014/main" xmlns="" id="{B387F630-E7C1-48D1-94F6-A1912B04B5D1}"/>
                  </a:ext>
                </a:extLst>
              </p:cNvPr>
              <p:cNvSpPr txBox="1"/>
              <p:nvPr/>
            </p:nvSpPr>
            <p:spPr>
              <a:xfrm>
                <a:off x="287407" y="2986025"/>
                <a:ext cx="2843712" cy="292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IN" sz="1300" b="1" dirty="0">
                    <a:solidFill>
                      <a:schemeClr val="bg1"/>
                    </a:solidFill>
                    <a:latin typeface="Arial" pitchFamily="34" charset="0"/>
                    <a:cs typeface="Arial" pitchFamily="34" charset="0"/>
                  </a:rPr>
                  <a:t>Upcoming Activities</a:t>
                </a:r>
                <a:endParaRPr kumimoji="0" lang="en-IN" sz="1300" b="1" i="0" u="none" strike="noStrike" cap="none" spc="0" normalizeH="0" baseline="0" dirty="0">
                  <a:ln>
                    <a:noFill/>
                  </a:ln>
                  <a:solidFill>
                    <a:schemeClr val="bg1"/>
                  </a:solidFill>
                  <a:effectLst/>
                  <a:uFillTx/>
                  <a:latin typeface="Arial" pitchFamily="34" charset="0"/>
                  <a:cs typeface="Arial" pitchFamily="34" charset="0"/>
                  <a:sym typeface="Times New Roman"/>
                </a:endParaRPr>
              </a:p>
            </p:txBody>
          </p:sp>
          <p:sp>
            <p:nvSpPr>
              <p:cNvPr id="22" name="Circle">
                <a:extLst>
                  <a:ext uri="{FF2B5EF4-FFF2-40B4-BE49-F238E27FC236}">
                    <a16:creationId xmlns:a16="http://schemas.microsoft.com/office/drawing/2014/main" xmlns="" id="{41D54A76-8F31-4B1D-8B65-AD6BDCBFD68A}"/>
                  </a:ext>
                </a:extLst>
              </p:cNvPr>
              <p:cNvSpPr/>
              <p:nvPr/>
            </p:nvSpPr>
            <p:spPr>
              <a:xfrm>
                <a:off x="3538439" y="2932902"/>
                <a:ext cx="470260" cy="438455"/>
              </a:xfrm>
              <a:prstGeom prst="ellipse">
                <a:avLst/>
              </a:prstGeom>
              <a:solidFill>
                <a:srgbClr val="F2F2F2"/>
              </a:solidFill>
              <a:ln w="3240" cap="flat">
                <a:solidFill>
                  <a:srgbClr val="385D8A"/>
                </a:solidFill>
                <a:custDash>
                  <a:ds d="300000" sp="400000"/>
                </a:custDash>
                <a:miter lim="800000"/>
              </a:ln>
              <a:effectLst/>
            </p:spPr>
            <p:txBody>
              <a:bodyPr wrap="square" lIns="45718" tIns="45718" rIns="45718" bIns="45718" numCol="1" anchor="ctr">
                <a:noAutofit/>
              </a:bodyPr>
              <a:lstStyle/>
              <a:p>
                <a:pPr defTabSz="914400">
                  <a:defRPr sz="1100">
                    <a:latin typeface="Arial"/>
                    <a:ea typeface="Arial"/>
                    <a:cs typeface="Arial"/>
                    <a:sym typeface="Arial"/>
                  </a:defRPr>
                </a:pPr>
                <a:endParaRPr/>
              </a:p>
            </p:txBody>
          </p:sp>
          <p:sp>
            <p:nvSpPr>
              <p:cNvPr id="23" name="Rectangle">
                <a:extLst>
                  <a:ext uri="{FF2B5EF4-FFF2-40B4-BE49-F238E27FC236}">
                    <a16:creationId xmlns:a16="http://schemas.microsoft.com/office/drawing/2014/main" xmlns="" id="{315E317C-0B04-4ABD-90DB-622F95C1F143}"/>
                  </a:ext>
                </a:extLst>
              </p:cNvPr>
              <p:cNvSpPr/>
              <p:nvPr/>
            </p:nvSpPr>
            <p:spPr>
              <a:xfrm>
                <a:off x="141879" y="3392667"/>
                <a:ext cx="3839352" cy="2837763"/>
              </a:xfrm>
              <a:prstGeom prst="rect">
                <a:avLst/>
              </a:prstGeom>
              <a:solidFill>
                <a:srgbClr val="F2F2F2"/>
              </a:solidFill>
              <a:ln w="3240" cap="flat">
                <a:solidFill>
                  <a:srgbClr val="385D8A"/>
                </a:solidFill>
                <a:custDash>
                  <a:ds d="300000" sp="400000"/>
                </a:custDash>
                <a:round/>
              </a:ln>
              <a:effectLst/>
            </p:spPr>
            <p:txBody>
              <a:bodyPr wrap="square" lIns="45718" tIns="45718" rIns="45718" bIns="45718" numCol="1" anchor="t">
                <a:noAutofit/>
              </a:bodyPr>
              <a:lstStyle/>
              <a:p>
                <a:pPr marL="285750" indent="-285750">
                  <a:buFont typeface="Courier New" panose="02070309020205020404" pitchFamily="49" charset="0"/>
                  <a:buChar char="o"/>
                </a:pPr>
                <a:r>
                  <a:rPr lang="en-US" sz="1200" dirty="0">
                    <a:solidFill>
                      <a:srgbClr val="00B0F0"/>
                    </a:solidFill>
                    <a:latin typeface="Trebuchet MS" panose="020B0603020202020204" pitchFamily="34" charset="0"/>
                  </a:rPr>
                  <a:t>JMeter Scripts</a:t>
                </a:r>
                <a:r>
                  <a:rPr lang="en-US" sz="1200" dirty="0">
                    <a:latin typeface="Trebuchet MS" panose="020B0603020202020204" pitchFamily="34" charset="0"/>
                  </a:rPr>
                  <a:t> Preparation for WIRE/RTGS/ACH</a:t>
                </a:r>
              </a:p>
              <a:p>
                <a:pPr marL="285750" indent="-285750">
                  <a:buFont typeface="Courier New" panose="02070309020205020404" pitchFamily="49" charset="0"/>
                  <a:buChar char="o"/>
                </a:pPr>
                <a:r>
                  <a:rPr lang="en-US" sz="1200" dirty="0">
                    <a:latin typeface="Trebuchet MS" panose="020B0603020202020204" pitchFamily="34" charset="0"/>
                  </a:rPr>
                  <a:t>Performance testing using JMeter for WIRE/RTGS/ACH</a:t>
                </a:r>
              </a:p>
              <a:p>
                <a:pPr marL="285750" indent="-285750">
                  <a:buFont typeface="Courier New" panose="02070309020205020404" pitchFamily="49" charset="0"/>
                  <a:buChar char="o"/>
                </a:pPr>
                <a:r>
                  <a:rPr lang="en-US" sz="1200" dirty="0">
                    <a:latin typeface="Trebuchet MS" panose="020B0603020202020204" pitchFamily="34" charset="0"/>
                  </a:rPr>
                  <a:t>Analysis and report preparation on performance at transaction level. Need to investigate API services for </a:t>
                </a:r>
                <a:r>
                  <a:rPr lang="en-US" sz="1200" dirty="0">
                    <a:solidFill>
                      <a:srgbClr val="00B0F0"/>
                    </a:solidFill>
                    <a:latin typeface="Trebuchet MS" panose="020B0603020202020204" pitchFamily="34" charset="0"/>
                  </a:rPr>
                  <a:t>CashwithDrawal</a:t>
                </a:r>
                <a:r>
                  <a:rPr lang="en-US" sz="1200" dirty="0">
                    <a:latin typeface="Trebuchet MS" panose="020B0603020202020204" pitchFamily="34" charset="0"/>
                  </a:rPr>
                  <a:t> and </a:t>
                </a:r>
                <a:r>
                  <a:rPr lang="en-US" sz="1200" dirty="0">
                    <a:solidFill>
                      <a:srgbClr val="00B0F0"/>
                    </a:solidFill>
                    <a:latin typeface="Trebuchet MS" panose="020B0603020202020204" pitchFamily="34" charset="0"/>
                  </a:rPr>
                  <a:t>CashDeposit</a:t>
                </a:r>
              </a:p>
              <a:p>
                <a:pPr marL="285750" indent="-285750">
                  <a:buFont typeface="Courier New" panose="02070309020205020404" pitchFamily="49" charset="0"/>
                  <a:buChar char="o"/>
                </a:pPr>
                <a:r>
                  <a:rPr lang="en-US" sz="1200" dirty="0">
                    <a:latin typeface="Trebuchet MS" panose="020B0603020202020204" pitchFamily="34" charset="0"/>
                  </a:rPr>
                  <a:t>Need to create a Technical document on </a:t>
                </a:r>
                <a:r>
                  <a:rPr lang="en-US" sz="1200" dirty="0">
                    <a:solidFill>
                      <a:schemeClr val="tx1"/>
                    </a:solidFill>
                    <a:latin typeface="Trebuchet MS" panose="020B0603020202020204" pitchFamily="34" charset="0"/>
                  </a:rPr>
                  <a:t>CashwithDrawal and CashDeposit</a:t>
                </a:r>
              </a:p>
              <a:p>
                <a:r>
                  <a:rPr lang="en-US" sz="1200" dirty="0">
                    <a:latin typeface="Trebuchet MS" panose="020B0603020202020204" pitchFamily="34" charset="0"/>
                  </a:rPr>
                  <a:t>      On Workflow</a:t>
                </a:r>
              </a:p>
              <a:p>
                <a:endParaRPr lang="en-US" sz="1200" dirty="0">
                  <a:latin typeface="Trebuchet MS" panose="020B0603020202020204" pitchFamily="34" charset="0"/>
                </a:endParaRPr>
              </a:p>
              <a:p>
                <a:pPr marR="0" algn="l" defTabSz="457200" rtl="0" fontAlgn="auto" latinLnBrk="0" hangingPunct="0">
                  <a:spcBef>
                    <a:spcPts val="0"/>
                  </a:spcBef>
                  <a:spcAft>
                    <a:spcPts val="0"/>
                  </a:spcAft>
                  <a:buClrTx/>
                  <a:buSzTx/>
                  <a:tabLst/>
                </a:pPr>
                <a:endParaRPr lang="en-US" sz="1200" dirty="0">
                  <a:latin typeface="Trebuchet MS" panose="020B0603020202020204" pitchFamily="34" charset="0"/>
                </a:endParaRPr>
              </a:p>
              <a:p>
                <a:pPr marL="285750" marR="0" indent="-285750" algn="l" defTabSz="457200" rtl="0" fontAlgn="auto" latinLnBrk="0" hangingPunct="0">
                  <a:spcBef>
                    <a:spcPts val="0"/>
                  </a:spcBef>
                  <a:spcAft>
                    <a:spcPts val="0"/>
                  </a:spcAft>
                  <a:buClrTx/>
                  <a:buSzTx/>
                  <a:buFont typeface="Courier New" panose="02070309020205020404" pitchFamily="49" charset="0"/>
                  <a:buChar char="o"/>
                  <a:tabLst/>
                </a:pPr>
                <a:endParaRPr lang="en-US" sz="1200" dirty="0">
                  <a:latin typeface="Trebuchet MS" panose="020B0603020202020204" pitchFamily="34" charset="0"/>
                </a:endParaRPr>
              </a:p>
              <a:p>
                <a:pPr marL="285750" marR="0" indent="-285750" algn="l" defTabSz="457200" rtl="0" fontAlgn="auto" latinLnBrk="0" hangingPunct="0">
                  <a:spcBef>
                    <a:spcPts val="0"/>
                  </a:spcBef>
                  <a:spcAft>
                    <a:spcPts val="0"/>
                  </a:spcAft>
                  <a:buClrTx/>
                  <a:buSzTx/>
                  <a:buFont typeface="Courier New" panose="02070309020205020404" pitchFamily="49" charset="0"/>
                  <a:buChar char="o"/>
                  <a:tabLst/>
                </a:pPr>
                <a:endParaRPr lang="en-US" sz="1200" dirty="0">
                  <a:latin typeface="Trebuchet MS" panose="020B0603020202020204" pitchFamily="34" charset="0"/>
                </a:endParaRPr>
              </a:p>
              <a:p>
                <a:pPr marL="285750" marR="0" indent="-285750" algn="l" defTabSz="457200" rtl="0" fontAlgn="auto" latinLnBrk="0" hangingPunct="0">
                  <a:spcBef>
                    <a:spcPts val="0"/>
                  </a:spcBef>
                  <a:spcAft>
                    <a:spcPts val="0"/>
                  </a:spcAft>
                  <a:buClrTx/>
                  <a:buSzTx/>
                  <a:buFont typeface="Courier New" panose="02070309020205020404" pitchFamily="49" charset="0"/>
                  <a:buChar char="o"/>
                  <a:tabLst/>
                </a:pPr>
                <a:endParaRPr lang="en-US" sz="1200" dirty="0">
                  <a:latin typeface="Trebuchet MS" panose="020B0603020202020204" pitchFamily="34" charset="0"/>
                </a:endParaRPr>
              </a:p>
            </p:txBody>
          </p:sp>
        </p:grpSp>
        <p:pic>
          <p:nvPicPr>
            <p:cNvPr id="19" name="image.png" descr="image.png">
              <a:extLst>
                <a:ext uri="{FF2B5EF4-FFF2-40B4-BE49-F238E27FC236}">
                  <a16:creationId xmlns:a16="http://schemas.microsoft.com/office/drawing/2014/main" xmlns="" id="{DB7CD882-140F-486C-9188-26E13CBE439F}"/>
                </a:ext>
              </a:extLst>
            </p:cNvPr>
            <p:cNvPicPr>
              <a:picLocks noChangeAspect="1"/>
            </p:cNvPicPr>
            <p:nvPr/>
          </p:nvPicPr>
          <p:blipFill>
            <a:blip r:embed="rId5"/>
            <a:stretch>
              <a:fillRect/>
            </a:stretch>
          </p:blipFill>
          <p:spPr>
            <a:xfrm>
              <a:off x="8672536" y="3600227"/>
              <a:ext cx="321048" cy="260625"/>
            </a:xfrm>
            <a:prstGeom prst="rect">
              <a:avLst/>
            </a:prstGeom>
            <a:ln w="12700" cap="flat">
              <a:noFill/>
              <a:miter lim="400000"/>
            </a:ln>
            <a:effectLst/>
          </p:spPr>
        </p:pic>
      </p:grpSp>
      <p:grpSp>
        <p:nvGrpSpPr>
          <p:cNvPr id="24" name="Group 23">
            <a:extLst>
              <a:ext uri="{FF2B5EF4-FFF2-40B4-BE49-F238E27FC236}">
                <a16:creationId xmlns:a16="http://schemas.microsoft.com/office/drawing/2014/main" xmlns="" id="{F31053C1-8F38-4B80-A808-501734DE8409}"/>
              </a:ext>
            </a:extLst>
          </p:cNvPr>
          <p:cNvGrpSpPr/>
          <p:nvPr/>
        </p:nvGrpSpPr>
        <p:grpSpPr>
          <a:xfrm>
            <a:off x="6363050" y="678906"/>
            <a:ext cx="5550845" cy="2200480"/>
            <a:chOff x="5172977" y="3502609"/>
            <a:chExt cx="3866820" cy="3317951"/>
          </a:xfrm>
        </p:grpSpPr>
        <p:grpSp>
          <p:nvGrpSpPr>
            <p:cNvPr id="25" name="Group 24">
              <a:extLst>
                <a:ext uri="{FF2B5EF4-FFF2-40B4-BE49-F238E27FC236}">
                  <a16:creationId xmlns:a16="http://schemas.microsoft.com/office/drawing/2014/main" xmlns="" id="{34B366AA-2D34-451F-970C-596AB532F772}"/>
                </a:ext>
              </a:extLst>
            </p:cNvPr>
            <p:cNvGrpSpPr/>
            <p:nvPr/>
          </p:nvGrpSpPr>
          <p:grpSpPr>
            <a:xfrm>
              <a:off x="5172977" y="3502609"/>
              <a:ext cx="3866820" cy="3317951"/>
              <a:chOff x="141879" y="2912478"/>
              <a:chExt cx="3866820" cy="3317951"/>
            </a:xfrm>
          </p:grpSpPr>
          <p:pic>
            <p:nvPicPr>
              <p:cNvPr id="27" name="image.png" descr="image.png">
                <a:extLst>
                  <a:ext uri="{FF2B5EF4-FFF2-40B4-BE49-F238E27FC236}">
                    <a16:creationId xmlns:a16="http://schemas.microsoft.com/office/drawing/2014/main" xmlns="" id="{D25A2F6F-3CDE-4443-A543-BA0D77D92168}"/>
                  </a:ext>
                </a:extLst>
              </p:cNvPr>
              <p:cNvPicPr>
                <a:picLocks noChangeAspect="1"/>
              </p:cNvPicPr>
              <p:nvPr/>
            </p:nvPicPr>
            <p:blipFill>
              <a:blip r:embed="rId3"/>
              <a:srcRect l="20825" r="20100"/>
              <a:stretch>
                <a:fillRect/>
              </a:stretch>
            </p:blipFill>
            <p:spPr>
              <a:xfrm>
                <a:off x="141879" y="2952078"/>
                <a:ext cx="3675079" cy="400105"/>
              </a:xfrm>
              <a:prstGeom prst="rect">
                <a:avLst/>
              </a:prstGeom>
              <a:ln w="12700">
                <a:miter lim="400000"/>
              </a:ln>
            </p:spPr>
          </p:pic>
          <p:sp>
            <p:nvSpPr>
              <p:cNvPr id="28" name="TextBox 27">
                <a:extLst>
                  <a:ext uri="{FF2B5EF4-FFF2-40B4-BE49-F238E27FC236}">
                    <a16:creationId xmlns:a16="http://schemas.microsoft.com/office/drawing/2014/main" xmlns="" id="{81C7DE75-CC26-4ECF-900E-34DAB5A21919}"/>
                  </a:ext>
                </a:extLst>
              </p:cNvPr>
              <p:cNvSpPr txBox="1"/>
              <p:nvPr/>
            </p:nvSpPr>
            <p:spPr>
              <a:xfrm>
                <a:off x="156608" y="2912478"/>
                <a:ext cx="2843712" cy="2923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IN" sz="1300" b="1" dirty="0">
                    <a:solidFill>
                      <a:schemeClr val="bg1"/>
                    </a:solidFill>
                    <a:latin typeface="Arial" pitchFamily="34" charset="0"/>
                    <a:cs typeface="Arial" pitchFamily="34" charset="0"/>
                  </a:rPr>
                  <a:t>Issues / Dependencies</a:t>
                </a:r>
                <a:endParaRPr kumimoji="0" lang="en-IN" sz="1300" b="1" i="0" u="none" strike="noStrike" cap="none" spc="0" normalizeH="0" baseline="0" dirty="0">
                  <a:ln>
                    <a:noFill/>
                  </a:ln>
                  <a:solidFill>
                    <a:schemeClr val="bg1"/>
                  </a:solidFill>
                  <a:effectLst/>
                  <a:uFillTx/>
                  <a:latin typeface="Arial" pitchFamily="34" charset="0"/>
                  <a:cs typeface="Arial" pitchFamily="34" charset="0"/>
                  <a:sym typeface="Times New Roman"/>
                </a:endParaRPr>
              </a:p>
            </p:txBody>
          </p:sp>
          <p:sp>
            <p:nvSpPr>
              <p:cNvPr id="29" name="Circle">
                <a:extLst>
                  <a:ext uri="{FF2B5EF4-FFF2-40B4-BE49-F238E27FC236}">
                    <a16:creationId xmlns:a16="http://schemas.microsoft.com/office/drawing/2014/main" xmlns="" id="{96424697-FD1A-4CED-A825-B1F943B03FE4}"/>
                  </a:ext>
                </a:extLst>
              </p:cNvPr>
              <p:cNvSpPr/>
              <p:nvPr/>
            </p:nvSpPr>
            <p:spPr>
              <a:xfrm>
                <a:off x="3538439" y="2932902"/>
                <a:ext cx="470260" cy="438455"/>
              </a:xfrm>
              <a:prstGeom prst="ellipse">
                <a:avLst/>
              </a:prstGeom>
              <a:solidFill>
                <a:srgbClr val="F2F2F2"/>
              </a:solidFill>
              <a:ln w="3240" cap="flat">
                <a:solidFill>
                  <a:srgbClr val="385D8A"/>
                </a:solidFill>
                <a:custDash>
                  <a:ds d="300000" sp="400000"/>
                </a:custDash>
                <a:miter lim="800000"/>
              </a:ln>
              <a:effectLst/>
            </p:spPr>
            <p:txBody>
              <a:bodyPr wrap="square" lIns="45718" tIns="45718" rIns="45718" bIns="45718" numCol="1" anchor="ctr">
                <a:noAutofit/>
              </a:bodyPr>
              <a:lstStyle/>
              <a:p>
                <a:pPr defTabSz="914400">
                  <a:defRPr sz="1100">
                    <a:latin typeface="Arial"/>
                    <a:ea typeface="Arial"/>
                    <a:cs typeface="Arial"/>
                    <a:sym typeface="Arial"/>
                  </a:defRPr>
                </a:pPr>
                <a:endParaRPr/>
              </a:p>
            </p:txBody>
          </p:sp>
          <p:sp>
            <p:nvSpPr>
              <p:cNvPr id="30" name="Rectangle">
                <a:extLst>
                  <a:ext uri="{FF2B5EF4-FFF2-40B4-BE49-F238E27FC236}">
                    <a16:creationId xmlns:a16="http://schemas.microsoft.com/office/drawing/2014/main" xmlns="" id="{D2AB37B6-7FED-4555-B6F6-37472C1451A9}"/>
                  </a:ext>
                </a:extLst>
              </p:cNvPr>
              <p:cNvSpPr/>
              <p:nvPr/>
            </p:nvSpPr>
            <p:spPr>
              <a:xfrm>
                <a:off x="141879" y="3392666"/>
                <a:ext cx="3839352" cy="2837763"/>
              </a:xfrm>
              <a:prstGeom prst="rect">
                <a:avLst/>
              </a:prstGeom>
              <a:solidFill>
                <a:srgbClr val="F2F2F2"/>
              </a:solidFill>
              <a:ln w="3240" cap="flat">
                <a:solidFill>
                  <a:srgbClr val="385D8A"/>
                </a:solidFill>
                <a:custDash>
                  <a:ds d="300000" sp="400000"/>
                </a:custDash>
                <a:round/>
              </a:ln>
              <a:effectLst/>
            </p:spPr>
            <p:txBody>
              <a:bodyPr wrap="square" lIns="45718" tIns="45718" rIns="45718" bIns="45718" numCol="1" anchor="t">
                <a:noAutofit/>
              </a:bodyPr>
              <a:lstStyle/>
              <a:p>
                <a:pPr marL="285750" marR="0" indent="-285750" algn="l" defTabSz="457200" rtl="0" fontAlgn="auto" latinLnBrk="0" hangingPunct="0">
                  <a:spcBef>
                    <a:spcPts val="0"/>
                  </a:spcBef>
                  <a:spcAft>
                    <a:spcPts val="0"/>
                  </a:spcAft>
                  <a:buClrTx/>
                  <a:buSzTx/>
                  <a:buFont typeface="Courier New" panose="02070309020205020404" pitchFamily="49" charset="0"/>
                  <a:buChar char="o"/>
                  <a:tabLst/>
                </a:pPr>
                <a:r>
                  <a:rPr lang="en-US" sz="1200" dirty="0" smtClean="0">
                    <a:latin typeface="Trebuchet MS" panose="020B0603020202020204" pitchFamily="34" charset="0"/>
                  </a:rPr>
                  <a:t>Unable </a:t>
                </a:r>
                <a:r>
                  <a:rPr lang="en-US" sz="1200" dirty="0">
                    <a:latin typeface="Trebuchet MS" panose="020B0603020202020204" pitchFamily="34" charset="0"/>
                  </a:rPr>
                  <a:t>to open JN Teller exe application in (Asoft global solutions 2)</a:t>
                </a:r>
                <a:endParaRPr lang="en-US" sz="1200" b="0" i="0" dirty="0">
                  <a:solidFill>
                    <a:srgbClr val="000000"/>
                  </a:solidFill>
                  <a:effectLst/>
                  <a:latin typeface="Trebuchet MS" panose="020B0603020202020204" pitchFamily="34" charset="0"/>
                </a:endParaRPr>
              </a:p>
              <a:p>
                <a:pPr marL="285750" marR="0" indent="-285750" algn="l" defTabSz="457200" rtl="0" fontAlgn="auto" latinLnBrk="0" hangingPunct="0">
                  <a:spcBef>
                    <a:spcPts val="0"/>
                  </a:spcBef>
                  <a:spcAft>
                    <a:spcPts val="0"/>
                  </a:spcAft>
                  <a:buClrTx/>
                  <a:buSzTx/>
                  <a:buFont typeface="Courier New" panose="02070309020205020404" pitchFamily="49" charset="0"/>
                  <a:buChar char="o"/>
                  <a:tabLst/>
                </a:pPr>
                <a:r>
                  <a:rPr lang="en-US" sz="1200" dirty="0">
                    <a:latin typeface="Trebuchet MS" panose="020B0603020202020204" pitchFamily="34" charset="0"/>
                  </a:rPr>
                  <a:t>Access to Pegasusdev01 (AsoftGlobalSolutions User) Logon failed</a:t>
                </a:r>
              </a:p>
              <a:p>
                <a:pPr marL="285750" indent="-285750">
                  <a:buFont typeface="Courier New" panose="02070309020205020404" pitchFamily="49" charset="0"/>
                  <a:buChar char="o"/>
                </a:pPr>
                <a:r>
                  <a:rPr lang="en-US" sz="1200" dirty="0" smtClean="0">
                    <a:latin typeface="Trebuchet MS" panose="020B0603020202020204" pitchFamily="34" charset="0"/>
                  </a:rPr>
                  <a:t>Note</a:t>
                </a:r>
                <a:r>
                  <a:rPr lang="en-US" sz="1200" dirty="0">
                    <a:latin typeface="Trebuchet MS" panose="020B0603020202020204" pitchFamily="34" charset="0"/>
                  </a:rPr>
                  <a:t>: Jn Live Business Activities “Yet To Start”  </a:t>
                </a:r>
              </a:p>
              <a:p>
                <a:pPr marL="285750" indent="-285750">
                  <a:buFont typeface="Courier New" panose="02070309020205020404" pitchFamily="49" charset="0"/>
                  <a:buChar char="o"/>
                </a:pPr>
                <a:endParaRPr lang="en-US" sz="1200" dirty="0">
                  <a:latin typeface="Trebuchet MS" panose="020B0603020202020204" pitchFamily="34" charset="0"/>
                </a:endParaRPr>
              </a:p>
              <a:p>
                <a:pPr marL="285750" marR="0" indent="-285750" algn="l" defTabSz="457200" rtl="0" fontAlgn="auto" latinLnBrk="0" hangingPunct="0">
                  <a:spcBef>
                    <a:spcPts val="0"/>
                  </a:spcBef>
                  <a:spcAft>
                    <a:spcPts val="0"/>
                  </a:spcAft>
                  <a:buClrTx/>
                  <a:buSzTx/>
                  <a:buFont typeface="Courier New" panose="02070309020205020404" pitchFamily="49" charset="0"/>
                  <a:buChar char="o"/>
                  <a:tabLst/>
                </a:pPr>
                <a:endParaRPr lang="en-US" sz="1200" dirty="0">
                  <a:latin typeface="Trebuchet MS" panose="020B0603020202020204" pitchFamily="34" charset="0"/>
                </a:endParaRPr>
              </a:p>
              <a:p>
                <a:pPr marL="285750" marR="0" indent="-285750" algn="l" defTabSz="457200" rtl="0" fontAlgn="auto" latinLnBrk="0" hangingPunct="0">
                  <a:spcBef>
                    <a:spcPts val="0"/>
                  </a:spcBef>
                  <a:spcAft>
                    <a:spcPts val="0"/>
                  </a:spcAft>
                  <a:buClrTx/>
                  <a:buSzTx/>
                  <a:buFont typeface="Courier New" panose="02070309020205020404" pitchFamily="49" charset="0"/>
                  <a:buChar char="o"/>
                  <a:tabLst/>
                </a:pPr>
                <a:endParaRPr lang="en-US" sz="1200" dirty="0">
                  <a:latin typeface="Trebuchet MS" panose="020B0603020202020204" pitchFamily="34" charset="0"/>
                </a:endParaRPr>
              </a:p>
              <a:p>
                <a:pPr marL="285750" marR="0" indent="-285750" algn="l" defTabSz="457200" rtl="0" fontAlgn="auto" latinLnBrk="0" hangingPunct="0">
                  <a:spcBef>
                    <a:spcPts val="0"/>
                  </a:spcBef>
                  <a:spcAft>
                    <a:spcPts val="0"/>
                  </a:spcAft>
                  <a:buClrTx/>
                  <a:buSzTx/>
                  <a:buFont typeface="Courier New" panose="02070309020205020404" pitchFamily="49" charset="0"/>
                  <a:buChar char="o"/>
                  <a:tabLst/>
                </a:pPr>
                <a:endParaRPr lang="en-US" sz="1200" dirty="0">
                  <a:latin typeface="Trebuchet MS" panose="020B0603020202020204" pitchFamily="34" charset="0"/>
                </a:endParaRPr>
              </a:p>
              <a:p>
                <a:pPr marL="285750" marR="0" indent="-285750" algn="l" defTabSz="457200" rtl="0" fontAlgn="auto" latinLnBrk="0" hangingPunct="0">
                  <a:spcBef>
                    <a:spcPts val="0"/>
                  </a:spcBef>
                  <a:spcAft>
                    <a:spcPts val="0"/>
                  </a:spcAft>
                  <a:buClrTx/>
                  <a:buSzTx/>
                  <a:buFont typeface="Courier New" panose="02070309020205020404" pitchFamily="49" charset="0"/>
                  <a:buChar char="o"/>
                  <a:tabLst/>
                </a:pPr>
                <a:endParaRPr lang="en-US" sz="1200" dirty="0">
                  <a:latin typeface="Trebuchet MS" panose="020B0603020202020204" pitchFamily="34" charset="0"/>
                </a:endParaRPr>
              </a:p>
            </p:txBody>
          </p:sp>
        </p:grpSp>
        <p:pic>
          <p:nvPicPr>
            <p:cNvPr id="26" name="image.png" descr="image.png">
              <a:extLst>
                <a:ext uri="{FF2B5EF4-FFF2-40B4-BE49-F238E27FC236}">
                  <a16:creationId xmlns:a16="http://schemas.microsoft.com/office/drawing/2014/main" xmlns="" id="{EC3A84C8-0910-4AE5-96F6-00724D117B5B}"/>
                </a:ext>
              </a:extLst>
            </p:cNvPr>
            <p:cNvPicPr>
              <a:picLocks noChangeAspect="1"/>
            </p:cNvPicPr>
            <p:nvPr/>
          </p:nvPicPr>
          <p:blipFill>
            <a:blip r:embed="rId5"/>
            <a:stretch>
              <a:fillRect/>
            </a:stretch>
          </p:blipFill>
          <p:spPr>
            <a:xfrm>
              <a:off x="8672536" y="3600227"/>
              <a:ext cx="321048" cy="260625"/>
            </a:xfrm>
            <a:prstGeom prst="rect">
              <a:avLst/>
            </a:prstGeom>
            <a:ln w="12700" cap="flat">
              <a:noFill/>
              <a:miter lim="400000"/>
            </a:ln>
            <a:effectLst/>
          </p:spPr>
        </p:pic>
      </p:grpSp>
      <p:graphicFrame>
        <p:nvGraphicFramePr>
          <p:cNvPr id="36" name="Chart 35">
            <a:extLst>
              <a:ext uri="{FF2B5EF4-FFF2-40B4-BE49-F238E27FC236}">
                <a16:creationId xmlns:a16="http://schemas.microsoft.com/office/drawing/2014/main" xmlns="" id="{E9AF6838-E2D5-48A3-A62E-8183A9C6CB45}"/>
              </a:ext>
            </a:extLst>
          </p:cNvPr>
          <p:cNvGraphicFramePr/>
          <p:nvPr>
            <p:extLst>
              <p:ext uri="{D42A27DB-BD31-4B8C-83A1-F6EECF244321}">
                <p14:modId xmlns:p14="http://schemas.microsoft.com/office/powerpoint/2010/main" xmlns="" val="3983090858"/>
              </p:ext>
            </p:extLst>
          </p:nvPr>
        </p:nvGraphicFramePr>
        <p:xfrm>
          <a:off x="589008" y="555349"/>
          <a:ext cx="4608143" cy="246876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xmlns="" val="249241945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C61063E-83FD-4D4E-BAA5-BB3A9368FFAB}"/>
              </a:ext>
            </a:extLst>
          </p:cNvPr>
          <p:cNvSpPr txBox="1"/>
          <p:nvPr/>
        </p:nvSpPr>
        <p:spPr>
          <a:xfrm>
            <a:off x="83792" y="20782"/>
            <a:ext cx="6084650"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rgbClr val="3333CC">
                    <a:lumMod val="50000"/>
                  </a:srgbClr>
                </a:solidFill>
                <a:latin typeface="Calibri" panose="020F0502020204030204" pitchFamily="34" charset="0"/>
                <a:ea typeface="Calibri" panose="020F0502020204030204" pitchFamily="34" charset="0"/>
                <a:cs typeface="Calibri" panose="020F0502020204030204" pitchFamily="34" charset="0"/>
              </a:rPr>
              <a:t>Sprint 59 Tasks (17 July 2023 to 28 July 2023)</a:t>
            </a:r>
            <a:endParaRPr lang="en-IN" sz="2000" b="1" dirty="0">
              <a:solidFill>
                <a:srgbClr val="3333CC">
                  <a:lumMod val="50000"/>
                </a:srgbClr>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548338150"/>
              </p:ext>
            </p:extLst>
          </p:nvPr>
        </p:nvGraphicFramePr>
        <p:xfrm>
          <a:off x="153909" y="669955"/>
          <a:ext cx="11887200" cy="5783857"/>
        </p:xfrm>
        <a:graphic>
          <a:graphicData uri="http://schemas.openxmlformats.org/drawingml/2006/table">
            <a:tbl>
              <a:tblPr firstRow="1" bandRow="1">
                <a:tableStyleId>{C4B1156A-380E-4F78-BDF5-A606A8083BF9}</a:tableStyleId>
              </a:tblPr>
              <a:tblGrid>
                <a:gridCol w="4884622">
                  <a:extLst>
                    <a:ext uri="{9D8B030D-6E8A-4147-A177-3AD203B41FA5}">
                      <a16:colId xmlns:a16="http://schemas.microsoft.com/office/drawing/2014/main" xmlns="" val="20000"/>
                    </a:ext>
                  </a:extLst>
                </a:gridCol>
                <a:gridCol w="1502228">
                  <a:extLst>
                    <a:ext uri="{9D8B030D-6E8A-4147-A177-3AD203B41FA5}">
                      <a16:colId xmlns:a16="http://schemas.microsoft.com/office/drawing/2014/main" xmlns="" val="20001"/>
                    </a:ext>
                  </a:extLst>
                </a:gridCol>
                <a:gridCol w="1418253">
                  <a:extLst>
                    <a:ext uri="{9D8B030D-6E8A-4147-A177-3AD203B41FA5}">
                      <a16:colId xmlns:a16="http://schemas.microsoft.com/office/drawing/2014/main" xmlns="" val="20002"/>
                    </a:ext>
                  </a:extLst>
                </a:gridCol>
                <a:gridCol w="1744825">
                  <a:extLst>
                    <a:ext uri="{9D8B030D-6E8A-4147-A177-3AD203B41FA5}">
                      <a16:colId xmlns:a16="http://schemas.microsoft.com/office/drawing/2014/main" xmlns="" val="20003"/>
                    </a:ext>
                  </a:extLst>
                </a:gridCol>
                <a:gridCol w="2337272">
                  <a:extLst>
                    <a:ext uri="{9D8B030D-6E8A-4147-A177-3AD203B41FA5}">
                      <a16:colId xmlns:a16="http://schemas.microsoft.com/office/drawing/2014/main" xmlns="" val="20004"/>
                    </a:ext>
                  </a:extLst>
                </a:gridCol>
              </a:tblGrid>
              <a:tr h="552355">
                <a:tc>
                  <a:txBody>
                    <a:bodyPr/>
                    <a:lstStyle/>
                    <a:p>
                      <a:pPr algn="ctr"/>
                      <a:r>
                        <a:rPr lang="en-US" sz="1600" dirty="0">
                          <a:solidFill>
                            <a:schemeClr val="accent2">
                              <a:lumMod val="50000"/>
                            </a:schemeClr>
                          </a:solidFill>
                          <a:latin typeface="Times New Roman" panose="02020603050405020304" pitchFamily="18" charset="0"/>
                          <a:cs typeface="Times New Roman" panose="02020603050405020304" pitchFamily="18" charset="0"/>
                        </a:rPr>
                        <a:t>Code Analysis</a:t>
                      </a:r>
                      <a:endParaRPr lang="en-IN" sz="16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solidFill>
                            <a:schemeClr val="accent2">
                              <a:lumMod val="50000"/>
                            </a:schemeClr>
                          </a:solidFill>
                          <a:latin typeface="Times New Roman" panose="02020603050405020304" pitchFamily="18" charset="0"/>
                          <a:cs typeface="Times New Roman" panose="02020603050405020304" pitchFamily="18" charset="0"/>
                        </a:rPr>
                        <a:t>Development</a:t>
                      </a:r>
                      <a:endParaRPr lang="en-IN" sz="16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solidFill>
                            <a:schemeClr val="accent2">
                              <a:lumMod val="50000"/>
                            </a:schemeClr>
                          </a:solidFill>
                          <a:latin typeface="Times New Roman" panose="02020603050405020304" pitchFamily="18" charset="0"/>
                          <a:cs typeface="Times New Roman" panose="02020603050405020304" pitchFamily="18" charset="0"/>
                        </a:rPr>
                        <a:t>Testing</a:t>
                      </a:r>
                      <a:endParaRPr lang="en-IN" sz="16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1600" dirty="0">
                          <a:solidFill>
                            <a:schemeClr val="accent2">
                              <a:lumMod val="50000"/>
                            </a:schemeClr>
                          </a:solidFill>
                          <a:latin typeface="Times New Roman" panose="02020603050405020304" pitchFamily="18" charset="0"/>
                          <a:cs typeface="Times New Roman" panose="02020603050405020304" pitchFamily="18" charset="0"/>
                        </a:rPr>
                        <a:t>Performance Testing</a:t>
                      </a:r>
                      <a:endParaRPr lang="en-IN" sz="16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r>
                        <a:rPr lang="en-IN" sz="1600" dirty="0">
                          <a:solidFill>
                            <a:schemeClr val="accent2">
                              <a:lumMod val="50000"/>
                            </a:schemeClr>
                          </a:solidFill>
                          <a:latin typeface="Times New Roman" panose="02020603050405020304" pitchFamily="18" charset="0"/>
                          <a:cs typeface="Times New Roman" panose="02020603050405020304" pitchFamily="18" charset="0"/>
                        </a:rPr>
                        <a:t>Blockages</a:t>
                      </a:r>
                    </a:p>
                  </a:txBody>
                  <a:tcPr/>
                </a:tc>
                <a:extLst>
                  <a:ext uri="{0D108BD9-81ED-4DB2-BD59-A6C34878D82A}">
                    <a16:rowId xmlns:a16="http://schemas.microsoft.com/office/drawing/2014/main" xmlns="" val="10000"/>
                  </a:ext>
                </a:extLst>
              </a:tr>
              <a:tr h="150345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dirty="0">
                          <a:ln>
                            <a:noFill/>
                          </a:ln>
                          <a:solidFill>
                            <a:schemeClr val="tx1"/>
                          </a:solidFill>
                          <a:effectLst/>
                          <a:uLnTx/>
                          <a:uFillTx/>
                          <a:latin typeface="+mn-lt"/>
                          <a:ea typeface="+mn-ea"/>
                          <a:cs typeface="Times New Roman" panose="02020603050405020304" pitchFamily="18" charset="0"/>
                          <a:sym typeface="Arial"/>
                        </a:rPr>
                        <a:t>1. Create a Wrapper Service for Wire Transaction End to End workflow testing using SOA/HLS Services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List the methods used in Wire Transaction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Integrate the HLS/SOA  API Service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JMeter Scripts Preparation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Performance testing using JMeter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Analysis and report preparation on performance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kern="1200" dirty="0">
                        <a:solidFill>
                          <a:schemeClr val="accent2">
                            <a:lumMod val="50000"/>
                          </a:schemeClr>
                        </a:solidFill>
                        <a:effectLst/>
                        <a:latin typeface="+mn-lt"/>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kern="1200" dirty="0">
                        <a:solidFill>
                          <a:schemeClr val="accent2">
                            <a:lumMod val="50000"/>
                          </a:schemeClr>
                        </a:solidFill>
                        <a:effectLst/>
                        <a:latin typeface="+mn-lt"/>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kern="1200" dirty="0" smtClean="0">
                        <a:solidFill>
                          <a:schemeClr val="accent2">
                            <a:lumMod val="50000"/>
                          </a:schemeClr>
                        </a:solidFill>
                        <a:effectLst/>
                        <a:latin typeface="+mn-lt"/>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accent2">
                              <a:lumMod val="50000"/>
                            </a:schemeClr>
                          </a:solidFill>
                          <a:effectLst/>
                          <a:latin typeface="+mn-lt"/>
                          <a:ea typeface="+mn-ea"/>
                          <a:cs typeface="Times New Roman" panose="02020603050405020304" pitchFamily="18" charset="0"/>
                        </a:rPr>
                        <a:t>Completed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kern="1200" dirty="0" smtClean="0">
                        <a:solidFill>
                          <a:schemeClr val="accent2">
                            <a:lumMod val="50000"/>
                          </a:schemeClr>
                        </a:solidFill>
                        <a:effectLst/>
                        <a:latin typeface="+mn-lt"/>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kern="1200" dirty="0" smtClean="0">
                        <a:solidFill>
                          <a:schemeClr val="accent2">
                            <a:lumMod val="50000"/>
                          </a:schemeClr>
                        </a:solidFill>
                        <a:effectLst/>
                        <a:latin typeface="+mn-lt"/>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kern="1200" dirty="0" smtClean="0">
                        <a:solidFill>
                          <a:schemeClr val="accent2">
                            <a:lumMod val="50000"/>
                          </a:schemeClr>
                        </a:solidFill>
                        <a:effectLst/>
                        <a:latin typeface="+mn-lt"/>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accent2">
                              <a:lumMod val="50000"/>
                            </a:schemeClr>
                          </a:solidFill>
                          <a:effectLst/>
                          <a:latin typeface="+mn-lt"/>
                          <a:ea typeface="+mn-ea"/>
                          <a:cs typeface="Times New Roman" panose="02020603050405020304" pitchFamily="18" charset="0"/>
                        </a:rPr>
                        <a:t>In Progress</a:t>
                      </a:r>
                      <a:endParaRPr lang="en-IN" sz="1400" b="0" i="0" kern="1200" dirty="0">
                        <a:solidFill>
                          <a:schemeClr val="accent2">
                            <a:lumMod val="50000"/>
                          </a:schemeClr>
                        </a:solidFill>
                        <a:effectLst/>
                        <a:latin typeface="+mn-lt"/>
                        <a:ea typeface="+mn-ea"/>
                        <a:cs typeface="Times New Roman" panose="02020603050405020304" pitchFamily="18" charset="0"/>
                      </a:endParaRPr>
                    </a:p>
                  </a:txBody>
                  <a:tcPr/>
                </a:tc>
                <a:tc>
                  <a:txBody>
                    <a:bodyPr/>
                    <a:lstStyle/>
                    <a:p>
                      <a:pPr algn="ctr"/>
                      <a:endParaRPr lang="en-IN" sz="1400" dirty="0">
                        <a:solidFill>
                          <a:schemeClr val="accent2">
                            <a:lumMod val="50000"/>
                          </a:schemeClr>
                        </a:solidFill>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b="0" i="0" u="none" strike="noStrike" cap="none" spc="0" baseline="0" noProof="0" dirty="0" smtClean="0">
                        <a:solidFill>
                          <a:schemeClr val="accent2">
                            <a:lumMod val="50000"/>
                          </a:schemeClr>
                        </a:solidFill>
                        <a:uFillTx/>
                        <a:latin typeface="+mn-lt"/>
                        <a:ea typeface="+mn-ea"/>
                        <a:cs typeface="Times New Roman" panose="02020603050405020304" pitchFamily="18" charset="0"/>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b="0" i="0" u="none" strike="noStrike" cap="none" spc="0" baseline="0" noProof="0" dirty="0" smtClean="0">
                        <a:solidFill>
                          <a:schemeClr val="accent2">
                            <a:lumMod val="50000"/>
                          </a:schemeClr>
                        </a:solidFill>
                        <a:uFillTx/>
                        <a:latin typeface="+mn-lt"/>
                        <a:ea typeface="+mn-ea"/>
                        <a:cs typeface="Times New Roman" panose="02020603050405020304" pitchFamily="18" charset="0"/>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b="0" i="0" u="none" strike="noStrike" cap="none" spc="0" baseline="0" noProof="0" dirty="0" smtClean="0">
                        <a:solidFill>
                          <a:schemeClr val="accent2">
                            <a:lumMod val="50000"/>
                          </a:schemeClr>
                        </a:solidFill>
                        <a:uFillTx/>
                        <a:latin typeface="+mn-lt"/>
                        <a:ea typeface="+mn-ea"/>
                        <a:cs typeface="Times New Roman" panose="02020603050405020304" pitchFamily="18" charset="0"/>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sz="1200" b="0" i="0" u="none" strike="noStrike" cap="none" spc="0" baseline="0" noProof="0" dirty="0" smtClean="0">
                          <a:solidFill>
                            <a:schemeClr val="accent2">
                              <a:lumMod val="50000"/>
                            </a:schemeClr>
                          </a:solidFill>
                          <a:uFillTx/>
                          <a:latin typeface="+mn-lt"/>
                          <a:ea typeface="+mn-ea"/>
                          <a:cs typeface="Times New Roman" panose="02020603050405020304" pitchFamily="18" charset="0"/>
                          <a:sym typeface="Arial"/>
                        </a:rPr>
                        <a:t>IIS application pool issue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b="0" i="0" u="none" strike="noStrike" cap="none" spc="0" baseline="0" noProof="0" dirty="0">
                        <a:solidFill>
                          <a:schemeClr val="accent2">
                            <a:lumMod val="50000"/>
                          </a:schemeClr>
                        </a:solidFill>
                        <a:uFillTx/>
                        <a:latin typeface="+mn-lt"/>
                        <a:ea typeface="+mn-ea"/>
                        <a:cs typeface="Times New Roman" panose="02020603050405020304" pitchFamily="18" charset="0"/>
                        <a:sym typeface="Arial"/>
                      </a:endParaRPr>
                    </a:p>
                  </a:txBody>
                  <a:tcPr/>
                </a:tc>
                <a:extLst>
                  <a:ext uri="{0D108BD9-81ED-4DB2-BD59-A6C34878D82A}">
                    <a16:rowId xmlns:a16="http://schemas.microsoft.com/office/drawing/2014/main" xmlns="" val="10001"/>
                  </a:ext>
                </a:extLst>
              </a:tr>
              <a:tr h="14649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dirty="0">
                          <a:ln>
                            <a:noFill/>
                          </a:ln>
                          <a:solidFill>
                            <a:schemeClr val="tx1"/>
                          </a:solidFill>
                          <a:effectLst/>
                          <a:uLnTx/>
                          <a:uFillTx/>
                          <a:latin typeface="+mn-lt"/>
                          <a:ea typeface="+mn-ea"/>
                          <a:cs typeface="Times New Roman" panose="02020603050405020304" pitchFamily="18" charset="0"/>
                          <a:sym typeface="Arial"/>
                        </a:rPr>
                        <a:t>2. Create a Wrapper Service for RTGS Transaction End to End workflow testing using SOA/HLS Services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List the methods used in RTGS Transaction</a:t>
                      </a:r>
                      <a:endParaRPr kumimoji="0" lang="en-US" sz="1400" b="0" i="0" u="none" strike="noStrike" kern="1200" cap="none" spc="0" normalizeH="0" baseline="0" dirty="0">
                        <a:ln>
                          <a:noFill/>
                        </a:ln>
                        <a:solidFill>
                          <a:schemeClr val="tx1"/>
                        </a:solidFill>
                        <a:effectLst/>
                        <a:uLnTx/>
                        <a:uFillTx/>
                        <a:latin typeface="+mn-lt"/>
                        <a:ea typeface="+mn-ea"/>
                        <a:cs typeface="Times New Roman" panose="02020603050405020304" pitchFamily="18"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Integrate the HLS/SOA  API Service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JMeter Scripts Preparation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Performance testing using JMeter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Analysis and report preparation on performance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rPr>
                        <a:t>Completed</a:t>
                      </a:r>
                      <a:endParaRPr lang="en-IN" sz="1400" b="0" i="0" u="none" strike="noStrike" kern="1200" cap="none" spc="0" baseline="0" dirty="0">
                        <a:solidFill>
                          <a:schemeClr val="accent2">
                            <a:lumMod val="50000"/>
                          </a:schemeClr>
                        </a:solidFill>
                        <a:effectLst/>
                        <a:uFillTx/>
                        <a:latin typeface="+mn-lt"/>
                        <a:ea typeface="+mn-ea"/>
                        <a:cs typeface="Times New Roman" panose="02020603050405020304" pitchFamily="18" charset="0"/>
                        <a:sym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kern="1200" dirty="0" smtClean="0">
                        <a:solidFill>
                          <a:schemeClr val="accent2">
                            <a:lumMod val="50000"/>
                          </a:schemeClr>
                        </a:solidFill>
                        <a:effectLst/>
                        <a:latin typeface="+mn-lt"/>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kern="1200" dirty="0" smtClean="0">
                        <a:solidFill>
                          <a:schemeClr val="accent2">
                            <a:lumMod val="50000"/>
                          </a:schemeClr>
                        </a:solidFill>
                        <a:effectLst/>
                        <a:latin typeface="+mn-lt"/>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kern="1200" dirty="0" smtClean="0">
                        <a:solidFill>
                          <a:schemeClr val="accent2">
                            <a:lumMod val="50000"/>
                          </a:schemeClr>
                        </a:solidFill>
                        <a:effectLst/>
                        <a:latin typeface="+mn-lt"/>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accent2">
                              <a:lumMod val="50000"/>
                            </a:schemeClr>
                          </a:solidFill>
                          <a:effectLst/>
                          <a:latin typeface="+mn-lt"/>
                          <a:ea typeface="+mn-ea"/>
                          <a:cs typeface="Times New Roman" panose="02020603050405020304" pitchFamily="18" charset="0"/>
                        </a:rPr>
                        <a:t>In Progress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kern="1200" dirty="0" smtClean="0">
                        <a:solidFill>
                          <a:schemeClr val="accent2">
                            <a:lumMod val="50000"/>
                          </a:schemeClr>
                        </a:solidFill>
                        <a:effectLst/>
                        <a:latin typeface="+mn-lt"/>
                        <a:ea typeface="+mn-ea"/>
                        <a:cs typeface="Times New Roman" panose="02020603050405020304" pitchFamily="18" charset="0"/>
                      </a:endParaRPr>
                    </a:p>
                  </a:txBody>
                  <a:tcPr/>
                </a:tc>
                <a:tc>
                  <a:txBody>
                    <a:bodyPr/>
                    <a:lstStyle/>
                    <a:p>
                      <a:pPr algn="ctr"/>
                      <a:endParaRPr lang="en-IN" sz="1400" dirty="0">
                        <a:solidFill>
                          <a:schemeClr val="accent2">
                            <a:lumMod val="50000"/>
                          </a:schemeClr>
                        </a:solidFill>
                        <a:latin typeface="+mn-lt"/>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solidFill>
                          <a:schemeClr val="accent2">
                            <a:lumMod val="50000"/>
                          </a:schemeClr>
                        </a:solidFill>
                        <a:latin typeface="+mn-lt"/>
                        <a:cs typeface="Times New Roman" panose="02020603050405020304" pitchFamily="18" charset="0"/>
                      </a:endParaRPr>
                    </a:p>
                  </a:txBody>
                  <a:tcPr/>
                </a:tc>
                <a:extLst>
                  <a:ext uri="{0D108BD9-81ED-4DB2-BD59-A6C34878D82A}">
                    <a16:rowId xmlns:a16="http://schemas.microsoft.com/office/drawing/2014/main" xmlns="" val="10002"/>
                  </a:ext>
                </a:extLst>
              </a:tr>
              <a:tr h="1673895">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sym typeface="Arial"/>
                        </a:rPr>
                        <a:t>3. </a:t>
                      </a:r>
                      <a:r>
                        <a:rPr kumimoji="0" lang="en-US" sz="1400" b="0" i="0" u="none" strike="noStrike" kern="1200" cap="none" spc="0" normalizeH="0" baseline="0" dirty="0">
                          <a:ln>
                            <a:noFill/>
                          </a:ln>
                          <a:solidFill>
                            <a:schemeClr val="tx1"/>
                          </a:solidFill>
                          <a:effectLst/>
                          <a:uLnTx/>
                          <a:uFillTx/>
                          <a:latin typeface="+mn-lt"/>
                          <a:ea typeface="+mn-ea"/>
                          <a:cs typeface="Times New Roman" panose="02020603050405020304" pitchFamily="18" charset="0"/>
                          <a:sym typeface="Arial"/>
                        </a:rPr>
                        <a:t>Create a Wrapper Service for ACH Transaction End to End workflow testing using SOA/HLS Services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List the methods used in ACH Transaction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Integrate the HLS/SOA  API Service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JMeter Scripts Preparation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Performance testing using JMeter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spc="0" baseline="0" dirty="0">
                          <a:solidFill>
                            <a:schemeClr val="accent5">
                              <a:lumMod val="75000"/>
                            </a:schemeClr>
                          </a:solidFill>
                          <a:uFillTx/>
                          <a:latin typeface="+mn-lt"/>
                          <a:ea typeface="+mn-ea"/>
                          <a:cs typeface="Times New Roman" panose="02020603050405020304" pitchFamily="18" charset="0"/>
                          <a:sym typeface="Arial"/>
                        </a:rPr>
                        <a:t>Analysis and report preparation on performance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rPr>
                        <a:t>Completed</a:t>
                      </a:r>
                      <a:endParaRPr lang="en-IN" sz="1400" b="0" i="0" u="none" strike="noStrike" kern="1200" cap="none" spc="0" baseline="0" dirty="0">
                        <a:solidFill>
                          <a:schemeClr val="accent2">
                            <a:lumMod val="50000"/>
                          </a:schemeClr>
                        </a:solidFill>
                        <a:effectLst/>
                        <a:uFillTx/>
                        <a:latin typeface="+mn-lt"/>
                        <a:ea typeface="+mn-ea"/>
                        <a:cs typeface="Times New Roman" panose="02020603050405020304" pitchFamily="18" charset="0"/>
                        <a:sym typeface="Arial"/>
                      </a:endParaRPr>
                    </a:p>
                  </a:txBody>
                  <a:tcPr/>
                </a:tc>
                <a:tc>
                  <a:txBody>
                    <a:bodyPr/>
                    <a:lstStyle/>
                    <a:p>
                      <a:pPr algn="ctr"/>
                      <a:endParaRPr lang="en-IN" dirty="0" smtClean="0">
                        <a:solidFill>
                          <a:schemeClr val="accent2">
                            <a:lumMod val="50000"/>
                          </a:schemeClr>
                        </a:solidFill>
                        <a:latin typeface="+mn-lt"/>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rPr>
                        <a:t>In Progress</a:t>
                      </a:r>
                    </a:p>
                    <a:p>
                      <a:pPr algn="ctr"/>
                      <a:endParaRPr lang="en-IN" dirty="0">
                        <a:solidFill>
                          <a:schemeClr val="accent2">
                            <a:lumMod val="50000"/>
                          </a:schemeClr>
                        </a:solidFill>
                        <a:latin typeface="+mn-lt"/>
                        <a:cs typeface="Times New Roman" panose="02020603050405020304" pitchFamily="18" charset="0"/>
                      </a:endParaRPr>
                    </a:p>
                  </a:txBody>
                  <a:tcPr/>
                </a:tc>
                <a:tc>
                  <a:txBody>
                    <a:bodyPr/>
                    <a:lstStyle/>
                    <a:p>
                      <a:pPr algn="ctr"/>
                      <a:endParaRPr lang="en-IN" dirty="0">
                        <a:solidFill>
                          <a:schemeClr val="accent2">
                            <a:lumMod val="50000"/>
                          </a:schemeClr>
                        </a:solidFill>
                        <a:latin typeface="+mn-lt"/>
                        <a:cs typeface="Times New Roman" panose="02020603050405020304" pitchFamily="18" charset="0"/>
                      </a:endParaRPr>
                    </a:p>
                  </a:txBody>
                  <a:tcPr/>
                </a:tc>
                <a:tc>
                  <a:txBody>
                    <a:bodyPr/>
                    <a:lstStyle/>
                    <a:p>
                      <a:pPr algn="l"/>
                      <a:endParaRPr lang="en-IN" sz="1400" dirty="0">
                        <a:solidFill>
                          <a:schemeClr val="accent2">
                            <a:lumMod val="50000"/>
                          </a:schemeClr>
                        </a:solidFill>
                        <a:latin typeface="+mn-lt"/>
                        <a:cs typeface="Times New Roman" panose="02020603050405020304" pitchFamily="18" charset="0"/>
                      </a:endParaRPr>
                    </a:p>
                  </a:txBody>
                  <a:tcPr/>
                </a:tc>
                <a:extLst>
                  <a:ext uri="{0D108BD9-81ED-4DB2-BD59-A6C34878D82A}">
                    <a16:rowId xmlns:a16="http://schemas.microsoft.com/office/drawing/2014/main" xmlns="" val="10003"/>
                  </a:ext>
                </a:extLst>
              </a:tr>
              <a:tr h="5624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sym typeface="Arial"/>
                        </a:rPr>
                        <a:t>4. Investigate the other HLS/SOA frequently used Services for the performance testing</a:t>
                      </a:r>
                      <a:endParaRPr kumimoji="0" lang="en-IN" sz="1400" b="0"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sym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kern="1200" cap="none" spc="0" baseline="0" dirty="0" smtClean="0">
                          <a:solidFill>
                            <a:schemeClr val="accent2">
                              <a:lumMod val="50000"/>
                            </a:schemeClr>
                          </a:solidFill>
                          <a:effectLst/>
                          <a:uFillTx/>
                          <a:latin typeface="+mn-lt"/>
                          <a:ea typeface="+mn-ea"/>
                          <a:cs typeface="Times New Roman" panose="02020603050405020304" pitchFamily="18" charset="0"/>
                          <a:sym typeface="Arial"/>
                        </a:rPr>
                        <a:t>In Progress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ED7D31">
                            <a:lumMod val="50000"/>
                          </a:srgbClr>
                        </a:solidFill>
                        <a:effectLst/>
                        <a:uLnTx/>
                        <a:uFillTx/>
                        <a:latin typeface="Calibri" panose="020F0502020204030204"/>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ED7D31">
                            <a:lumMod val="50000"/>
                          </a:srgbClr>
                        </a:solidFill>
                        <a:effectLst/>
                        <a:uLnTx/>
                        <a:uFillTx/>
                        <a:latin typeface="Calibri" panose="020F0502020204030204"/>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ED7D31">
                            <a:lumMod val="50000"/>
                          </a:srgbClr>
                        </a:solidFill>
                        <a:effectLst/>
                        <a:uLnTx/>
                        <a:uFillTx/>
                        <a:latin typeface="Calibri" panose="020F0502020204030204"/>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ED7D31">
                            <a:lumMod val="50000"/>
                          </a:srgbClr>
                        </a:solidFill>
                        <a:effectLst/>
                        <a:uLnTx/>
                        <a:uFillTx/>
                        <a:latin typeface="Calibri" panose="020F0502020204030204"/>
                        <a:ea typeface="+mn-ea"/>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55240809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44008" y="739095"/>
            <a:ext cx="2715208"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Calibri" pitchFamily="34" charset="0"/>
                <a:cs typeface="Calibri" pitchFamily="34" charset="0"/>
                <a:sym typeface="Times New Roman"/>
              </a:rPr>
              <a:t>          </a:t>
            </a:r>
            <a:r>
              <a:rPr kumimoji="0" lang="en-IN" sz="2400" b="1" i="0" u="none" strike="noStrike" kern="0" cap="none" spc="0" normalizeH="0" baseline="0" noProof="0" dirty="0">
                <a:ln>
                  <a:noFill/>
                </a:ln>
                <a:solidFill>
                  <a:srgbClr val="FFFFFF"/>
                </a:solidFill>
                <a:effectLst/>
                <a:uLnTx/>
                <a:uFillTx/>
                <a:latin typeface="Calibri" pitchFamily="34" charset="0"/>
                <a:cs typeface="Calibri" pitchFamily="34" charset="0"/>
                <a:sym typeface="Times New Roman"/>
              </a:rPr>
              <a:t>Summary                                                                                            </a:t>
            </a:r>
          </a:p>
        </p:txBody>
      </p:sp>
      <p:sp>
        <p:nvSpPr>
          <p:cNvPr id="8" name="TextBox 7">
            <a:extLst>
              <a:ext uri="{FF2B5EF4-FFF2-40B4-BE49-F238E27FC236}">
                <a16:creationId xmlns:a16="http://schemas.microsoft.com/office/drawing/2014/main" xmlns="" id="{E2256AC6-BC74-4EFE-8505-B7E09E44D58B}"/>
              </a:ext>
            </a:extLst>
          </p:cNvPr>
          <p:cNvSpPr txBox="1"/>
          <p:nvPr/>
        </p:nvSpPr>
        <p:spPr>
          <a:xfrm>
            <a:off x="141879" y="143631"/>
            <a:ext cx="584096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2060"/>
                </a:solidFill>
                <a:latin typeface="Calibri"/>
                <a:ea typeface="Calibri"/>
                <a:cs typeface="Calibri"/>
                <a:sym typeface="Calibri"/>
              </a:defRPr>
            </a:pPr>
            <a:r>
              <a:rPr kumimoji="0" lang="en-US" sz="2000" b="1" i="0" u="none" strike="noStrike" kern="0" cap="none" spc="0" normalizeH="0" baseline="0" noProof="0" dirty="0">
                <a:ln>
                  <a:noFill/>
                </a:ln>
                <a:solidFill>
                  <a:srgbClr val="002060"/>
                </a:solidFill>
                <a:effectLst/>
                <a:uLnTx/>
                <a:uFillTx/>
                <a:latin typeface="Calibri"/>
                <a:ea typeface="Calibri"/>
                <a:cs typeface="Calibri"/>
                <a:sym typeface="Calibri"/>
              </a:rPr>
              <a:t>Jn Teller - QA Support</a:t>
            </a:r>
          </a:p>
        </p:txBody>
      </p:sp>
      <p:sp>
        <p:nvSpPr>
          <p:cNvPr id="10" name="TextBox 9">
            <a:extLst>
              <a:ext uri="{FF2B5EF4-FFF2-40B4-BE49-F238E27FC236}">
                <a16:creationId xmlns:a16="http://schemas.microsoft.com/office/drawing/2014/main" xmlns="" id="{4349A5E5-6D5F-4976-B59F-E6BBEB08AB07}"/>
              </a:ext>
            </a:extLst>
          </p:cNvPr>
          <p:cNvSpPr txBox="1"/>
          <p:nvPr/>
        </p:nvSpPr>
        <p:spPr>
          <a:xfrm>
            <a:off x="5216607" y="1317908"/>
            <a:ext cx="3079102"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rgbClr val="000000"/>
                </a:solidFill>
                <a:effectLst/>
                <a:uLnTx/>
                <a:uFillTx/>
                <a:latin typeface="Times New Roman"/>
                <a:cs typeface="Times New Roman"/>
                <a:sym typeface="Times New Roman"/>
              </a:rPr>
              <a:t> </a:t>
            </a:r>
            <a:r>
              <a:rPr kumimoji="0" lang="en-IN" sz="2400" b="1" i="0" u="none" strike="noStrike" kern="0" cap="none" spc="0" normalizeH="0" baseline="0" noProof="0" dirty="0">
                <a:ln>
                  <a:noFill/>
                </a:ln>
                <a:solidFill>
                  <a:srgbClr val="FFFFFF"/>
                </a:solidFill>
                <a:effectLst/>
                <a:uLnTx/>
                <a:uFillTx/>
                <a:latin typeface="Calibri" pitchFamily="34" charset="0"/>
                <a:cs typeface="Calibri" pitchFamily="34" charset="0"/>
                <a:sym typeface="Times New Roman"/>
              </a:rPr>
              <a:t>Bug Summary</a:t>
            </a:r>
          </a:p>
        </p:txBody>
      </p:sp>
      <p:sp>
        <p:nvSpPr>
          <p:cNvPr id="11" name="TextBox 10">
            <a:extLst>
              <a:ext uri="{FF2B5EF4-FFF2-40B4-BE49-F238E27FC236}">
                <a16:creationId xmlns:a16="http://schemas.microsoft.com/office/drawing/2014/main" xmlns="" id="{18876A1D-B1C1-4962-B5B4-64D954E66C76}"/>
              </a:ext>
            </a:extLst>
          </p:cNvPr>
          <p:cNvSpPr txBox="1"/>
          <p:nvPr/>
        </p:nvSpPr>
        <p:spPr>
          <a:xfrm>
            <a:off x="3536821" y="614352"/>
            <a:ext cx="2744755" cy="31854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457200" rtl="0" eaLnBrk="1" fontAlgn="auto" latinLnBrk="0" hangingPunct="0">
              <a:lnSpc>
                <a:spcPct val="15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Total Number of Features : </a:t>
            </a:r>
            <a:r>
              <a:rPr kumimoji="0" lang="en-US" sz="1400" b="1"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78</a:t>
            </a:r>
            <a:endParaRPr kumimoji="0" lang="en-US" sz="1200" b="1"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endParaRP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v"/>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Analysis 				: 50</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v"/>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Test Case Preparation 	: 50 </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v"/>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Test Case Execution 		: 50</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v"/>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User Manual Preparation 	: 50</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v"/>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Total Bugs 			: 12</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v"/>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Backend Analysis		: 5</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v"/>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Backend Test Cases		: 5 </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v"/>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Backend Execution 		: 5</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v"/>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Out of Scope			: 22</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v"/>
              <a:tabLst/>
              <a:defRPr/>
            </a:pPr>
            <a:endPar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endParaRPr>
          </a:p>
        </p:txBody>
      </p:sp>
      <p:grpSp>
        <p:nvGrpSpPr>
          <p:cNvPr id="28" name="Group 27">
            <a:extLst>
              <a:ext uri="{FF2B5EF4-FFF2-40B4-BE49-F238E27FC236}">
                <a16:creationId xmlns:a16="http://schemas.microsoft.com/office/drawing/2014/main" xmlns="" id="{72F31565-48C3-432F-BFC5-CE8E7499A742}"/>
              </a:ext>
            </a:extLst>
          </p:cNvPr>
          <p:cNvGrpSpPr/>
          <p:nvPr/>
        </p:nvGrpSpPr>
        <p:grpSpPr>
          <a:xfrm>
            <a:off x="285201" y="3413379"/>
            <a:ext cx="5920188" cy="3039376"/>
            <a:chOff x="141879" y="2932903"/>
            <a:chExt cx="3953596" cy="3297526"/>
          </a:xfrm>
        </p:grpSpPr>
        <p:pic>
          <p:nvPicPr>
            <p:cNvPr id="15" name="image.png" descr="image.png">
              <a:extLst>
                <a:ext uri="{FF2B5EF4-FFF2-40B4-BE49-F238E27FC236}">
                  <a16:creationId xmlns:a16="http://schemas.microsoft.com/office/drawing/2014/main" xmlns="" id="{87E6056E-5EFA-48F4-978C-6BCB9F9C0ADF}"/>
                </a:ext>
              </a:extLst>
            </p:cNvPr>
            <p:cNvPicPr>
              <a:picLocks noChangeAspect="1"/>
            </p:cNvPicPr>
            <p:nvPr/>
          </p:nvPicPr>
          <p:blipFill>
            <a:blip r:embed="rId3"/>
            <a:srcRect l="20825" r="20100"/>
            <a:stretch>
              <a:fillRect/>
            </a:stretch>
          </p:blipFill>
          <p:spPr>
            <a:xfrm>
              <a:off x="141879" y="2952078"/>
              <a:ext cx="3675079" cy="400105"/>
            </a:xfrm>
            <a:prstGeom prst="rect">
              <a:avLst/>
            </a:prstGeom>
            <a:ln w="12700">
              <a:miter lim="400000"/>
            </a:ln>
          </p:spPr>
        </p:pic>
        <p:sp>
          <p:nvSpPr>
            <p:cNvPr id="16" name="TextBox 15">
              <a:extLst>
                <a:ext uri="{FF2B5EF4-FFF2-40B4-BE49-F238E27FC236}">
                  <a16:creationId xmlns:a16="http://schemas.microsoft.com/office/drawing/2014/main" xmlns="" id="{9F2E7FDB-ABBD-41EB-AA39-C4AB4D9E2740}"/>
                </a:ext>
              </a:extLst>
            </p:cNvPr>
            <p:cNvSpPr txBox="1"/>
            <p:nvPr/>
          </p:nvSpPr>
          <p:spPr>
            <a:xfrm>
              <a:off x="287407" y="2986025"/>
              <a:ext cx="2843712" cy="292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IN" sz="1300" b="1" i="0" u="none" strike="noStrike" kern="0" cap="none" spc="0" normalizeH="0" baseline="0" noProof="0" dirty="0">
                  <a:ln>
                    <a:noFill/>
                  </a:ln>
                  <a:solidFill>
                    <a:srgbClr val="FFFFFF"/>
                  </a:solidFill>
                  <a:effectLst/>
                  <a:uLnTx/>
                  <a:uFillTx/>
                  <a:latin typeface="Arial" pitchFamily="34" charset="0"/>
                  <a:cs typeface="Arial" pitchFamily="34" charset="0"/>
                  <a:sym typeface="Times New Roman"/>
                </a:rPr>
                <a:t>Key Accomplishments </a:t>
              </a:r>
            </a:p>
          </p:txBody>
        </p:sp>
        <p:grpSp>
          <p:nvGrpSpPr>
            <p:cNvPr id="17" name="Group">
              <a:extLst>
                <a:ext uri="{FF2B5EF4-FFF2-40B4-BE49-F238E27FC236}">
                  <a16:creationId xmlns:a16="http://schemas.microsoft.com/office/drawing/2014/main" xmlns="" id="{7C46AA95-E7D8-49A2-8DD3-105B608D60C1}"/>
                </a:ext>
              </a:extLst>
            </p:cNvPr>
            <p:cNvGrpSpPr/>
            <p:nvPr/>
          </p:nvGrpSpPr>
          <p:grpSpPr>
            <a:xfrm>
              <a:off x="3538440" y="2932903"/>
              <a:ext cx="557035" cy="438453"/>
              <a:chOff x="0" y="-1"/>
              <a:chExt cx="644666" cy="543110"/>
            </a:xfrm>
          </p:grpSpPr>
          <p:sp>
            <p:nvSpPr>
              <p:cNvPr id="18" name="Circle">
                <a:extLst>
                  <a:ext uri="{FF2B5EF4-FFF2-40B4-BE49-F238E27FC236}">
                    <a16:creationId xmlns:a16="http://schemas.microsoft.com/office/drawing/2014/main" xmlns="" id="{E7D03715-3020-45A9-AA9A-686501E6D633}"/>
                  </a:ext>
                </a:extLst>
              </p:cNvPr>
              <p:cNvSpPr/>
              <p:nvPr/>
            </p:nvSpPr>
            <p:spPr>
              <a:xfrm>
                <a:off x="-1" y="-2"/>
                <a:ext cx="544240" cy="543112"/>
              </a:xfrm>
              <a:prstGeom prst="ellipse">
                <a:avLst/>
              </a:prstGeom>
              <a:solidFill>
                <a:srgbClr val="F2F2F2"/>
              </a:solidFill>
              <a:ln w="3240" cap="flat">
                <a:solidFill>
                  <a:srgbClr val="385D8A"/>
                </a:solidFill>
                <a:custDash>
                  <a:ds d="300000" sp="400000"/>
                </a:custDash>
                <a:miter lim="800000"/>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sz="1100">
                    <a:latin typeface="Arial"/>
                    <a:ea typeface="Arial"/>
                    <a:cs typeface="Arial"/>
                    <a:sym typeface="Arial"/>
                  </a:defRPr>
                </a:pP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19" name="image.png" descr="image.png">
                <a:extLst>
                  <a:ext uri="{FF2B5EF4-FFF2-40B4-BE49-F238E27FC236}">
                    <a16:creationId xmlns:a16="http://schemas.microsoft.com/office/drawing/2014/main" xmlns="" id="{7937DC83-DC30-415D-BA39-620888680697}"/>
                  </a:ext>
                </a:extLst>
              </p:cNvPr>
              <p:cNvPicPr>
                <a:picLocks noChangeAspect="1"/>
              </p:cNvPicPr>
              <p:nvPr/>
            </p:nvPicPr>
            <p:blipFill>
              <a:blip r:embed="rId4"/>
              <a:stretch>
                <a:fillRect/>
              </a:stretch>
            </p:blipFill>
            <p:spPr>
              <a:xfrm>
                <a:off x="131239" y="71544"/>
                <a:ext cx="513427" cy="428011"/>
              </a:xfrm>
              <a:prstGeom prst="rect">
                <a:avLst/>
              </a:prstGeom>
              <a:ln w="12700" cap="flat">
                <a:noFill/>
                <a:miter lim="400000"/>
              </a:ln>
              <a:effectLst/>
            </p:spPr>
          </p:pic>
        </p:grpSp>
        <p:sp>
          <p:nvSpPr>
            <p:cNvPr id="20" name="Rectangle">
              <a:extLst>
                <a:ext uri="{FF2B5EF4-FFF2-40B4-BE49-F238E27FC236}">
                  <a16:creationId xmlns:a16="http://schemas.microsoft.com/office/drawing/2014/main" xmlns="" id="{CD3729F7-826A-4482-8820-6688A2CD4761}"/>
                </a:ext>
              </a:extLst>
            </p:cNvPr>
            <p:cNvSpPr/>
            <p:nvPr/>
          </p:nvSpPr>
          <p:spPr>
            <a:xfrm>
              <a:off x="141879" y="3392666"/>
              <a:ext cx="3839352" cy="2837763"/>
            </a:xfrm>
            <a:prstGeom prst="rect">
              <a:avLst/>
            </a:prstGeom>
            <a:solidFill>
              <a:srgbClr val="F2F2F2"/>
            </a:solidFill>
            <a:ln w="3240" cap="flat">
              <a:solidFill>
                <a:srgbClr val="385D8A"/>
              </a:solidFill>
              <a:custDash>
                <a:ds d="300000" sp="400000"/>
              </a:custDash>
              <a:round/>
            </a:ln>
            <a:effectLst/>
          </p:spPr>
          <p:txBody>
            <a:bodyPr wrap="square" lIns="45718" tIns="45718" rIns="45718" bIns="45718" numCol="1" anchor="t">
              <a:noAutofit/>
            </a:bodyPr>
            <a:lstStyle/>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We got KT on around 37 features and finished the Testing with the Test Cases Preparation for those modules and also </a:t>
              </a:r>
              <a:r>
                <a:rPr kumimoji="0" lang="en-US" sz="1200" b="0" i="0" u="none" strike="noStrike" kern="0" cap="none" spc="0" normalizeH="0" baseline="0" noProof="0" dirty="0" err="1">
                  <a:ln>
                    <a:noFill/>
                  </a:ln>
                  <a:solidFill>
                    <a:srgbClr val="000000"/>
                  </a:solidFill>
                  <a:effectLst/>
                  <a:uLnTx/>
                  <a:uFillTx/>
                  <a:latin typeface="Trebuchet MS" panose="020B0603020202020204" pitchFamily="34" charset="0"/>
                  <a:cs typeface="Times New Roman"/>
                  <a:sym typeface="Times New Roman"/>
                </a:rPr>
                <a:t>analysed</a:t>
              </a: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 and prepared documents for 13 new modules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B0F0"/>
                  </a:solidFill>
                  <a:effectLst/>
                  <a:uLnTx/>
                  <a:uFillTx/>
                  <a:latin typeface="Trebuchet MS" panose="020B0603020202020204" pitchFamily="34" charset="0"/>
                  <a:cs typeface="Times New Roman"/>
                  <a:sym typeface="Times New Roman"/>
                </a:rPr>
                <a:t>Backend Data Testing: </a:t>
              </a: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Completed the </a:t>
              </a:r>
              <a:r>
                <a:rPr kumimoji="0" lang="en-US" sz="1200" b="0" i="0" u="none" strike="noStrike" kern="0" cap="none" spc="0" normalizeH="0" baseline="0" noProof="0" dirty="0">
                  <a:ln>
                    <a:noFill/>
                  </a:ln>
                  <a:solidFill>
                    <a:srgbClr val="00B0F0"/>
                  </a:solidFill>
                  <a:effectLst/>
                  <a:uLnTx/>
                  <a:uFillTx/>
                  <a:latin typeface="Trebuchet MS" panose="020B0603020202020204" pitchFamily="34" charset="0"/>
                  <a:cs typeface="Times New Roman"/>
                  <a:sym typeface="Times New Roman"/>
                </a:rPr>
                <a:t>KT sessions </a:t>
              </a: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from Dev team and got the DB scripts for 6 modules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Prepared the</a:t>
              </a:r>
              <a:r>
                <a:rPr kumimoji="0" lang="en-US" sz="1200" b="0" i="0" u="none" strike="noStrike" kern="0" cap="none" spc="0" normalizeH="0" baseline="0" noProof="0" dirty="0">
                  <a:ln>
                    <a:noFill/>
                  </a:ln>
                  <a:solidFill>
                    <a:srgbClr val="00B0F0"/>
                  </a:solidFill>
                  <a:effectLst/>
                  <a:uLnTx/>
                  <a:uFillTx/>
                  <a:latin typeface="Trebuchet MS" panose="020B0603020202020204" pitchFamily="34" charset="0"/>
                  <a:cs typeface="Times New Roman"/>
                  <a:sym typeface="Times New Roman"/>
                </a:rPr>
                <a:t> Analysis and Test Case documents </a:t>
              </a: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for Account History, Reference Tables, Service Charges modules, Cheque Collection Batches and Loan History  </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B0F0"/>
                  </a:solidFill>
                  <a:effectLst/>
                  <a:uLnTx/>
                  <a:uFillTx/>
                  <a:latin typeface="Trebuchet MS" panose="020B0603020202020204" pitchFamily="34" charset="0"/>
                  <a:cs typeface="Times New Roman"/>
                  <a:sym typeface="Times New Roman"/>
                </a:rPr>
                <a:t>Frontend Testing:</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Analysis completed for 50 Features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Test Cases Preparation completed for 50 Features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Test Cases Execution completed for 50 features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User Manual Preparation completed for 50 Features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Prepared Bug Report listing all the issues in executed modules</a:t>
              </a: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endParaRP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endPar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endParaRPr>
            </a:p>
          </p:txBody>
        </p:sp>
      </p:grpSp>
      <p:grpSp>
        <p:nvGrpSpPr>
          <p:cNvPr id="37" name="Group 36">
            <a:extLst>
              <a:ext uri="{FF2B5EF4-FFF2-40B4-BE49-F238E27FC236}">
                <a16:creationId xmlns:a16="http://schemas.microsoft.com/office/drawing/2014/main" xmlns="" id="{516CF45A-7F48-406B-80E4-848A38578070}"/>
              </a:ext>
            </a:extLst>
          </p:cNvPr>
          <p:cNvGrpSpPr/>
          <p:nvPr/>
        </p:nvGrpSpPr>
        <p:grpSpPr>
          <a:xfrm>
            <a:off x="6317855" y="3256408"/>
            <a:ext cx="5571254" cy="3196347"/>
            <a:chOff x="5172977" y="3523033"/>
            <a:chExt cx="3881037" cy="3653951"/>
          </a:xfrm>
        </p:grpSpPr>
        <p:grpSp>
          <p:nvGrpSpPr>
            <p:cNvPr id="29" name="Group 28">
              <a:extLst>
                <a:ext uri="{FF2B5EF4-FFF2-40B4-BE49-F238E27FC236}">
                  <a16:creationId xmlns:a16="http://schemas.microsoft.com/office/drawing/2014/main" xmlns="" id="{4F6679D0-AAB1-40CF-BBE9-8DD668F3C85F}"/>
                </a:ext>
              </a:extLst>
            </p:cNvPr>
            <p:cNvGrpSpPr/>
            <p:nvPr/>
          </p:nvGrpSpPr>
          <p:grpSpPr>
            <a:xfrm>
              <a:off x="5172977" y="3523033"/>
              <a:ext cx="3881037" cy="3653951"/>
              <a:chOff x="141879" y="2932902"/>
              <a:chExt cx="3881037" cy="3653951"/>
            </a:xfrm>
          </p:grpSpPr>
          <p:pic>
            <p:nvPicPr>
              <p:cNvPr id="30" name="image.png" descr="image.png">
                <a:extLst>
                  <a:ext uri="{FF2B5EF4-FFF2-40B4-BE49-F238E27FC236}">
                    <a16:creationId xmlns:a16="http://schemas.microsoft.com/office/drawing/2014/main" xmlns="" id="{8BF5EF07-55DE-401A-B863-07F9BE032DB1}"/>
                  </a:ext>
                </a:extLst>
              </p:cNvPr>
              <p:cNvPicPr>
                <a:picLocks noChangeAspect="1"/>
              </p:cNvPicPr>
              <p:nvPr/>
            </p:nvPicPr>
            <p:blipFill>
              <a:blip r:embed="rId3"/>
              <a:srcRect l="20825" r="20100"/>
              <a:stretch>
                <a:fillRect/>
              </a:stretch>
            </p:blipFill>
            <p:spPr>
              <a:xfrm>
                <a:off x="141879" y="2952078"/>
                <a:ext cx="3675079" cy="400105"/>
              </a:xfrm>
              <a:prstGeom prst="rect">
                <a:avLst/>
              </a:prstGeom>
              <a:ln w="12700">
                <a:miter lim="400000"/>
              </a:ln>
            </p:spPr>
          </p:pic>
          <p:sp>
            <p:nvSpPr>
              <p:cNvPr id="31" name="TextBox 30">
                <a:extLst>
                  <a:ext uri="{FF2B5EF4-FFF2-40B4-BE49-F238E27FC236}">
                    <a16:creationId xmlns:a16="http://schemas.microsoft.com/office/drawing/2014/main" xmlns="" id="{2F201838-5D49-4520-AB9C-FF8BCEB70FFF}"/>
                  </a:ext>
                </a:extLst>
              </p:cNvPr>
              <p:cNvSpPr txBox="1"/>
              <p:nvPr/>
            </p:nvSpPr>
            <p:spPr>
              <a:xfrm>
                <a:off x="287407" y="2986025"/>
                <a:ext cx="2843712" cy="292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IN" sz="1300" b="1" i="0" u="none" strike="noStrike" kern="0" cap="none" spc="0" normalizeH="0" baseline="0" noProof="0" dirty="0">
                    <a:ln>
                      <a:noFill/>
                    </a:ln>
                    <a:solidFill>
                      <a:srgbClr val="FFFFFF"/>
                    </a:solidFill>
                    <a:effectLst/>
                    <a:uLnTx/>
                    <a:uFillTx/>
                    <a:latin typeface="Arial" pitchFamily="34" charset="0"/>
                    <a:cs typeface="Arial" pitchFamily="34" charset="0"/>
                    <a:sym typeface="Times New Roman"/>
                  </a:rPr>
                  <a:t>Issues / Dependencies</a:t>
                </a:r>
              </a:p>
            </p:txBody>
          </p:sp>
          <p:sp>
            <p:nvSpPr>
              <p:cNvPr id="34" name="Circle">
                <a:extLst>
                  <a:ext uri="{FF2B5EF4-FFF2-40B4-BE49-F238E27FC236}">
                    <a16:creationId xmlns:a16="http://schemas.microsoft.com/office/drawing/2014/main" xmlns="" id="{64036162-9816-4D1F-974B-25CA0125B6C5}"/>
                  </a:ext>
                </a:extLst>
              </p:cNvPr>
              <p:cNvSpPr/>
              <p:nvPr/>
            </p:nvSpPr>
            <p:spPr>
              <a:xfrm>
                <a:off x="3538439" y="2932902"/>
                <a:ext cx="470260" cy="438455"/>
              </a:xfrm>
              <a:prstGeom prst="ellipse">
                <a:avLst/>
              </a:prstGeom>
              <a:solidFill>
                <a:srgbClr val="F2F2F2"/>
              </a:solidFill>
              <a:ln w="3240" cap="flat">
                <a:solidFill>
                  <a:srgbClr val="385D8A"/>
                </a:solidFill>
                <a:custDash>
                  <a:ds d="300000" sp="400000"/>
                </a:custDash>
                <a:miter lim="800000"/>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sz="1100">
                    <a:latin typeface="Arial"/>
                    <a:ea typeface="Arial"/>
                    <a:cs typeface="Arial"/>
                    <a:sym typeface="Arial"/>
                  </a:defRPr>
                </a:pP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3" name="Rectangle">
                <a:extLst>
                  <a:ext uri="{FF2B5EF4-FFF2-40B4-BE49-F238E27FC236}">
                    <a16:creationId xmlns:a16="http://schemas.microsoft.com/office/drawing/2014/main" xmlns="" id="{C0DD147F-5A54-4773-884B-9A3938302809}"/>
                  </a:ext>
                </a:extLst>
              </p:cNvPr>
              <p:cNvSpPr/>
              <p:nvPr/>
            </p:nvSpPr>
            <p:spPr>
              <a:xfrm>
                <a:off x="141879" y="3392668"/>
                <a:ext cx="3881037" cy="3194185"/>
              </a:xfrm>
              <a:prstGeom prst="rect">
                <a:avLst/>
              </a:prstGeom>
              <a:solidFill>
                <a:srgbClr val="F2F2F2"/>
              </a:solidFill>
              <a:ln w="3240" cap="flat">
                <a:solidFill>
                  <a:srgbClr val="385D8A"/>
                </a:solidFill>
                <a:custDash>
                  <a:ds d="300000" sp="400000"/>
                </a:custDash>
                <a:round/>
              </a:ln>
              <a:effectLst/>
            </p:spPr>
            <p:txBody>
              <a:bodyPr wrap="square" lIns="45718" tIns="45718" rIns="45718" bIns="45718" numCol="1" anchor="t">
                <a:no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B0F0"/>
                    </a:solidFill>
                    <a:effectLst/>
                    <a:uLnTx/>
                    <a:uFillTx/>
                    <a:latin typeface="Trebuchet MS" panose="020B0603020202020204" pitchFamily="34" charset="0"/>
                    <a:cs typeface="Times New Roman"/>
                    <a:sym typeface="Times New Roman"/>
                  </a:rPr>
                  <a:t>KT:</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Need Test data for Gift card sale module </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Need KT on how to execute Request and Send Cash modules simultaneously</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Supervisor Transfer, Cheque Cash, Reversal - Authorization Request issue</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Unable to perform Loan Payment module transactions with the data provided- On Hold</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Unable to see dropdown in the Replenish module</a:t>
                </a:r>
              </a:p>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B0F0"/>
                    </a:solidFill>
                    <a:effectLst/>
                    <a:uLnTx/>
                    <a:uFillTx/>
                    <a:latin typeface="Trebuchet MS" panose="020B0603020202020204" pitchFamily="34" charset="0"/>
                    <a:cs typeface="Times New Roman"/>
                    <a:sym typeface="Times New Roman"/>
                  </a:rPr>
                  <a:t>Application Issues: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Getting error message when we try to execute LOC Payment Incl Accrued Interest via Cash and Cheque modules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Getting error message when we try to execute Deposit Account Closure</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and Teller Cheque Details modules</a:t>
                </a:r>
              </a:p>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B0F0"/>
                    </a:solidFill>
                    <a:effectLst/>
                    <a:uLnTx/>
                    <a:uFillTx/>
                    <a:latin typeface="Trebuchet MS" panose="020B0603020202020204" pitchFamily="34" charset="0"/>
                    <a:cs typeface="Times New Roman"/>
                    <a:sym typeface="Times New Roman"/>
                  </a:rPr>
                  <a:t>Access Issues: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JN Teller exe/application is not working in asoftglobalsloutions2 user</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endPar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endParaRP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endPar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endParaRPr>
              </a:p>
            </p:txBody>
          </p:sp>
        </p:grpSp>
        <p:pic>
          <p:nvPicPr>
            <p:cNvPr id="36" name="image.png" descr="image.png">
              <a:extLst>
                <a:ext uri="{FF2B5EF4-FFF2-40B4-BE49-F238E27FC236}">
                  <a16:creationId xmlns:a16="http://schemas.microsoft.com/office/drawing/2014/main" xmlns="" id="{58845352-6984-4D52-AF9A-2D14A508D1FE}"/>
                </a:ext>
              </a:extLst>
            </p:cNvPr>
            <p:cNvPicPr>
              <a:picLocks noChangeAspect="1"/>
            </p:cNvPicPr>
            <p:nvPr/>
          </p:nvPicPr>
          <p:blipFill>
            <a:blip r:embed="rId5"/>
            <a:stretch>
              <a:fillRect/>
            </a:stretch>
          </p:blipFill>
          <p:spPr>
            <a:xfrm>
              <a:off x="8672536" y="3600227"/>
              <a:ext cx="321048" cy="260625"/>
            </a:xfrm>
            <a:prstGeom prst="rect">
              <a:avLst/>
            </a:prstGeom>
            <a:ln w="12700" cap="flat">
              <a:noFill/>
              <a:miter lim="400000"/>
            </a:ln>
            <a:effectLst/>
          </p:spPr>
        </p:pic>
      </p:grpSp>
      <p:graphicFrame>
        <p:nvGraphicFramePr>
          <p:cNvPr id="40" name="Chart 39">
            <a:extLst>
              <a:ext uri="{FF2B5EF4-FFF2-40B4-BE49-F238E27FC236}">
                <a16:creationId xmlns:a16="http://schemas.microsoft.com/office/drawing/2014/main" xmlns="" id="{43B966F1-2DCD-4F23-B38C-EFDE2E431FF6}"/>
              </a:ext>
            </a:extLst>
          </p:cNvPr>
          <p:cNvGraphicFramePr/>
          <p:nvPr/>
        </p:nvGraphicFramePr>
        <p:xfrm>
          <a:off x="249619" y="-364312"/>
          <a:ext cx="2305802" cy="4096148"/>
        </p:xfrm>
        <a:graphic>
          <a:graphicData uri="http://schemas.openxmlformats.org/drawingml/2006/chart">
            <c:chart xmlns:c="http://schemas.openxmlformats.org/drawingml/2006/chart" xmlns:r="http://schemas.openxmlformats.org/officeDocument/2006/relationships" r:id="rId6"/>
          </a:graphicData>
        </a:graphic>
      </p:graphicFrame>
      <p:grpSp>
        <p:nvGrpSpPr>
          <p:cNvPr id="41" name="Group 40">
            <a:extLst>
              <a:ext uri="{FF2B5EF4-FFF2-40B4-BE49-F238E27FC236}">
                <a16:creationId xmlns:a16="http://schemas.microsoft.com/office/drawing/2014/main" xmlns="" id="{214710BA-E751-4485-A6D0-214E5C07EFE1}"/>
              </a:ext>
            </a:extLst>
          </p:cNvPr>
          <p:cNvGrpSpPr/>
          <p:nvPr/>
        </p:nvGrpSpPr>
        <p:grpSpPr>
          <a:xfrm>
            <a:off x="6377692" y="754666"/>
            <a:ext cx="5550845" cy="2485703"/>
            <a:chOff x="5172977" y="3517819"/>
            <a:chExt cx="3866820" cy="3302741"/>
          </a:xfrm>
        </p:grpSpPr>
        <p:grpSp>
          <p:nvGrpSpPr>
            <p:cNvPr id="42" name="Group 41">
              <a:extLst>
                <a:ext uri="{FF2B5EF4-FFF2-40B4-BE49-F238E27FC236}">
                  <a16:creationId xmlns:a16="http://schemas.microsoft.com/office/drawing/2014/main" xmlns="" id="{26CD52AA-A26E-4609-9574-8D6B5BF20850}"/>
                </a:ext>
              </a:extLst>
            </p:cNvPr>
            <p:cNvGrpSpPr/>
            <p:nvPr/>
          </p:nvGrpSpPr>
          <p:grpSpPr>
            <a:xfrm>
              <a:off x="5172977" y="3517819"/>
              <a:ext cx="3866820" cy="3302741"/>
              <a:chOff x="141879" y="2927688"/>
              <a:chExt cx="3866820" cy="3302741"/>
            </a:xfrm>
          </p:grpSpPr>
          <p:pic>
            <p:nvPicPr>
              <p:cNvPr id="44" name="image.png" descr="image.png">
                <a:extLst>
                  <a:ext uri="{FF2B5EF4-FFF2-40B4-BE49-F238E27FC236}">
                    <a16:creationId xmlns:a16="http://schemas.microsoft.com/office/drawing/2014/main" xmlns="" id="{0921D4FF-F28A-4098-BAAE-5413F120FD3D}"/>
                  </a:ext>
                </a:extLst>
              </p:cNvPr>
              <p:cNvPicPr>
                <a:picLocks noChangeAspect="1"/>
              </p:cNvPicPr>
              <p:nvPr/>
            </p:nvPicPr>
            <p:blipFill>
              <a:blip r:embed="rId3"/>
              <a:srcRect l="20825" r="20100"/>
              <a:stretch>
                <a:fillRect/>
              </a:stretch>
            </p:blipFill>
            <p:spPr>
              <a:xfrm>
                <a:off x="141879" y="2952078"/>
                <a:ext cx="3675079" cy="400105"/>
              </a:xfrm>
              <a:prstGeom prst="rect">
                <a:avLst/>
              </a:prstGeom>
              <a:ln w="12700">
                <a:miter lim="400000"/>
              </a:ln>
            </p:spPr>
          </p:pic>
          <p:sp>
            <p:nvSpPr>
              <p:cNvPr id="45" name="TextBox 44">
                <a:extLst>
                  <a:ext uri="{FF2B5EF4-FFF2-40B4-BE49-F238E27FC236}">
                    <a16:creationId xmlns:a16="http://schemas.microsoft.com/office/drawing/2014/main" xmlns="" id="{16D48A42-FB2E-4B14-A92A-FAA2236BD5A3}"/>
                  </a:ext>
                </a:extLst>
              </p:cNvPr>
              <p:cNvSpPr txBox="1"/>
              <p:nvPr/>
            </p:nvSpPr>
            <p:spPr>
              <a:xfrm>
                <a:off x="220189" y="2927688"/>
                <a:ext cx="2843712" cy="4294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IN" sz="1300" b="1" i="0" u="none" strike="noStrike" kern="0" cap="none" spc="0" normalizeH="0" baseline="0" noProof="0" dirty="0">
                    <a:ln>
                      <a:noFill/>
                    </a:ln>
                    <a:solidFill>
                      <a:srgbClr val="FFFFFF"/>
                    </a:solidFill>
                    <a:effectLst/>
                    <a:uLnTx/>
                    <a:uFillTx/>
                    <a:latin typeface="Arial" pitchFamily="34" charset="0"/>
                    <a:cs typeface="Arial" pitchFamily="34" charset="0"/>
                    <a:sym typeface="Times New Roman"/>
                  </a:rPr>
                  <a:t>Upcoming Activities</a:t>
                </a:r>
              </a:p>
            </p:txBody>
          </p:sp>
          <p:sp>
            <p:nvSpPr>
              <p:cNvPr id="46" name="Circle">
                <a:extLst>
                  <a:ext uri="{FF2B5EF4-FFF2-40B4-BE49-F238E27FC236}">
                    <a16:creationId xmlns:a16="http://schemas.microsoft.com/office/drawing/2014/main" xmlns="" id="{B1AB67A5-C1A8-43BF-9EFF-607AC78154D8}"/>
                  </a:ext>
                </a:extLst>
              </p:cNvPr>
              <p:cNvSpPr/>
              <p:nvPr/>
            </p:nvSpPr>
            <p:spPr>
              <a:xfrm>
                <a:off x="3538439" y="2932902"/>
                <a:ext cx="470260" cy="438455"/>
              </a:xfrm>
              <a:prstGeom prst="ellipse">
                <a:avLst/>
              </a:prstGeom>
              <a:solidFill>
                <a:srgbClr val="F2F2F2"/>
              </a:solidFill>
              <a:ln w="3240" cap="flat">
                <a:solidFill>
                  <a:srgbClr val="385D8A"/>
                </a:solidFill>
                <a:custDash>
                  <a:ds d="300000" sp="400000"/>
                </a:custDash>
                <a:miter lim="800000"/>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sz="1100">
                    <a:latin typeface="Arial"/>
                    <a:ea typeface="Arial"/>
                    <a:cs typeface="Arial"/>
                    <a:sym typeface="Arial"/>
                  </a:defRPr>
                </a:pP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7" name="Rectangle">
                <a:extLst>
                  <a:ext uri="{FF2B5EF4-FFF2-40B4-BE49-F238E27FC236}">
                    <a16:creationId xmlns:a16="http://schemas.microsoft.com/office/drawing/2014/main" xmlns="" id="{9AACA664-E069-4CB1-9FB8-C5AC2513F1C8}"/>
                  </a:ext>
                </a:extLst>
              </p:cNvPr>
              <p:cNvSpPr/>
              <p:nvPr/>
            </p:nvSpPr>
            <p:spPr>
              <a:xfrm>
                <a:off x="141879" y="3392666"/>
                <a:ext cx="3839352" cy="2837763"/>
              </a:xfrm>
              <a:prstGeom prst="rect">
                <a:avLst/>
              </a:prstGeom>
              <a:solidFill>
                <a:srgbClr val="F2F2F2"/>
              </a:solidFill>
              <a:ln w="3240" cap="flat">
                <a:solidFill>
                  <a:srgbClr val="385D8A"/>
                </a:solidFill>
                <a:custDash>
                  <a:ds d="300000" sp="400000"/>
                </a:custDash>
                <a:round/>
              </a:ln>
              <a:effectLst/>
            </p:spPr>
            <p:txBody>
              <a:bodyPr wrap="square" lIns="45718" tIns="45718" rIns="45718" bIns="45718" numCol="1" anchor="t">
                <a:noAutofit/>
              </a:bodyPr>
              <a:lstStyle/>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endPar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endParaRP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endPar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endParaRPr>
              </a:p>
            </p:txBody>
          </p:sp>
        </p:grpSp>
        <p:pic>
          <p:nvPicPr>
            <p:cNvPr id="43" name="image.png" descr="image.png">
              <a:extLst>
                <a:ext uri="{FF2B5EF4-FFF2-40B4-BE49-F238E27FC236}">
                  <a16:creationId xmlns:a16="http://schemas.microsoft.com/office/drawing/2014/main" xmlns="" id="{A7D774D6-8F24-40C1-82D0-45223887F0D9}"/>
                </a:ext>
              </a:extLst>
            </p:cNvPr>
            <p:cNvPicPr>
              <a:picLocks noChangeAspect="1"/>
            </p:cNvPicPr>
            <p:nvPr/>
          </p:nvPicPr>
          <p:blipFill>
            <a:blip r:embed="rId5"/>
            <a:stretch>
              <a:fillRect/>
            </a:stretch>
          </p:blipFill>
          <p:spPr>
            <a:xfrm>
              <a:off x="8672536" y="3600227"/>
              <a:ext cx="321048" cy="260625"/>
            </a:xfrm>
            <a:prstGeom prst="rect">
              <a:avLst/>
            </a:prstGeom>
            <a:ln w="12700" cap="flat">
              <a:noFill/>
              <a:miter lim="400000"/>
            </a:ln>
            <a:effectLst/>
          </p:spPr>
        </p:pic>
      </p:grpSp>
      <p:sp>
        <p:nvSpPr>
          <p:cNvPr id="49" name="TextBox 48">
            <a:extLst>
              <a:ext uri="{FF2B5EF4-FFF2-40B4-BE49-F238E27FC236}">
                <a16:creationId xmlns:a16="http://schemas.microsoft.com/office/drawing/2014/main" xmlns="" id="{02780CF7-3617-4204-9436-D4DF0A4BDE82}"/>
              </a:ext>
            </a:extLst>
          </p:cNvPr>
          <p:cNvSpPr txBox="1"/>
          <p:nvPr/>
        </p:nvSpPr>
        <p:spPr>
          <a:xfrm>
            <a:off x="6472144" y="1107313"/>
            <a:ext cx="532251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Test Cases Execution for the remaining set of features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Automation for Jn Teller for the potentiation test cases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Analysis and Understand of the Alchemy features and its functionality </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Test case Preparation for Alchemy integration </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Whitebox/Techno functional testing for all set of features </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Certifying the Alchemy Integrated features like ACH/WIRE/RTGS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Getting KT sessions on the modules </a:t>
            </a:r>
            <a:r>
              <a:rPr kumimoji="0" lang="en-US" sz="1200" b="0" i="0" u="none" strike="noStrike" kern="0" cap="none" spc="0" normalizeH="0" baseline="0" noProof="0" dirty="0">
                <a:ln>
                  <a:noFill/>
                </a:ln>
                <a:solidFill>
                  <a:srgbClr val="00B0F0"/>
                </a:solidFill>
                <a:effectLst/>
                <a:uLnTx/>
                <a:uFillTx/>
                <a:latin typeface="Trebuchet MS" panose="020B0603020202020204" pitchFamily="34" charset="0"/>
                <a:cs typeface="Times New Roman"/>
                <a:sym typeface="Times New Roman"/>
              </a:rPr>
              <a:t>Transaction Summary, Reprint Transactions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Giving KT sessions to technical team on the JN Teller features</a:t>
            </a:r>
          </a:p>
          <a:p>
            <a:pPr marL="285750" marR="0" lvl="0" indent="-285750" algn="l" defTabSz="457200" rtl="0" eaLnBrk="1" fontAlgn="auto" latinLnBrk="0" hangingPunct="0">
              <a:lnSpc>
                <a:spcPct val="100000"/>
              </a:lnSpc>
              <a:spcBef>
                <a:spcPts val="0"/>
              </a:spcBef>
              <a:spcAft>
                <a:spcPts val="0"/>
              </a:spcAft>
              <a:buClrTx/>
              <a:buSzTx/>
              <a:buFont typeface="Courier New" panose="02070309020205020404" pitchFamily="49" charset="0"/>
              <a:buChar char="o"/>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Arial"/>
              </a:rPr>
              <a:t>Backend Analysis and Test Case Preparation for current sprint modules</a:t>
            </a:r>
            <a:endPar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endParaRPr>
          </a:p>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rPr>
              <a:t>Note: Jn Live Business Activities “Yet To Start”  </a:t>
            </a: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Trebuchet MS" panose="020B0603020202020204" pitchFamily="34" charset="0"/>
              <a:cs typeface="Times New Roman"/>
              <a:sym typeface="Times New Roman"/>
            </a:endParaRPr>
          </a:p>
        </p:txBody>
      </p:sp>
      <p:graphicFrame>
        <p:nvGraphicFramePr>
          <p:cNvPr id="6" name="Chart 5">
            <a:extLst>
              <a:ext uri="{FF2B5EF4-FFF2-40B4-BE49-F238E27FC236}">
                <a16:creationId xmlns:a16="http://schemas.microsoft.com/office/drawing/2014/main" xmlns="" id="{F4DBFDED-B445-05FD-2330-65DA12F66486}"/>
              </a:ext>
            </a:extLst>
          </p:cNvPr>
          <p:cNvGraphicFramePr/>
          <p:nvPr/>
        </p:nvGraphicFramePr>
        <p:xfrm>
          <a:off x="1622929" y="585668"/>
          <a:ext cx="2045822" cy="272482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xmlns="" val="32493446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0EC3DC6-167F-40F5-8695-7345C956E4FB}"/>
              </a:ext>
            </a:extLst>
          </p:cNvPr>
          <p:cNvSpPr txBox="1"/>
          <p:nvPr/>
        </p:nvSpPr>
        <p:spPr>
          <a:xfrm>
            <a:off x="205993" y="135973"/>
            <a:ext cx="584096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3333CC">
                    <a:lumMod val="50000"/>
                  </a:srgbClr>
                </a:solidFill>
                <a:effectLst/>
                <a:uLnTx/>
                <a:uFillTx/>
                <a:latin typeface="Calibri" panose="020F0502020204030204" pitchFamily="34" charset="0"/>
                <a:ea typeface="Calibri" panose="020F0502020204030204" pitchFamily="34" charset="0"/>
                <a:cs typeface="Calibri" panose="020F0502020204030204" pitchFamily="34" charset="0"/>
                <a:sym typeface="Times New Roman"/>
              </a:rPr>
              <a:t>Sprint 59 Tasks (17 July 2023 to 28 July 2023)</a:t>
            </a:r>
            <a:endParaRPr kumimoji="0" lang="en-IN" sz="2000" b="1" i="0" u="none" strike="noStrike" kern="0" cap="none" spc="0" normalizeH="0" baseline="0" noProof="0" dirty="0">
              <a:ln>
                <a:noFill/>
              </a:ln>
              <a:solidFill>
                <a:srgbClr val="3333CC">
                  <a:lumMod val="50000"/>
                </a:srgbClr>
              </a:solidFill>
              <a:effectLst/>
              <a:uLnTx/>
              <a:uFillTx/>
              <a:latin typeface="Calibri" panose="020F0502020204030204" pitchFamily="34" charset="0"/>
              <a:ea typeface="Calibri" panose="020F0502020204030204" pitchFamily="34" charset="0"/>
              <a:cs typeface="Calibri" panose="020F0502020204030204" pitchFamily="34" charset="0"/>
              <a:sym typeface="Times New Roman"/>
            </a:endParaRPr>
          </a:p>
        </p:txBody>
      </p:sp>
      <p:graphicFrame>
        <p:nvGraphicFramePr>
          <p:cNvPr id="3" name="Table 5">
            <a:extLst>
              <a:ext uri="{FF2B5EF4-FFF2-40B4-BE49-F238E27FC236}">
                <a16:creationId xmlns:a16="http://schemas.microsoft.com/office/drawing/2014/main" xmlns="" id="{9FDAEF1C-D721-1250-9D09-C1EE7AE53E84}"/>
              </a:ext>
            </a:extLst>
          </p:cNvPr>
          <p:cNvGraphicFramePr>
            <a:graphicFrameLocks noGrp="1"/>
          </p:cNvGraphicFramePr>
          <p:nvPr/>
        </p:nvGraphicFramePr>
        <p:xfrm>
          <a:off x="199876" y="860698"/>
          <a:ext cx="11694160" cy="5402542"/>
        </p:xfrm>
        <a:graphic>
          <a:graphicData uri="http://schemas.openxmlformats.org/drawingml/2006/table">
            <a:tbl>
              <a:tblPr firstRow="1" bandRow="1">
                <a:tableStyleId>{C4B1156A-380E-4F78-BDF5-A606A8083BF9}</a:tableStyleId>
              </a:tblPr>
              <a:tblGrid>
                <a:gridCol w="2834640">
                  <a:extLst>
                    <a:ext uri="{9D8B030D-6E8A-4147-A177-3AD203B41FA5}">
                      <a16:colId xmlns:a16="http://schemas.microsoft.com/office/drawing/2014/main" xmlns="" val="3978784971"/>
                    </a:ext>
                  </a:extLst>
                </a:gridCol>
                <a:gridCol w="3007360">
                  <a:extLst>
                    <a:ext uri="{9D8B030D-6E8A-4147-A177-3AD203B41FA5}">
                      <a16:colId xmlns:a16="http://schemas.microsoft.com/office/drawing/2014/main" xmlns="" val="1781801164"/>
                    </a:ext>
                  </a:extLst>
                </a:gridCol>
                <a:gridCol w="2804160">
                  <a:extLst>
                    <a:ext uri="{9D8B030D-6E8A-4147-A177-3AD203B41FA5}">
                      <a16:colId xmlns:a16="http://schemas.microsoft.com/office/drawing/2014/main" xmlns="" val="2840495560"/>
                    </a:ext>
                  </a:extLst>
                </a:gridCol>
                <a:gridCol w="3048000">
                  <a:extLst>
                    <a:ext uri="{9D8B030D-6E8A-4147-A177-3AD203B41FA5}">
                      <a16:colId xmlns:a16="http://schemas.microsoft.com/office/drawing/2014/main" xmlns="" val="2424917433"/>
                    </a:ext>
                  </a:extLst>
                </a:gridCol>
              </a:tblGrid>
              <a:tr h="54621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dirty="0">
                          <a:solidFill>
                            <a:schemeClr val="accent2">
                              <a:lumMod val="50000"/>
                            </a:schemeClr>
                          </a:solidFill>
                          <a:latin typeface="Trebuchet MS" panose="020B0603020202020204" pitchFamily="34" charset="0"/>
                          <a:cs typeface="Times New Roman" panose="02020603050405020304" pitchFamily="18" charset="0"/>
                        </a:rPr>
                        <a:t>Get Technical KT for the identified scope</a:t>
                      </a:r>
                      <a:endParaRPr lang="en-IN" sz="1500" dirty="0">
                        <a:solidFill>
                          <a:schemeClr val="accent2">
                            <a:lumMod val="50000"/>
                          </a:schemeClr>
                        </a:solidFill>
                        <a:latin typeface="Trebuchet MS" panose="020B0603020202020204" pitchFamily="34" charset="0"/>
                        <a:cs typeface="Times New Roman" panose="02020603050405020304" pitchFamily="18" charset="0"/>
                      </a:endParaRPr>
                    </a:p>
                  </a:txBody>
                  <a:tcPr/>
                </a:tc>
                <a:tc>
                  <a:txBody>
                    <a:bodyPr/>
                    <a:lstStyle/>
                    <a:p>
                      <a:pPr algn="ctr"/>
                      <a:r>
                        <a:rPr lang="en-US" sz="1500" dirty="0">
                          <a:solidFill>
                            <a:schemeClr val="accent2">
                              <a:lumMod val="50000"/>
                            </a:schemeClr>
                          </a:solidFill>
                          <a:latin typeface="Trebuchet MS" panose="020B0603020202020204" pitchFamily="34" charset="0"/>
                          <a:cs typeface="Times New Roman" panose="02020603050405020304" pitchFamily="18" charset="0"/>
                        </a:rPr>
                        <a:t>Analyze Backend features</a:t>
                      </a:r>
                      <a:endParaRPr lang="en-IN" sz="1500" dirty="0">
                        <a:solidFill>
                          <a:schemeClr val="accent2">
                            <a:lumMod val="50000"/>
                          </a:schemeClr>
                        </a:solidFill>
                        <a:latin typeface="Trebuchet MS" panose="020B0603020202020204" pitchFamily="34" charset="0"/>
                        <a:cs typeface="Times New Roman" panose="02020603050405020304" pitchFamily="18" charset="0"/>
                      </a:endParaRPr>
                    </a:p>
                  </a:txBody>
                  <a:tcPr/>
                </a:tc>
                <a:tc>
                  <a:txBody>
                    <a:bodyPr/>
                    <a:lstStyle/>
                    <a:p>
                      <a:pPr algn="ctr"/>
                      <a:r>
                        <a:rPr lang="en-US" sz="1500" dirty="0">
                          <a:solidFill>
                            <a:schemeClr val="accent2">
                              <a:lumMod val="50000"/>
                            </a:schemeClr>
                          </a:solidFill>
                          <a:latin typeface="Trebuchet MS" panose="020B0603020202020204" pitchFamily="34" charset="0"/>
                          <a:cs typeface="Times New Roman" panose="02020603050405020304" pitchFamily="18" charset="0"/>
                        </a:rPr>
                        <a:t>Prepare Backend Test Scripts</a:t>
                      </a:r>
                      <a:endParaRPr lang="en-IN" sz="1500" dirty="0">
                        <a:solidFill>
                          <a:schemeClr val="accent2">
                            <a:lumMod val="50000"/>
                          </a:schemeClr>
                        </a:solidFill>
                        <a:latin typeface="Trebuchet MS" panose="020B0603020202020204" pitchFamily="34" charset="0"/>
                        <a:cs typeface="Times New Roman" panose="02020603050405020304" pitchFamily="18" charset="0"/>
                      </a:endParaRPr>
                    </a:p>
                  </a:txBody>
                  <a:tcPr/>
                </a:tc>
                <a:tc>
                  <a:txBody>
                    <a:bodyPr/>
                    <a:lstStyle/>
                    <a:p>
                      <a:pPr algn="ctr"/>
                      <a:r>
                        <a:rPr lang="en-US" sz="1500" dirty="0">
                          <a:solidFill>
                            <a:schemeClr val="accent2">
                              <a:lumMod val="50000"/>
                            </a:schemeClr>
                          </a:solidFill>
                          <a:latin typeface="Trebuchet MS" panose="020B0603020202020204" pitchFamily="34" charset="0"/>
                          <a:cs typeface="Times New Roman" panose="02020603050405020304" pitchFamily="18" charset="0"/>
                        </a:rPr>
                        <a:t>Roadblocks</a:t>
                      </a:r>
                      <a:endParaRPr lang="en-IN" sz="1500" dirty="0">
                        <a:solidFill>
                          <a:schemeClr val="accent2">
                            <a:lumMod val="50000"/>
                          </a:schemeClr>
                        </a:solidFill>
                        <a:latin typeface="Trebuchet MS" panose="020B0603020202020204" pitchFamily="34" charset="0"/>
                        <a:cs typeface="Times New Roman" panose="02020603050405020304" pitchFamily="18" charset="0"/>
                      </a:endParaRPr>
                    </a:p>
                  </a:txBody>
                  <a:tcPr/>
                </a:tc>
                <a:extLst>
                  <a:ext uri="{0D108BD9-81ED-4DB2-BD59-A6C34878D82A}">
                    <a16:rowId xmlns:a16="http://schemas.microsoft.com/office/drawing/2014/main" xmlns="" val="47878148"/>
                  </a:ext>
                </a:extLst>
              </a:tr>
              <a:tr h="45719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Reprint Transactions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Reprint Transactions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Reprint Transactions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Waiting for KT</a:t>
                      </a:r>
                    </a:p>
                  </a:txBody>
                  <a:tcPr/>
                </a:tc>
                <a:extLst>
                  <a:ext uri="{0D108BD9-81ED-4DB2-BD59-A6C34878D82A}">
                    <a16:rowId xmlns:a16="http://schemas.microsoft.com/office/drawing/2014/main" xmlns="" val="4067590588"/>
                  </a:ext>
                </a:extLst>
              </a:tr>
              <a:tr h="4165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Transaction Summary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Transaction Summary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Transaction Summary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Waiting for KT</a:t>
                      </a:r>
                    </a:p>
                  </a:txBody>
                  <a:tcPr/>
                </a:tc>
                <a:extLst>
                  <a:ext uri="{0D108BD9-81ED-4DB2-BD59-A6C34878D82A}">
                    <a16:rowId xmlns:a16="http://schemas.microsoft.com/office/drawing/2014/main" xmlns="" val="916632938"/>
                  </a:ext>
                </a:extLst>
              </a:tr>
              <a:tr h="43688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Cheque Collection</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(Done)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Cheque Collection</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(Ongoing)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Cheque Collection</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(Ongoing)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en-US" sz="1500" b="0" dirty="0">
                        <a:solidFill>
                          <a:schemeClr val="accent2">
                            <a:lumMod val="50000"/>
                          </a:schemeClr>
                        </a:solidFill>
                        <a:latin typeface="Trebuchet MS" panose="020B0603020202020204" pitchFamily="34" charset="0"/>
                        <a:cs typeface="Times New Roman" panose="02020603050405020304" pitchFamily="18" charset="0"/>
                      </a:endParaRPr>
                    </a:p>
                  </a:txBody>
                  <a:tcPr/>
                </a:tc>
                <a:extLst>
                  <a:ext uri="{0D108BD9-81ED-4DB2-BD59-A6C34878D82A}">
                    <a16:rowId xmlns:a16="http://schemas.microsoft.com/office/drawing/2014/main" xmlns="" val="2991625220"/>
                  </a:ext>
                </a:extLst>
              </a:tr>
              <a:tr h="4371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Cheque Collection Batches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(Done)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Cheque Collection Batches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(Done)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Cheque Collection Batches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(Done)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en-US" sz="1500" dirty="0">
                        <a:solidFill>
                          <a:schemeClr val="accent2">
                            <a:lumMod val="50000"/>
                          </a:schemeClr>
                        </a:solidFill>
                        <a:latin typeface="Trebuchet MS" panose="020B0603020202020204" pitchFamily="34" charset="0"/>
                        <a:cs typeface="Times New Roman" panose="02020603050405020304" pitchFamily="18" charset="0"/>
                      </a:endParaRPr>
                    </a:p>
                  </a:txBody>
                  <a:tcPr/>
                </a:tc>
                <a:extLst>
                  <a:ext uri="{0D108BD9-81ED-4DB2-BD59-A6C34878D82A}">
                    <a16:rowId xmlns:a16="http://schemas.microsoft.com/office/drawing/2014/main" xmlns="" val="2851444566"/>
                  </a:ext>
                </a:extLst>
              </a:tr>
              <a:tr h="377629">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Loan History</a:t>
                      </a:r>
                    </a:p>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(Done)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Loan History</a:t>
                      </a:r>
                    </a:p>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(Done)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Loan History</a:t>
                      </a:r>
                    </a:p>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500" b="0" i="0" u="none" strike="noStrike" cap="none" spc="0" baseline="0" dirty="0">
                          <a:solidFill>
                            <a:schemeClr val="accent2">
                              <a:lumMod val="50000"/>
                            </a:schemeClr>
                          </a:solidFill>
                          <a:uFillTx/>
                          <a:latin typeface="Trebuchet MS" panose="020B0603020202020204" pitchFamily="34" charset="0"/>
                          <a:ea typeface="+mn-ea"/>
                          <a:cs typeface="Times New Roman" panose="02020603050405020304" pitchFamily="18" charset="0"/>
                          <a:sym typeface="Arial"/>
                        </a:rPr>
                        <a:t>(Done)</a:t>
                      </a:r>
                    </a:p>
                  </a:txBody>
                  <a:tcPr/>
                </a:tc>
                <a:tc>
                  <a:txBody>
                    <a:bodyPr/>
                    <a:lstStyle/>
                    <a:p>
                      <a:pPr marL="0" indent="0" algn="ctr">
                        <a:buFont typeface="+mj-lt"/>
                        <a:buNone/>
                      </a:pPr>
                      <a:endParaRPr lang="en-US" sz="1500" dirty="0">
                        <a:solidFill>
                          <a:schemeClr val="accent2">
                            <a:lumMod val="50000"/>
                          </a:schemeClr>
                        </a:solidFill>
                        <a:latin typeface="Trebuchet MS" panose="020B0603020202020204" pitchFamily="34" charset="0"/>
                        <a:cs typeface="Times New Roman" panose="02020603050405020304" pitchFamily="18" charset="0"/>
                      </a:endParaRPr>
                    </a:p>
                  </a:txBody>
                  <a:tcPr/>
                </a:tc>
                <a:extLst>
                  <a:ext uri="{0D108BD9-81ED-4DB2-BD59-A6C34878D82A}">
                    <a16:rowId xmlns:a16="http://schemas.microsoft.com/office/drawing/2014/main" xmlns="" val="3063526436"/>
                  </a:ext>
                </a:extLst>
              </a:tr>
              <a:tr h="418577">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en-US" sz="1500" dirty="0">
                        <a:solidFill>
                          <a:schemeClr val="accent2">
                            <a:lumMod val="50000"/>
                          </a:schemeClr>
                        </a:solidFill>
                        <a:latin typeface="Trebuchet MS" panose="020B060302020202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b="0" i="0" kern="1200" dirty="0">
                        <a:solidFill>
                          <a:schemeClr val="accent2">
                            <a:lumMod val="50000"/>
                          </a:schemeClr>
                        </a:solidFill>
                        <a:effectLst/>
                        <a:latin typeface="Times New Roman" panose="02020603050405020304" pitchFamily="18" charset="0"/>
                        <a:ea typeface="+mn-ea"/>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mj-lt"/>
                        <a:buNone/>
                      </a:pP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86301492"/>
                  </a:ext>
                </a:extLst>
              </a:tr>
              <a:tr h="391393">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en-US" sz="15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mj-lt"/>
                        <a:buNone/>
                      </a:pP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3239290"/>
                  </a:ext>
                </a:extLst>
              </a:tr>
              <a:tr h="426974">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mj-lt"/>
                        <a:buNone/>
                      </a:pP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10390872"/>
                  </a:ext>
                </a:extLst>
              </a:tr>
              <a:tr h="338021">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b="0" i="0" kern="1200" dirty="0">
                        <a:solidFill>
                          <a:schemeClr val="accent2">
                            <a:lumMod val="50000"/>
                          </a:schemeClr>
                        </a:solidFill>
                        <a:effectLst/>
                        <a:latin typeface="Times New Roman" panose="02020603050405020304" pitchFamily="18" charset="0"/>
                        <a:ea typeface="+mn-ea"/>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515653693"/>
                  </a:ext>
                </a:extLst>
              </a:tr>
              <a:tr h="338021">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b="0" i="0" kern="1200" dirty="0">
                        <a:solidFill>
                          <a:schemeClr val="accent2">
                            <a:lumMod val="50000"/>
                          </a:schemeClr>
                        </a:solidFill>
                        <a:effectLst/>
                        <a:latin typeface="Times New Roman" panose="02020603050405020304" pitchFamily="18" charset="0"/>
                        <a:ea typeface="+mn-ea"/>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27589939"/>
                  </a:ext>
                </a:extLst>
              </a:tr>
              <a:tr h="338021">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b="0" i="0" kern="1200" dirty="0">
                        <a:solidFill>
                          <a:schemeClr val="accent2">
                            <a:lumMod val="50000"/>
                          </a:schemeClr>
                        </a:solidFill>
                        <a:effectLst/>
                        <a:latin typeface="Times New Roman" panose="02020603050405020304" pitchFamily="18" charset="0"/>
                        <a:ea typeface="+mn-ea"/>
                        <a:cs typeface="Times New Roman" panose="02020603050405020304" pitchFamily="18" charset="0"/>
                      </a:endParaRPr>
                    </a:p>
                  </a:txBody>
                  <a:tcPr/>
                </a:tc>
                <a:tc>
                  <a:txBody>
                    <a:bodyPr/>
                    <a:lstStyle/>
                    <a:p>
                      <a:pPr algn="ctr"/>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596532929"/>
                  </a:ext>
                </a:extLst>
              </a:tr>
            </a:tbl>
          </a:graphicData>
        </a:graphic>
      </p:graphicFrame>
    </p:spTree>
    <p:extLst>
      <p:ext uri="{BB962C8B-B14F-4D97-AF65-F5344CB8AC3E}">
        <p14:creationId xmlns:p14="http://schemas.microsoft.com/office/powerpoint/2010/main" xmlns="" val="30312516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13" y="0"/>
            <a:ext cx="11498093" cy="4216539"/>
          </a:xfrm>
          <a:prstGeom prst="rect">
            <a:avLst/>
          </a:prstGeom>
        </p:spPr>
        <p:txBody>
          <a:bodyPr wrap="square">
            <a:spAutoFit/>
          </a:bodyPr>
          <a:lstStyle/>
          <a:p>
            <a:endParaRPr lang="en-US" sz="1550" dirty="0">
              <a:latin typeface="Trebuchet MS" panose="020B0603020202020204" pitchFamily="34" charset="0"/>
            </a:endParaRPr>
          </a:p>
          <a:p>
            <a:endParaRPr lang="en-US" sz="1550" dirty="0">
              <a:latin typeface="Trebuchet MS" panose="020B0603020202020204" pitchFamily="34" charset="0"/>
            </a:endParaRPr>
          </a:p>
          <a:p>
            <a:endParaRPr lang="en-US" sz="1550" dirty="0">
              <a:solidFill>
                <a:srgbClr val="00B0F0"/>
              </a:solidFill>
              <a:latin typeface="Trebuchet MS" panose="020B0603020202020204" pitchFamily="34" charset="0"/>
            </a:endParaRPr>
          </a:p>
          <a:p>
            <a:r>
              <a:rPr lang="en-US" sz="2000" dirty="0">
                <a:solidFill>
                  <a:srgbClr val="00B0F0"/>
                </a:solidFill>
                <a:latin typeface="Trebuchet MS" panose="020B0603020202020204" pitchFamily="34" charset="0"/>
              </a:rPr>
              <a:t>Access Related Issues:</a:t>
            </a:r>
          </a:p>
          <a:p>
            <a:endParaRPr lang="en-US" sz="1550" dirty="0">
              <a:latin typeface="Trebuchet MS" panose="020B0603020202020204" pitchFamily="34" charset="0"/>
            </a:endParaRPr>
          </a:p>
          <a:p>
            <a:r>
              <a:rPr lang="en-US" sz="1550" dirty="0" smtClean="0">
                <a:latin typeface="Trebuchet MS" panose="020B0603020202020204" pitchFamily="34" charset="0"/>
              </a:rPr>
              <a:t>1. </a:t>
            </a:r>
            <a:r>
              <a:rPr lang="en-US" sz="1550" dirty="0">
                <a:latin typeface="Trebuchet MS" panose="020B0603020202020204" pitchFamily="34" charset="0"/>
              </a:rPr>
              <a:t>No access to the </a:t>
            </a:r>
            <a:r>
              <a:rPr lang="en-US" sz="1550" b="1" dirty="0" err="1" smtClean="0">
                <a:latin typeface="Trebuchet MS" panose="020B0603020202020204" pitchFamily="34" charset="0"/>
              </a:rPr>
              <a:t>asoftglobalsolutionstwo</a:t>
            </a:r>
            <a:r>
              <a:rPr lang="en-US" sz="1550" dirty="0" smtClean="0">
                <a:latin typeface="Trebuchet MS" panose="020B0603020202020204" pitchFamily="34" charset="0"/>
              </a:rPr>
              <a:t> </a:t>
            </a:r>
            <a:r>
              <a:rPr lang="en-US" sz="1550" dirty="0">
                <a:latin typeface="Trebuchet MS" panose="020B0603020202020204" pitchFamily="34" charset="0"/>
              </a:rPr>
              <a:t>u</a:t>
            </a:r>
            <a:r>
              <a:rPr lang="en-US" sz="1550" dirty="0" smtClean="0">
                <a:latin typeface="Trebuchet MS" panose="020B0603020202020204" pitchFamily="34" charset="0"/>
              </a:rPr>
              <a:t>ser</a:t>
            </a:r>
            <a:endParaRPr lang="en-US" sz="1550" dirty="0">
              <a:latin typeface="Trebuchet MS" panose="020B0603020202020204" pitchFamily="34" charset="0"/>
            </a:endParaRPr>
          </a:p>
          <a:p>
            <a:r>
              <a:rPr lang="en-US" sz="1550" dirty="0">
                <a:solidFill>
                  <a:schemeClr val="accent6">
                    <a:lumMod val="75000"/>
                  </a:schemeClr>
                </a:solidFill>
                <a:latin typeface="Trebuchet MS" panose="020B0603020202020204" pitchFamily="34" charset="0"/>
              </a:rPr>
              <a:t>Asoft: Able to open the application but it does not work correctly and most of the modules are inaccessible. (Because </a:t>
            </a:r>
            <a:r>
              <a:rPr lang="en-US" sz="1550" dirty="0" err="1" smtClean="0">
                <a:solidFill>
                  <a:schemeClr val="accent6">
                    <a:lumMod val="75000"/>
                  </a:schemeClr>
                </a:solidFill>
                <a:latin typeface="Trebuchet MS" panose="020B0603020202020204" pitchFamily="34" charset="0"/>
              </a:rPr>
              <a:t>asoftglobalsolutions</a:t>
            </a:r>
            <a:r>
              <a:rPr lang="en-US" sz="1550" dirty="0" err="1" smtClean="0">
                <a:solidFill>
                  <a:schemeClr val="accent6">
                    <a:lumMod val="75000"/>
                  </a:schemeClr>
                </a:solidFill>
                <a:latin typeface="Trebuchet MS" panose="020B0603020202020204" pitchFamily="34" charset="0"/>
              </a:rPr>
              <a:t>two</a:t>
            </a:r>
            <a:r>
              <a:rPr lang="en-US" sz="1550" dirty="0" smtClean="0">
                <a:solidFill>
                  <a:schemeClr val="accent6">
                    <a:lumMod val="75000"/>
                  </a:schemeClr>
                </a:solidFill>
                <a:latin typeface="Trebuchet MS" panose="020B0603020202020204" pitchFamily="34" charset="0"/>
              </a:rPr>
              <a:t> </a:t>
            </a:r>
            <a:r>
              <a:rPr lang="en-US" sz="1550" dirty="0">
                <a:solidFill>
                  <a:schemeClr val="accent6">
                    <a:lumMod val="75000"/>
                  </a:schemeClr>
                </a:solidFill>
                <a:latin typeface="Trebuchet MS" panose="020B0603020202020204" pitchFamily="34" charset="0"/>
              </a:rPr>
              <a:t>user hasn’t been added to the JN Teller application.)</a:t>
            </a:r>
          </a:p>
          <a:p>
            <a:endParaRPr lang="en-US" sz="1550" dirty="0">
              <a:latin typeface="Trebuchet MS" panose="020B0603020202020204" pitchFamily="34" charset="0"/>
            </a:endParaRPr>
          </a:p>
          <a:p>
            <a:r>
              <a:rPr lang="en-US" sz="1550" dirty="0" smtClean="0">
                <a:latin typeface="Trebuchet MS" panose="020B0603020202020204" pitchFamily="34" charset="0"/>
              </a:rPr>
              <a:t>2. Required Access to Pegasusdev01 Database server </a:t>
            </a:r>
            <a:r>
              <a:rPr lang="en-US" sz="1550" dirty="0" smtClean="0">
                <a:latin typeface="Trebuchet MS" panose="020B0603020202020204" pitchFamily="34" charset="0"/>
              </a:rPr>
              <a:t>( user </a:t>
            </a:r>
            <a:r>
              <a:rPr lang="en-US" sz="1550" dirty="0" smtClean="0">
                <a:latin typeface="Trebuchet MS" panose="020B0603020202020204" pitchFamily="34" charset="0"/>
              </a:rPr>
              <a:t>-&gt; </a:t>
            </a:r>
            <a:r>
              <a:rPr lang="en-US" sz="1550" dirty="0" err="1" smtClean="0">
                <a:latin typeface="Trebuchet MS" panose="020B0603020202020204" pitchFamily="34" charset="0"/>
              </a:rPr>
              <a:t>asoftglobalsolutions</a:t>
            </a:r>
            <a:r>
              <a:rPr lang="en-US" sz="1550" dirty="0" smtClean="0">
                <a:latin typeface="Trebuchet MS" panose="020B0603020202020204" pitchFamily="34" charset="0"/>
              </a:rPr>
              <a:t>)</a:t>
            </a:r>
            <a:endParaRPr lang="en-US" sz="1550" dirty="0" smtClean="0">
              <a:latin typeface="Trebuchet MS" panose="020B0603020202020204" pitchFamily="34" charset="0"/>
            </a:endParaRPr>
          </a:p>
          <a:p>
            <a:r>
              <a:rPr lang="en-US" sz="1550" dirty="0" err="1" smtClean="0">
                <a:solidFill>
                  <a:schemeClr val="accent6">
                    <a:lumMod val="75000"/>
                  </a:schemeClr>
                </a:solidFill>
                <a:latin typeface="Trebuchet MS" panose="020B0603020202020204" pitchFamily="34" charset="0"/>
              </a:rPr>
              <a:t>Asoft</a:t>
            </a:r>
            <a:r>
              <a:rPr lang="en-US" sz="1550" dirty="0" smtClean="0">
                <a:solidFill>
                  <a:schemeClr val="accent6">
                    <a:lumMod val="75000"/>
                  </a:schemeClr>
                </a:solidFill>
                <a:latin typeface="Trebuchet MS" panose="020B0603020202020204" pitchFamily="34" charset="0"/>
              </a:rPr>
              <a:t>: While accessing getting error message as "Logon failed".</a:t>
            </a:r>
          </a:p>
          <a:p>
            <a:pPr lvl="0"/>
            <a:endParaRPr lang="en-US" sz="1550" dirty="0">
              <a:solidFill>
                <a:schemeClr val="accent6">
                  <a:lumMod val="75000"/>
                </a:schemeClr>
              </a:solidFill>
              <a:latin typeface="Trebuchet MS" panose="020B0603020202020204" pitchFamily="34" charset="0"/>
            </a:endParaRPr>
          </a:p>
          <a:p>
            <a:endParaRPr lang="en-US" sz="1550" dirty="0">
              <a:solidFill>
                <a:schemeClr val="accent6">
                  <a:lumMod val="75000"/>
                </a:schemeClr>
              </a:solidFill>
              <a:latin typeface="Trebuchet MS" panose="020B0603020202020204" pitchFamily="34" charset="0"/>
            </a:endParaRPr>
          </a:p>
          <a:p>
            <a:endParaRPr lang="en-US" sz="1550" dirty="0">
              <a:latin typeface="Trebuchet MS" panose="020B0603020202020204" pitchFamily="34" charset="0"/>
            </a:endParaRPr>
          </a:p>
          <a:p>
            <a:endParaRPr lang="en-US" sz="1550" dirty="0">
              <a:solidFill>
                <a:schemeClr val="accent6">
                  <a:lumMod val="75000"/>
                </a:schemeClr>
              </a:solidFill>
              <a:latin typeface="Trebuchet MS" panose="020B0603020202020204" pitchFamily="34" charset="0"/>
            </a:endParaRPr>
          </a:p>
          <a:p>
            <a:endParaRPr lang="en-US" sz="1550" dirty="0">
              <a:latin typeface="Trebuchet MS" panose="020B0603020202020204" pitchFamily="34" charset="0"/>
            </a:endParaRPr>
          </a:p>
          <a:p>
            <a:endParaRPr lang="en-US" sz="1550" dirty="0">
              <a:solidFill>
                <a:schemeClr val="accent6">
                  <a:lumMod val="75000"/>
                </a:schemeClr>
              </a:solidFill>
              <a:latin typeface="Trebuchet MS" panose="020B0603020202020204" pitchFamily="34" charset="0"/>
            </a:endParaRPr>
          </a:p>
        </p:txBody>
      </p:sp>
    </p:spTree>
    <p:extLst>
      <p:ext uri="{BB962C8B-B14F-4D97-AF65-F5344CB8AC3E}">
        <p14:creationId xmlns:p14="http://schemas.microsoft.com/office/powerpoint/2010/main" xmlns="" val="21807080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C55DDD6-02F8-5E5D-CF60-1DE435468EE6}"/>
              </a:ext>
            </a:extLst>
          </p:cNvPr>
          <p:cNvSpPr txBox="1"/>
          <p:nvPr/>
        </p:nvSpPr>
        <p:spPr>
          <a:xfrm>
            <a:off x="0" y="407407"/>
            <a:ext cx="12077323" cy="80560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endParaRPr lang="en-US" sz="1550" dirty="0">
              <a:latin typeface="Trebuchet MS" panose="020B0603020202020204" pitchFamily="34" charset="0"/>
            </a:endParaRPr>
          </a:p>
          <a:p>
            <a:r>
              <a:rPr lang="en-US" sz="2000" dirty="0">
                <a:solidFill>
                  <a:srgbClr val="00B0F0"/>
                </a:solidFill>
                <a:latin typeface="Trebuchet MS" panose="020B0603020202020204" pitchFamily="34" charset="0"/>
              </a:rPr>
              <a:t>KT:</a:t>
            </a:r>
          </a:p>
          <a:p>
            <a:pPr lvl="0"/>
            <a:endParaRPr lang="en-US" sz="1550" dirty="0">
              <a:latin typeface="Trebuchet MS" panose="020B0603020202020204" pitchFamily="34" charset="0"/>
            </a:endParaRPr>
          </a:p>
          <a:p>
            <a:r>
              <a:rPr lang="en-US" sz="1550" dirty="0">
                <a:latin typeface="Trebuchet MS" panose="020B0603020202020204" pitchFamily="34" charset="0"/>
              </a:rPr>
              <a:t>1. Need Test data for Gift card Sale module</a:t>
            </a:r>
          </a:p>
          <a:p>
            <a:r>
              <a:rPr lang="en-US" sz="1550" dirty="0">
                <a:solidFill>
                  <a:schemeClr val="accent6">
                    <a:lumMod val="75000"/>
                  </a:schemeClr>
                </a:solidFill>
                <a:latin typeface="Trebuchet MS" panose="020B0603020202020204" pitchFamily="34" charset="0"/>
              </a:rPr>
              <a:t>Asoft: Received Script from Jn Team and we ran it but we are still facing the issue. Waiting for Jn team response.</a:t>
            </a:r>
            <a:endParaRPr lang="en-US" sz="1550" dirty="0">
              <a:latin typeface="Trebuchet MS" panose="020B0603020202020204" pitchFamily="34" charset="0"/>
            </a:endParaRPr>
          </a:p>
          <a:p>
            <a:pPr marR="0" algn="l" defTabSz="457200" rtl="0" fontAlgn="auto" latinLnBrk="0" hangingPunct="0">
              <a:spcBef>
                <a:spcPts val="0"/>
              </a:spcBef>
              <a:spcAft>
                <a:spcPts val="0"/>
              </a:spcAft>
              <a:buClrTx/>
              <a:buSzTx/>
              <a:tabLst/>
            </a:pPr>
            <a:endParaRPr lang="en-US" sz="1550" dirty="0">
              <a:latin typeface="Trebuchet MS" panose="020B0603020202020204" pitchFamily="34" charset="0"/>
            </a:endParaRPr>
          </a:p>
          <a:p>
            <a:pPr marR="0" algn="l" defTabSz="457200" rtl="0" fontAlgn="auto" latinLnBrk="0" hangingPunct="0">
              <a:spcBef>
                <a:spcPts val="0"/>
              </a:spcBef>
              <a:spcAft>
                <a:spcPts val="0"/>
              </a:spcAft>
              <a:buClrTx/>
              <a:buSzTx/>
              <a:tabLst/>
            </a:pPr>
            <a:r>
              <a:rPr lang="en-US" sz="1550" dirty="0">
                <a:latin typeface="Trebuchet MS" panose="020B0603020202020204" pitchFamily="34" charset="0"/>
              </a:rPr>
              <a:t>2. Need KT on how to execute Request and Send Cash modules simultaneously</a:t>
            </a:r>
          </a:p>
          <a:p>
            <a:pPr marR="0" algn="l" defTabSz="457200" rtl="0" fontAlgn="auto" latinLnBrk="0" hangingPunct="0">
              <a:spcBef>
                <a:spcPts val="0"/>
              </a:spcBef>
              <a:spcAft>
                <a:spcPts val="0"/>
              </a:spcAft>
              <a:buClrTx/>
              <a:buSzTx/>
              <a:tabLst/>
            </a:pPr>
            <a:r>
              <a:rPr lang="en-US" sz="1550" dirty="0">
                <a:solidFill>
                  <a:schemeClr val="accent6">
                    <a:lumMod val="75000"/>
                  </a:schemeClr>
                </a:solidFill>
                <a:latin typeface="Trebuchet MS" panose="020B0603020202020204" pitchFamily="34" charset="0"/>
              </a:rPr>
              <a:t>Asoft: We are not sure how to setup two users in the application, please let us know how to setup to perform the rest of the transaction</a:t>
            </a:r>
            <a:r>
              <a:rPr lang="en-US" sz="1550" dirty="0">
                <a:latin typeface="Trebuchet MS" panose="020B0603020202020204" pitchFamily="34" charset="0"/>
              </a:rPr>
              <a:t>.</a:t>
            </a:r>
          </a:p>
          <a:p>
            <a:pPr marR="0" algn="l" defTabSz="457200" rtl="0" fontAlgn="auto" latinLnBrk="0" hangingPunct="0">
              <a:spcBef>
                <a:spcPts val="0"/>
              </a:spcBef>
              <a:spcAft>
                <a:spcPts val="0"/>
              </a:spcAft>
              <a:buClrTx/>
              <a:buSzTx/>
              <a:tabLst/>
            </a:pPr>
            <a:endParaRPr lang="en-US" sz="1600" dirty="0">
              <a:latin typeface="Trebuchet MS" panose="020B0603020202020204" pitchFamily="34" charset="0"/>
            </a:endParaRPr>
          </a:p>
          <a:p>
            <a:pPr marR="0" algn="l" defTabSz="457200" rtl="0" fontAlgn="auto" latinLnBrk="0" hangingPunct="0">
              <a:spcBef>
                <a:spcPts val="0"/>
              </a:spcBef>
              <a:spcAft>
                <a:spcPts val="0"/>
              </a:spcAft>
              <a:buClrTx/>
              <a:buSzTx/>
              <a:tabLst/>
            </a:pPr>
            <a:r>
              <a:rPr lang="en-US" sz="1600" dirty="0">
                <a:latin typeface="Trebuchet MS" panose="020B0603020202020204" pitchFamily="34" charset="0"/>
              </a:rPr>
              <a:t>3. Supervisor Transfer- Authorization Request issue</a:t>
            </a:r>
          </a:p>
          <a:p>
            <a:r>
              <a:rPr lang="en-US" sz="1600" dirty="0">
                <a:solidFill>
                  <a:schemeClr val="accent6">
                    <a:lumMod val="75000"/>
                  </a:schemeClr>
                </a:solidFill>
                <a:latin typeface="Trebuchet MS" panose="020B0603020202020204" pitchFamily="34" charset="0"/>
              </a:rPr>
              <a:t>Asoft: The application is asking for Authorization Request to perform transaction </a:t>
            </a:r>
          </a:p>
          <a:p>
            <a:endParaRPr lang="en-US" sz="1600" dirty="0">
              <a:latin typeface="Trebuchet MS" panose="020B0603020202020204" pitchFamily="34" charset="0"/>
            </a:endParaRPr>
          </a:p>
          <a:p>
            <a:pPr marR="0" algn="l" defTabSz="457200" rtl="0" fontAlgn="auto" latinLnBrk="0" hangingPunct="0">
              <a:spcBef>
                <a:spcPts val="0"/>
              </a:spcBef>
              <a:spcAft>
                <a:spcPts val="0"/>
              </a:spcAft>
              <a:buClrTx/>
              <a:buSzTx/>
              <a:tabLst/>
            </a:pPr>
            <a:r>
              <a:rPr lang="en-US" sz="1550" dirty="0">
                <a:latin typeface="Trebuchet MS" panose="020B0603020202020204" pitchFamily="34" charset="0"/>
              </a:rPr>
              <a:t>4. Facing issue with Cheque Cash module</a:t>
            </a:r>
          </a:p>
          <a:p>
            <a:pPr marR="0" algn="l" defTabSz="457200" rtl="0" fontAlgn="auto" latinLnBrk="0" hangingPunct="0">
              <a:spcBef>
                <a:spcPts val="0"/>
              </a:spcBef>
              <a:spcAft>
                <a:spcPts val="0"/>
              </a:spcAft>
              <a:buClrTx/>
              <a:buSzTx/>
              <a:tabLst/>
            </a:pPr>
            <a:r>
              <a:rPr lang="en-US" sz="1550" dirty="0">
                <a:solidFill>
                  <a:schemeClr val="accent6">
                    <a:lumMod val="75000"/>
                  </a:schemeClr>
                </a:solidFill>
                <a:latin typeface="Trebuchet MS" panose="020B0603020202020204" pitchFamily="34" charset="0"/>
              </a:rPr>
              <a:t>Asoft: The application is asking for Authorization Request for all amounts (Cheque numbers: 112212, 1122112)</a:t>
            </a:r>
          </a:p>
          <a:p>
            <a:pPr marR="0" algn="l" defTabSz="457200" rtl="0" fontAlgn="auto" latinLnBrk="0" hangingPunct="0">
              <a:spcBef>
                <a:spcPts val="0"/>
              </a:spcBef>
              <a:spcAft>
                <a:spcPts val="0"/>
              </a:spcAft>
              <a:buClrTx/>
              <a:buSzTx/>
              <a:tabLst/>
            </a:pPr>
            <a:endParaRPr lang="en-US" sz="1550" dirty="0">
              <a:solidFill>
                <a:schemeClr val="accent6">
                  <a:lumMod val="75000"/>
                </a:schemeClr>
              </a:solidFill>
              <a:latin typeface="Trebuchet MS" panose="020B0603020202020204" pitchFamily="34" charset="0"/>
            </a:endParaRPr>
          </a:p>
          <a:p>
            <a:r>
              <a:rPr lang="en-US" sz="1550" dirty="0">
                <a:solidFill>
                  <a:schemeClr val="tx1"/>
                </a:solidFill>
                <a:latin typeface="Trebuchet MS" panose="020B0603020202020204" pitchFamily="34" charset="0"/>
              </a:rPr>
              <a:t>5. </a:t>
            </a:r>
            <a:r>
              <a:rPr lang="en-US" sz="1600" dirty="0">
                <a:solidFill>
                  <a:schemeClr val="tx1"/>
                </a:solidFill>
                <a:latin typeface="Trebuchet MS" panose="020B0603020202020204" pitchFamily="34" charset="0"/>
              </a:rPr>
              <a:t>Unable </a:t>
            </a:r>
            <a:r>
              <a:rPr lang="en-US" sz="1600" dirty="0">
                <a:latin typeface="Trebuchet MS" panose="020B0603020202020204" pitchFamily="34" charset="0"/>
              </a:rPr>
              <a:t>to perform Loan Payment module transactions with the data provided</a:t>
            </a:r>
          </a:p>
          <a:p>
            <a:pPr marR="0" algn="l" defTabSz="457200" rtl="0" fontAlgn="auto" latinLnBrk="0" hangingPunct="0">
              <a:spcBef>
                <a:spcPts val="0"/>
              </a:spcBef>
              <a:spcAft>
                <a:spcPts val="0"/>
              </a:spcAft>
              <a:buClrTx/>
              <a:buSzTx/>
              <a:tabLst/>
            </a:pPr>
            <a:r>
              <a:rPr lang="en-US" sz="1550" dirty="0">
                <a:solidFill>
                  <a:schemeClr val="accent6">
                    <a:lumMod val="75000"/>
                  </a:schemeClr>
                </a:solidFill>
                <a:latin typeface="Trebuchet MS" panose="020B0603020202020204" pitchFamily="34" charset="0"/>
              </a:rPr>
              <a:t>Asoft: We performed the transaction with the TRN numbers and Loan IDs provided by client and we also searched for new values from the database but we were unable to find them. Client informed that they are also facing the same issue, so the module is currently on hold.</a:t>
            </a:r>
          </a:p>
          <a:p>
            <a:pPr marR="0" algn="l" defTabSz="457200" rtl="0" fontAlgn="auto" latinLnBrk="0" hangingPunct="0">
              <a:spcBef>
                <a:spcPts val="0"/>
              </a:spcBef>
              <a:spcAft>
                <a:spcPts val="0"/>
              </a:spcAft>
              <a:buClrTx/>
              <a:buSzTx/>
              <a:tabLst/>
            </a:pPr>
            <a:endParaRPr lang="en-US" sz="1550" dirty="0">
              <a:solidFill>
                <a:schemeClr val="accent6">
                  <a:lumMod val="75000"/>
                </a:schemeClr>
              </a:solidFill>
              <a:latin typeface="Trebuchet MS" panose="020B0603020202020204" pitchFamily="34" charset="0"/>
            </a:endParaRPr>
          </a:p>
          <a:p>
            <a:r>
              <a:rPr lang="en-US" sz="1550" dirty="0">
                <a:solidFill>
                  <a:schemeClr val="tx1"/>
                </a:solidFill>
                <a:latin typeface="Trebuchet MS" panose="020B0603020202020204" pitchFamily="34" charset="0"/>
              </a:rPr>
              <a:t>6. Unable to see dropdown in the Replenish module</a:t>
            </a:r>
          </a:p>
          <a:p>
            <a:r>
              <a:rPr lang="en-US" sz="1550" dirty="0" err="1">
                <a:solidFill>
                  <a:schemeClr val="accent6">
                    <a:lumMod val="75000"/>
                  </a:schemeClr>
                </a:solidFill>
                <a:latin typeface="Trebuchet MS" panose="020B0603020202020204" pitchFamily="34" charset="0"/>
              </a:rPr>
              <a:t>Asoft</a:t>
            </a:r>
            <a:r>
              <a:rPr lang="en-US" sz="1550" dirty="0">
                <a:solidFill>
                  <a:schemeClr val="accent6">
                    <a:lumMod val="75000"/>
                  </a:schemeClr>
                </a:solidFill>
                <a:latin typeface="Trebuchet MS" panose="020B0603020202020204" pitchFamily="34" charset="0"/>
              </a:rPr>
              <a:t>: When we open the Replenish module, we get the error message "The organization tree node doesn't exist". When we click on OK, the module loads but we are unable to see anything in the Cash Dispenser Accounts dropdown. We updated the JN team about this and we are currently awaiting their response.</a:t>
            </a:r>
          </a:p>
          <a:p>
            <a:pPr marR="0" algn="l" defTabSz="457200" rtl="0" fontAlgn="auto" latinLnBrk="0" hangingPunct="0">
              <a:spcBef>
                <a:spcPts val="0"/>
              </a:spcBef>
              <a:spcAft>
                <a:spcPts val="0"/>
              </a:spcAft>
              <a:buClrTx/>
              <a:buSzTx/>
              <a:tabLst/>
            </a:pPr>
            <a:endParaRPr lang="en-US" sz="1550" dirty="0">
              <a:solidFill>
                <a:schemeClr val="accent6">
                  <a:lumMod val="75000"/>
                </a:schemeClr>
              </a:solidFill>
              <a:latin typeface="Trebuchet MS" panose="020B0603020202020204" pitchFamily="34" charset="0"/>
            </a:endParaRPr>
          </a:p>
          <a:p>
            <a:pPr marR="0" algn="l" defTabSz="457200" rtl="0" fontAlgn="auto" latinLnBrk="0" hangingPunct="0">
              <a:spcBef>
                <a:spcPts val="0"/>
              </a:spcBef>
              <a:spcAft>
                <a:spcPts val="0"/>
              </a:spcAft>
              <a:buClrTx/>
              <a:buSzTx/>
              <a:tabLst/>
            </a:pPr>
            <a:endParaRPr lang="en-US" sz="1600" dirty="0">
              <a:solidFill>
                <a:schemeClr val="tx1"/>
              </a:solidFill>
              <a:latin typeface="Trebuchet MS" panose="020B0603020202020204" pitchFamily="34" charset="0"/>
            </a:endParaRPr>
          </a:p>
          <a:p>
            <a:endParaRPr lang="en-US" sz="1550" dirty="0">
              <a:solidFill>
                <a:schemeClr val="accent6">
                  <a:lumMod val="75000"/>
                </a:schemeClr>
              </a:solidFill>
              <a:latin typeface="Trebuchet MS" panose="020B0603020202020204" pitchFamily="34" charset="0"/>
            </a:endParaRPr>
          </a:p>
          <a:p>
            <a:endParaRPr lang="en-US" sz="1550" dirty="0">
              <a:solidFill>
                <a:schemeClr val="accent6">
                  <a:lumMod val="75000"/>
                </a:schemeClr>
              </a:solidFill>
              <a:latin typeface="Trebuchet MS" panose="020B0603020202020204" pitchFamily="34" charset="0"/>
            </a:endParaRPr>
          </a:p>
          <a:p>
            <a:pPr marR="0" algn="l" defTabSz="457200" rtl="0" fontAlgn="auto" latinLnBrk="0" hangingPunct="0">
              <a:spcBef>
                <a:spcPts val="0"/>
              </a:spcBef>
              <a:spcAft>
                <a:spcPts val="0"/>
              </a:spcAft>
              <a:buClrTx/>
              <a:buSzTx/>
              <a:tabLst/>
            </a:pPr>
            <a:endParaRPr lang="en-US" sz="1550" dirty="0">
              <a:solidFill>
                <a:schemeClr val="accent6">
                  <a:lumMod val="75000"/>
                </a:schemeClr>
              </a:solidFill>
              <a:latin typeface="Trebuchet MS" panose="020B0603020202020204" pitchFamily="34" charset="0"/>
            </a:endParaRPr>
          </a:p>
          <a:p>
            <a:pPr marR="0" algn="l" defTabSz="457200" rtl="0" fontAlgn="auto" latinLnBrk="0" hangingPunct="0">
              <a:spcBef>
                <a:spcPts val="0"/>
              </a:spcBef>
              <a:spcAft>
                <a:spcPts val="0"/>
              </a:spcAft>
              <a:buClrTx/>
              <a:buSzTx/>
              <a:tabLst/>
            </a:pPr>
            <a:endParaRPr lang="en-US" sz="1550" dirty="0">
              <a:solidFill>
                <a:schemeClr val="accent6">
                  <a:lumMod val="75000"/>
                </a:schemeClr>
              </a:solidFill>
              <a:latin typeface="Trebuchet MS" panose="020B0603020202020204" pitchFamily="34" charset="0"/>
            </a:endParaRPr>
          </a:p>
          <a:p>
            <a:pPr marR="0" algn="l" defTabSz="457200" rtl="0" fontAlgn="auto" latinLnBrk="0" hangingPunct="0">
              <a:spcBef>
                <a:spcPts val="0"/>
              </a:spcBef>
              <a:spcAft>
                <a:spcPts val="0"/>
              </a:spcAft>
              <a:buClrTx/>
              <a:buSzTx/>
              <a:tabLst/>
            </a:pPr>
            <a:endParaRPr lang="en-US" sz="1550" dirty="0">
              <a:solidFill>
                <a:schemeClr val="tx1"/>
              </a:solidFill>
              <a:latin typeface="Trebuchet MS" panose="020B0603020202020204" pitchFamily="34" charset="0"/>
            </a:endParaRPr>
          </a:p>
          <a:p>
            <a:pPr marL="0" marR="0" indent="0" algn="l" defTabSz="4572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Times New Roman"/>
            </a:endParaRPr>
          </a:p>
        </p:txBody>
      </p:sp>
    </p:spTree>
    <p:extLst>
      <p:ext uri="{BB962C8B-B14F-4D97-AF65-F5344CB8AC3E}">
        <p14:creationId xmlns:p14="http://schemas.microsoft.com/office/powerpoint/2010/main" xmlns="" val="30625646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C55DDD6-02F8-5E5D-CF60-1DE435468EE6}"/>
              </a:ext>
            </a:extLst>
          </p:cNvPr>
          <p:cNvSpPr txBox="1"/>
          <p:nvPr/>
        </p:nvSpPr>
        <p:spPr>
          <a:xfrm>
            <a:off x="206829" y="533944"/>
            <a:ext cx="11571514" cy="49475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lvl="0"/>
            <a:r>
              <a:rPr lang="en-US" sz="1600" dirty="0">
                <a:solidFill>
                  <a:schemeClr val="tx1"/>
                </a:solidFill>
                <a:latin typeface="Trebuchet MS" panose="020B0603020202020204" pitchFamily="34" charset="0"/>
              </a:rPr>
              <a:t>7. </a:t>
            </a:r>
            <a:r>
              <a:rPr lang="en-US" sz="1600" dirty="0">
                <a:latin typeface="Trebuchet MS" panose="020B0603020202020204" pitchFamily="34" charset="0"/>
              </a:rPr>
              <a:t>Required Test data for LOC Payment Incl Accrued Interest Via Cash/Cheque.</a:t>
            </a:r>
          </a:p>
          <a:p>
            <a:pPr lvl="0"/>
            <a:r>
              <a:rPr lang="en-US" sz="1600" dirty="0" err="1">
                <a:solidFill>
                  <a:schemeClr val="accent6">
                    <a:lumMod val="75000"/>
                  </a:schemeClr>
                </a:solidFill>
                <a:latin typeface="Trebuchet MS" panose="020B0603020202020204" pitchFamily="34" charset="0"/>
              </a:rPr>
              <a:t>Asoft:The</a:t>
            </a:r>
            <a:r>
              <a:rPr lang="en-US" sz="1600" dirty="0">
                <a:solidFill>
                  <a:schemeClr val="accent6">
                    <a:lumMod val="75000"/>
                  </a:schemeClr>
                </a:solidFill>
                <a:latin typeface="Trebuchet MS" panose="020B0603020202020204" pitchFamily="34" charset="0"/>
              </a:rPr>
              <a:t> GL Account Number 01051 10401 doesn't belong to an existing BSF account. Please check if the mapping is correct or create the corresponding account in BSF. Still Jn Team need to respond.</a:t>
            </a:r>
          </a:p>
          <a:p>
            <a:endParaRPr lang="en-US" sz="1600" dirty="0">
              <a:latin typeface="Trebuchet MS" panose="020B0603020202020204" pitchFamily="34" charset="0"/>
            </a:endParaRPr>
          </a:p>
          <a:p>
            <a:r>
              <a:rPr lang="en-US" sz="1600" dirty="0">
                <a:latin typeface="Trebuchet MS" panose="020B0603020202020204" pitchFamily="34" charset="0"/>
              </a:rPr>
              <a:t>8. Getting error message when we try to execute Deposit Account Closure module</a:t>
            </a:r>
          </a:p>
          <a:p>
            <a:r>
              <a:rPr lang="en-US" sz="1600" dirty="0" err="1">
                <a:solidFill>
                  <a:srgbClr val="F79646">
                    <a:lumMod val="75000"/>
                  </a:srgbClr>
                </a:solidFill>
                <a:latin typeface="Trebuchet MS" panose="020B0603020202020204" pitchFamily="34" charset="0"/>
              </a:rPr>
              <a:t>Asoft</a:t>
            </a:r>
            <a:r>
              <a:rPr lang="en-US" sz="1600" dirty="0">
                <a:solidFill>
                  <a:srgbClr val="F79646">
                    <a:lumMod val="75000"/>
                  </a:srgbClr>
                </a:solidFill>
                <a:latin typeface="Trebuchet MS" panose="020B0603020202020204" pitchFamily="34" charset="0"/>
              </a:rPr>
              <a:t>:  The module is giving Access denied error when we try to perform transaction with closed account and when we try with open account, the Holder details are not getting auto-populated.</a:t>
            </a:r>
          </a:p>
          <a:p>
            <a:endParaRPr lang="en-US" sz="1600" dirty="0">
              <a:latin typeface="Trebuchet MS" panose="020B0603020202020204" pitchFamily="34" charset="0"/>
            </a:endParaRPr>
          </a:p>
          <a:p>
            <a:r>
              <a:rPr lang="en-US" sz="1600" dirty="0">
                <a:latin typeface="Trebuchet MS" panose="020B0603020202020204" pitchFamily="34" charset="0"/>
              </a:rPr>
              <a:t>9. Getting error message when we try to execute Teller Cheque Details module</a:t>
            </a:r>
            <a:endParaRPr lang="en-US" sz="1600" b="1" dirty="0">
              <a:latin typeface="Trebuchet MS" panose="020B0603020202020204" pitchFamily="34" charset="0"/>
            </a:endParaRPr>
          </a:p>
          <a:p>
            <a:r>
              <a:rPr lang="en-US" sz="1600" dirty="0" err="1">
                <a:solidFill>
                  <a:srgbClr val="F79646">
                    <a:lumMod val="75000"/>
                  </a:srgbClr>
                </a:solidFill>
                <a:latin typeface="Trebuchet MS" panose="020B0603020202020204" pitchFamily="34" charset="0"/>
              </a:rPr>
              <a:t>Asoft</a:t>
            </a:r>
            <a:r>
              <a:rPr lang="en-US" sz="1600" dirty="0">
                <a:solidFill>
                  <a:srgbClr val="F79646">
                    <a:lumMod val="75000"/>
                  </a:srgbClr>
                </a:solidFill>
                <a:latin typeface="Trebuchet MS" panose="020B0603020202020204" pitchFamily="34" charset="0"/>
              </a:rPr>
              <a:t>:  When we perform Cheque transaction and search for Incoming/Outgoing cheques in this module, we get Error Message that error has occurred while consuming the service. </a:t>
            </a:r>
          </a:p>
          <a:p>
            <a:endParaRPr lang="en-US" sz="1600" dirty="0">
              <a:latin typeface="Trebuchet MS" panose="020B0603020202020204" pitchFamily="34" charset="0"/>
            </a:endParaRPr>
          </a:p>
          <a:p>
            <a:r>
              <a:rPr lang="en-US" sz="1600" dirty="0">
                <a:latin typeface="Trebuchet MS" panose="020B0603020202020204" pitchFamily="34" charset="0"/>
              </a:rPr>
              <a:t>10. Facing issue with Reversal module</a:t>
            </a:r>
          </a:p>
          <a:p>
            <a:r>
              <a:rPr lang="en-US" sz="1550" dirty="0">
                <a:solidFill>
                  <a:srgbClr val="F79646">
                    <a:lumMod val="75000"/>
                  </a:srgbClr>
                </a:solidFill>
                <a:latin typeface="Trebuchet MS" panose="020B0603020202020204" pitchFamily="34" charset="0"/>
              </a:rPr>
              <a:t>Asoft:  The module is asking for Authorization Request when we perform transaction.</a:t>
            </a:r>
          </a:p>
          <a:p>
            <a:endParaRPr lang="en-US" sz="1400" dirty="0">
              <a:solidFill>
                <a:schemeClr val="accent6">
                  <a:lumMod val="75000"/>
                </a:schemeClr>
              </a:solidFill>
              <a:latin typeface="Trebuchet MS" panose="020B0603020202020204" pitchFamily="34" charset="0"/>
            </a:endParaRPr>
          </a:p>
          <a:p>
            <a:r>
              <a:rPr lang="en-US" sz="1600" dirty="0">
                <a:latin typeface="Trebuchet MS" panose="020B0603020202020204" pitchFamily="34" charset="0"/>
              </a:rPr>
              <a:t>11. Required KT on Develop-Alchemy code flow from HLS to Alchemy Integration Service.</a:t>
            </a:r>
          </a:p>
          <a:p>
            <a:r>
              <a:rPr lang="en-US" sz="1550" dirty="0" err="1">
                <a:solidFill>
                  <a:srgbClr val="F79646">
                    <a:lumMod val="75000"/>
                  </a:srgbClr>
                </a:solidFill>
                <a:latin typeface="Trebuchet MS" panose="020B0603020202020204" pitchFamily="34" charset="0"/>
              </a:rPr>
              <a:t>Asoft</a:t>
            </a:r>
            <a:r>
              <a:rPr lang="en-US" sz="1550" dirty="0">
                <a:solidFill>
                  <a:srgbClr val="F79646">
                    <a:lumMod val="75000"/>
                  </a:srgbClr>
                </a:solidFill>
                <a:latin typeface="Trebuchet MS" panose="020B0603020202020204" pitchFamily="34" charset="0"/>
              </a:rPr>
              <a:t>: Need a session with </a:t>
            </a:r>
            <a:r>
              <a:rPr lang="en-US" sz="1550" dirty="0" err="1">
                <a:solidFill>
                  <a:srgbClr val="F79646">
                    <a:lumMod val="75000"/>
                  </a:srgbClr>
                </a:solidFill>
                <a:latin typeface="Trebuchet MS" panose="020B0603020202020204" pitchFamily="34" charset="0"/>
              </a:rPr>
              <a:t>Seanovan</a:t>
            </a:r>
            <a:r>
              <a:rPr lang="en-US" sz="1550" dirty="0">
                <a:solidFill>
                  <a:srgbClr val="F79646">
                    <a:lumMod val="75000"/>
                  </a:srgbClr>
                </a:solidFill>
                <a:latin typeface="Trebuchet MS" panose="020B0603020202020204" pitchFamily="34" charset="0"/>
              </a:rPr>
              <a:t>.</a:t>
            </a:r>
          </a:p>
          <a:p>
            <a:endParaRPr lang="en-US" sz="1550" dirty="0">
              <a:solidFill>
                <a:srgbClr val="F79646">
                  <a:lumMod val="75000"/>
                </a:srgbClr>
              </a:solidFill>
              <a:latin typeface="Trebuchet MS" panose="020B0603020202020204" pitchFamily="34" charset="0"/>
            </a:endParaRPr>
          </a:p>
          <a:p>
            <a:endParaRPr lang="en-US" sz="1550" dirty="0">
              <a:solidFill>
                <a:srgbClr val="F79646">
                  <a:lumMod val="75000"/>
                </a:srgbClr>
              </a:solidFill>
              <a:latin typeface="Trebuchet MS" panose="020B0603020202020204" pitchFamily="34" charset="0"/>
            </a:endParaRPr>
          </a:p>
          <a:p>
            <a:endParaRPr lang="en-US" sz="1550" dirty="0">
              <a:solidFill>
                <a:srgbClr val="F79646">
                  <a:lumMod val="75000"/>
                </a:srgbClr>
              </a:solidFill>
              <a:latin typeface="Trebuchet MS" panose="020B0603020202020204" pitchFamily="34" charset="0"/>
            </a:endParaRPr>
          </a:p>
        </p:txBody>
      </p:sp>
    </p:spTree>
    <p:extLst>
      <p:ext uri="{BB962C8B-B14F-4D97-AF65-F5344CB8AC3E}">
        <p14:creationId xmlns:p14="http://schemas.microsoft.com/office/powerpoint/2010/main" xmlns="" val="24544262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HANK YOU"/>
          <p:cNvSpPr txBox="1"/>
          <p:nvPr/>
        </p:nvSpPr>
        <p:spPr>
          <a:xfrm>
            <a:off x="4213774" y="1439862"/>
            <a:ext cx="3720008" cy="699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lgn="ct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a:solidFill>
                  <a:srgbClr val="0070C0"/>
                </a:solidFill>
                <a:latin typeface="Tw Cen MT"/>
                <a:ea typeface="Tw Cen MT"/>
                <a:cs typeface="Tw Cen MT"/>
                <a:sym typeface="Tw Cen MT"/>
              </a:defRPr>
            </a:lvl1pPr>
          </a:lstStyle>
          <a:p>
            <a:r>
              <a:t>THANK YOU</a:t>
            </a:r>
          </a:p>
        </p:txBody>
      </p:sp>
      <p:sp>
        <p:nvSpPr>
          <p:cNvPr id="144" name="Rounded Rectangle"/>
          <p:cNvSpPr/>
          <p:nvPr/>
        </p:nvSpPr>
        <p:spPr>
          <a:xfrm>
            <a:off x="677862" y="4800600"/>
            <a:ext cx="10693401" cy="609600"/>
          </a:xfrm>
          <a:prstGeom prst="roundRect">
            <a:avLst>
              <a:gd name="adj" fmla="val 19356"/>
            </a:avLst>
          </a:prstGeom>
          <a:solidFill>
            <a:srgbClr val="F2F2F2"/>
          </a:solidFill>
          <a:ln w="6480">
            <a:solidFill>
              <a:srgbClr val="385D8A"/>
            </a:solidFill>
            <a:custDash>
              <a:ds d="300000" sp="400000"/>
            </a:custDash>
            <a:miter/>
          </a:ln>
        </p:spPr>
        <p:txBody>
          <a:bodyPr lIns="45718" tIns="45718" rIns="45718" bIns="45718" anchor="ctr"/>
          <a:lstStyle/>
          <a:p>
            <a:pPr defTabSz="914400">
              <a:defRPr>
                <a:latin typeface="Arial"/>
                <a:ea typeface="Arial"/>
                <a:cs typeface="Arial"/>
                <a:sym typeface="Arial"/>
              </a:defRPr>
            </a:pPr>
            <a:endParaRPr/>
          </a:p>
        </p:txBody>
      </p:sp>
      <p:sp>
        <p:nvSpPr>
          <p:cNvPr id="145" name="Rounded Rectangle"/>
          <p:cNvSpPr/>
          <p:nvPr/>
        </p:nvSpPr>
        <p:spPr>
          <a:xfrm>
            <a:off x="722312" y="2667000"/>
            <a:ext cx="5184777" cy="1828800"/>
          </a:xfrm>
          <a:prstGeom prst="roundRect">
            <a:avLst>
              <a:gd name="adj" fmla="val 6171"/>
            </a:avLst>
          </a:prstGeom>
          <a:solidFill>
            <a:srgbClr val="F2F2F2"/>
          </a:solidFill>
          <a:ln w="6480">
            <a:solidFill>
              <a:srgbClr val="385D8A"/>
            </a:solidFill>
            <a:custDash>
              <a:ds d="300000" sp="400000"/>
            </a:custDash>
            <a:miter/>
          </a:ln>
        </p:spPr>
        <p:txBody>
          <a:bodyPr lIns="45718" tIns="45718" rIns="45718" bIns="45718" anchor="ctr"/>
          <a:lstStyle/>
          <a:p>
            <a:pPr defTabSz="914400">
              <a:defRPr>
                <a:latin typeface="Arial"/>
                <a:ea typeface="Arial"/>
                <a:cs typeface="Arial"/>
                <a:sym typeface="Arial"/>
              </a:defRPr>
            </a:pPr>
            <a:endParaRPr/>
          </a:p>
        </p:txBody>
      </p:sp>
      <p:sp>
        <p:nvSpPr>
          <p:cNvPr id="146" name="USA Office Address…"/>
          <p:cNvSpPr txBox="1"/>
          <p:nvPr/>
        </p:nvSpPr>
        <p:spPr>
          <a:xfrm>
            <a:off x="1554685" y="2836858"/>
            <a:ext cx="4048672" cy="1061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p>
            <a:pPr defTabSz="914400">
              <a:lnSpc>
                <a:spcPct val="15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700">
                <a:latin typeface="Calibri"/>
                <a:ea typeface="Calibri"/>
                <a:cs typeface="Calibri"/>
                <a:sym typeface="Calibri"/>
              </a:defRPr>
            </a:pPr>
            <a:r>
              <a:t> </a:t>
            </a:r>
            <a:r>
              <a:rPr b="1"/>
              <a:t>USA Office Address </a:t>
            </a:r>
          </a:p>
          <a:p>
            <a:pPr defTabSz="914400">
              <a:lnSpc>
                <a:spcPct val="15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700">
                <a:latin typeface="Calibri"/>
                <a:ea typeface="Calibri"/>
                <a:cs typeface="Calibri"/>
                <a:sym typeface="Calibri"/>
              </a:defRPr>
            </a:pPr>
            <a:r>
              <a:t>2000 Town Center, Suite 1900, Southfield, Michigan, 48075, USA, 248-974-5424</a:t>
            </a:r>
          </a:p>
        </p:txBody>
      </p:sp>
      <p:pic>
        <p:nvPicPr>
          <p:cNvPr id="147" name="image.png" descr="image.png"/>
          <p:cNvPicPr>
            <a:picLocks noChangeAspect="1"/>
          </p:cNvPicPr>
          <p:nvPr/>
        </p:nvPicPr>
        <p:blipFill>
          <a:blip r:embed="rId2"/>
          <a:stretch>
            <a:fillRect/>
          </a:stretch>
        </p:blipFill>
        <p:spPr>
          <a:xfrm>
            <a:off x="917575" y="2954334"/>
            <a:ext cx="534988" cy="533407"/>
          </a:xfrm>
          <a:prstGeom prst="rect">
            <a:avLst/>
          </a:prstGeom>
          <a:ln w="12700">
            <a:miter lim="400000"/>
          </a:ln>
        </p:spPr>
      </p:pic>
      <p:pic>
        <p:nvPicPr>
          <p:cNvPr id="148" name="image.png" descr="image.png"/>
          <p:cNvPicPr>
            <a:picLocks noChangeAspect="1"/>
          </p:cNvPicPr>
          <p:nvPr/>
        </p:nvPicPr>
        <p:blipFill>
          <a:blip r:embed="rId3"/>
          <a:stretch>
            <a:fillRect/>
          </a:stretch>
        </p:blipFill>
        <p:spPr>
          <a:xfrm>
            <a:off x="1549400" y="4914900"/>
            <a:ext cx="382590" cy="381000"/>
          </a:xfrm>
          <a:prstGeom prst="rect">
            <a:avLst/>
          </a:prstGeom>
          <a:ln w="12700">
            <a:miter lim="400000"/>
          </a:ln>
        </p:spPr>
      </p:pic>
      <p:sp>
        <p:nvSpPr>
          <p:cNvPr id="149" name="www.asoftglobal.com"/>
          <p:cNvSpPr txBox="1"/>
          <p:nvPr/>
        </p:nvSpPr>
        <p:spPr>
          <a:xfrm>
            <a:off x="2051596" y="4918073"/>
            <a:ext cx="3042198" cy="3316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a:latin typeface="Calibri"/>
                <a:ea typeface="Calibri"/>
                <a:cs typeface="Calibri"/>
                <a:sym typeface="Calibri"/>
              </a:defRPr>
            </a:lvl1pPr>
          </a:lstStyle>
          <a:p>
            <a:r>
              <a:t>www.asoftglobal.com </a:t>
            </a:r>
          </a:p>
        </p:txBody>
      </p:sp>
      <p:pic>
        <p:nvPicPr>
          <p:cNvPr id="150" name="image.png" descr="image.png"/>
          <p:cNvPicPr>
            <a:picLocks noChangeAspect="1"/>
          </p:cNvPicPr>
          <p:nvPr/>
        </p:nvPicPr>
        <p:blipFill>
          <a:blip r:embed="rId4"/>
          <a:stretch>
            <a:fillRect/>
          </a:stretch>
        </p:blipFill>
        <p:spPr>
          <a:xfrm>
            <a:off x="7732710" y="4914900"/>
            <a:ext cx="382644" cy="381000"/>
          </a:xfrm>
          <a:prstGeom prst="rect">
            <a:avLst/>
          </a:prstGeom>
          <a:ln w="12700">
            <a:miter lim="400000"/>
          </a:ln>
        </p:spPr>
      </p:pic>
      <p:sp>
        <p:nvSpPr>
          <p:cNvPr id="151" name="info@asoftglobal.com"/>
          <p:cNvSpPr txBox="1"/>
          <p:nvPr/>
        </p:nvSpPr>
        <p:spPr>
          <a:xfrm>
            <a:off x="8299997" y="4918073"/>
            <a:ext cx="3042196" cy="3316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a:latin typeface="Calibri"/>
                <a:ea typeface="Calibri"/>
                <a:cs typeface="Calibri"/>
                <a:sym typeface="Calibri"/>
              </a:defRPr>
            </a:lvl1pPr>
          </a:lstStyle>
          <a:p>
            <a:r>
              <a:t>info@asoftglobal.com</a:t>
            </a:r>
          </a:p>
        </p:txBody>
      </p:sp>
      <p:sp>
        <p:nvSpPr>
          <p:cNvPr id="152" name="Rounded Rectangle"/>
          <p:cNvSpPr/>
          <p:nvPr/>
        </p:nvSpPr>
        <p:spPr>
          <a:xfrm>
            <a:off x="6156325" y="2663825"/>
            <a:ext cx="5214938" cy="1827216"/>
          </a:xfrm>
          <a:prstGeom prst="roundRect">
            <a:avLst>
              <a:gd name="adj" fmla="val 6171"/>
            </a:avLst>
          </a:prstGeom>
          <a:solidFill>
            <a:srgbClr val="F2F2F2"/>
          </a:solidFill>
          <a:ln w="6480">
            <a:solidFill>
              <a:srgbClr val="385D8A"/>
            </a:solidFill>
            <a:custDash>
              <a:ds d="300000" sp="400000"/>
            </a:custDash>
            <a:miter/>
          </a:ln>
        </p:spPr>
        <p:txBody>
          <a:bodyPr lIns="45718" tIns="45718" rIns="45718" bIns="45718" anchor="ctr"/>
          <a:lstStyle/>
          <a:p>
            <a:pPr defTabSz="914400">
              <a:defRPr>
                <a:latin typeface="Arial"/>
                <a:ea typeface="Arial"/>
                <a:cs typeface="Arial"/>
                <a:sym typeface="Arial"/>
              </a:defRPr>
            </a:pPr>
            <a:endParaRPr/>
          </a:p>
        </p:txBody>
      </p:sp>
      <p:sp>
        <p:nvSpPr>
          <p:cNvPr id="153" name="India Office Address…"/>
          <p:cNvSpPr txBox="1"/>
          <p:nvPr/>
        </p:nvSpPr>
        <p:spPr>
          <a:xfrm>
            <a:off x="6812512" y="2836859"/>
            <a:ext cx="4556617" cy="1016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p>
            <a:pPr defTabSz="914400">
              <a:lnSpc>
                <a:spcPct val="15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600" b="1">
                <a:latin typeface="Calibri"/>
                <a:ea typeface="Calibri"/>
                <a:cs typeface="Calibri"/>
                <a:sym typeface="Calibri"/>
              </a:defRPr>
            </a:pPr>
            <a:r>
              <a:rPr dirty="0"/>
              <a:t>India Office Address </a:t>
            </a:r>
          </a:p>
          <a:p>
            <a:pPr defTabSz="914400">
              <a:lnSpc>
                <a:spcPct val="150000"/>
              </a:lnSpc>
              <a:tabLst>
                <a:tab pos="914400" algn="l"/>
                <a:tab pos="1828800" algn="l"/>
                <a:tab pos="2743200" algn="l"/>
                <a:tab pos="3657600" algn="l"/>
                <a:tab pos="4572000" algn="l"/>
                <a:tab pos="5486400" algn="l"/>
                <a:tab pos="6400800" algn="l"/>
                <a:tab pos="7315200" algn="l"/>
                <a:tab pos="8229600" algn="l"/>
                <a:tab pos="9144000" algn="l"/>
                <a:tab pos="10058400" algn="l"/>
              </a:tabLst>
              <a:defRPr sz="1600">
                <a:latin typeface="Calibri"/>
                <a:ea typeface="Calibri"/>
                <a:cs typeface="Calibri"/>
                <a:sym typeface="Calibri"/>
              </a:defRPr>
            </a:pPr>
            <a:r>
              <a:rPr dirty="0"/>
              <a:t>3-6-102/A , Street 18,Suite 202, Grandeur</a:t>
            </a:r>
            <a:br>
              <a:rPr dirty="0"/>
            </a:br>
            <a:r>
              <a:rPr dirty="0" err="1"/>
              <a:t>Himayathnagar</a:t>
            </a:r>
            <a:r>
              <a:rPr dirty="0"/>
              <a:t>, Hyderabad, </a:t>
            </a:r>
            <a:r>
              <a:rPr dirty="0" err="1"/>
              <a:t>Telangana</a:t>
            </a:r>
            <a:r>
              <a:rPr dirty="0"/>
              <a:t> India 50002</a:t>
            </a:r>
          </a:p>
        </p:txBody>
      </p:sp>
      <p:pic>
        <p:nvPicPr>
          <p:cNvPr id="154" name="image.png" descr="image.png"/>
          <p:cNvPicPr>
            <a:picLocks noChangeAspect="1"/>
          </p:cNvPicPr>
          <p:nvPr/>
        </p:nvPicPr>
        <p:blipFill>
          <a:blip r:embed="rId2"/>
          <a:stretch>
            <a:fillRect/>
          </a:stretch>
        </p:blipFill>
        <p:spPr>
          <a:xfrm>
            <a:off x="6234112" y="2892425"/>
            <a:ext cx="531869" cy="533400"/>
          </a:xfrm>
          <a:prstGeom prst="rect">
            <a:avLst/>
          </a:prstGeom>
          <a:ln w="12700">
            <a:miter lim="400000"/>
          </a:ln>
        </p:spPr>
      </p:pic>
    </p:spTree>
  </p:cSld>
  <p:clrMapOvr>
    <a:masterClrMapping/>
  </p:clrMapOvr>
  <p:transition>
    <p:fade/>
  </p:transition>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Times New Roman"/>
        <a:ea typeface="Times New Roman"/>
        <a:cs typeface="Times New Roman"/>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Times New Roman"/>
        <a:ea typeface="Times New Roman"/>
        <a:cs typeface="Times New Roman"/>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Times New Roman"/>
        <a:ea typeface="Times New Roman"/>
        <a:cs typeface="Times New Roman"/>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8867</TotalTime>
  <Words>1395</Words>
  <Application>Microsoft Office PowerPoint</Application>
  <PresentationFormat>Custom</PresentationFormat>
  <Paragraphs>238</Paragraphs>
  <Slides>9</Slides>
  <Notes>2</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1_Office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shyam</dc:creator>
  <cp:lastModifiedBy>Anjan Reddy Ranabothu</cp:lastModifiedBy>
  <cp:revision>485</cp:revision>
  <dcterms:modified xsi:type="dcterms:W3CDTF">2023-07-27T14:40:09Z</dcterms:modified>
</cp:coreProperties>
</file>