
<file path=[Content_Types].xml><?xml version="1.0" encoding="utf-8"?>
<Types xmlns="http://schemas.openxmlformats.org/package/2006/content-types">
  <Default Extension="jpeg" ContentType="image/jpeg"/>
  <Default Extension="jp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321" r:id="rId3"/>
    <p:sldId id="299" r:id="rId4"/>
    <p:sldId id="298" r:id="rId5"/>
    <p:sldId id="295" r:id="rId6"/>
    <p:sldId id="297" r:id="rId7"/>
    <p:sldId id="324" r:id="rId8"/>
    <p:sldId id="303" r:id="rId9"/>
    <p:sldId id="305" r:id="rId10"/>
    <p:sldId id="304" r:id="rId11"/>
    <p:sldId id="302" r:id="rId12"/>
    <p:sldId id="327" r:id="rId13"/>
    <p:sldId id="307" r:id="rId14"/>
    <p:sldId id="320" r:id="rId15"/>
    <p:sldId id="325" r:id="rId16"/>
    <p:sldId id="275"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CA0BA380-89FC-40B8-83F3-B45FEDB03EFD}">
          <p14:sldIdLst>
            <p14:sldId id="256"/>
            <p14:sldId id="321"/>
            <p14:sldId id="299"/>
            <p14:sldId id="298"/>
            <p14:sldId id="295"/>
            <p14:sldId id="297"/>
            <p14:sldId id="324"/>
            <p14:sldId id="303"/>
            <p14:sldId id="305"/>
            <p14:sldId id="304"/>
            <p14:sldId id="302"/>
            <p14:sldId id="327"/>
            <p14:sldId id="307"/>
            <p14:sldId id="320"/>
            <p14:sldId id="325"/>
            <p14:sldId id="275"/>
          </p14:sldIdLst>
        </p14:section>
      </p14:sectionLst>
    </p:ext>
    <p:ext uri="{EFAFB233-063F-42B5-8137-9DF3F51BA10A}">
      <p15:sldGuideLst xmlns:p15="http://schemas.microsoft.com/office/powerpoint/2012/main">
        <p15:guide id="1" orient="horz" pos="2124"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F268868-14EE-44A4-8572-4AE3DD644BF1}" v="1" dt="2023-11-18T08:44:46.39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10" autoAdjust="0"/>
    <p:restoredTop sz="94660" autoAdjust="0"/>
  </p:normalViewPr>
  <p:slideViewPr>
    <p:cSldViewPr snapToGrid="0">
      <p:cViewPr>
        <p:scale>
          <a:sx n="63" d="100"/>
          <a:sy n="63" d="100"/>
        </p:scale>
        <p:origin x="612" y="56"/>
      </p:cViewPr>
      <p:guideLst>
        <p:guide orient="horz" pos="2124"/>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6608"/>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a:t>Click to edit Master title style</a:t>
            </a:r>
            <a:endParaRPr lang="en-IN"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p:cNvSpPr>
            <a:spLocks noGrp="1"/>
          </p:cNvSpPr>
          <p:nvPr>
            <p:ph type="dt" sz="half" idx="10"/>
          </p:nvPr>
        </p:nvSpPr>
        <p:spPr/>
        <p:txBody>
          <a:bodyPr/>
          <a:lstStyle/>
          <a:p>
            <a:fld id="{437C3433-1761-4774-A580-1799A0FAA725}" type="datetimeFigureOut">
              <a:rPr lang="en-IN" smtClean="0"/>
              <a:pPr/>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68E9F9-3B97-4AB7-8EE3-3B96C3D36AEB}" type="slidenum">
              <a:rPr lang="en-IN" smtClean="0"/>
              <a:pPr/>
              <a:t>‹#›</a:t>
            </a:fld>
            <a:endParaRPr lang="en-I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37C3433-1761-4774-A580-1799A0FAA725}" type="datetimeFigureOut">
              <a:rPr lang="en-IN" smtClean="0"/>
              <a:pPr/>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68E9F9-3B97-4AB7-8EE3-3B96C3D36AEB}" type="slidenum">
              <a:rPr lang="en-IN" smtClean="0"/>
              <a:pPr/>
              <a:t>‹#›</a:t>
            </a:fld>
            <a:endParaRPr lang="en-I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37C3433-1761-4774-A580-1799A0FAA725}" type="datetimeFigureOut">
              <a:rPr lang="en-IN" smtClean="0"/>
              <a:pPr/>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68E9F9-3B97-4AB7-8EE3-3B96C3D36AEB}" type="slidenum">
              <a:rPr lang="en-IN" smtClean="0"/>
              <a:pPr/>
              <a:t>‹#›</a:t>
            </a:fld>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10"/>
          </p:nvPr>
        </p:nvSpPr>
        <p:spPr/>
        <p:txBody>
          <a:bodyPr/>
          <a:lstStyle/>
          <a:p>
            <a:fld id="{437C3433-1761-4774-A580-1799A0FAA725}" type="datetimeFigureOut">
              <a:rPr lang="en-IN" smtClean="0"/>
              <a:pPr/>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68E9F9-3B97-4AB7-8EE3-3B96C3D36AEB}" type="slidenum">
              <a:rPr lang="en-IN" smtClean="0"/>
              <a:pPr/>
              <a:t>‹#›</a:t>
            </a:fld>
            <a:endParaRPr lang="en-I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37C3433-1761-4774-A580-1799A0FAA725}" type="datetimeFigureOut">
              <a:rPr lang="en-IN" smtClean="0"/>
              <a:pPr/>
              <a:t>20-02-2024</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FF68E9F9-3B97-4AB7-8EE3-3B96C3D36AEB}" type="slidenum">
              <a:rPr lang="en-IN" smtClean="0"/>
              <a:pPr/>
              <a:t>‹#›</a:t>
            </a:fld>
            <a:endParaRPr lang="en-I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p:cNvSpPr>
            <a:spLocks noGrp="1"/>
          </p:cNvSpPr>
          <p:nvPr>
            <p:ph type="dt" sz="half" idx="10"/>
          </p:nvPr>
        </p:nvSpPr>
        <p:spPr/>
        <p:txBody>
          <a:bodyPr/>
          <a:lstStyle/>
          <a:p>
            <a:fld id="{437C3433-1761-4774-A580-1799A0FAA725}" type="datetimeFigureOut">
              <a:rPr lang="en-IN" smtClean="0"/>
              <a:pPr/>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68E9F9-3B97-4AB7-8EE3-3B96C3D36AEB}" type="slidenum">
              <a:rPr lang="en-IN" smtClean="0"/>
              <a:pPr/>
              <a:t>‹#›</a:t>
            </a:fld>
            <a:endParaRPr lang="en-I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p:cNvSpPr>
            <a:spLocks noGrp="1"/>
          </p:cNvSpPr>
          <p:nvPr>
            <p:ph type="dt" sz="half" idx="10"/>
          </p:nvPr>
        </p:nvSpPr>
        <p:spPr/>
        <p:txBody>
          <a:bodyPr/>
          <a:lstStyle/>
          <a:p>
            <a:fld id="{437C3433-1761-4774-A580-1799A0FAA725}" type="datetimeFigureOut">
              <a:rPr lang="en-IN" smtClean="0"/>
              <a:pPr/>
              <a:t>20-02-2024</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FF68E9F9-3B97-4AB7-8EE3-3B96C3D36AEB}" type="slidenum">
              <a:rPr lang="en-IN" smtClean="0"/>
              <a:pPr/>
              <a:t>‹#›</a:t>
            </a:fld>
            <a:endParaRPr lang="en-I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IN"/>
          </a:p>
        </p:txBody>
      </p:sp>
      <p:sp>
        <p:nvSpPr>
          <p:cNvPr id="3" name="Date Placeholder 2"/>
          <p:cNvSpPr>
            <a:spLocks noGrp="1"/>
          </p:cNvSpPr>
          <p:nvPr>
            <p:ph type="dt" sz="half" idx="10"/>
          </p:nvPr>
        </p:nvSpPr>
        <p:spPr/>
        <p:txBody>
          <a:bodyPr/>
          <a:lstStyle/>
          <a:p>
            <a:fld id="{437C3433-1761-4774-A580-1799A0FAA725}" type="datetimeFigureOut">
              <a:rPr lang="en-IN" smtClean="0"/>
              <a:pPr/>
              <a:t>20-02-2024</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FF68E9F9-3B97-4AB7-8EE3-3B96C3D36AEB}" type="slidenum">
              <a:rPr lang="en-IN" smtClean="0"/>
              <a:pPr/>
              <a:t>‹#›</a:t>
            </a:fld>
            <a:endParaRPr lang="en-I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37C3433-1761-4774-A580-1799A0FAA725}" type="datetimeFigureOut">
              <a:rPr lang="en-IN" smtClean="0"/>
              <a:pPr/>
              <a:t>20-02-2024</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FF68E9F9-3B97-4AB7-8EE3-3B96C3D36AEB}" type="slidenum">
              <a:rPr lang="en-IN" smtClean="0"/>
              <a:pPr/>
              <a:t>‹#›</a:t>
            </a:fld>
            <a:endParaRPr lang="en-I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7C3433-1761-4774-A580-1799A0FAA725}" type="datetimeFigureOut">
              <a:rPr lang="en-IN" smtClean="0"/>
              <a:pPr/>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68E9F9-3B97-4AB7-8EE3-3B96C3D36AEB}" type="slidenum">
              <a:rPr lang="en-IN" smtClean="0"/>
              <a:pPr/>
              <a:t>‹#›</a:t>
            </a:fld>
            <a:endParaRPr lang="en-I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37C3433-1761-4774-A580-1799A0FAA725}" type="datetimeFigureOut">
              <a:rPr lang="en-IN" smtClean="0"/>
              <a:pPr/>
              <a:t>20-02-2024</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FF68E9F9-3B97-4AB7-8EE3-3B96C3D36AEB}" type="slidenum">
              <a:rPr lang="en-IN" smtClean="0"/>
              <a:pPr/>
              <a:t>‹#›</a:t>
            </a:fld>
            <a:endParaRPr lang="en-I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37C3433-1761-4774-A580-1799A0FAA725}" type="datetimeFigureOut">
              <a:rPr lang="en-IN" smtClean="0"/>
              <a:pPr/>
              <a:t>20-02-2024</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F68E9F9-3B97-4AB7-8EE3-3B96C3D36AEB}" type="slidenum">
              <a:rPr lang="en-IN" smtClean="0"/>
              <a:pPr/>
              <a:t>‹#›</a:t>
            </a:fld>
            <a:endParaRPr lang="en-IN"/>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43892" y="663869"/>
            <a:ext cx="10281919" cy="1608156"/>
          </a:xfrm>
        </p:spPr>
        <p:txBody>
          <a:bodyPr>
            <a:noAutofit/>
          </a:bodyPr>
          <a:lstStyle/>
          <a:p>
            <a:pPr algn="l"/>
            <a:r>
              <a:rPr lang="en-US" sz="3200" b="1" dirty="0">
                <a:latin typeface="Times New Roman" pitchFamily="18" charset="0"/>
                <a:cs typeface="Times New Roman" pitchFamily="18" charset="0"/>
              </a:rPr>
              <a:t>SPEECH SIGNAL DENOISING ALGORITHM AND SIMULATION BASED ON WAVELET THRESHOLD</a:t>
            </a:r>
            <a:br>
              <a:rPr lang="en-US" sz="3200" b="1" dirty="0">
                <a:latin typeface="Times New Roman" pitchFamily="18" charset="0"/>
                <a:cs typeface="Times New Roman" pitchFamily="18" charset="0"/>
              </a:rPr>
            </a:br>
            <a:endParaRPr lang="en-IN"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853440" y="3408776"/>
            <a:ext cx="9296400" cy="2309196"/>
          </a:xfrm>
        </p:spPr>
        <p:txBody>
          <a:bodyPr>
            <a:normAutofit fontScale="77500" lnSpcReduction="20000"/>
          </a:bodyPr>
          <a:lstStyle/>
          <a:p>
            <a:pPr algn="l"/>
            <a:r>
              <a:rPr lang="en-US" u="sng" dirty="0">
                <a:latin typeface="Times New Roman" panose="02020603050405020304" pitchFamily="18" charset="0"/>
                <a:cs typeface="Times New Roman" panose="02020603050405020304" pitchFamily="18" charset="0"/>
              </a:rPr>
              <a:t>P</a:t>
            </a:r>
            <a:r>
              <a:rPr lang="en-IN" u="sng" dirty="0">
                <a:latin typeface="Times New Roman" panose="02020603050405020304" pitchFamily="18" charset="0"/>
                <a:cs typeface="Times New Roman" panose="02020603050405020304" pitchFamily="18" charset="0"/>
              </a:rPr>
              <a:t>resented by:</a:t>
            </a:r>
          </a:p>
          <a:p>
            <a:pPr algn="l"/>
            <a:r>
              <a:rPr lang="en-IN" dirty="0">
                <a:latin typeface="Times New Roman" panose="02020603050405020304" pitchFamily="18" charset="0"/>
                <a:cs typeface="Times New Roman" panose="02020603050405020304" pitchFamily="18" charset="0"/>
              </a:rPr>
              <a:t>211FA05089-K.SATISH BABU</a:t>
            </a:r>
          </a:p>
          <a:p>
            <a:pPr algn="l"/>
            <a:r>
              <a:rPr lang="en-IN" dirty="0">
                <a:latin typeface="Times New Roman" panose="02020603050405020304" pitchFamily="18" charset="0"/>
                <a:cs typeface="Times New Roman" panose="02020603050405020304" pitchFamily="18" charset="0"/>
              </a:rPr>
              <a:t>211FA05097-Y.UMA MAHESH</a:t>
            </a:r>
          </a:p>
          <a:p>
            <a:pPr algn="l"/>
            <a:r>
              <a:rPr lang="en-IN" dirty="0">
                <a:latin typeface="Times New Roman" panose="02020603050405020304" pitchFamily="18" charset="0"/>
                <a:cs typeface="Times New Roman" panose="02020603050405020304" pitchFamily="18" charset="0"/>
              </a:rPr>
              <a:t>211FA05109-M.HARI VARDHAN</a:t>
            </a:r>
          </a:p>
          <a:p>
            <a:pPr algn="l"/>
            <a:r>
              <a:rPr lang="en-IN" dirty="0">
                <a:latin typeface="Times New Roman" panose="02020603050405020304" pitchFamily="18" charset="0"/>
                <a:cs typeface="Times New Roman" panose="02020603050405020304" pitchFamily="18" charset="0"/>
              </a:rPr>
              <a:t>211FA05229-P.SAI TEJA</a:t>
            </a:r>
            <a:endParaRPr lang="en-US" dirty="0">
              <a:latin typeface="Times New Roman" panose="02020603050405020304" pitchFamily="18" charset="0"/>
              <a:cs typeface="Times New Roman" panose="02020603050405020304" pitchFamily="18" charset="0"/>
            </a:endParaRPr>
          </a:p>
          <a:p>
            <a:pPr algn="l"/>
            <a:r>
              <a:rPr lang="en-US" u="sng" dirty="0">
                <a:latin typeface="Times New Roman" panose="02020603050405020304" pitchFamily="18" charset="0"/>
                <a:cs typeface="Times New Roman" panose="02020603050405020304" pitchFamily="18" charset="0"/>
              </a:rPr>
              <a:t>Under the guidance of:</a:t>
            </a:r>
          </a:p>
          <a:p>
            <a:pPr algn="l"/>
            <a:r>
              <a:rPr lang="en-US" dirty="0">
                <a:latin typeface="Times New Roman" panose="02020603050405020304" pitchFamily="18" charset="0"/>
                <a:cs typeface="Times New Roman" panose="02020603050405020304" pitchFamily="18" charset="0"/>
              </a:rPr>
              <a:t>DR.LAKSHMI SRINIVAS</a:t>
            </a:r>
          </a:p>
          <a:p>
            <a:endParaRPr lang="en-US" sz="1600" dirty="0">
              <a:latin typeface="Times New Roman" panose="02020603050405020304" pitchFamily="18" charset="0"/>
              <a:cs typeface="Times New Roman" panose="02020603050405020304" pitchFamily="18" charset="0"/>
            </a:endParaRPr>
          </a:p>
          <a:p>
            <a:endParaRPr lang="en-US" sz="16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4986C03E-5BC2-BD2C-7218-3B662CF919C2}"/>
              </a:ext>
            </a:extLst>
          </p:cNvPr>
          <p:cNvSpPr/>
          <p:nvPr/>
        </p:nvSpPr>
        <p:spPr>
          <a:xfrm>
            <a:off x="586596" y="284672"/>
            <a:ext cx="10886536" cy="6357668"/>
          </a:xfrm>
          <a:prstGeom prst="rect">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1026" name="Picture 2">
            <a:extLst>
              <a:ext uri="{FF2B5EF4-FFF2-40B4-BE49-F238E27FC236}">
                <a16:creationId xmlns:a16="http://schemas.microsoft.com/office/drawing/2014/main" id="{017913C4-1900-5F19-DC21-BF69F413716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636000" y="5867533"/>
            <a:ext cx="2689811" cy="62524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252878" y="694332"/>
            <a:ext cx="8961120" cy="2612177"/>
          </a:xfrm>
        </p:spPr>
        <p:txBody>
          <a:bodyPr>
            <a:normAutofit/>
          </a:bodyPr>
          <a:lstStyle/>
          <a:p>
            <a:pPr algn="l"/>
            <a:r>
              <a:rPr lang="en-US" sz="3200" b="1" dirty="0">
                <a:latin typeface="Times New Roman" panose="02020603050405020304" pitchFamily="18" charset="0"/>
                <a:cs typeface="Times New Roman" panose="02020603050405020304" pitchFamily="18" charset="0"/>
              </a:rPr>
              <a:t>Wavelet reconstruction of discrete sequence :</a:t>
            </a:r>
            <a:br>
              <a:rPr lang="en-IN" sz="3200" dirty="0">
                <a:latin typeface="Times New Roman" panose="02020603050405020304" pitchFamily="18" charset="0"/>
                <a:cs typeface="Times New Roman" panose="02020603050405020304" pitchFamily="18" charset="0"/>
              </a:rPr>
            </a:br>
            <a:br>
              <a:rPr lang="en-IN" sz="1600" dirty="0">
                <a:latin typeface="Times New Roman" panose="02020603050405020304" pitchFamily="18" charset="0"/>
                <a:cs typeface="Times New Roman" panose="02020603050405020304" pitchFamily="18" charset="0"/>
              </a:rPr>
            </a:br>
            <a:endParaRPr lang="en-IN" sz="1600" dirty="0">
              <a:latin typeface="Times New Roman" panose="02020603050405020304" pitchFamily="18" charset="0"/>
              <a:cs typeface="Times New Roman" panose="02020603050405020304" pitchFamily="18" charset="0"/>
            </a:endParaRPr>
          </a:p>
          <a:p>
            <a:pPr marL="342900" indent="-342900" algn="l">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The second-order discrete wavelet reconstruction of  𝐶j+1   and 𝐷j+1 through high-pass filters and low-pass filters, respectively.</a:t>
            </a:r>
          </a:p>
        </p:txBody>
      </p:sp>
      <p:sp>
        <p:nvSpPr>
          <p:cNvPr id="8" name="Rectangle 7">
            <a:extLst>
              <a:ext uri="{FF2B5EF4-FFF2-40B4-BE49-F238E27FC236}">
                <a16:creationId xmlns:a16="http://schemas.microsoft.com/office/drawing/2014/main" id="{4986C03E-5BC2-BD2C-7218-3B662CF919C2}"/>
              </a:ext>
            </a:extLst>
          </p:cNvPr>
          <p:cNvSpPr/>
          <p:nvPr/>
        </p:nvSpPr>
        <p:spPr>
          <a:xfrm>
            <a:off x="586596" y="284672"/>
            <a:ext cx="10886536" cy="6357668"/>
          </a:xfrm>
          <a:prstGeom prst="rect">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6" name="Picture 5" descr="WhatsApp Image 2024-02-19 at 9.36.05 PM.jpeg"/>
          <p:cNvPicPr>
            <a:picLocks noChangeAspect="1"/>
          </p:cNvPicPr>
          <p:nvPr/>
        </p:nvPicPr>
        <p:blipFill>
          <a:blip r:embed="rId2"/>
          <a:stretch>
            <a:fillRect/>
          </a:stretch>
        </p:blipFill>
        <p:spPr>
          <a:xfrm>
            <a:off x="2936240" y="3526972"/>
            <a:ext cx="6116320" cy="1593668"/>
          </a:xfrm>
          <a:prstGeom prst="rect">
            <a:avLst/>
          </a:prstGeom>
        </p:spPr>
      </p:pic>
      <p:cxnSp>
        <p:nvCxnSpPr>
          <p:cNvPr id="2" name="Straight Connector 1">
            <a:extLst>
              <a:ext uri="{FF2B5EF4-FFF2-40B4-BE49-F238E27FC236}">
                <a16:creationId xmlns:a16="http://schemas.microsoft.com/office/drawing/2014/main" id="{FE76396B-25AD-A31A-7AA3-B2AF5EE32A3C}"/>
              </a:ext>
            </a:extLst>
          </p:cNvPr>
          <p:cNvCxnSpPr>
            <a:cxnSpLocks/>
          </p:cNvCxnSpPr>
          <p:nvPr/>
        </p:nvCxnSpPr>
        <p:spPr>
          <a:xfrm flipV="1">
            <a:off x="1286556" y="1389649"/>
            <a:ext cx="9204385" cy="24517"/>
          </a:xfrm>
          <a:prstGeom prst="line">
            <a:avLst/>
          </a:prstGeom>
        </p:spPr>
        <p:style>
          <a:lnRef idx="1">
            <a:schemeClr val="accent1"/>
          </a:lnRef>
          <a:fillRef idx="0">
            <a:schemeClr val="accent1"/>
          </a:fillRef>
          <a:effectRef idx="0">
            <a:schemeClr val="accent1"/>
          </a:effectRef>
          <a:fontRef idx="minor">
            <a:schemeClr val="tx1"/>
          </a:fontRef>
        </p:style>
      </p:cxnSp>
      <p:sp>
        <p:nvSpPr>
          <p:cNvPr id="4" name="TextBox 3">
            <a:extLst>
              <a:ext uri="{FF2B5EF4-FFF2-40B4-BE49-F238E27FC236}">
                <a16:creationId xmlns:a16="http://schemas.microsoft.com/office/drawing/2014/main" id="{2974A78C-C406-19EA-C358-D533EF48BA6C}"/>
              </a:ext>
            </a:extLst>
          </p:cNvPr>
          <p:cNvSpPr txBox="1"/>
          <p:nvPr/>
        </p:nvSpPr>
        <p:spPr>
          <a:xfrm>
            <a:off x="2641600" y="5341103"/>
            <a:ext cx="6614160" cy="461665"/>
          </a:xfrm>
          <a:prstGeom prst="rect">
            <a:avLst/>
          </a:prstGeom>
          <a:noFill/>
        </p:spPr>
        <p:txBody>
          <a:bodyPr wrap="square" rtlCol="0">
            <a:spAutoFit/>
          </a:bodyPr>
          <a:lstStyle/>
          <a:p>
            <a:r>
              <a:rPr lang="en-IN" sz="2400" dirty="0" err="1">
                <a:latin typeface="Times New Roman" panose="02020603050405020304" pitchFamily="18" charset="0"/>
                <a:cs typeface="Times New Roman" panose="02020603050405020304" pitchFamily="18" charset="0"/>
              </a:rPr>
              <a:t>Fig.b</a:t>
            </a:r>
            <a:r>
              <a:rPr lang="en-IN" sz="2400" dirty="0">
                <a:latin typeface="Times New Roman" panose="02020603050405020304" pitchFamily="18" charset="0"/>
                <a:cs typeface="Times New Roman" panose="02020603050405020304" pitchFamily="18" charset="0"/>
              </a:rPr>
              <a:t> : reconstruction of a discrete sequence wavelet  </a:t>
            </a:r>
          </a:p>
        </p:txBody>
      </p:sp>
    </p:spTree>
    <p:extLst>
      <p:ext uri="{BB962C8B-B14F-4D97-AF65-F5344CB8AC3E}">
        <p14:creationId xmlns:p14="http://schemas.microsoft.com/office/powerpoint/2010/main" val="37014240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543464"/>
            <a:ext cx="9296400" cy="919576"/>
          </a:xfrm>
        </p:spPr>
        <p:txBody>
          <a:bodyPr>
            <a:noAutofit/>
          </a:bodyPr>
          <a:lstStyle/>
          <a:p>
            <a:pPr algn="just"/>
            <a:r>
              <a:rPr lang="en-US" sz="3200" b="1" dirty="0">
                <a:latin typeface="Times New Roman" panose="02020603050405020304" pitchFamily="18" charset="0"/>
                <a:cs typeface="Times New Roman" panose="02020603050405020304" pitchFamily="18" charset="0"/>
              </a:rPr>
              <a:t>Denoising algorithm based on wavelet threshold:</a:t>
            </a:r>
            <a:endParaRPr lang="en-IN"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449237" y="1570007"/>
            <a:ext cx="9210053" cy="4308279"/>
          </a:xfrm>
        </p:spPr>
        <p:txBody>
          <a:bodyPr>
            <a:normAutofit/>
          </a:bodyPr>
          <a:lstStyle/>
          <a:p>
            <a:pPr marL="342900" indent="-342900"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The wavelet transform is used to decompose the noisy speech signal at multiple scales to obtain wavelet coefficients in different scales.</a:t>
            </a:r>
          </a:p>
          <a:p>
            <a:pPr marL="342900" indent="-342900" algn="just">
              <a:buFont typeface="Wingdings" panose="05000000000000000000" pitchFamily="2" charset="2"/>
              <a:buChar char="v"/>
            </a:pPr>
            <a:endParaRPr lang="en-US" sz="28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The wavelet coefficients are composed of pure speech signal wavelet coefficients and noise wavelet coefficients.</a:t>
            </a:r>
          </a:p>
          <a:p>
            <a:pPr marL="342900" indent="-342900" algn="just">
              <a:buFont typeface="Wingdings" panose="05000000000000000000" pitchFamily="2" charset="2"/>
              <a:buChar char="v"/>
            </a:pPr>
            <a:endParaRPr lang="en-US" sz="2800"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The pure speech wavelet coefficients are mainly distributed in the low-frequency part.</a:t>
            </a:r>
          </a:p>
        </p:txBody>
      </p:sp>
      <p:sp>
        <p:nvSpPr>
          <p:cNvPr id="8" name="Rectangle 7">
            <a:extLst>
              <a:ext uri="{FF2B5EF4-FFF2-40B4-BE49-F238E27FC236}">
                <a16:creationId xmlns:a16="http://schemas.microsoft.com/office/drawing/2014/main" id="{4986C03E-5BC2-BD2C-7218-3B662CF919C2}"/>
              </a:ext>
            </a:extLst>
          </p:cNvPr>
          <p:cNvSpPr/>
          <p:nvPr/>
        </p:nvSpPr>
        <p:spPr>
          <a:xfrm>
            <a:off x="586596" y="284672"/>
            <a:ext cx="10886536" cy="6357668"/>
          </a:xfrm>
          <a:prstGeom prst="rect">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 name="Straight Connector 3">
            <a:extLst>
              <a:ext uri="{FF2B5EF4-FFF2-40B4-BE49-F238E27FC236}">
                <a16:creationId xmlns:a16="http://schemas.microsoft.com/office/drawing/2014/main" id="{90F756C9-95D6-E2DA-2926-164BC8F2DB49}"/>
              </a:ext>
            </a:extLst>
          </p:cNvPr>
          <p:cNvCxnSpPr>
            <a:cxnSpLocks/>
          </p:cNvCxnSpPr>
          <p:nvPr/>
        </p:nvCxnSpPr>
        <p:spPr>
          <a:xfrm flipV="1">
            <a:off x="1371600" y="1463040"/>
            <a:ext cx="9204385" cy="2451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351124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2AA967A-365D-0FB9-E8DD-E20DD56158F5}"/>
              </a:ext>
            </a:extLst>
          </p:cNvPr>
          <p:cNvSpPr>
            <a:spLocks noGrp="1"/>
          </p:cNvSpPr>
          <p:nvPr>
            <p:ph idx="1"/>
          </p:nvPr>
        </p:nvSpPr>
        <p:spPr>
          <a:xfrm>
            <a:off x="838200" y="548640"/>
            <a:ext cx="10515600" cy="5628323"/>
          </a:xfrm>
        </p:spPr>
        <p:txBody>
          <a:bodyPr/>
          <a:lstStyle/>
          <a:p>
            <a:pPr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The noise wavelet coefficients are mainly distributed in the high-frequency part.</a:t>
            </a:r>
          </a:p>
          <a:p>
            <a:pPr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When performing wavelet denoising, a suitable threshold is given, and it is judged that the wavelet coefficients of the speech signal are more than the threshold.</a:t>
            </a:r>
          </a:p>
          <a:p>
            <a:pPr marL="0" indent="0">
              <a:buNone/>
            </a:pPr>
            <a:endParaRPr lang="en-IN" dirty="0"/>
          </a:p>
        </p:txBody>
      </p:sp>
      <p:sp>
        <p:nvSpPr>
          <p:cNvPr id="4" name="Rectangle 3">
            <a:extLst>
              <a:ext uri="{FF2B5EF4-FFF2-40B4-BE49-F238E27FC236}">
                <a16:creationId xmlns:a16="http://schemas.microsoft.com/office/drawing/2014/main" id="{AE1D3AF4-6A12-38D2-0A1C-C4AF45B5C5D4}"/>
              </a:ext>
            </a:extLst>
          </p:cNvPr>
          <p:cNvSpPr/>
          <p:nvPr/>
        </p:nvSpPr>
        <p:spPr>
          <a:xfrm>
            <a:off x="586596" y="284672"/>
            <a:ext cx="10886536" cy="6357668"/>
          </a:xfrm>
          <a:prstGeom prst="rect">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8123690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543464"/>
            <a:ext cx="9296400" cy="767751"/>
          </a:xfrm>
        </p:spPr>
        <p:txBody>
          <a:bodyPr>
            <a:normAutofit/>
          </a:bodyPr>
          <a:lstStyle/>
          <a:p>
            <a:pPr algn="l"/>
            <a:r>
              <a:rPr lang="en-IN" sz="3200" b="1" dirty="0">
                <a:latin typeface="Times New Roman" panose="02020603050405020304" pitchFamily="18" charset="0"/>
                <a:cs typeface="Times New Roman" panose="02020603050405020304" pitchFamily="18" charset="0"/>
              </a:rPr>
              <a:t>Selection of Threshold:</a:t>
            </a:r>
          </a:p>
        </p:txBody>
      </p:sp>
      <p:sp>
        <p:nvSpPr>
          <p:cNvPr id="3" name="Subtitle 2"/>
          <p:cNvSpPr>
            <a:spLocks noGrp="1"/>
          </p:cNvSpPr>
          <p:nvPr>
            <p:ph type="subTitle" idx="1"/>
          </p:nvPr>
        </p:nvSpPr>
        <p:spPr>
          <a:xfrm>
            <a:off x="1371600" y="1682152"/>
            <a:ext cx="9296400" cy="4632384"/>
          </a:xfrm>
        </p:spPr>
        <p:txBody>
          <a:bodyPr>
            <a:noAutofit/>
          </a:bodyPr>
          <a:lstStyle/>
          <a:p>
            <a:pPr marL="457200" marR="851535" lvl="0" indent="-457200" algn="just" fontAlgn="base">
              <a:lnSpc>
                <a:spcPct val="107000"/>
              </a:lnSpc>
              <a:spcAft>
                <a:spcPts val="60"/>
              </a:spcAft>
              <a:buClr>
                <a:srgbClr val="000000"/>
              </a:buClr>
              <a:buSzPts val="18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It directly affects the performance of denoising.</a:t>
            </a:r>
          </a:p>
          <a:p>
            <a:pPr marL="457200" marR="851535" lvl="0" indent="-457200" algn="just" fontAlgn="base">
              <a:lnSpc>
                <a:spcPct val="107000"/>
              </a:lnSpc>
              <a:spcAft>
                <a:spcPts val="60"/>
              </a:spcAft>
              <a:buClr>
                <a:srgbClr val="000000"/>
              </a:buClr>
              <a:buSzPts val="18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Choosing a too-large threshold may retain the noisy wavelet coefficients and distort the original speech signal.</a:t>
            </a:r>
          </a:p>
          <a:p>
            <a:pPr marL="457200" marR="851535" lvl="0" indent="-457200" algn="just" fontAlgn="base">
              <a:lnSpc>
                <a:spcPct val="107000"/>
              </a:lnSpc>
              <a:spcAft>
                <a:spcPts val="60"/>
              </a:spcAft>
              <a:buClr>
                <a:srgbClr val="000000"/>
              </a:buClr>
              <a:buSzPts val="1800"/>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If the selected threshold is too small, the wavelet coefficients of the useful signal may be filtered out, which will also distort the original signal.</a:t>
            </a:r>
          </a:p>
        </p:txBody>
      </p:sp>
      <p:sp>
        <p:nvSpPr>
          <p:cNvPr id="8" name="Rectangle 7">
            <a:extLst>
              <a:ext uri="{FF2B5EF4-FFF2-40B4-BE49-F238E27FC236}">
                <a16:creationId xmlns:a16="http://schemas.microsoft.com/office/drawing/2014/main" id="{4986C03E-5BC2-BD2C-7218-3B662CF919C2}"/>
              </a:ext>
            </a:extLst>
          </p:cNvPr>
          <p:cNvSpPr/>
          <p:nvPr/>
        </p:nvSpPr>
        <p:spPr>
          <a:xfrm>
            <a:off x="586596" y="284672"/>
            <a:ext cx="10886536" cy="6357668"/>
          </a:xfrm>
          <a:prstGeom prst="rect">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 name="Straight Connector 3">
            <a:extLst>
              <a:ext uri="{FF2B5EF4-FFF2-40B4-BE49-F238E27FC236}">
                <a16:creationId xmlns:a16="http://schemas.microsoft.com/office/drawing/2014/main" id="{5A23F54A-7961-4E85-A1AD-4E1CAE70179C}"/>
              </a:ext>
            </a:extLst>
          </p:cNvPr>
          <p:cNvCxnSpPr>
            <a:cxnSpLocks/>
          </p:cNvCxnSpPr>
          <p:nvPr/>
        </p:nvCxnSpPr>
        <p:spPr>
          <a:xfrm flipV="1">
            <a:off x="1371600" y="1369329"/>
            <a:ext cx="9204385" cy="2451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384222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3CB65F-C3F6-D296-CFE1-08B6ECBFC57E}"/>
              </a:ext>
            </a:extLst>
          </p:cNvPr>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Block diagram</a:t>
            </a:r>
            <a:r>
              <a:rPr lang="en-US" sz="3200" b="1" i="0" dirty="0">
                <a:effectLst/>
                <a:latin typeface="Times New Roman" panose="02020603050405020304" pitchFamily="18" charset="0"/>
                <a:cs typeface="Times New Roman" panose="02020603050405020304" pitchFamily="18" charset="0"/>
              </a:rPr>
              <a:t>:</a:t>
            </a:r>
            <a:endParaRPr lang="en-IN" sz="3200" b="1" dirty="0">
              <a:latin typeface="Times New Roman" panose="02020603050405020304" pitchFamily="18" charset="0"/>
              <a:cs typeface="Times New Roman" panose="02020603050405020304" pitchFamily="18" charset="0"/>
            </a:endParaRPr>
          </a:p>
        </p:txBody>
      </p:sp>
      <p:sp>
        <p:nvSpPr>
          <p:cNvPr id="4" name="Rectangle 3">
            <a:extLst>
              <a:ext uri="{FF2B5EF4-FFF2-40B4-BE49-F238E27FC236}">
                <a16:creationId xmlns:a16="http://schemas.microsoft.com/office/drawing/2014/main" id="{527E9799-E0C1-2F79-43CD-7712CAB953C6}"/>
              </a:ext>
            </a:extLst>
          </p:cNvPr>
          <p:cNvSpPr/>
          <p:nvPr/>
        </p:nvSpPr>
        <p:spPr>
          <a:xfrm>
            <a:off x="586596" y="284672"/>
            <a:ext cx="10886536" cy="6357668"/>
          </a:xfrm>
          <a:prstGeom prst="rect">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3" name="Straight Connector 2">
            <a:extLst>
              <a:ext uri="{FF2B5EF4-FFF2-40B4-BE49-F238E27FC236}">
                <a16:creationId xmlns:a16="http://schemas.microsoft.com/office/drawing/2014/main" id="{44F58CE3-6D15-32FB-C816-57B8873DCEA7}"/>
              </a:ext>
            </a:extLst>
          </p:cNvPr>
          <p:cNvCxnSpPr>
            <a:cxnSpLocks/>
          </p:cNvCxnSpPr>
          <p:nvPr/>
        </p:nvCxnSpPr>
        <p:spPr>
          <a:xfrm flipV="1">
            <a:off x="838200" y="1440449"/>
            <a:ext cx="9204385" cy="24517"/>
          </a:xfrm>
          <a:prstGeom prst="line">
            <a:avLst/>
          </a:prstGeom>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13A181FA-DF1C-A8BD-4970-7DC40107E918}"/>
              </a:ext>
            </a:extLst>
          </p:cNvPr>
          <p:cNvSpPr txBox="1"/>
          <p:nvPr/>
        </p:nvSpPr>
        <p:spPr>
          <a:xfrm>
            <a:off x="3064933" y="5694181"/>
            <a:ext cx="5588000" cy="461665"/>
          </a:xfrm>
          <a:prstGeom prst="rect">
            <a:avLst/>
          </a:prstGeom>
          <a:noFill/>
        </p:spPr>
        <p:txBody>
          <a:bodyPr wrap="square" rtlCol="0">
            <a:spAutoFit/>
          </a:bodyPr>
          <a:lstStyle/>
          <a:p>
            <a:r>
              <a:rPr lang="en-IN" sz="2400" dirty="0" err="1">
                <a:latin typeface="Times New Roman" panose="02020603050405020304" pitchFamily="18" charset="0"/>
                <a:cs typeface="Times New Roman" panose="02020603050405020304" pitchFamily="18" charset="0"/>
              </a:rPr>
              <a:t>Fig.c</a:t>
            </a:r>
            <a:r>
              <a:rPr lang="en-IN" sz="2400" dirty="0">
                <a:latin typeface="Times New Roman" panose="02020603050405020304" pitchFamily="18" charset="0"/>
                <a:cs typeface="Times New Roman" panose="02020603050405020304" pitchFamily="18" charset="0"/>
              </a:rPr>
              <a:t> : wavelet threshold denoising method</a:t>
            </a:r>
          </a:p>
        </p:txBody>
      </p:sp>
      <p:pic>
        <p:nvPicPr>
          <p:cNvPr id="10" name="Picture 9">
            <a:extLst>
              <a:ext uri="{FF2B5EF4-FFF2-40B4-BE49-F238E27FC236}">
                <a16:creationId xmlns:a16="http://schemas.microsoft.com/office/drawing/2014/main" id="{BCFE2CC6-DE99-441A-6CA1-EB24FE61B12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33537" y="1504950"/>
            <a:ext cx="8924925" cy="3848100"/>
          </a:xfrm>
          <a:prstGeom prst="rect">
            <a:avLst/>
          </a:prstGeom>
        </p:spPr>
      </p:pic>
    </p:spTree>
    <p:extLst>
      <p:ext uri="{BB962C8B-B14F-4D97-AF65-F5344CB8AC3E}">
        <p14:creationId xmlns:p14="http://schemas.microsoft.com/office/powerpoint/2010/main" val="41533610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5"/>
            <a:ext cx="10515600" cy="1071789"/>
          </a:xfrm>
        </p:spPr>
        <p:txBody>
          <a:bodyPr/>
          <a:lstStyle/>
          <a:p>
            <a:r>
              <a:rPr lang="en-US" sz="3200" b="1" dirty="0">
                <a:latin typeface="Times New Roman" pitchFamily="18" charset="0"/>
                <a:cs typeface="Times New Roman" pitchFamily="18" charset="0"/>
              </a:rPr>
              <a:t>Advantages:</a:t>
            </a:r>
            <a:endParaRPr lang="en-US" b="1" dirty="0">
              <a:latin typeface="Times New Roman" pitchFamily="18" charset="0"/>
              <a:cs typeface="Times New Roman" pitchFamily="18" charset="0"/>
            </a:endParaRPr>
          </a:p>
        </p:txBody>
      </p:sp>
      <p:sp>
        <p:nvSpPr>
          <p:cNvPr id="3" name="Content Placeholder 2"/>
          <p:cNvSpPr>
            <a:spLocks noGrp="1"/>
          </p:cNvSpPr>
          <p:nvPr>
            <p:ph idx="1"/>
          </p:nvPr>
        </p:nvSpPr>
        <p:spPr>
          <a:xfrm>
            <a:off x="838200" y="1528354"/>
            <a:ext cx="10515600" cy="4648609"/>
          </a:xfrm>
        </p:spPr>
        <p:txBody>
          <a:bodyPr>
            <a:normAutofit/>
          </a:bodyPr>
          <a:lstStyle/>
          <a:p>
            <a:pPr>
              <a:buFont typeface="Wingdings" panose="05000000000000000000" pitchFamily="2" charset="2"/>
              <a:buChar char="v"/>
            </a:pPr>
            <a:r>
              <a:rPr lang="en-US" dirty="0">
                <a:latin typeface="Times New Roman" pitchFamily="18" charset="0"/>
                <a:cs typeface="Times New Roman" pitchFamily="18" charset="0"/>
              </a:rPr>
              <a:t>Effectively removes noise from non-stationary random speech signals where traditional filters fail.</a:t>
            </a:r>
          </a:p>
          <a:p>
            <a:pPr>
              <a:buFont typeface="Wingdings" panose="05000000000000000000" pitchFamily="2" charset="2"/>
              <a:buChar char="v"/>
            </a:pPr>
            <a:r>
              <a:rPr lang="en-US" dirty="0">
                <a:latin typeface="Times New Roman" pitchFamily="18" charset="0"/>
                <a:cs typeface="Times New Roman" pitchFamily="18" charset="0"/>
              </a:rPr>
              <a:t>Decomposes signal into discrete scales using </a:t>
            </a:r>
            <a:r>
              <a:rPr lang="en-US" dirty="0" err="1">
                <a:latin typeface="Times New Roman" pitchFamily="18" charset="0"/>
                <a:cs typeface="Times New Roman" pitchFamily="18" charset="0"/>
              </a:rPr>
              <a:t>Mallat</a:t>
            </a:r>
            <a:r>
              <a:rPr lang="en-US" dirty="0">
                <a:latin typeface="Times New Roman" pitchFamily="18" charset="0"/>
                <a:cs typeface="Times New Roman" pitchFamily="18" charset="0"/>
              </a:rPr>
              <a:t> algorithm to isolate speech and noise.</a:t>
            </a:r>
          </a:p>
          <a:p>
            <a:pPr>
              <a:buFont typeface="Wingdings" panose="05000000000000000000" pitchFamily="2" charset="2"/>
              <a:buChar char="v"/>
            </a:pPr>
            <a:r>
              <a:rPr lang="en-US" dirty="0">
                <a:latin typeface="Times New Roman" pitchFamily="18" charset="0"/>
                <a:cs typeface="Times New Roman" pitchFamily="18" charset="0"/>
              </a:rPr>
              <a:t>Retains useful low frequency speech coefficients while removing high frequency noise.</a:t>
            </a:r>
          </a:p>
        </p:txBody>
      </p:sp>
      <p:cxnSp>
        <p:nvCxnSpPr>
          <p:cNvPr id="4" name="Straight Connector 3">
            <a:extLst>
              <a:ext uri="{FF2B5EF4-FFF2-40B4-BE49-F238E27FC236}">
                <a16:creationId xmlns:a16="http://schemas.microsoft.com/office/drawing/2014/main" id="{8153BA33-CD5E-CA18-5AA9-7DA5035CB6EB}"/>
              </a:ext>
            </a:extLst>
          </p:cNvPr>
          <p:cNvCxnSpPr>
            <a:cxnSpLocks/>
          </p:cNvCxnSpPr>
          <p:nvPr/>
        </p:nvCxnSpPr>
        <p:spPr>
          <a:xfrm flipV="1">
            <a:off x="711200" y="1237249"/>
            <a:ext cx="9204385" cy="24517"/>
          </a:xfrm>
          <a:prstGeom prst="line">
            <a:avLst/>
          </a:prstGeom>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EAA04A7E-8E29-4839-086D-26F30EE2FFD0}"/>
              </a:ext>
            </a:extLst>
          </p:cNvPr>
          <p:cNvSpPr/>
          <p:nvPr/>
        </p:nvSpPr>
        <p:spPr>
          <a:xfrm>
            <a:off x="586596" y="284672"/>
            <a:ext cx="10886536" cy="6357668"/>
          </a:xfrm>
          <a:prstGeom prst="rect">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45788678-A82A-F43B-7B35-D7DDE2AF5EA0}"/>
              </a:ext>
            </a:extLst>
          </p:cNvPr>
          <p:cNvSpPr/>
          <p:nvPr/>
        </p:nvSpPr>
        <p:spPr>
          <a:xfrm>
            <a:off x="491706" y="379562"/>
            <a:ext cx="11136702" cy="6012612"/>
          </a:xfrm>
          <a:prstGeom prst="rect">
            <a:avLst/>
          </a:prstGeom>
          <a:noFill/>
          <a:ln w="508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4" name="Content Placeholder 3" descr="1.jpg"/>
          <p:cNvPicPr>
            <a:picLocks noGrp="1" noChangeAspect="1"/>
          </p:cNvPicPr>
          <p:nvPr>
            <p:ph idx="1"/>
          </p:nvPr>
        </p:nvPicPr>
        <p:blipFill>
          <a:blip r:embed="rId2"/>
          <a:stretch>
            <a:fillRect/>
          </a:stretch>
        </p:blipFill>
        <p:spPr>
          <a:xfrm>
            <a:off x="3129189" y="1580387"/>
            <a:ext cx="5450541" cy="3307975"/>
          </a:xfr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F10C54-3D72-BA32-E2D7-EC98248E1BBF}"/>
              </a:ext>
            </a:extLst>
          </p:cNvPr>
          <p:cNvSpPr>
            <a:spLocks noGrp="1"/>
          </p:cNvSpPr>
          <p:nvPr>
            <p:ph type="title"/>
          </p:nvPr>
        </p:nvSpPr>
        <p:spPr/>
        <p:txBody>
          <a:bodyPr>
            <a:normAutofit/>
          </a:bodyPr>
          <a:lstStyle/>
          <a:p>
            <a:r>
              <a:rPr lang="en-IN" sz="3200" b="1" dirty="0">
                <a:latin typeface="Times New Roman" panose="02020603050405020304" pitchFamily="18" charset="0"/>
                <a:cs typeface="Times New Roman" panose="02020603050405020304" pitchFamily="18" charset="0"/>
              </a:rPr>
              <a:t>PROBLEM DESCRIPTION:</a:t>
            </a:r>
          </a:p>
        </p:txBody>
      </p:sp>
      <p:sp>
        <p:nvSpPr>
          <p:cNvPr id="3" name="Content Placeholder 2">
            <a:extLst>
              <a:ext uri="{FF2B5EF4-FFF2-40B4-BE49-F238E27FC236}">
                <a16:creationId xmlns:a16="http://schemas.microsoft.com/office/drawing/2014/main" id="{4FD807EA-654A-2139-CBD2-5E497DAF7984}"/>
              </a:ext>
            </a:extLst>
          </p:cNvPr>
          <p:cNvSpPr>
            <a:spLocks noGrp="1"/>
          </p:cNvSpPr>
          <p:nvPr>
            <p:ph idx="1"/>
          </p:nvPr>
        </p:nvSpPr>
        <p:spPr/>
        <p:txBody>
          <a:bodyPr>
            <a:normAutofit/>
          </a:bodyPr>
          <a:lstStyle/>
          <a:p>
            <a:pPr algn="just">
              <a:buFont typeface="Wingdings" panose="05000000000000000000" pitchFamily="2" charset="2"/>
              <a:buChar char="v"/>
            </a:pPr>
            <a:r>
              <a:rPr lang="en-US" dirty="0">
                <a:latin typeface="Times New Roman" pitchFamily="18" charset="0"/>
                <a:cs typeface="Times New Roman" pitchFamily="18" charset="0"/>
              </a:rPr>
              <a:t>Speech signals are prone to noise interference during transmission which distorts the original signal. This is a major problem for applications like voice control that rely on clear voice input.</a:t>
            </a:r>
          </a:p>
          <a:p>
            <a:pPr algn="just">
              <a:buFont typeface="Wingdings" panose="05000000000000000000" pitchFamily="2" charset="2"/>
              <a:buChar char="v"/>
            </a:pPr>
            <a:endParaRPr lang="en-US" dirty="0">
              <a:latin typeface="Times New Roman" pitchFamily="18" charset="0"/>
              <a:cs typeface="Times New Roman" pitchFamily="18" charset="0"/>
            </a:endParaRPr>
          </a:p>
          <a:p>
            <a:pPr algn="just">
              <a:buFont typeface="Wingdings" panose="05000000000000000000" pitchFamily="2" charset="2"/>
              <a:buChar char="v"/>
            </a:pPr>
            <a:r>
              <a:rPr lang="en-US" dirty="0">
                <a:latin typeface="Times New Roman" pitchFamily="18" charset="0"/>
                <a:cs typeface="Times New Roman" pitchFamily="18" charset="0"/>
              </a:rPr>
              <a:t>Traditional denoising methods like digital filters are not effective for non-stationary random speech signals. The noise cannot be properly separated from the speech signal using these techniques.</a:t>
            </a:r>
          </a:p>
        </p:txBody>
      </p:sp>
      <p:cxnSp>
        <p:nvCxnSpPr>
          <p:cNvPr id="5" name="Straight Connector 4">
            <a:extLst>
              <a:ext uri="{FF2B5EF4-FFF2-40B4-BE49-F238E27FC236}">
                <a16:creationId xmlns:a16="http://schemas.microsoft.com/office/drawing/2014/main" id="{A04D1047-D920-9276-A8A0-653775D9AAEB}"/>
              </a:ext>
            </a:extLst>
          </p:cNvPr>
          <p:cNvCxnSpPr/>
          <p:nvPr/>
        </p:nvCxnSpPr>
        <p:spPr>
          <a:xfrm>
            <a:off x="1016000" y="1513840"/>
            <a:ext cx="937768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E72D99D4-6BBF-0DD7-1EF4-6D6CC6989758}"/>
              </a:ext>
            </a:extLst>
          </p:cNvPr>
          <p:cNvSpPr/>
          <p:nvPr/>
        </p:nvSpPr>
        <p:spPr>
          <a:xfrm>
            <a:off x="586596" y="284672"/>
            <a:ext cx="10886536" cy="6357668"/>
          </a:xfrm>
          <a:prstGeom prst="rect">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extLst>
      <p:ext uri="{BB962C8B-B14F-4D97-AF65-F5344CB8AC3E}">
        <p14:creationId xmlns:p14="http://schemas.microsoft.com/office/powerpoint/2010/main" val="36592376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552999"/>
            <a:ext cx="9296400" cy="767751"/>
          </a:xfrm>
        </p:spPr>
        <p:txBody>
          <a:bodyPr>
            <a:normAutofit/>
          </a:bodyPr>
          <a:lstStyle/>
          <a:p>
            <a:pPr algn="l"/>
            <a:r>
              <a:rPr lang="en-US" sz="3200" b="1" dirty="0">
                <a:latin typeface="Times New Roman" panose="02020603050405020304" pitchFamily="18" charset="0"/>
                <a:cs typeface="Times New Roman" panose="02020603050405020304" pitchFamily="18" charset="0"/>
              </a:rPr>
              <a:t>Abstract:</a:t>
            </a:r>
            <a:endParaRPr lang="en-IN"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110344" y="1589077"/>
            <a:ext cx="9705702" cy="4538855"/>
          </a:xfrm>
        </p:spPr>
        <p:txBody>
          <a:bodyPr>
            <a:noAutofit/>
          </a:bodyPr>
          <a:lstStyle/>
          <a:p>
            <a:pPr marL="342900" indent="-342900"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The gradual development of artificial intelligence, people use sound to control the machine to complete the work. Common speech signals are non-stationary random signals, mixed with various noises, and it is difficult to filter out common denoising methods. The characteristics of wavelet transform multi-resolution analysis to improve the wavelet threshold denoising algorithm. It uses the improved wavelet threshold function to remove noise and get the original speech signal. The simulation results show that the improved wavelet threshold denoising algorithm has better performance.</a:t>
            </a:r>
            <a:endParaRPr lang="en-US" sz="32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a:p>
            <a:pPr algn="just"/>
            <a:endParaRPr lang="en-US" sz="28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4986C03E-5BC2-BD2C-7218-3B662CF919C2}"/>
              </a:ext>
            </a:extLst>
          </p:cNvPr>
          <p:cNvSpPr/>
          <p:nvPr/>
        </p:nvSpPr>
        <p:spPr>
          <a:xfrm>
            <a:off x="586596" y="260326"/>
            <a:ext cx="10886536" cy="6357668"/>
          </a:xfrm>
          <a:prstGeom prst="rect">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 name="Straight Connector 3">
            <a:extLst>
              <a:ext uri="{FF2B5EF4-FFF2-40B4-BE49-F238E27FC236}">
                <a16:creationId xmlns:a16="http://schemas.microsoft.com/office/drawing/2014/main" id="{5A23F54A-7961-4E85-A1AD-4E1CAE70179C}"/>
              </a:ext>
            </a:extLst>
          </p:cNvPr>
          <p:cNvCxnSpPr>
            <a:cxnSpLocks/>
          </p:cNvCxnSpPr>
          <p:nvPr/>
        </p:nvCxnSpPr>
        <p:spPr>
          <a:xfrm flipV="1">
            <a:off x="1371600" y="1369329"/>
            <a:ext cx="9204385" cy="2451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166328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432560" y="580238"/>
            <a:ext cx="9144000" cy="733245"/>
          </a:xfrm>
        </p:spPr>
        <p:txBody>
          <a:bodyPr>
            <a:normAutofit/>
          </a:bodyPr>
          <a:lstStyle/>
          <a:p>
            <a:pPr algn="l"/>
            <a:r>
              <a:rPr lang="en-US" sz="3200" b="1" dirty="0">
                <a:latin typeface="Times New Roman" panose="02020603050405020304" pitchFamily="18" charset="0"/>
                <a:cs typeface="Times New Roman" panose="02020603050405020304" pitchFamily="18" charset="0"/>
              </a:rPr>
              <a:t>Objective:</a:t>
            </a:r>
            <a:endParaRPr lang="en-IN"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81664" y="2139094"/>
            <a:ext cx="9296400" cy="2842181"/>
          </a:xfrm>
        </p:spPr>
        <p:txBody>
          <a:bodyPr>
            <a:normAutofit/>
          </a:bodyPr>
          <a:lstStyle/>
          <a:p>
            <a:pPr marL="342900" indent="-342900" algn="just">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Develop an improved wavelet threshold denoising algorithm specifically for speech signals that can handle non-stationary random signals.</a:t>
            </a:r>
          </a:p>
          <a:p>
            <a:pPr marL="342900" indent="-342900" algn="just">
              <a:buFont typeface="Wingdings" panose="05000000000000000000" pitchFamily="2" charset="2"/>
              <a:buChar char="v"/>
            </a:pPr>
            <a:endParaRPr lang="en-US" sz="2800" dirty="0">
              <a:latin typeface="Times New Roman" panose="02020603050405020304" pitchFamily="18" charset="0"/>
              <a:cs typeface="Times New Roman" panose="02020603050405020304" pitchFamily="18" charset="0"/>
            </a:endParaRPr>
          </a:p>
          <a:p>
            <a:pPr algn="l"/>
            <a:endParaRPr lang="en-US" sz="28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4986C03E-5BC2-BD2C-7218-3B662CF919C2}"/>
              </a:ext>
            </a:extLst>
          </p:cNvPr>
          <p:cNvSpPr/>
          <p:nvPr/>
        </p:nvSpPr>
        <p:spPr>
          <a:xfrm>
            <a:off x="586596" y="284672"/>
            <a:ext cx="10886536" cy="6357668"/>
          </a:xfrm>
          <a:prstGeom prst="rect">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5" name="Straight Connector 4">
            <a:extLst>
              <a:ext uri="{FF2B5EF4-FFF2-40B4-BE49-F238E27FC236}">
                <a16:creationId xmlns:a16="http://schemas.microsoft.com/office/drawing/2014/main" id="{F7BFEB8F-D495-CD8D-BB1B-9FABDA9F419B}"/>
              </a:ext>
            </a:extLst>
          </p:cNvPr>
          <p:cNvCxnSpPr>
            <a:cxnSpLocks/>
          </p:cNvCxnSpPr>
          <p:nvPr/>
        </p:nvCxnSpPr>
        <p:spPr>
          <a:xfrm flipV="1">
            <a:off x="1371600" y="1276709"/>
            <a:ext cx="9204385" cy="2451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1396120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543464"/>
            <a:ext cx="9296400" cy="793630"/>
          </a:xfrm>
        </p:spPr>
        <p:txBody>
          <a:bodyPr>
            <a:normAutofit/>
          </a:bodyPr>
          <a:lstStyle/>
          <a:p>
            <a:pPr algn="l"/>
            <a:r>
              <a:rPr lang="en-US" sz="3200" b="1" dirty="0">
                <a:latin typeface="Times New Roman" panose="02020603050405020304" pitchFamily="18" charset="0"/>
                <a:cs typeface="Times New Roman" panose="02020603050405020304" pitchFamily="18" charset="0"/>
              </a:rPr>
              <a:t>CONTENTS</a:t>
            </a:r>
            <a:endParaRPr lang="en-IN"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71600" y="1682151"/>
            <a:ext cx="9296400" cy="3989937"/>
          </a:xfrm>
        </p:spPr>
        <p:txBody>
          <a:bodyPr>
            <a:normAutofit/>
          </a:bodyPr>
          <a:lstStyle/>
          <a:p>
            <a:pPr marL="457200" indent="-4572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Introduction</a:t>
            </a:r>
          </a:p>
          <a:p>
            <a:pPr marL="457200" indent="-4572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wavelet speech denoising technology</a:t>
            </a:r>
          </a:p>
          <a:p>
            <a:pPr marL="457200" indent="-4572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Wavelet decomposition of discrete sequence</a:t>
            </a:r>
          </a:p>
          <a:p>
            <a:pPr marL="457200" indent="-4572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Wavelet reconstruction of discrete sequence</a:t>
            </a:r>
          </a:p>
          <a:p>
            <a:pPr marL="457200" indent="-4572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Denoising algorithm based on wavelet threshold</a:t>
            </a:r>
          </a:p>
          <a:p>
            <a:pPr marL="457200" indent="-4572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Block diagram</a:t>
            </a:r>
          </a:p>
          <a:p>
            <a:pPr marL="457200" indent="-457200" algn="l">
              <a:buFont typeface="Wingdings" panose="05000000000000000000" pitchFamily="2" charset="2"/>
              <a:buChar char="Ø"/>
            </a:pPr>
            <a:r>
              <a:rPr lang="en-US" sz="2800" dirty="0">
                <a:latin typeface="Times New Roman" panose="02020603050405020304" pitchFamily="18" charset="0"/>
                <a:cs typeface="Times New Roman" panose="02020603050405020304" pitchFamily="18" charset="0"/>
              </a:rPr>
              <a:t>Advantages</a:t>
            </a:r>
            <a:br>
              <a:rPr lang="en-US" sz="2800" dirty="0">
                <a:latin typeface="Times New Roman" panose="02020603050405020304" pitchFamily="18" charset="0"/>
                <a:cs typeface="Times New Roman" panose="02020603050405020304" pitchFamily="18" charset="0"/>
              </a:rPr>
            </a:br>
            <a:endParaRPr lang="en-US" sz="2800" dirty="0">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marL="457200" indent="-457200" algn="l">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algn="l">
              <a:buFont typeface="Wingdings" panose="05000000000000000000" pitchFamily="2" charset="2"/>
              <a:buChar char="Ø"/>
            </a:pPr>
            <a:endParaRPr lang="en-US" sz="2800" dirty="0">
              <a:latin typeface="Times New Roman" panose="02020603050405020304" pitchFamily="18" charset="0"/>
              <a:cs typeface="Times New Roman" panose="02020603050405020304" pitchFamily="18" charset="0"/>
            </a:endParaRPr>
          </a:p>
          <a:p>
            <a:pPr algn="l"/>
            <a:endParaRPr lang="en-US" sz="28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4986C03E-5BC2-BD2C-7218-3B662CF919C2}"/>
              </a:ext>
            </a:extLst>
          </p:cNvPr>
          <p:cNvSpPr/>
          <p:nvPr/>
        </p:nvSpPr>
        <p:spPr>
          <a:xfrm>
            <a:off x="586596" y="284672"/>
            <a:ext cx="10886536" cy="6357668"/>
          </a:xfrm>
          <a:prstGeom prst="rect">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 name="Straight Connector 3">
            <a:extLst>
              <a:ext uri="{FF2B5EF4-FFF2-40B4-BE49-F238E27FC236}">
                <a16:creationId xmlns:a16="http://schemas.microsoft.com/office/drawing/2014/main" id="{DBA1D609-E531-9AB9-4015-83F6CA94524B}"/>
              </a:ext>
            </a:extLst>
          </p:cNvPr>
          <p:cNvCxnSpPr>
            <a:cxnSpLocks/>
          </p:cNvCxnSpPr>
          <p:nvPr/>
        </p:nvCxnSpPr>
        <p:spPr>
          <a:xfrm flipV="1">
            <a:off x="1371600" y="1369329"/>
            <a:ext cx="9204385" cy="2451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9244124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543464"/>
            <a:ext cx="9296400" cy="707366"/>
          </a:xfrm>
        </p:spPr>
        <p:txBody>
          <a:bodyPr>
            <a:normAutofit/>
          </a:bodyPr>
          <a:lstStyle/>
          <a:p>
            <a:pPr algn="l"/>
            <a:r>
              <a:rPr lang="en-US" sz="3200" b="1" dirty="0">
                <a:latin typeface="Times New Roman" panose="02020603050405020304" pitchFamily="18" charset="0"/>
                <a:cs typeface="Times New Roman" panose="02020603050405020304" pitchFamily="18" charset="0"/>
              </a:rPr>
              <a:t>Introduction:</a:t>
            </a:r>
            <a:endParaRPr lang="en-IN" sz="3200"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71600" y="1587260"/>
            <a:ext cx="9296400" cy="4727276"/>
          </a:xfrm>
        </p:spPr>
        <p:txBody>
          <a:bodyPr>
            <a:noAutofit/>
          </a:bodyPr>
          <a:lstStyle/>
          <a:p>
            <a:pPr marL="342900" indent="-342900" algn="just">
              <a:lnSpc>
                <a:spcPct val="120000"/>
              </a:lnSpc>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Speech signals are prone to noise interference during transmission, distorting the original signal.</a:t>
            </a:r>
          </a:p>
          <a:p>
            <a:pPr marL="342900" indent="-342900" algn="just">
              <a:lnSpc>
                <a:spcPct val="120000"/>
              </a:lnSpc>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Speech signals are often non-stationary random signals mixed with various noises.</a:t>
            </a:r>
          </a:p>
          <a:p>
            <a:pPr marL="342900" indent="-342900" algn="just">
              <a:lnSpc>
                <a:spcPct val="120000"/>
              </a:lnSpc>
              <a:buFont typeface="Wingdings" panose="05000000000000000000" pitchFamily="2" charset="2"/>
              <a:buChar char="v"/>
            </a:pPr>
            <a:r>
              <a:rPr lang="en-US" sz="2800" dirty="0">
                <a:latin typeface="Times New Roman" panose="02020603050405020304" pitchFamily="18" charset="0"/>
                <a:cs typeface="Times New Roman" panose="02020603050405020304" pitchFamily="18" charset="0"/>
              </a:rPr>
              <a:t>Traditional filters like  IIR is ineffective for these signals.</a:t>
            </a:r>
          </a:p>
        </p:txBody>
      </p:sp>
      <p:sp>
        <p:nvSpPr>
          <p:cNvPr id="8" name="Rectangle 7">
            <a:extLst>
              <a:ext uri="{FF2B5EF4-FFF2-40B4-BE49-F238E27FC236}">
                <a16:creationId xmlns:a16="http://schemas.microsoft.com/office/drawing/2014/main" id="{4986C03E-5BC2-BD2C-7218-3B662CF919C2}"/>
              </a:ext>
            </a:extLst>
          </p:cNvPr>
          <p:cNvSpPr/>
          <p:nvPr/>
        </p:nvSpPr>
        <p:spPr>
          <a:xfrm>
            <a:off x="586596" y="284672"/>
            <a:ext cx="10886536" cy="6357668"/>
          </a:xfrm>
          <a:prstGeom prst="rect">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dirty="0"/>
          </a:p>
        </p:txBody>
      </p:sp>
      <p:cxnSp>
        <p:nvCxnSpPr>
          <p:cNvPr id="4" name="Straight Connector 3">
            <a:extLst>
              <a:ext uri="{FF2B5EF4-FFF2-40B4-BE49-F238E27FC236}">
                <a16:creationId xmlns:a16="http://schemas.microsoft.com/office/drawing/2014/main" id="{DA4F76FF-232F-791B-1C7F-E21EFB9791F8}"/>
              </a:ext>
            </a:extLst>
          </p:cNvPr>
          <p:cNvCxnSpPr>
            <a:cxnSpLocks/>
          </p:cNvCxnSpPr>
          <p:nvPr/>
        </p:nvCxnSpPr>
        <p:spPr>
          <a:xfrm flipV="1">
            <a:off x="1371600" y="1369329"/>
            <a:ext cx="9204385" cy="2451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1469740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838200" y="613954"/>
            <a:ext cx="10515600" cy="5563009"/>
          </a:xfrm>
        </p:spPr>
        <p:txBody>
          <a:bodyPr/>
          <a:lstStyle/>
          <a:p>
            <a:pPr algn="just">
              <a:buFont typeface="Wingdings" panose="05000000000000000000" pitchFamily="2" charset="2"/>
              <a:buChar char="v"/>
            </a:pPr>
            <a:r>
              <a:rPr lang="en-US" b="1" dirty="0"/>
              <a:t> </a:t>
            </a:r>
            <a:r>
              <a:rPr lang="en-US" sz="3200" b="1" dirty="0">
                <a:latin typeface="Times New Roman" pitchFamily="18" charset="0"/>
                <a:cs typeface="Times New Roman" pitchFamily="18" charset="0"/>
              </a:rPr>
              <a:t>wavelet transform:</a:t>
            </a:r>
          </a:p>
          <a:p>
            <a:pPr marL="0" indent="0" algn="just">
              <a:buNone/>
            </a:pPr>
            <a:r>
              <a:rPr lang="en-US" dirty="0">
                <a:latin typeface="Times New Roman" pitchFamily="18" charset="0"/>
                <a:cs typeface="Times New Roman" pitchFamily="18" charset="0"/>
              </a:rPr>
              <a:t>A wavelet transform (WT) is the decomposition of a signal into a set of basis functions consisting of contractions, expansions, and translations of a mother function ψ(t), called the wavelet.</a:t>
            </a:r>
          </a:p>
          <a:p>
            <a:pPr algn="just">
              <a:buFont typeface="Wingdings" panose="05000000000000000000" pitchFamily="2" charset="2"/>
              <a:buChar char="v"/>
            </a:pPr>
            <a:endParaRPr lang="en-US" b="1" dirty="0">
              <a:latin typeface="Times New Roman" pitchFamily="18" charset="0"/>
              <a:cs typeface="Times New Roman" pitchFamily="18" charset="0"/>
            </a:endParaRPr>
          </a:p>
          <a:p>
            <a:pPr algn="just">
              <a:buFont typeface="Wingdings" panose="05000000000000000000" pitchFamily="2" charset="2"/>
              <a:buChar char="v"/>
            </a:pPr>
            <a:r>
              <a:rPr lang="en-US" sz="3200" b="1" dirty="0">
                <a:latin typeface="Times New Roman" pitchFamily="18" charset="0"/>
                <a:cs typeface="Times New Roman" pitchFamily="18" charset="0"/>
              </a:rPr>
              <a:t>Discrete wavelet transform:</a:t>
            </a:r>
          </a:p>
          <a:p>
            <a:pPr algn="just">
              <a:buNone/>
            </a:pPr>
            <a:r>
              <a:rPr lang="en-US" dirty="0">
                <a:latin typeface="Times New Roman" pitchFamily="18" charset="0"/>
                <a:cs typeface="Times New Roman" pitchFamily="18" charset="0"/>
              </a:rPr>
              <a:t>   A discrete wavelet transform (DWT) is a transform that decomposes a given signal into a number of sets, where each set is a time series of coefficients describing the time evolution of the signal in the corresponding frequency band.</a:t>
            </a:r>
            <a:endParaRPr lang="en-US" u="sng" dirty="0">
              <a:latin typeface="Times New Roman" panose="02020603050405020304" pitchFamily="18" charset="0"/>
              <a:cs typeface="Times New Roman" pitchFamily="18" charset="0"/>
            </a:endParaRPr>
          </a:p>
          <a:p>
            <a:pPr algn="just">
              <a:buNone/>
            </a:pPr>
            <a:r>
              <a:rPr lang="en-US" dirty="0">
                <a:latin typeface="Times New Roman" pitchFamily="18" charset="0"/>
                <a:cs typeface="Times New Roman" pitchFamily="18" charset="0"/>
              </a:rPr>
              <a:t>  </a:t>
            </a:r>
          </a:p>
        </p:txBody>
      </p:sp>
      <p:sp>
        <p:nvSpPr>
          <p:cNvPr id="2" name="Rectangle 1">
            <a:extLst>
              <a:ext uri="{FF2B5EF4-FFF2-40B4-BE49-F238E27FC236}">
                <a16:creationId xmlns:a16="http://schemas.microsoft.com/office/drawing/2014/main" id="{DC46A8A9-C6D6-F244-2978-BC740769129A}"/>
              </a:ext>
            </a:extLst>
          </p:cNvPr>
          <p:cNvSpPr/>
          <p:nvPr/>
        </p:nvSpPr>
        <p:spPr>
          <a:xfrm>
            <a:off x="586596" y="284672"/>
            <a:ext cx="10886536" cy="6357668"/>
          </a:xfrm>
          <a:prstGeom prst="rect">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214847" y="386080"/>
            <a:ext cx="9797142" cy="1168400"/>
          </a:xfrm>
        </p:spPr>
        <p:txBody>
          <a:bodyPr>
            <a:noAutofit/>
          </a:bodyPr>
          <a:lstStyle/>
          <a:p>
            <a:pPr lvl="0" algn="l"/>
            <a:r>
              <a:rPr lang="en-US" sz="3200" b="1" dirty="0">
                <a:latin typeface="Times New Roman" pitchFamily="18" charset="0"/>
                <a:cs typeface="Times New Roman" pitchFamily="18" charset="0"/>
              </a:rPr>
              <a:t>WAVELET SPEECH DENOISING TECHNOLOGY:</a:t>
            </a:r>
            <a:br>
              <a:rPr lang="en-US" sz="3200" dirty="0">
                <a:latin typeface="Times New Roman" pitchFamily="18" charset="0"/>
                <a:cs typeface="Times New Roman" pitchFamily="18" charset="0"/>
              </a:rPr>
            </a:br>
            <a:endParaRPr lang="en-IN" sz="3200" b="1" dirty="0">
              <a:latin typeface="Times New Roman" pitchFamily="18" charset="0"/>
              <a:cs typeface="Times New Roman" pitchFamily="18" charset="0"/>
            </a:endParaRPr>
          </a:p>
        </p:txBody>
      </p:sp>
      <p:sp>
        <p:nvSpPr>
          <p:cNvPr id="3" name="Subtitle 2"/>
          <p:cNvSpPr>
            <a:spLocks noGrp="1"/>
          </p:cNvSpPr>
          <p:nvPr>
            <p:ph type="subTitle" idx="1"/>
          </p:nvPr>
        </p:nvSpPr>
        <p:spPr>
          <a:xfrm>
            <a:off x="995680" y="1554480"/>
            <a:ext cx="10180320" cy="4836160"/>
          </a:xfrm>
        </p:spPr>
        <p:txBody>
          <a:bodyPr>
            <a:noAutofit/>
          </a:bodyPr>
          <a:lstStyle/>
          <a:p>
            <a:pPr lvl="0" algn="just"/>
            <a:r>
              <a:rPr lang="en-US" sz="2800" dirty="0">
                <a:latin typeface="Times New Roman" pitchFamily="18" charset="0"/>
                <a:cs typeface="Times New Roman" pitchFamily="18" charset="0"/>
              </a:rPr>
              <a:t> Traditional IIR Digital Filter Design:-</a:t>
            </a:r>
          </a:p>
          <a:p>
            <a:pPr lvl="0" algn="just"/>
            <a:endParaRPr lang="en-US" sz="2800" dirty="0">
              <a:latin typeface="Times New Roman" pitchFamily="18" charset="0"/>
              <a:cs typeface="Times New Roman" pitchFamily="18" charset="0"/>
            </a:endParaRPr>
          </a:p>
          <a:p>
            <a:pPr marL="457200" lvl="0" indent="-457200" algn="just">
              <a:buFont typeface="Wingdings" panose="05000000000000000000" pitchFamily="2" charset="2"/>
              <a:buChar char="v"/>
            </a:pPr>
            <a:r>
              <a:rPr lang="en-US" sz="2800" dirty="0">
                <a:latin typeface="Times New Roman" pitchFamily="18" charset="0"/>
                <a:cs typeface="Times New Roman" pitchFamily="18" charset="0"/>
              </a:rPr>
              <a:t>IIR digital filters are used to design the analog low-pass filter.</a:t>
            </a:r>
          </a:p>
          <a:p>
            <a:pPr marL="457200" lvl="0" indent="-457200" algn="just">
              <a:buFont typeface="Wingdings" panose="05000000000000000000" pitchFamily="2" charset="2"/>
              <a:buChar char="v"/>
            </a:pPr>
            <a:r>
              <a:rPr lang="en-US" sz="2800" dirty="0">
                <a:latin typeface="Times New Roman" pitchFamily="18" charset="0"/>
                <a:cs typeface="Times New Roman" pitchFamily="18" charset="0"/>
              </a:rPr>
              <a:t>According to the digital technical index, the technical index of the corresponding analog filter is obtained according to the frequency conversion.</a:t>
            </a:r>
          </a:p>
          <a:p>
            <a:pPr marL="457200" lvl="0" indent="-457200" algn="just">
              <a:buFont typeface="Wingdings" panose="05000000000000000000" pitchFamily="2" charset="2"/>
              <a:buChar char="v"/>
            </a:pPr>
            <a:r>
              <a:rPr lang="en-US" sz="2800" dirty="0">
                <a:latin typeface="Times New Roman" pitchFamily="18" charset="0"/>
                <a:cs typeface="Times New Roman" pitchFamily="18" charset="0"/>
              </a:rPr>
              <a:t>Design an analog filter to get the system function. Convert the frequency conversion into a digital filter that meets the technical indicators.</a:t>
            </a:r>
          </a:p>
          <a:p>
            <a:pPr lvl="0" algn="just"/>
            <a:endParaRPr lang="en-US" sz="2800" dirty="0">
              <a:latin typeface="Times New Roman" pitchFamily="18" charset="0"/>
              <a:cs typeface="Times New Roman" pitchFamily="18" charset="0"/>
            </a:endParaRPr>
          </a:p>
          <a:p>
            <a:pPr lvl="0" algn="just"/>
            <a:endParaRPr lang="en-US" sz="2800" dirty="0">
              <a:latin typeface="Times New Roman" pitchFamily="18" charset="0"/>
              <a:cs typeface="Times New Roman" pitchFamily="18" charset="0"/>
            </a:endParaRPr>
          </a:p>
          <a:p>
            <a:pPr lvl="0" algn="l"/>
            <a:endParaRPr lang="en-US" sz="2800" dirty="0">
              <a:latin typeface="Times New Roman" pitchFamily="18" charset="0"/>
              <a:cs typeface="Times New Roman" pitchFamily="18" charset="0"/>
            </a:endParaRPr>
          </a:p>
          <a:p>
            <a:pPr lvl="0" algn="l"/>
            <a:endParaRPr lang="en-US" sz="2800" dirty="0">
              <a:latin typeface="Times New Roman" pitchFamily="18" charset="0"/>
              <a:cs typeface="Times New Roman" pitchFamily="18" charset="0"/>
            </a:endParaRPr>
          </a:p>
          <a:p>
            <a:pPr algn="l"/>
            <a:endParaRPr lang="en-US" sz="2800" dirty="0">
              <a:latin typeface="Times New Roman" pitchFamily="18" charset="0"/>
              <a:cs typeface="Times New Roman" pitchFamily="18" charset="0"/>
            </a:endParaRPr>
          </a:p>
        </p:txBody>
      </p:sp>
      <p:sp>
        <p:nvSpPr>
          <p:cNvPr id="8" name="Rectangle 7">
            <a:extLst>
              <a:ext uri="{FF2B5EF4-FFF2-40B4-BE49-F238E27FC236}">
                <a16:creationId xmlns:a16="http://schemas.microsoft.com/office/drawing/2014/main" id="{4986C03E-5BC2-BD2C-7218-3B662CF919C2}"/>
              </a:ext>
            </a:extLst>
          </p:cNvPr>
          <p:cNvSpPr/>
          <p:nvPr/>
        </p:nvSpPr>
        <p:spPr>
          <a:xfrm>
            <a:off x="586596" y="284672"/>
            <a:ext cx="10886536" cy="6357668"/>
          </a:xfrm>
          <a:prstGeom prst="rect">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cxnSp>
        <p:nvCxnSpPr>
          <p:cNvPr id="4" name="Straight Connector 3">
            <a:extLst>
              <a:ext uri="{FF2B5EF4-FFF2-40B4-BE49-F238E27FC236}">
                <a16:creationId xmlns:a16="http://schemas.microsoft.com/office/drawing/2014/main" id="{45081518-B50C-34D2-C6DE-D4BD4608E44B}"/>
              </a:ext>
            </a:extLst>
          </p:cNvPr>
          <p:cNvCxnSpPr>
            <a:cxnSpLocks/>
          </p:cNvCxnSpPr>
          <p:nvPr/>
        </p:nvCxnSpPr>
        <p:spPr>
          <a:xfrm flipV="1">
            <a:off x="1371600" y="1369329"/>
            <a:ext cx="9204385" cy="24517"/>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9663023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371600" y="543464"/>
            <a:ext cx="9296400" cy="767751"/>
          </a:xfrm>
        </p:spPr>
        <p:txBody>
          <a:bodyPr>
            <a:normAutofit/>
          </a:bodyPr>
          <a:lstStyle/>
          <a:p>
            <a:pPr algn="l"/>
            <a:r>
              <a:rPr lang="en-US" sz="3200" b="1" dirty="0">
                <a:latin typeface="Times New Roman" panose="02020603050405020304" pitchFamily="18" charset="0"/>
                <a:cs typeface="Times New Roman" panose="02020603050405020304" pitchFamily="18" charset="0"/>
              </a:rPr>
              <a:t>Wavelet decomposition of discrete sequence:</a:t>
            </a:r>
            <a:endParaRPr lang="en-IN" sz="3200" b="1" dirty="0">
              <a:latin typeface="Times New Roman" panose="02020603050405020304" pitchFamily="18" charset="0"/>
              <a:cs typeface="Times New Roman" panose="02020603050405020304" pitchFamily="18" charset="0"/>
            </a:endParaRPr>
          </a:p>
        </p:txBody>
      </p:sp>
      <p:sp>
        <p:nvSpPr>
          <p:cNvPr id="3" name="Subtitle 2"/>
          <p:cNvSpPr>
            <a:spLocks noGrp="1"/>
          </p:cNvSpPr>
          <p:nvPr>
            <p:ph type="subTitle" idx="1"/>
          </p:nvPr>
        </p:nvSpPr>
        <p:spPr>
          <a:xfrm>
            <a:off x="1371600" y="1682152"/>
            <a:ext cx="5883215" cy="3673619"/>
          </a:xfrm>
        </p:spPr>
        <p:txBody>
          <a:bodyPr>
            <a:normAutofit/>
          </a:bodyPr>
          <a:lstStyle/>
          <a:p>
            <a:pPr marL="342900" indent="-3429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It can be seen from the decomposition diagram that 𝐶0 has passed through the high-pass filter H and the low-pass filter G respectively.</a:t>
            </a:r>
          </a:p>
          <a:p>
            <a:pPr marL="342900" indent="-342900" algn="just">
              <a:buFont typeface="Wingdings" panose="05000000000000000000" pitchFamily="2" charset="2"/>
              <a:buChar char="v"/>
            </a:pPr>
            <a:endParaRPr lang="en-US" dirty="0">
              <a:latin typeface="Times New Roman" panose="02020603050405020304" pitchFamily="18" charset="0"/>
              <a:cs typeface="Times New Roman" panose="02020603050405020304" pitchFamily="18" charset="0"/>
            </a:endParaRPr>
          </a:p>
          <a:p>
            <a:pPr marL="342900" indent="-342900" algn="just">
              <a:buFont typeface="Wingdings" panose="05000000000000000000" pitchFamily="2" charset="2"/>
              <a:buChar char="v"/>
            </a:pPr>
            <a:r>
              <a:rPr lang="en-US" dirty="0">
                <a:latin typeface="Times New Roman" panose="02020603050405020304" pitchFamily="18" charset="0"/>
                <a:cs typeface="Times New Roman" panose="02020603050405020304" pitchFamily="18" charset="0"/>
              </a:rPr>
              <a:t>When passing through the high-pass filter H , only the high-frequency part of the signal is retained, and when it passes through the low-pass filter G, only the low-frequency part of the signal is retained part.</a:t>
            </a:r>
            <a:endParaRPr lang="en-IN" dirty="0">
              <a:latin typeface="Times New Roman" panose="02020603050405020304" pitchFamily="18" charset="0"/>
              <a:cs typeface="Times New Roman" panose="02020603050405020304" pitchFamily="18" charset="0"/>
            </a:endParaRPr>
          </a:p>
          <a:p>
            <a:pPr algn="l"/>
            <a:endParaRPr lang="en-US" sz="1600" dirty="0">
              <a:latin typeface="Times New Roman" panose="02020603050405020304" pitchFamily="18" charset="0"/>
              <a:cs typeface="Times New Roman" panose="02020603050405020304" pitchFamily="18" charset="0"/>
            </a:endParaRPr>
          </a:p>
        </p:txBody>
      </p:sp>
      <p:sp>
        <p:nvSpPr>
          <p:cNvPr id="8" name="Rectangle 7">
            <a:extLst>
              <a:ext uri="{FF2B5EF4-FFF2-40B4-BE49-F238E27FC236}">
                <a16:creationId xmlns:a16="http://schemas.microsoft.com/office/drawing/2014/main" id="{4986C03E-5BC2-BD2C-7218-3B662CF919C2}"/>
              </a:ext>
            </a:extLst>
          </p:cNvPr>
          <p:cNvSpPr/>
          <p:nvPr/>
        </p:nvSpPr>
        <p:spPr>
          <a:xfrm>
            <a:off x="586596" y="284672"/>
            <a:ext cx="10886536" cy="6357668"/>
          </a:xfrm>
          <a:prstGeom prst="rect">
            <a:avLst/>
          </a:prstGeom>
          <a:noFill/>
          <a:ln w="50800"/>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9" name="Picture 8" descr="WhatsApp Image 2024-02-19 at 9.28.39 PM.jpeg"/>
          <p:cNvPicPr>
            <a:picLocks noChangeAspect="1"/>
          </p:cNvPicPr>
          <p:nvPr/>
        </p:nvPicPr>
        <p:blipFill>
          <a:blip r:embed="rId2"/>
          <a:stretch>
            <a:fillRect/>
          </a:stretch>
        </p:blipFill>
        <p:spPr>
          <a:xfrm>
            <a:off x="7559040" y="2573382"/>
            <a:ext cx="3606800" cy="2091824"/>
          </a:xfrm>
          <a:prstGeom prst="rect">
            <a:avLst/>
          </a:prstGeom>
        </p:spPr>
      </p:pic>
      <p:cxnSp>
        <p:nvCxnSpPr>
          <p:cNvPr id="4" name="Straight Connector 3">
            <a:extLst>
              <a:ext uri="{FF2B5EF4-FFF2-40B4-BE49-F238E27FC236}">
                <a16:creationId xmlns:a16="http://schemas.microsoft.com/office/drawing/2014/main" id="{4AAC37DF-8331-8456-C584-1C8AE4EB2B6C}"/>
              </a:ext>
            </a:extLst>
          </p:cNvPr>
          <p:cNvCxnSpPr>
            <a:cxnSpLocks/>
          </p:cNvCxnSpPr>
          <p:nvPr/>
        </p:nvCxnSpPr>
        <p:spPr>
          <a:xfrm flipV="1">
            <a:off x="1371600" y="1369329"/>
            <a:ext cx="9204385" cy="24517"/>
          </a:xfrm>
          <a:prstGeom prst="line">
            <a:avLst/>
          </a:prstGeom>
        </p:spPr>
        <p:style>
          <a:lnRef idx="1">
            <a:schemeClr val="accent1"/>
          </a:lnRef>
          <a:fillRef idx="0">
            <a:schemeClr val="accent1"/>
          </a:fillRef>
          <a:effectRef idx="0">
            <a:schemeClr val="accent1"/>
          </a:effectRef>
          <a:fontRef idx="minor">
            <a:schemeClr val="tx1"/>
          </a:fontRef>
        </p:style>
      </p:cxnSp>
      <p:sp>
        <p:nvSpPr>
          <p:cNvPr id="5" name="TextBox 4">
            <a:extLst>
              <a:ext uri="{FF2B5EF4-FFF2-40B4-BE49-F238E27FC236}">
                <a16:creationId xmlns:a16="http://schemas.microsoft.com/office/drawing/2014/main" id="{8FC42BB6-BC38-F1C9-3660-C7DA04A67B43}"/>
              </a:ext>
            </a:extLst>
          </p:cNvPr>
          <p:cNvSpPr txBox="1"/>
          <p:nvPr/>
        </p:nvSpPr>
        <p:spPr>
          <a:xfrm>
            <a:off x="7640320" y="4894106"/>
            <a:ext cx="3525520" cy="830997"/>
          </a:xfrm>
          <a:prstGeom prst="rect">
            <a:avLst/>
          </a:prstGeom>
          <a:noFill/>
        </p:spPr>
        <p:txBody>
          <a:bodyPr wrap="square" rtlCol="0">
            <a:spAutoFit/>
          </a:bodyPr>
          <a:lstStyle/>
          <a:p>
            <a:r>
              <a:rPr lang="en-IN" sz="2400" dirty="0">
                <a:latin typeface="Times New Roman" panose="02020603050405020304" pitchFamily="18" charset="0"/>
                <a:cs typeface="Times New Roman" panose="02020603050405020304" pitchFamily="18" charset="0"/>
              </a:rPr>
              <a:t>Fig .a:  Discrete sequence Wavelet decomposition</a:t>
            </a:r>
          </a:p>
        </p:txBody>
      </p:sp>
    </p:spTree>
    <p:extLst>
      <p:ext uri="{BB962C8B-B14F-4D97-AF65-F5344CB8AC3E}">
        <p14:creationId xmlns:p14="http://schemas.microsoft.com/office/powerpoint/2010/main" val="225835735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2142</TotalTime>
  <Words>772</Words>
  <Application>Microsoft Office PowerPoint</Application>
  <PresentationFormat>Widescreen</PresentationFormat>
  <Paragraphs>74</Paragraphs>
  <Slides>16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16</vt:i4>
      </vt:variant>
    </vt:vector>
  </HeadingPairs>
  <TitlesOfParts>
    <vt:vector size="22" baseType="lpstr">
      <vt:lpstr>Arial</vt:lpstr>
      <vt:lpstr>Calibri</vt:lpstr>
      <vt:lpstr>Calibri Light</vt:lpstr>
      <vt:lpstr>Times New Roman</vt:lpstr>
      <vt:lpstr>Wingdings</vt:lpstr>
      <vt:lpstr>Office Theme</vt:lpstr>
      <vt:lpstr>SPEECH SIGNAL DENOISING ALGORITHM AND SIMULATION BASED ON WAVELET THRESHOLD </vt:lpstr>
      <vt:lpstr>PROBLEM DESCRIPTION:</vt:lpstr>
      <vt:lpstr>Abstract:</vt:lpstr>
      <vt:lpstr>Objective:</vt:lpstr>
      <vt:lpstr>CONTENTS</vt:lpstr>
      <vt:lpstr>Introduction:</vt:lpstr>
      <vt:lpstr>PowerPoint Presentation</vt:lpstr>
      <vt:lpstr>WAVELET SPEECH DENOISING TECHNOLOGY: </vt:lpstr>
      <vt:lpstr>Wavelet decomposition of discrete sequence:</vt:lpstr>
      <vt:lpstr>PowerPoint Presentation</vt:lpstr>
      <vt:lpstr>Denoising algorithm based on wavelet threshold:</vt:lpstr>
      <vt:lpstr>PowerPoint Presentation</vt:lpstr>
      <vt:lpstr>Selection of Threshold:</vt:lpstr>
      <vt:lpstr>Block diagram:</vt:lpstr>
      <vt:lpstr>Advantages:</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DETECTION OF OBJECTS USING GLOVE FOR BLIND</dc:title>
  <dc:creator>vemula varshitha</dc:creator>
  <cp:lastModifiedBy>satish chowdary</cp:lastModifiedBy>
  <cp:revision>52</cp:revision>
  <dcterms:created xsi:type="dcterms:W3CDTF">2022-09-07T04:44:00Z</dcterms:created>
  <dcterms:modified xsi:type="dcterms:W3CDTF">2024-02-20T09:58:50Z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4B6094AFEE374EC8B1D13FF1A1230605_12</vt:lpwstr>
  </property>
  <property fmtid="{D5CDD505-2E9C-101B-9397-08002B2CF9AE}" pid="3" name="KSOProductBuildVer">
    <vt:lpwstr>1033-12.2.0.13193</vt:lpwstr>
  </property>
</Properties>
</file>