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95" r:id="rId3"/>
    <p:sldId id="298" r:id="rId4"/>
    <p:sldId id="297" r:id="rId5"/>
    <p:sldId id="299" r:id="rId6"/>
    <p:sldId id="313" r:id="rId7"/>
    <p:sldId id="300" r:id="rId8"/>
    <p:sldId id="308" r:id="rId9"/>
    <p:sldId id="310" r:id="rId10"/>
    <p:sldId id="301" r:id="rId11"/>
    <p:sldId id="303" r:id="rId12"/>
    <p:sldId id="305" r:id="rId13"/>
    <p:sldId id="304" r:id="rId14"/>
    <p:sldId id="302" r:id="rId15"/>
    <p:sldId id="307" r:id="rId16"/>
    <p:sldId id="314" r:id="rId17"/>
    <p:sldId id="316" r:id="rId18"/>
    <p:sldId id="296" r:id="rId19"/>
    <p:sldId id="312" r:id="rId20"/>
    <p:sldId id="309" r:id="rId21"/>
    <p:sldId id="311"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A0BA380-89FC-40B8-83F3-B45FEDB03EFD}">
          <p14:sldIdLst>
            <p14:sldId id="256"/>
            <p14:sldId id="295"/>
            <p14:sldId id="298"/>
            <p14:sldId id="297"/>
            <p14:sldId id="299"/>
            <p14:sldId id="313"/>
            <p14:sldId id="300"/>
            <p14:sldId id="308"/>
            <p14:sldId id="310"/>
          </p14:sldIdLst>
        </p14:section>
        <p14:section name="Untitled Section" id="{E97B16BD-77B0-4121-881F-2797EA5895BA}">
          <p14:sldIdLst>
            <p14:sldId id="301"/>
            <p14:sldId id="303"/>
            <p14:sldId id="305"/>
            <p14:sldId id="304"/>
            <p14:sldId id="302"/>
            <p14:sldId id="307"/>
            <p14:sldId id="314"/>
            <p14:sldId id="316"/>
            <p14:sldId id="296"/>
            <p14:sldId id="312"/>
            <p14:sldId id="309"/>
            <p14:sldId id="311"/>
            <p14:sldId id="275"/>
          </p14:sldIdLst>
        </p14:section>
      </p14:sectionLst>
    </p:ext>
    <p:ext uri="{EFAFB233-063F-42B5-8137-9DF3F51BA10A}">
      <p15:sldGuideLst xmlns:p15="http://schemas.microsoft.com/office/powerpoint/2012/main">
        <p15:guide id="1" orient="horz" pos="212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E7DBD4-86E4-4C17-B5C0-B08863114A09}" v="95" dt="2023-09-08T15:15:37.777"/>
    <p1510:client id="{56A67457-CDEB-42EF-8BF6-4825412E7892}" v="38" dt="2023-09-08T09:42:00.970"/>
    <p1510:client id="{B854B0F3-D7FF-4FA7-A678-934BF075E7B0}" v="30" dt="2023-09-09T00:27:42.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60" autoAdjust="0"/>
  </p:normalViewPr>
  <p:slideViewPr>
    <p:cSldViewPr snapToGrid="0">
      <p:cViewPr varScale="1">
        <p:scale>
          <a:sx n="63" d="100"/>
          <a:sy n="63" d="100"/>
        </p:scale>
        <p:origin x="612" y="56"/>
      </p:cViewPr>
      <p:guideLst>
        <p:guide orient="horz" pos="2124"/>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6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37C3433-1761-4774-A580-1799A0FAA725}"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8E9F9-3B97-4AB7-8EE3-3B96C3D36AE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7C3433-1761-4774-A580-1799A0FAA725}"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8E9F9-3B97-4AB7-8EE3-3B96C3D36AE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7C3433-1761-4774-A580-1799A0FAA725}"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8E9F9-3B97-4AB7-8EE3-3B96C3D36AE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7C3433-1761-4774-A580-1799A0FAA725}"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8E9F9-3B97-4AB7-8EE3-3B96C3D36AE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7C3433-1761-4774-A580-1799A0FAA725}" type="datetimeFigureOut">
              <a:rPr lang="en-IN" smtClean="0"/>
              <a:t>09-11-2023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8E9F9-3B97-4AB7-8EE3-3B96C3D36AE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37C3433-1761-4774-A580-1799A0FAA725}" type="datetimeFigureOut">
              <a:rPr lang="en-IN" smtClean="0"/>
              <a:t>09-11-2023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68E9F9-3B97-4AB7-8EE3-3B96C3D36AE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37C3433-1761-4774-A580-1799A0FAA725}" type="datetimeFigureOut">
              <a:rPr lang="en-IN" smtClean="0"/>
              <a:t>09-11-2023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68E9F9-3B97-4AB7-8EE3-3B96C3D36AE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37C3433-1761-4774-A580-1799A0FAA725}" type="datetimeFigureOut">
              <a:rPr lang="en-IN" smtClean="0"/>
              <a:t>09-11-2023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68E9F9-3B97-4AB7-8EE3-3B96C3D36AE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C3433-1761-4774-A580-1799A0FAA725}" type="datetimeFigureOut">
              <a:rPr lang="en-IN" smtClean="0"/>
              <a:t>09-11-2023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68E9F9-3B97-4AB7-8EE3-3B96C3D36AE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7C3433-1761-4774-A580-1799A0FAA725}" type="datetimeFigureOut">
              <a:rPr lang="en-IN" smtClean="0"/>
              <a:t>09-11-2023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68E9F9-3B97-4AB7-8EE3-3B96C3D36AE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7C3433-1761-4774-A580-1799A0FAA725}" type="datetimeFigureOut">
              <a:rPr lang="en-IN" smtClean="0"/>
              <a:t>09-11-2023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68E9F9-3B97-4AB7-8EE3-3B96C3D36AE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C3433-1761-4774-A580-1799A0FAA725}" type="datetimeFigureOut">
              <a:rPr lang="en-IN" smtClean="0"/>
              <a:t>09-11-2023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68E9F9-3B97-4AB7-8EE3-3B96C3D36AE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4612"/>
            <a:ext cx="9144000" cy="1082136"/>
          </a:xfrm>
        </p:spPr>
        <p:txBody>
          <a:bodyPr>
            <a:normAutofit/>
          </a:bodyPr>
          <a:lstStyle/>
          <a:p>
            <a:r>
              <a:rPr lang="en-IN" sz="3200" b="1" kern="100" dirty="0">
                <a:solidFill>
                  <a:srgbClr val="000000"/>
                </a:solidFill>
                <a:effectLst/>
                <a:latin typeface="Times New Roman" panose="02020603050405020304" pitchFamily="18" charset="0"/>
                <a:ea typeface="Times New Roman" panose="02020603050405020304" pitchFamily="18" charset="0"/>
              </a:rPr>
              <a:t>Automatic Vehicle Accident Detection and </a:t>
            </a:r>
            <a:br>
              <a:rPr lang="en-IN" sz="3200" b="1" kern="100" dirty="0">
                <a:solidFill>
                  <a:srgbClr val="000000"/>
                </a:solidFill>
                <a:effectLst/>
                <a:latin typeface="Times New Roman" panose="02020603050405020304" pitchFamily="18" charset="0"/>
                <a:ea typeface="Times New Roman" panose="02020603050405020304" pitchFamily="18" charset="0"/>
              </a:rPr>
            </a:br>
            <a:r>
              <a:rPr lang="en-IN" sz="3200" b="1" kern="100" dirty="0">
                <a:solidFill>
                  <a:srgbClr val="000000"/>
                </a:solidFill>
                <a:effectLst/>
                <a:latin typeface="Times New Roman" panose="02020603050405020304" pitchFamily="18" charset="0"/>
                <a:ea typeface="Times New Roman" panose="02020603050405020304" pitchFamily="18" charset="0"/>
              </a:rPr>
              <a:t>Messaging System Using GSM and GPS Module</a:t>
            </a: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85520" y="3870960"/>
            <a:ext cx="9296400" cy="2309196"/>
          </a:xfrm>
        </p:spPr>
        <p:txBody>
          <a:bodyPr>
            <a:normAutofit fontScale="77500" lnSpcReduction="20000"/>
          </a:bodyPr>
          <a:lstStyle/>
          <a:p>
            <a:pPr algn="l"/>
            <a:r>
              <a:rPr lang="en-US" u="sng" dirty="0">
                <a:latin typeface="Times New Roman" panose="02020603050405020304" pitchFamily="18" charset="0"/>
                <a:cs typeface="Times New Roman" panose="02020603050405020304" pitchFamily="18" charset="0"/>
              </a:rPr>
              <a:t>P</a:t>
            </a:r>
            <a:r>
              <a:rPr lang="en-IN" u="sng" dirty="0">
                <a:latin typeface="Times New Roman" panose="02020603050405020304" pitchFamily="18" charset="0"/>
                <a:cs typeface="Times New Roman" panose="02020603050405020304" pitchFamily="18" charset="0"/>
              </a:rPr>
              <a:t>resented by</a:t>
            </a:r>
          </a:p>
          <a:p>
            <a:pPr algn="l"/>
            <a:r>
              <a:rPr lang="en-IN" dirty="0">
                <a:latin typeface="Times New Roman" panose="02020603050405020304" pitchFamily="18" charset="0"/>
                <a:cs typeface="Times New Roman" panose="02020603050405020304" pitchFamily="18" charset="0"/>
              </a:rPr>
              <a:t>211FA05089-K.SATISH BABU</a:t>
            </a:r>
          </a:p>
          <a:p>
            <a:pPr algn="l"/>
            <a:r>
              <a:rPr lang="en-IN" dirty="0">
                <a:latin typeface="Times New Roman" panose="02020603050405020304" pitchFamily="18" charset="0"/>
                <a:cs typeface="Times New Roman" panose="02020603050405020304" pitchFamily="18" charset="0"/>
              </a:rPr>
              <a:t>211FA05097-Y.UMA MAHESH</a:t>
            </a:r>
          </a:p>
          <a:p>
            <a:pPr algn="l"/>
            <a:r>
              <a:rPr lang="en-IN" dirty="0">
                <a:latin typeface="Times New Roman" panose="02020603050405020304" pitchFamily="18" charset="0"/>
                <a:cs typeface="Times New Roman" panose="02020603050405020304" pitchFamily="18" charset="0"/>
              </a:rPr>
              <a:t>211FA05109-M.HARI VARDHAN</a:t>
            </a:r>
          </a:p>
          <a:p>
            <a:pPr algn="l"/>
            <a:r>
              <a:rPr lang="en-IN" dirty="0">
                <a:latin typeface="Times New Roman" panose="02020603050405020304" pitchFamily="18" charset="0"/>
                <a:cs typeface="Times New Roman" panose="02020603050405020304" pitchFamily="18" charset="0"/>
              </a:rPr>
              <a:t>211FA05229-P.SAI TEJA</a:t>
            </a:r>
            <a:endParaRPr lang="en-US" dirty="0">
              <a:latin typeface="Times New Roman" panose="02020603050405020304" pitchFamily="18" charset="0"/>
              <a:cs typeface="Times New Roman" panose="02020603050405020304" pitchFamily="18" charset="0"/>
            </a:endParaRPr>
          </a:p>
          <a:p>
            <a:pPr algn="l"/>
            <a:r>
              <a:rPr lang="en-US" u="sng" dirty="0">
                <a:latin typeface="Times New Roman" panose="02020603050405020304" pitchFamily="18" charset="0"/>
                <a:cs typeface="Times New Roman" panose="02020603050405020304" pitchFamily="18" charset="0"/>
              </a:rPr>
              <a:t>Under the guidance of</a:t>
            </a:r>
          </a:p>
          <a:p>
            <a:pPr algn="l"/>
            <a:r>
              <a:rPr lang="en-US" dirty="0">
                <a:latin typeface="Times New Roman" panose="02020603050405020304" pitchFamily="18" charset="0"/>
                <a:cs typeface="Times New Roman" panose="02020603050405020304" pitchFamily="18" charset="0"/>
              </a:rPr>
              <a:t>DR.LAKSHMI SRINIVAS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2">
            <a:extLst>
              <a:ext uri="{FF2B5EF4-FFF2-40B4-BE49-F238E27FC236}">
                <a16:creationId xmlns:a16="http://schemas.microsoft.com/office/drawing/2014/main" id="{373F0F5C-FB9E-A46A-17F9-DEA20DD01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699" y="2822719"/>
            <a:ext cx="4572000" cy="2533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D5E62085-2763-2F86-88DD-D40677709125}"/>
              </a:ext>
            </a:extLst>
          </p:cNvPr>
          <p:cNvSpPr>
            <a:spLocks noGrp="1"/>
          </p:cNvSpPr>
          <p:nvPr>
            <p:ph type="ctrTitle"/>
          </p:nvPr>
        </p:nvSpPr>
        <p:spPr>
          <a:xfrm>
            <a:off x="1524000" y="681488"/>
            <a:ext cx="9144000" cy="785004"/>
          </a:xfrm>
        </p:spPr>
        <p:txBody>
          <a:bodyPr>
            <a:normAutofit/>
          </a:bodyPr>
          <a:lstStyle/>
          <a:p>
            <a:pPr algn="l"/>
            <a:r>
              <a:rPr lang="en-IN" sz="4000" b="1" dirty="0"/>
              <a:t>Block Diagram:</a:t>
            </a:r>
          </a:p>
        </p:txBody>
      </p:sp>
      <p:cxnSp>
        <p:nvCxnSpPr>
          <p:cNvPr id="7" name="Straight Connector 6">
            <a:extLst>
              <a:ext uri="{FF2B5EF4-FFF2-40B4-BE49-F238E27FC236}">
                <a16:creationId xmlns:a16="http://schemas.microsoft.com/office/drawing/2014/main" id="{32CC8203-7BE0-3C97-E828-9C236ED2B179}"/>
              </a:ext>
            </a:extLst>
          </p:cNvPr>
          <p:cNvCxnSpPr>
            <a:cxnSpLocks/>
          </p:cNvCxnSpPr>
          <p:nvPr/>
        </p:nvCxnSpPr>
        <p:spPr>
          <a:xfrm flipV="1">
            <a:off x="1371600" y="1369329"/>
            <a:ext cx="9204385" cy="24517"/>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96777D9-F382-D8ED-9E1C-CE82D01B5E66}"/>
              </a:ext>
            </a:extLst>
          </p:cNvPr>
          <p:cNvPicPr>
            <a:picLocks noChangeAspect="1"/>
          </p:cNvPicPr>
          <p:nvPr/>
        </p:nvPicPr>
        <p:blipFill>
          <a:blip r:embed="rId2"/>
          <a:stretch>
            <a:fillRect/>
          </a:stretch>
        </p:blipFill>
        <p:spPr>
          <a:xfrm>
            <a:off x="3225829" y="2081686"/>
            <a:ext cx="5816571" cy="3750025"/>
          </a:xfrm>
          <a:prstGeom prst="rect">
            <a:avLst/>
          </a:prstGeom>
        </p:spPr>
      </p:pic>
    </p:spTree>
    <p:extLst>
      <p:ext uri="{BB962C8B-B14F-4D97-AF65-F5344CB8AC3E}">
        <p14:creationId xmlns:p14="http://schemas.microsoft.com/office/powerpoint/2010/main" val="4194579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43464"/>
            <a:ext cx="9296400" cy="767751"/>
          </a:xfrm>
        </p:spPr>
        <p:txBody>
          <a:bodyPr>
            <a:normAutofit/>
          </a:bodyPr>
          <a:lstStyle/>
          <a:p>
            <a:pPr algn="l"/>
            <a:r>
              <a:rPr lang="en-IN" sz="3200" b="1" dirty="0">
                <a:latin typeface="Times New Roman" panose="02020603050405020304" pitchFamily="18" charset="0"/>
                <a:cs typeface="Times New Roman" panose="02020603050405020304" pitchFamily="18" charset="0"/>
              </a:rPr>
              <a:t>Arduino UNO</a:t>
            </a:r>
          </a:p>
        </p:txBody>
      </p:sp>
      <p:sp>
        <p:nvSpPr>
          <p:cNvPr id="3" name="Subtitle 2"/>
          <p:cNvSpPr>
            <a:spLocks noGrp="1"/>
          </p:cNvSpPr>
          <p:nvPr>
            <p:ph type="subTitle" idx="1"/>
          </p:nvPr>
        </p:nvSpPr>
        <p:spPr>
          <a:xfrm>
            <a:off x="1371600" y="1682152"/>
            <a:ext cx="9296400" cy="3502324"/>
          </a:xfrm>
        </p:spPr>
        <p:txBody>
          <a:bodyPr>
            <a:normAutofit/>
          </a:bodyPr>
          <a:lstStyle/>
          <a:p>
            <a:pPr algn="just">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The code for the working of our proposed work will be dumped to the Arduino board through the USB cable. </a:t>
            </a:r>
          </a:p>
          <a:p>
            <a:pPr algn="just">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The GPS module, GSM module, limit switch, relay, are connected to the Arduino board. </a:t>
            </a:r>
            <a:endParaRPr lang="en-IN" sz="22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72A63C70-7585-D3E6-CD09-6D1F86FA9DCE}"/>
              </a:ext>
            </a:extLst>
          </p:cNvPr>
          <p:cNvPicPr>
            <a:picLocks noChangeAspect="1" noChangeArrowheads="1"/>
          </p:cNvPicPr>
          <p:nvPr/>
        </p:nvPicPr>
        <p:blipFill>
          <a:blip r:embed="rId2"/>
          <a:stretch>
            <a:fillRect/>
          </a:stretch>
        </p:blipFill>
        <p:spPr bwMode="auto">
          <a:xfrm>
            <a:off x="3797888" y="3589537"/>
            <a:ext cx="3551818" cy="2724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6630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43464"/>
            <a:ext cx="9296400" cy="767751"/>
          </a:xfrm>
        </p:spPr>
        <p:txBody>
          <a:bodyPr>
            <a:normAutofit/>
          </a:bodyPr>
          <a:lstStyle/>
          <a:p>
            <a:pPr algn="l"/>
            <a:r>
              <a:rPr lang="en-US" sz="3200" b="1" dirty="0">
                <a:latin typeface="Times New Roman" panose="02020603050405020304" pitchFamily="18" charset="0"/>
                <a:cs typeface="Times New Roman" panose="02020603050405020304" pitchFamily="18" charset="0"/>
              </a:rPr>
              <a:t>GPS module</a:t>
            </a: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1682152"/>
            <a:ext cx="5883215" cy="2777705"/>
          </a:xfrm>
        </p:spPr>
        <p:txBody>
          <a:bodyPr>
            <a:normAutofit/>
          </a:bodyPr>
          <a:lstStyle/>
          <a:p>
            <a:pPr marL="342900" indent="-342900" algn="just">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The GPS antenna repeatedly collects the location of the vehicle and the GPS module continuously sends the location of the vehicle in terms of latitude and longitude to the Arduino.</a:t>
            </a:r>
            <a:endParaRPr lang="en-IN" sz="22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descr="gps-module-1">
            <a:extLst>
              <a:ext uri="{FF2B5EF4-FFF2-40B4-BE49-F238E27FC236}">
                <a16:creationId xmlns:a16="http://schemas.microsoft.com/office/drawing/2014/main" id="{5191CEF7-C862-F90E-41AD-C259FAB659A6}"/>
              </a:ext>
            </a:extLst>
          </p:cNvPr>
          <p:cNvPicPr>
            <a:picLocks noChangeAspect="1"/>
          </p:cNvPicPr>
          <p:nvPr/>
        </p:nvPicPr>
        <p:blipFill>
          <a:blip r:embed="rId2"/>
          <a:stretch>
            <a:fillRect/>
          </a:stretch>
        </p:blipFill>
        <p:spPr>
          <a:xfrm>
            <a:off x="7513320" y="1938219"/>
            <a:ext cx="3154680" cy="3677578"/>
          </a:xfrm>
          <a:prstGeom prst="rect">
            <a:avLst/>
          </a:prstGeom>
        </p:spPr>
      </p:pic>
    </p:spTree>
    <p:extLst>
      <p:ext uri="{BB962C8B-B14F-4D97-AF65-F5344CB8AC3E}">
        <p14:creationId xmlns:p14="http://schemas.microsoft.com/office/powerpoint/2010/main" val="2258357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009291"/>
            <a:ext cx="6616460" cy="4175185"/>
          </a:xfrm>
        </p:spPr>
        <p:txBody>
          <a:bodyPr>
            <a:normAutofit/>
          </a:bodyPr>
          <a:lstStyle/>
          <a:p>
            <a:pPr algn="l"/>
            <a:r>
              <a:rPr lang="en-IN" sz="3200" b="1" dirty="0">
                <a:latin typeface="Times New Roman" panose="02020603050405020304" pitchFamily="18" charset="0"/>
                <a:cs typeface="Times New Roman" panose="02020603050405020304" pitchFamily="18" charset="0"/>
              </a:rPr>
              <a:t>GSM module:</a:t>
            </a:r>
            <a:br>
              <a:rPr lang="en-IN" sz="32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a:p>
            <a:pPr marL="342900" indent="-342900" algn="just">
              <a:buFont typeface="Courier New" panose="02070309020205020404" pitchFamily="49" charset="0"/>
              <a:buChar char="o"/>
            </a:pPr>
            <a:r>
              <a:rPr lang="en-IN" sz="2200" dirty="0">
                <a:latin typeface="Times New Roman" panose="02020603050405020304" pitchFamily="18" charset="0"/>
                <a:cs typeface="Times New Roman" panose="02020603050405020304" pitchFamily="18" charset="0"/>
              </a:rPr>
              <a:t>The GSM module is programmed in such a way that when the latitude and longitude from the GPS module is sent by the Arduino to the GSM module, it will be able to send that particular latitude and longitude to the pre-coded number in the form of an SMS</a:t>
            </a:r>
            <a:endParaRPr lang="en-US" sz="22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2" descr="C:\Users\rajes\Downloads\GPRS-A6-Pro-Serial-GPRS-GSM-Module-Core-Development-Board.jpgGPRS-A6-Pro-Serial-GPRS-GSM-Module-Core-Development-Board">
            <a:extLst>
              <a:ext uri="{FF2B5EF4-FFF2-40B4-BE49-F238E27FC236}">
                <a16:creationId xmlns:a16="http://schemas.microsoft.com/office/drawing/2014/main" id="{774C75E0-6D0E-9793-1B0D-EA8451E8E93F}"/>
              </a:ext>
            </a:extLst>
          </p:cNvPr>
          <p:cNvPicPr>
            <a:picLocks noChangeAspect="1" noChangeArrowheads="1"/>
          </p:cNvPicPr>
          <p:nvPr/>
        </p:nvPicPr>
        <p:blipFill>
          <a:blip r:embed="rId2"/>
          <a:srcRect t="456" b="456"/>
          <a:stretch>
            <a:fillRect/>
          </a:stretch>
        </p:blipFill>
        <p:spPr bwMode="auto">
          <a:xfrm>
            <a:off x="7988060" y="1570205"/>
            <a:ext cx="3088258" cy="3717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424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43464"/>
            <a:ext cx="9296400" cy="767751"/>
          </a:xfrm>
        </p:spPr>
        <p:txBody>
          <a:bodyPr>
            <a:normAutofit/>
          </a:bodyPr>
          <a:lstStyle/>
          <a:p>
            <a:pPr algn="l"/>
            <a:r>
              <a:rPr lang="en-IN" sz="4000" b="1" dirty="0">
                <a:latin typeface="Times New Roman" panose="02020603050405020304" pitchFamily="18" charset="0"/>
                <a:cs typeface="Times New Roman" panose="02020603050405020304" pitchFamily="18" charset="0"/>
              </a:rPr>
              <a:t>Speed Sensor:</a:t>
            </a:r>
          </a:p>
        </p:txBody>
      </p:sp>
      <p:sp>
        <p:nvSpPr>
          <p:cNvPr id="3" name="Subtitle 2"/>
          <p:cNvSpPr>
            <a:spLocks noGrp="1"/>
          </p:cNvSpPr>
          <p:nvPr>
            <p:ph type="subTitle" idx="1"/>
          </p:nvPr>
        </p:nvSpPr>
        <p:spPr>
          <a:xfrm>
            <a:off x="1449238" y="1570007"/>
            <a:ext cx="7933426" cy="3528203"/>
          </a:xfrm>
        </p:spPr>
        <p:txBody>
          <a:bodyPr>
            <a:normAutofit/>
          </a:bodyPr>
          <a:lstStyle/>
          <a:p>
            <a:pPr marL="285750" indent="-285750" algn="just">
              <a:buFont typeface="Courier New" panose="02070309020205020404" pitchFamily="49" charset="0"/>
              <a:buChar char="o"/>
            </a:pPr>
            <a:r>
              <a:rPr lang="en-US" sz="2400" b="0" i="0" dirty="0">
                <a:solidFill>
                  <a:srgbClr val="292929"/>
                </a:solidFill>
                <a:effectLst/>
                <a:latin typeface="times" panose="02020603050405020304" pitchFamily="18" charset="0"/>
              </a:rPr>
              <a:t>It is a device used to measure the speed of wheel rotation of a vehicle. The speed sensor was initially used to replace the mechanical connection between the rotating wheels and the speedometer, reducing the use of cables and facilitating construction by reducing rotating parts.</a:t>
            </a:r>
            <a:endParaRPr lang="en-US" sz="32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2" descr="Buy Obstacle Avoidance IR Sensor Module at Low Price In India">
            <a:extLst>
              <a:ext uri="{FF2B5EF4-FFF2-40B4-BE49-F238E27FC236}">
                <a16:creationId xmlns:a16="http://schemas.microsoft.com/office/drawing/2014/main" id="{18ED76F2-AE40-0EC4-12AC-CECC99B400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517" y="3312543"/>
            <a:ext cx="4019909" cy="29071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lectromagnetic Buzzer High Quality Electrical Components Buzzer Durable In  Use Stable Performance Widely Used Professional Design Printers for  Computers : Amazon.in: Electronics">
            <a:extLst>
              <a:ext uri="{FF2B5EF4-FFF2-40B4-BE49-F238E27FC236}">
                <a16:creationId xmlns:a16="http://schemas.microsoft.com/office/drawing/2014/main" id="{81C6A3A2-A4D3-F431-D14B-64C9AA584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238" y="4087573"/>
            <a:ext cx="1598762" cy="1598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112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43464"/>
            <a:ext cx="9296400" cy="767751"/>
          </a:xfrm>
        </p:spPr>
        <p:txBody>
          <a:bodyPr>
            <a:normAutofit/>
          </a:bodyPr>
          <a:lstStyle/>
          <a:p>
            <a:pPr algn="l"/>
            <a:r>
              <a:rPr lang="en-IN" sz="3200" b="1" dirty="0">
                <a:latin typeface="Times New Roman" panose="02020603050405020304" pitchFamily="18" charset="0"/>
                <a:cs typeface="Times New Roman" panose="02020603050405020304" pitchFamily="18" charset="0"/>
              </a:rPr>
              <a:t>LCD Display:</a:t>
            </a:r>
          </a:p>
        </p:txBody>
      </p:sp>
      <p:sp>
        <p:nvSpPr>
          <p:cNvPr id="3" name="Subtitle 2"/>
          <p:cNvSpPr>
            <a:spLocks noGrp="1"/>
          </p:cNvSpPr>
          <p:nvPr>
            <p:ph type="subTitle" idx="1"/>
          </p:nvPr>
        </p:nvSpPr>
        <p:spPr>
          <a:xfrm>
            <a:off x="1371600" y="1682152"/>
            <a:ext cx="9296400" cy="3502324"/>
          </a:xfrm>
        </p:spPr>
        <p:txBody>
          <a:bodyPr>
            <a:normAutofit/>
          </a:bodyPr>
          <a:lstStyle/>
          <a:p>
            <a:pPr marL="342900" marR="851535" lvl="0" indent="-342900" algn="just" fontAlgn="base">
              <a:lnSpc>
                <a:spcPct val="107000"/>
              </a:lnSpc>
              <a:spcAft>
                <a:spcPts val="60"/>
              </a:spcAft>
              <a:buClr>
                <a:srgbClr val="000000"/>
              </a:buClr>
              <a:buSzPts val="1800"/>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LCD is a combination of two states of matter, the solid and the liquid. The solid part is crystal and this liquid and crystal together make the visible image. LCD consists of two layers which are two polarized panels- filters and electrodes. LCD screen works by blocking the light rather than emitting the light.</a:t>
            </a:r>
            <a:endParaRPr lang="en-IN" sz="2000" u="none" strike="noStrike" kern="100" dirty="0">
              <a:effectLst/>
              <a:uFill>
                <a:solidFill>
                  <a:srgbClr val="000000"/>
                </a:solidFill>
              </a:uFill>
              <a:latin typeface="Times New Roman" panose="02020603050405020304" pitchFamily="18" charset="0"/>
              <a:ea typeface="Wingdings" panose="05000000000000000000" pitchFamily="2" charset="2"/>
              <a:cs typeface="Times New Roman" panose="02020603050405020304" pitchFamily="18" charset="0"/>
            </a:endParaRPr>
          </a:p>
          <a:p>
            <a:pPr marR="851535" algn="just">
              <a:lnSpc>
                <a:spcPct val="107000"/>
              </a:lnSpc>
              <a:spcAft>
                <a:spcPts val="60"/>
              </a:spcAft>
            </a:pP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5A23F54A-7961-4E85-A1AD-4E1CAE70179C}"/>
              </a:ext>
            </a:extLst>
          </p:cNvPr>
          <p:cNvCxnSpPr>
            <a:cxnSpLocks/>
          </p:cNvCxnSpPr>
          <p:nvPr/>
        </p:nvCxnSpPr>
        <p:spPr>
          <a:xfrm flipV="1">
            <a:off x="1371600" y="1369329"/>
            <a:ext cx="9204385" cy="2451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descr="LCD - Alphanumeric-16X2 Characters – JHD162A Buy Online India">
            <a:extLst>
              <a:ext uri="{FF2B5EF4-FFF2-40B4-BE49-F238E27FC236}">
                <a16:creationId xmlns:a16="http://schemas.microsoft.com/office/drawing/2014/main" id="{89CE9A22-F0EE-F135-F446-F5F6DEE1BD9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1291" y="3429000"/>
            <a:ext cx="3683479" cy="2400314"/>
          </a:xfrm>
          <a:prstGeom prst="rect">
            <a:avLst/>
          </a:prstGeom>
          <a:noFill/>
          <a:ln>
            <a:noFill/>
          </a:ln>
        </p:spPr>
      </p:pic>
    </p:spTree>
    <p:extLst>
      <p:ext uri="{BB962C8B-B14F-4D97-AF65-F5344CB8AC3E}">
        <p14:creationId xmlns:p14="http://schemas.microsoft.com/office/powerpoint/2010/main" val="623842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43464"/>
            <a:ext cx="9296400" cy="767751"/>
          </a:xfrm>
        </p:spPr>
        <p:txBody>
          <a:bodyPr>
            <a:normAutofit/>
          </a:bodyPr>
          <a:lstStyle/>
          <a:p>
            <a:pPr algn="l"/>
            <a:r>
              <a:rPr lang="en-US" sz="3600" b="1" dirty="0">
                <a:latin typeface="Times New Roman" panose="02020603050405020304" pitchFamily="18" charset="0"/>
                <a:cs typeface="Times New Roman" panose="02020603050405020304" pitchFamily="18" charset="0"/>
              </a:rPr>
              <a:t>Signal Flow Diagram:</a:t>
            </a:r>
            <a:endParaRPr lang="en-IN" sz="36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8378956B-5409-BC33-4597-0F5A9CE71E04}"/>
              </a:ext>
            </a:extLst>
          </p:cNvPr>
          <p:cNvPicPr/>
          <p:nvPr/>
        </p:nvPicPr>
        <p:blipFill>
          <a:blip r:embed="rId2"/>
          <a:stretch>
            <a:fillRect/>
          </a:stretch>
        </p:blipFill>
        <p:spPr>
          <a:xfrm>
            <a:off x="2777706" y="1891652"/>
            <a:ext cx="5986732" cy="3810408"/>
          </a:xfrm>
          <a:prstGeom prst="rect">
            <a:avLst/>
          </a:prstGeom>
        </p:spPr>
      </p:pic>
    </p:spTree>
    <p:extLst>
      <p:ext uri="{BB962C8B-B14F-4D97-AF65-F5344CB8AC3E}">
        <p14:creationId xmlns:p14="http://schemas.microsoft.com/office/powerpoint/2010/main" val="3703908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43464"/>
            <a:ext cx="9296400" cy="767751"/>
          </a:xfrm>
        </p:spPr>
        <p:txBody>
          <a:bodyPr>
            <a:normAutofit/>
          </a:bodyPr>
          <a:lstStyle/>
          <a:p>
            <a:pPr algn="l"/>
            <a:r>
              <a:rPr lang="en-US" sz="3600" b="1" dirty="0">
                <a:latin typeface="Times New Roman" panose="02020603050405020304" pitchFamily="18" charset="0"/>
                <a:cs typeface="Times New Roman" panose="02020603050405020304" pitchFamily="18" charset="0"/>
              </a:rPr>
              <a:t>Software Description:</a:t>
            </a:r>
            <a:endParaRPr lang="en-IN" sz="3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1549700"/>
            <a:ext cx="7933426" cy="3997084"/>
          </a:xfrm>
        </p:spPr>
        <p:txBody>
          <a:bodyPr>
            <a:normAutofit/>
          </a:bodyPr>
          <a:lstStyle/>
          <a:p>
            <a:pPr marL="285750" indent="-285750" algn="just">
              <a:buFont typeface="Courier New" panose="02070309020205020404" pitchFamily="49" charset="0"/>
              <a:buChar char="o"/>
            </a:pPr>
            <a:r>
              <a:rPr lang="en-US" sz="2200" b="0" i="0" dirty="0">
                <a:solidFill>
                  <a:srgbClr val="000000"/>
                </a:solidFill>
                <a:effectLst/>
                <a:latin typeface="Times New Roman" panose="02020603050405020304" pitchFamily="18" charset="0"/>
                <a:cs typeface="Times New Roman" panose="02020603050405020304" pitchFamily="18" charset="0"/>
              </a:rPr>
              <a:t>The Arduino (IDE) Software -contains a text editor for writing code, a message area, a text console, a toolbar with buttons for common functions and a series of menus. It connects to the Arduino hardware to upload programs and communicate with them.</a:t>
            </a:r>
            <a:endParaRPr lang="en-US" sz="22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1">
            <a:extLst>
              <a:ext uri="{FF2B5EF4-FFF2-40B4-BE49-F238E27FC236}">
                <a16:creationId xmlns:a16="http://schemas.microsoft.com/office/drawing/2014/main" id="{0FD923C2-7B5E-7CE9-6743-0BAC2210CCDC}"/>
              </a:ext>
            </a:extLst>
          </p:cNvPr>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400" b="1" i="0" u="none" strike="noStrike" cap="none" normalizeH="0" baseline="0">
                <a:ln>
                  <a:noFill/>
                </a:ln>
                <a:solidFill>
                  <a:srgbClr val="000000"/>
                </a:solidFill>
                <a:effectLst/>
                <a:latin typeface="ff2"/>
              </a:rPr>
              <a:t>Software Description</a:t>
            </a:r>
            <a:endParaRPr kumimoji="0" lang="en-US" altLang="en-US" sz="1200" b="0" i="0" u="none" strike="noStrike" cap="none" normalizeH="0" baseline="0">
              <a:ln>
                <a:noFill/>
              </a:ln>
              <a:solidFill>
                <a:srgbClr val="000000"/>
              </a:solidFill>
              <a:effectLst/>
              <a:latin typeface="Source Sans Pro"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800" b="1" i="0" u="none" strike="noStrike" cap="none" normalizeH="0" baseline="0">
                <a:ln>
                  <a:noFill/>
                </a:ln>
                <a:solidFill>
                  <a:srgbClr val="000000"/>
                </a:solidFill>
                <a:effectLst/>
                <a:latin typeface="ff2"/>
              </a:rPr>
              <a:t>Arduino IDE:</a:t>
            </a:r>
            <a:endParaRPr kumimoji="0" lang="en-US" altLang="en-US" sz="1200" b="0" i="0" u="none" strike="noStrike" cap="none" normalizeH="0" baseline="0">
              <a:ln>
                <a:noFill/>
              </a:ln>
              <a:solidFill>
                <a:srgbClr val="000000"/>
              </a:solidFill>
              <a:effectLst/>
              <a:latin typeface="Source Sans Pro"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800" b="0" i="0" u="none" strike="noStrike" cap="none" normalizeH="0" baseline="0">
                <a:ln>
                  <a:noFill/>
                </a:ln>
                <a:solidFill>
                  <a:srgbClr val="000000"/>
                </a:solidFill>
                <a:effectLst/>
                <a:latin typeface="ff1"/>
              </a:rPr>
              <a:t>The Arduino (IDE) Software -contains a text editor for writing code, amessage area, a text console, a toolbar with buttons for commonfunctions and a series of menus. It connects to the Arduino andGenuino hardware to upload programs and communicate with them.</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Source Sans Pro" panose="020F0502020204030204" pitchFamily="34" charset="0"/>
              </a:rPr>
              <a:t>  </a:t>
            </a:r>
            <a:r>
              <a:rPr kumimoji="0" lang="en-US" altLang="en-US" sz="40600" b="0" i="0" u="none" strike="noStrike" cap="none" normalizeH="0" baseline="0">
                <a:ln>
                  <a:noFill/>
                </a:ln>
                <a:solidFill>
                  <a:srgbClr val="000000"/>
                </a:solidFill>
                <a:effectLst/>
                <a:latin typeface="Source Sans Pro"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6" name="Picture 4" descr="Arduino Logo PNG vector in SVG, PDF, AI, CDR format">
            <a:extLst>
              <a:ext uri="{FF2B5EF4-FFF2-40B4-BE49-F238E27FC236}">
                <a16:creationId xmlns:a16="http://schemas.microsoft.com/office/drawing/2014/main" id="{A706CBC2-A3B7-F5AF-48FD-E084CA7532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2098" y="3140016"/>
            <a:ext cx="4293079" cy="3036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591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43464"/>
            <a:ext cx="9296400" cy="767751"/>
          </a:xfrm>
        </p:spPr>
        <p:txBody>
          <a:bodyPr>
            <a:normAutofit/>
          </a:bodyPr>
          <a:lstStyle/>
          <a:p>
            <a:pPr algn="l"/>
            <a:r>
              <a:rPr lang="en-US" sz="3200" b="1" dirty="0">
                <a:latin typeface="Times New Roman" panose="02020603050405020304" pitchFamily="18" charset="0"/>
                <a:cs typeface="Times New Roman" panose="02020603050405020304" pitchFamily="18" charset="0"/>
                <a:sym typeface="+mn-ea"/>
              </a:rPr>
              <a:t>Advantages:</a:t>
            </a: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599" y="1682152"/>
            <a:ext cx="9445925" cy="3502324"/>
          </a:xfrm>
        </p:spPr>
        <p:txBody>
          <a:bodyPr>
            <a:normAutofit/>
          </a:bodyPr>
          <a:lstStyle/>
          <a:p>
            <a:pPr marL="285750" indent="-28575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It is easy to detect the exact location of the vehicle.</a:t>
            </a:r>
          </a:p>
          <a:p>
            <a:pPr marL="285750" indent="-28575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It will help to provide emergency responders with crucial information at the earliest possible time.</a:t>
            </a:r>
          </a:p>
          <a:p>
            <a:pPr marL="285750" indent="-285750" algn="l">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Simple to install and operate.</a:t>
            </a:r>
          </a:p>
          <a:p>
            <a:pPr algn="l"/>
            <a:endParaRPr lang="en-US"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5A23F54A-7961-4E85-A1AD-4E1CAE70179C}"/>
              </a:ext>
            </a:extLst>
          </p:cNvPr>
          <p:cNvCxnSpPr>
            <a:cxnSpLocks/>
          </p:cNvCxnSpPr>
          <p:nvPr/>
        </p:nvCxnSpPr>
        <p:spPr>
          <a:xfrm flipV="1">
            <a:off x="1371600" y="1369329"/>
            <a:ext cx="9204385" cy="24517"/>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9B8E407C-4BB8-B0D2-1AF9-E07A91A43D3B}"/>
              </a:ext>
            </a:extLst>
          </p:cNvPr>
          <p:cNvPicPr>
            <a:picLocks noChangeAspect="1"/>
          </p:cNvPicPr>
          <p:nvPr/>
        </p:nvPicPr>
        <p:blipFill rotWithShape="1">
          <a:blip r:embed="rId2"/>
          <a:srcRect l="13333" t="6787" r="7354" b="11305"/>
          <a:stretch/>
        </p:blipFill>
        <p:spPr>
          <a:xfrm>
            <a:off x="5973792" y="3122762"/>
            <a:ext cx="4310332" cy="2958860"/>
          </a:xfrm>
          <a:prstGeom prst="rect">
            <a:avLst/>
          </a:prstGeom>
        </p:spPr>
      </p:pic>
    </p:spTree>
    <p:extLst>
      <p:ext uri="{BB962C8B-B14F-4D97-AF65-F5344CB8AC3E}">
        <p14:creationId xmlns:p14="http://schemas.microsoft.com/office/powerpoint/2010/main" val="3223396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43464"/>
            <a:ext cx="9296400" cy="767751"/>
          </a:xfrm>
        </p:spPr>
        <p:txBody>
          <a:bodyPr>
            <a:normAutofit/>
          </a:bodyPr>
          <a:lstStyle/>
          <a:p>
            <a:pPr algn="l"/>
            <a:r>
              <a:rPr lang="en-US" sz="3200" b="1" dirty="0">
                <a:latin typeface="Times New Roman" panose="02020603050405020304" pitchFamily="18" charset="0"/>
                <a:cs typeface="Times New Roman" panose="02020603050405020304" pitchFamily="18" charset="0"/>
                <a:sym typeface="+mn-ea"/>
              </a:rPr>
              <a:t>Applications:</a:t>
            </a: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1677838"/>
            <a:ext cx="9296400" cy="3502324"/>
          </a:xfrm>
        </p:spPr>
        <p:txBody>
          <a:bodyPr>
            <a:normAutofit/>
          </a:bodyPr>
          <a:lstStyle/>
          <a:p>
            <a:pPr marL="342900" indent="-34290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Used in automotives and transport vehicles- from lighter vehicles like cars, to heavier automotives like ships and aero-planes.</a:t>
            </a:r>
          </a:p>
          <a:p>
            <a:pPr marL="342900" indent="-34290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system is also can be interfaced with Vehicle airbag system such that when the sensors detect the accident, the air bags get opened.</a:t>
            </a:r>
          </a:p>
          <a:p>
            <a:pPr marL="342900" indent="-342900" algn="l">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School transport vehicle accident detection.</a:t>
            </a:r>
          </a:p>
          <a:p>
            <a:pPr marL="342900" indent="-342900" algn="l">
              <a:buFont typeface="Wingdings" panose="05000000000000000000" pitchFamily="2" charset="2"/>
              <a:buChar char="q"/>
            </a:pPr>
            <a:r>
              <a:rPr lang="en-US" b="0" i="0" dirty="0">
                <a:solidFill>
                  <a:srgbClr val="000000"/>
                </a:solidFill>
                <a:effectLst/>
                <a:latin typeface="Times New Roman" panose="02020603050405020304" pitchFamily="18" charset="0"/>
                <a:cs typeface="Times New Roman" panose="02020603050405020304" pitchFamily="18" charset="0"/>
              </a:rPr>
              <a:t>This project can be used for cab or car of companies.</a:t>
            </a:r>
          </a:p>
          <a:p>
            <a:pPr marL="342900" indent="-34290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sz="22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5A23F54A-7961-4E85-A1AD-4E1CAE70179C}"/>
              </a:ext>
            </a:extLst>
          </p:cNvPr>
          <p:cNvCxnSpPr>
            <a:cxnSpLocks/>
          </p:cNvCxnSpPr>
          <p:nvPr/>
        </p:nvCxnSpPr>
        <p:spPr>
          <a:xfrm flipV="1">
            <a:off x="1371600" y="1369329"/>
            <a:ext cx="9204385" cy="24517"/>
          </a:xfrm>
          <a:prstGeom prst="line">
            <a:avLst/>
          </a:prstGeom>
        </p:spPr>
        <p:style>
          <a:lnRef idx="1">
            <a:schemeClr val="accent1"/>
          </a:lnRef>
          <a:fillRef idx="0">
            <a:schemeClr val="accent1"/>
          </a:fillRef>
          <a:effectRef idx="0">
            <a:schemeClr val="accent1"/>
          </a:effectRef>
          <a:fontRef idx="minor">
            <a:schemeClr val="tx1"/>
          </a:fontRef>
        </p:style>
      </p:cxnSp>
      <p:pic>
        <p:nvPicPr>
          <p:cNvPr id="4100" name="Picture 4" descr="School Bus Tracking System | School Bus Tracking Apps in India">
            <a:extLst>
              <a:ext uri="{FF2B5EF4-FFF2-40B4-BE49-F238E27FC236}">
                <a16:creationId xmlns:a16="http://schemas.microsoft.com/office/drawing/2014/main" id="{BFD1E3D6-4BD7-4E6B-AD82-8FB96E489D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3223" y="3463506"/>
            <a:ext cx="3743864" cy="3109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819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43464"/>
            <a:ext cx="9296400" cy="793630"/>
          </a:xfrm>
        </p:spPr>
        <p:txBody>
          <a:bodyPr>
            <a:normAutofit/>
          </a:bodyPr>
          <a:lstStyle/>
          <a:p>
            <a:pPr algn="l"/>
            <a:r>
              <a:rPr lang="en-US" sz="3200" b="1" dirty="0">
                <a:latin typeface="Times New Roman" panose="02020603050405020304" pitchFamily="18" charset="0"/>
                <a:cs typeface="Times New Roman" panose="02020603050405020304" pitchFamily="18" charset="0"/>
              </a:rPr>
              <a:t>CONTENTS</a:t>
            </a:r>
            <a:endParaRPr lang="en-IN"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1682151"/>
            <a:ext cx="9296400" cy="3989937"/>
          </a:xfrm>
        </p:spPr>
        <p:txBody>
          <a:bodyPr>
            <a:normAutofit fontScale="85000" lnSpcReduction="20000"/>
          </a:bodyPr>
          <a:lstStyle/>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Objective</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Abstract</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Introduction</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Existing methods</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Limitations of Existing methods</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Proposed system</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Working principle</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Advantages</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Applications</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Result</a:t>
            </a:r>
          </a:p>
          <a:p>
            <a:pPr algn="jus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References</a:t>
            </a:r>
          </a:p>
          <a:p>
            <a:pPr algn="l">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DBA1D609-E531-9AB9-4015-83F6CA94524B}"/>
              </a:ext>
            </a:extLst>
          </p:cNvPr>
          <p:cNvCxnSpPr>
            <a:cxnSpLocks/>
          </p:cNvCxnSpPr>
          <p:nvPr/>
        </p:nvCxnSpPr>
        <p:spPr>
          <a:xfrm flipV="1">
            <a:off x="1371600" y="1369329"/>
            <a:ext cx="9204385" cy="245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441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43464"/>
            <a:ext cx="9296400" cy="767751"/>
          </a:xfrm>
        </p:spPr>
        <p:txBody>
          <a:bodyPr>
            <a:normAutofit/>
          </a:bodyPr>
          <a:lstStyle/>
          <a:p>
            <a:pPr algn="l"/>
            <a:r>
              <a:rPr lang="en-US" sz="3200" b="1" dirty="0">
                <a:latin typeface="Times New Roman" panose="02020603050405020304" pitchFamily="18" charset="0"/>
                <a:cs typeface="Times New Roman" panose="02020603050405020304" pitchFamily="18" charset="0"/>
              </a:rPr>
              <a:t>Result </a:t>
            </a: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1682152"/>
            <a:ext cx="9296400" cy="3502324"/>
          </a:xfrm>
        </p:spPr>
        <p:txBody>
          <a:bodyPr>
            <a:normAutofit/>
          </a:bodyPr>
          <a:lstStyle/>
          <a:p>
            <a:pPr marL="285750" indent="-28575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The system detects accident from vehicle and send message through GSM module. The message is received by another GSM module. Google Map Module It displays Google map show you exact location of accident and it details. It gets detail SMS from accident location. Hence there is small variation in the coordinates, initial value of latitude and longitude are same but fractional value changes with small difference.</a:t>
            </a: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5A23F54A-7961-4E85-A1AD-4E1CAE70179C}"/>
              </a:ext>
            </a:extLst>
          </p:cNvPr>
          <p:cNvCxnSpPr>
            <a:cxnSpLocks/>
          </p:cNvCxnSpPr>
          <p:nvPr/>
        </p:nvCxnSpPr>
        <p:spPr>
          <a:xfrm flipV="1">
            <a:off x="1371600" y="1369329"/>
            <a:ext cx="9204385" cy="24517"/>
          </a:xfrm>
          <a:prstGeom prst="line">
            <a:avLst/>
          </a:prstGeom>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B2CCE00-C13B-D12E-83B8-270948ACBC3F}"/>
              </a:ext>
            </a:extLst>
          </p:cNvPr>
          <p:cNvPicPr>
            <a:picLocks noChangeAspect="1"/>
          </p:cNvPicPr>
          <p:nvPr/>
        </p:nvPicPr>
        <p:blipFill rotWithShape="1">
          <a:blip r:embed="rId2">
            <a:extLst>
              <a:ext uri="{28A0092B-C50C-407E-A947-70E740481C1C}">
                <a14:useLocalDpi xmlns:a14="http://schemas.microsoft.com/office/drawing/2010/main" val="0"/>
              </a:ext>
            </a:extLst>
          </a:blip>
          <a:srcRect t="31819" r="17805" b="31752"/>
          <a:stretch/>
        </p:blipFill>
        <p:spPr>
          <a:xfrm>
            <a:off x="7427344" y="3463506"/>
            <a:ext cx="2881224" cy="2764766"/>
          </a:xfrm>
          <a:prstGeom prst="rect">
            <a:avLst/>
          </a:prstGeom>
        </p:spPr>
      </p:pic>
    </p:spTree>
    <p:extLst>
      <p:ext uri="{BB962C8B-B14F-4D97-AF65-F5344CB8AC3E}">
        <p14:creationId xmlns:p14="http://schemas.microsoft.com/office/powerpoint/2010/main" val="1063832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43464"/>
            <a:ext cx="9296400" cy="767751"/>
          </a:xfrm>
        </p:spPr>
        <p:txBody>
          <a:bodyPr>
            <a:normAutofit/>
          </a:bodyPr>
          <a:lstStyle/>
          <a:p>
            <a:pPr algn="l"/>
            <a:r>
              <a:rPr lang="en-US"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1682152"/>
            <a:ext cx="9296400" cy="3502324"/>
          </a:xfrm>
        </p:spPr>
        <p:txBody>
          <a:bodyPr>
            <a:normAutofit/>
          </a:bodyPr>
          <a:lstStyle/>
          <a:p>
            <a:pPr marL="285750" indent="-285750" algn="l">
              <a:buFont typeface="Wingdings" panose="05000000000000000000" pitchFamily="2" charset="2"/>
              <a:buChar char="q"/>
            </a:pPr>
            <a:r>
              <a:rPr lang="en-IN" sz="1800" dirty="0" err="1">
                <a:latin typeface="Times New Roman" panose="02020603050405020304" pitchFamily="18" charset="0"/>
                <a:cs typeface="Times New Roman" panose="02020603050405020304" pitchFamily="18" charset="0"/>
              </a:rPr>
              <a:t>Md.syedul</a:t>
            </a:r>
            <a:r>
              <a:rPr lang="en-IN" sz="1800" dirty="0">
                <a:latin typeface="Times New Roman" panose="02020603050405020304" pitchFamily="18" charset="0"/>
                <a:cs typeface="Times New Roman" panose="02020603050405020304" pitchFamily="18" charset="0"/>
              </a:rPr>
              <a:t> amin, </a:t>
            </a:r>
            <a:r>
              <a:rPr lang="en-IN" sz="1800" dirty="0" err="1">
                <a:latin typeface="Times New Roman" panose="02020603050405020304" pitchFamily="18" charset="0"/>
                <a:cs typeface="Times New Roman" panose="02020603050405020304" pitchFamily="18" charset="0"/>
              </a:rPr>
              <a:t>Reaz</a:t>
            </a:r>
            <a:r>
              <a:rPr lang="en-IN" sz="1800" dirty="0">
                <a:latin typeface="Times New Roman" panose="02020603050405020304" pitchFamily="18" charset="0"/>
                <a:cs typeface="Times New Roman" panose="02020603050405020304" pitchFamily="18" charset="0"/>
              </a:rPr>
              <a:t>, “Accident Detection and reporting system using GPS,GSM technology”.</a:t>
            </a:r>
          </a:p>
          <a:p>
            <a:pPr marL="285750" indent="-285750" algn="l">
              <a:buFont typeface="Wingdings" panose="05000000000000000000" pitchFamily="2" charset="2"/>
              <a:buChar char="q"/>
            </a:pPr>
            <a:r>
              <a:rPr lang="en-IN" sz="1800" dirty="0" err="1">
                <a:latin typeface="Times New Roman" panose="02020603050405020304" pitchFamily="18" charset="0"/>
                <a:cs typeface="Times New Roman" panose="02020603050405020304" pitchFamily="18" charset="0"/>
              </a:rPr>
              <a:t>Souvik</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roy</a:t>
            </a:r>
            <a:r>
              <a:rPr lang="en-IN" sz="1800" dirty="0">
                <a:latin typeface="Times New Roman" panose="02020603050405020304" pitchFamily="18" charset="0"/>
                <a:cs typeface="Times New Roman" panose="02020603050405020304" pitchFamily="18" charset="0"/>
              </a:rPr>
              <a:t>, Akanksha </a:t>
            </a:r>
            <a:r>
              <a:rPr lang="en-IN" sz="1800" dirty="0" err="1">
                <a:latin typeface="Times New Roman" panose="02020603050405020304" pitchFamily="18" charset="0"/>
                <a:cs typeface="Times New Roman" panose="02020603050405020304" pitchFamily="18" charset="0"/>
              </a:rPr>
              <a:t>kumari</a:t>
            </a:r>
            <a:r>
              <a:rPr lang="en-IN" sz="1800" dirty="0">
                <a:latin typeface="Times New Roman" panose="02020603050405020304" pitchFamily="18" charset="0"/>
                <a:cs typeface="Times New Roman" panose="02020603050405020304" pitchFamily="18" charset="0"/>
              </a:rPr>
              <a:t>, Pulakesh </a:t>
            </a:r>
            <a:r>
              <a:rPr lang="en-IN" sz="1800" dirty="0" err="1">
                <a:latin typeface="Times New Roman" panose="02020603050405020304" pitchFamily="18" charset="0"/>
                <a:cs typeface="Times New Roman" panose="02020603050405020304" pitchFamily="18" charset="0"/>
              </a:rPr>
              <a:t>roy</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Rajib</a:t>
            </a:r>
            <a:r>
              <a:rPr lang="en-IN" sz="1800" dirty="0">
                <a:latin typeface="Times New Roman" panose="02020603050405020304" pitchFamily="18" charset="0"/>
                <a:cs typeface="Times New Roman" panose="02020603050405020304" pitchFamily="18" charset="0"/>
              </a:rPr>
              <a:t> Banerjee. “Accident Detection and location communication system”.</a:t>
            </a:r>
          </a:p>
          <a:p>
            <a:pPr marL="285750" indent="-285750" algn="l">
              <a:buFont typeface="Wingdings" panose="05000000000000000000" pitchFamily="2" charset="2"/>
              <a:buChar char="q"/>
            </a:pPr>
            <a:r>
              <a:rPr lang="en-IN" sz="1800" dirty="0" err="1">
                <a:latin typeface="Times New Roman" panose="02020603050405020304" pitchFamily="18" charset="0"/>
                <a:cs typeface="Times New Roman" panose="02020603050405020304" pitchFamily="18" charset="0"/>
              </a:rPr>
              <a:t>Kh.azizul</a:t>
            </a:r>
            <a:r>
              <a:rPr lang="en-IN" sz="1800" dirty="0">
                <a:latin typeface="Times New Roman" panose="02020603050405020304" pitchFamily="18" charset="0"/>
                <a:cs typeface="Times New Roman" panose="02020603050405020304" pitchFamily="18" charset="0"/>
              </a:rPr>
              <a:t> hakim, </a:t>
            </a:r>
            <a:r>
              <a:rPr lang="en-IN" sz="1800" dirty="0" err="1">
                <a:latin typeface="Times New Roman" panose="02020603050405020304" pitchFamily="18" charset="0"/>
                <a:cs typeface="Times New Roman" panose="02020603050405020304" pitchFamily="18" charset="0"/>
              </a:rPr>
              <a:t>md.mehedi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hasan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surma</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akter</a:t>
            </a:r>
            <a:r>
              <a:rPr lang="en-IN" sz="1800" dirty="0">
                <a:latin typeface="Times New Roman" panose="02020603050405020304" pitchFamily="18" charset="0"/>
                <a:cs typeface="Times New Roman" panose="02020603050405020304" pitchFamily="18" charset="0"/>
              </a:rPr>
              <a:t>, “ Accident Detection and messaging system using GSM and GPS module”.</a:t>
            </a: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5A23F54A-7961-4E85-A1AD-4E1CAE70179C}"/>
              </a:ext>
            </a:extLst>
          </p:cNvPr>
          <p:cNvCxnSpPr>
            <a:cxnSpLocks/>
          </p:cNvCxnSpPr>
          <p:nvPr/>
        </p:nvCxnSpPr>
        <p:spPr>
          <a:xfrm flipV="1">
            <a:off x="1371600" y="1369329"/>
            <a:ext cx="9204385" cy="245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171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5788678-A82A-F43B-7B35-D7DDE2AF5EA0}"/>
              </a:ext>
            </a:extLst>
          </p:cNvPr>
          <p:cNvSpPr/>
          <p:nvPr/>
        </p:nvSpPr>
        <p:spPr>
          <a:xfrm>
            <a:off x="491706" y="379562"/>
            <a:ext cx="11136702" cy="6012612"/>
          </a:xfrm>
          <a:prstGeom prst="rect">
            <a:avLst/>
          </a:prstGeom>
          <a:no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Content Placeholder 3" descr="1.jpg"/>
          <p:cNvPicPr>
            <a:picLocks noGrp="1" noChangeAspect="1"/>
          </p:cNvPicPr>
          <p:nvPr>
            <p:ph idx="1"/>
          </p:nvPr>
        </p:nvPicPr>
        <p:blipFill>
          <a:blip r:embed="rId2"/>
          <a:stretch>
            <a:fillRect/>
          </a:stretch>
        </p:blipFill>
        <p:spPr>
          <a:xfrm>
            <a:off x="3129189" y="1580387"/>
            <a:ext cx="5450541" cy="3307975"/>
          </a:xfrm>
        </p:spPr>
      </p:pic>
      <p:pic>
        <p:nvPicPr>
          <p:cNvPr id="3" name="Picture 2">
            <a:extLst>
              <a:ext uri="{FF2B5EF4-FFF2-40B4-BE49-F238E27FC236}">
                <a16:creationId xmlns:a16="http://schemas.microsoft.com/office/drawing/2014/main" id="{63C26FF8-0602-875B-40C5-06E84294B855}"/>
              </a:ext>
            </a:extLst>
          </p:cNvPr>
          <p:cNvPicPr>
            <a:picLocks noChangeAspect="1"/>
          </p:cNvPicPr>
          <p:nvPr/>
        </p:nvPicPr>
        <p:blipFill>
          <a:blip r:embed="rId3"/>
          <a:stretch>
            <a:fillRect/>
          </a:stretch>
        </p:blipFill>
        <p:spPr>
          <a:xfrm>
            <a:off x="8848164" y="4425352"/>
            <a:ext cx="2176394" cy="20675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543464"/>
            <a:ext cx="9144000" cy="733245"/>
          </a:xfrm>
        </p:spPr>
        <p:txBody>
          <a:bodyPr>
            <a:normAutofit/>
          </a:bodyPr>
          <a:lstStyle/>
          <a:p>
            <a:pPr algn="l"/>
            <a:r>
              <a:rPr lang="en-US" sz="3200" b="1" dirty="0">
                <a:latin typeface="Times New Roman" panose="02020603050405020304" pitchFamily="18" charset="0"/>
                <a:cs typeface="Times New Roman" panose="02020603050405020304" pitchFamily="18" charset="0"/>
              </a:rPr>
              <a:t>Objective</a:t>
            </a:r>
            <a:endParaRPr lang="en-IN"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1682152"/>
            <a:ext cx="9296400" cy="3502324"/>
          </a:xfrm>
        </p:spPr>
        <p:txBody>
          <a:bodyPr>
            <a:normAutofit/>
          </a:bodyPr>
          <a:lstStyle/>
          <a:p>
            <a:pPr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To send an alert message to the pre-coded number through GSM module.</a:t>
            </a:r>
          </a:p>
          <a:p>
            <a:pPr algn="just">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To find the location of an accident where it was Detected</a:t>
            </a:r>
          </a:p>
          <a:p>
            <a:pPr algn="just"/>
            <a:r>
              <a:rPr lang="en-US" dirty="0">
                <a:latin typeface="Times New Roman" panose="02020603050405020304" pitchFamily="18" charset="0"/>
                <a:cs typeface="Times New Roman" panose="02020603050405020304" pitchFamily="18" charset="0"/>
              </a:rPr>
              <a:t>By using GPS module.</a:t>
            </a:r>
          </a:p>
          <a:p>
            <a:pPr algn="just"/>
            <a:endParaRPr lang="en-IN"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6AA38162-8118-550A-4D2C-40A76DEDC930}"/>
              </a:ext>
            </a:extLst>
          </p:cNvPr>
          <p:cNvPicPr>
            <a:picLocks noChangeAspect="1"/>
          </p:cNvPicPr>
          <p:nvPr/>
        </p:nvPicPr>
        <p:blipFill>
          <a:blip r:embed="rId2"/>
          <a:stretch>
            <a:fillRect/>
          </a:stretch>
        </p:blipFill>
        <p:spPr>
          <a:xfrm>
            <a:off x="8672308" y="2458720"/>
            <a:ext cx="2639797" cy="3808152"/>
          </a:xfrm>
          <a:prstGeom prst="rect">
            <a:avLst/>
          </a:prstGeom>
        </p:spPr>
      </p:pic>
      <p:cxnSp>
        <p:nvCxnSpPr>
          <p:cNvPr id="5" name="Straight Connector 4">
            <a:extLst>
              <a:ext uri="{FF2B5EF4-FFF2-40B4-BE49-F238E27FC236}">
                <a16:creationId xmlns:a16="http://schemas.microsoft.com/office/drawing/2014/main" id="{F7BFEB8F-D495-CD8D-BB1B-9FABDA9F419B}"/>
              </a:ext>
            </a:extLst>
          </p:cNvPr>
          <p:cNvCxnSpPr>
            <a:cxnSpLocks/>
          </p:cNvCxnSpPr>
          <p:nvPr/>
        </p:nvCxnSpPr>
        <p:spPr>
          <a:xfrm flipV="1">
            <a:off x="1371600" y="1276709"/>
            <a:ext cx="9204385" cy="245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961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43464"/>
            <a:ext cx="9296400" cy="707366"/>
          </a:xfrm>
        </p:spPr>
        <p:txBody>
          <a:bodyPr>
            <a:normAutofit/>
          </a:bodyPr>
          <a:lstStyle/>
          <a:p>
            <a:pPr algn="l"/>
            <a:r>
              <a:rPr lang="en-US" sz="3200" b="1"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1587260"/>
            <a:ext cx="9296400" cy="4727276"/>
          </a:xfrm>
        </p:spPr>
        <p:txBody>
          <a:bodyPr>
            <a:normAutofit/>
          </a:bodyPr>
          <a:lstStyle/>
          <a:p>
            <a:pPr marL="342900" indent="-342900" algn="just">
              <a:lnSpc>
                <a:spcPct val="120000"/>
              </a:lnSpc>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In today’s world as the population increases day by day the numbers of vehicle also increases on the road and highways. This results in accident that leads to the traffic jams and people do not get the help instantaneously. Road accidents constitute the major part of the accident deaths all over the world . This takes a toll on the property as well as causes human life loss because of unavailability of immediate safety facilities. </a:t>
            </a:r>
          </a:p>
          <a:p>
            <a:pPr algn="just">
              <a:lnSpc>
                <a:spcPct val="120000"/>
              </a:lnSpc>
            </a:pPr>
            <a:r>
              <a:rPr lang="en-US" sz="35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 name="Straight Connector 3">
            <a:extLst>
              <a:ext uri="{FF2B5EF4-FFF2-40B4-BE49-F238E27FC236}">
                <a16:creationId xmlns:a16="http://schemas.microsoft.com/office/drawing/2014/main" id="{DA4F76FF-232F-791B-1C7F-E21EFB9791F8}"/>
              </a:ext>
            </a:extLst>
          </p:cNvPr>
          <p:cNvCxnSpPr>
            <a:cxnSpLocks/>
          </p:cNvCxnSpPr>
          <p:nvPr/>
        </p:nvCxnSpPr>
        <p:spPr>
          <a:xfrm flipV="1">
            <a:off x="1371600" y="1369329"/>
            <a:ext cx="9204385" cy="24517"/>
          </a:xfrm>
          <a:prstGeom prst="line">
            <a:avLst/>
          </a:prstGeom>
        </p:spPr>
        <p:style>
          <a:lnRef idx="1">
            <a:schemeClr val="accent1"/>
          </a:lnRef>
          <a:fillRef idx="0">
            <a:schemeClr val="accent1"/>
          </a:fillRef>
          <a:effectRef idx="0">
            <a:schemeClr val="accent1"/>
          </a:effectRef>
          <a:fontRef idx="minor">
            <a:schemeClr val="tx1"/>
          </a:fontRef>
        </p:style>
      </p:cxnSp>
      <p:pic>
        <p:nvPicPr>
          <p:cNvPr id="5122" name="Picture 2" descr="24 Broadside Collision Images, Stock Photos &amp; Vectors | Shutterstock">
            <a:extLst>
              <a:ext uri="{FF2B5EF4-FFF2-40B4-BE49-F238E27FC236}">
                <a16:creationId xmlns:a16="http://schemas.microsoft.com/office/drawing/2014/main" id="{76F27C2D-C018-359B-43E1-A4CD0ACC28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146"/>
          <a:stretch/>
        </p:blipFill>
        <p:spPr bwMode="auto">
          <a:xfrm>
            <a:off x="6881004" y="3950898"/>
            <a:ext cx="3786996" cy="2503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69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52999"/>
            <a:ext cx="9296400" cy="767751"/>
          </a:xfrm>
        </p:spPr>
        <p:txBody>
          <a:bodyPr>
            <a:normAutofit/>
          </a:bodyPr>
          <a:lstStyle/>
          <a:p>
            <a:pPr algn="l"/>
            <a:r>
              <a:rPr lang="en-US" sz="3200" b="1" dirty="0">
                <a:latin typeface="Times New Roman" panose="02020603050405020304" pitchFamily="18" charset="0"/>
                <a:cs typeface="Times New Roman" panose="02020603050405020304" pitchFamily="18" charset="0"/>
              </a:rPr>
              <a:t>Abstract</a:t>
            </a:r>
            <a:endParaRPr lang="en-IN"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1589077"/>
            <a:ext cx="9296400" cy="4538855"/>
          </a:xfrm>
        </p:spPr>
        <p:txBody>
          <a:bodyPr>
            <a:normAutofit/>
          </a:bodyPr>
          <a:lstStyle/>
          <a:p>
            <a:pPr algn="just">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The purpose of the project is to find the accident location using GPS module and to send this location by means of sending a message using GSM module to the pre-coded number. </a:t>
            </a:r>
          </a:p>
          <a:p>
            <a:pPr algn="just">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With the advancement in technology and cost coming down, in our project we attempt to build similar device for our cars, not only this device will help us in post-crash analysis but also it will help us in quicker emergency rescue operation.</a:t>
            </a:r>
          </a:p>
          <a:p>
            <a:pPr>
              <a:buFont typeface="Courier New" panose="02070309020205020404" pitchFamily="49" charset="0"/>
              <a:buChar char="o"/>
            </a:pPr>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986C03E-5BC2-BD2C-7218-3B662CF919C2}"/>
              </a:ext>
            </a:extLst>
          </p:cNvPr>
          <p:cNvSpPr/>
          <p:nvPr/>
        </p:nvSpPr>
        <p:spPr>
          <a:xfrm>
            <a:off x="586596" y="250166"/>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5A23F54A-7961-4E85-A1AD-4E1CAE70179C}"/>
              </a:ext>
            </a:extLst>
          </p:cNvPr>
          <p:cNvCxnSpPr>
            <a:cxnSpLocks/>
          </p:cNvCxnSpPr>
          <p:nvPr/>
        </p:nvCxnSpPr>
        <p:spPr>
          <a:xfrm flipV="1">
            <a:off x="1371600" y="1369329"/>
            <a:ext cx="9204385" cy="24517"/>
          </a:xfrm>
          <a:prstGeom prst="line">
            <a:avLst/>
          </a:prstGeom>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ACCA40D9-F7C2-9A06-36E8-4DF3B44B23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11" t="3187" r="6958" b="3318"/>
          <a:stretch/>
        </p:blipFill>
        <p:spPr bwMode="auto">
          <a:xfrm>
            <a:off x="4088920" y="3789493"/>
            <a:ext cx="3769744" cy="2708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632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43464"/>
            <a:ext cx="9296400" cy="767751"/>
          </a:xfrm>
        </p:spPr>
        <p:txBody>
          <a:bodyPr>
            <a:normAutofit/>
          </a:bodyPr>
          <a:lstStyle/>
          <a:p>
            <a:pPr algn="l"/>
            <a:r>
              <a:rPr lang="en-US" sz="3200" b="1" dirty="0">
                <a:latin typeface="Times New Roman" panose="02020603050405020304" pitchFamily="18" charset="0"/>
                <a:cs typeface="Times New Roman" panose="02020603050405020304" pitchFamily="18" charset="0"/>
              </a:rPr>
              <a:t>Existing methods</a:t>
            </a:r>
            <a:endParaRPr lang="en-IN"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1682152"/>
            <a:ext cx="9296400" cy="3502324"/>
          </a:xfrm>
        </p:spPr>
        <p:txBody>
          <a:bodyPr>
            <a:normAutofit/>
          </a:bodyPr>
          <a:lstStyle/>
          <a:p>
            <a:pPr marL="285750" indent="-285750" algn="l">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There are many solutions proposed for the concerned problem and each one have some advantage over others. </a:t>
            </a:r>
          </a:p>
          <a:p>
            <a:pPr marL="285750" indent="-285750" algn="l">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Presently tracking system is introduced in vehicles to avoid accidents and save people’s life. </a:t>
            </a:r>
          </a:p>
          <a:p>
            <a:pPr marL="285750" indent="-285750" algn="l">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They have used microcontroller for this purpose. But the existing systems are available only in high-end vehicles, because the monitoring system is expensive</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5A23F54A-7961-4E85-A1AD-4E1CAE70179C}"/>
              </a:ext>
            </a:extLst>
          </p:cNvPr>
          <p:cNvCxnSpPr>
            <a:cxnSpLocks/>
          </p:cNvCxnSpPr>
          <p:nvPr/>
        </p:nvCxnSpPr>
        <p:spPr>
          <a:xfrm flipV="1">
            <a:off x="1371600" y="1369329"/>
            <a:ext cx="9204385" cy="245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298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43464"/>
            <a:ext cx="9296400" cy="767751"/>
          </a:xfrm>
        </p:spPr>
        <p:txBody>
          <a:bodyPr>
            <a:normAutofit/>
          </a:bodyPr>
          <a:lstStyle/>
          <a:p>
            <a:pPr algn="l"/>
            <a:r>
              <a:rPr lang="en-US" sz="3200" b="1" dirty="0">
                <a:latin typeface="Times New Roman" panose="02020603050405020304" pitchFamily="18" charset="0"/>
                <a:cs typeface="Times New Roman" panose="02020603050405020304" pitchFamily="18" charset="0"/>
              </a:rPr>
              <a:t>Limitations of Existing methods</a:t>
            </a:r>
            <a:endParaRPr lang="en-IN"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1682152"/>
            <a:ext cx="9296400" cy="3502324"/>
          </a:xfrm>
        </p:spPr>
        <p:txBody>
          <a:bodyPr>
            <a:normAutofit/>
          </a:bodyPr>
          <a:lstStyle/>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The live system can’t work if any of the following occur at the time of the crash: </a:t>
            </a:r>
          </a:p>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phone is disconnected or damaged. </a:t>
            </a:r>
          </a:p>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No GPS signal at the time of the crash. </a:t>
            </a:r>
          </a:p>
          <a:p>
            <a:pPr marL="342900" indent="-342900"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Insufficient cellular signal to upload crash details</a:t>
            </a:r>
          </a:p>
          <a:p>
            <a:pPr algn="l"/>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986C03E-5BC2-BD2C-7218-3B662CF919C2}"/>
              </a:ext>
            </a:extLst>
          </p:cNvPr>
          <p:cNvSpPr/>
          <p:nvPr/>
        </p:nvSpPr>
        <p:spPr>
          <a:xfrm>
            <a:off x="586596" y="250166"/>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5A23F54A-7961-4E85-A1AD-4E1CAE70179C}"/>
              </a:ext>
            </a:extLst>
          </p:cNvPr>
          <p:cNvCxnSpPr>
            <a:cxnSpLocks/>
          </p:cNvCxnSpPr>
          <p:nvPr/>
        </p:nvCxnSpPr>
        <p:spPr>
          <a:xfrm flipV="1">
            <a:off x="1371600" y="1369329"/>
            <a:ext cx="9204385" cy="24517"/>
          </a:xfrm>
          <a:prstGeom prst="line">
            <a:avLst/>
          </a:prstGeom>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94468079-46C1-5556-5066-1E0C110B8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1427" y="3726611"/>
            <a:ext cx="3899139" cy="258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296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b="1">
                <a:latin typeface="Times New Roman" panose="02020603050405020304" pitchFamily="18" charset="0"/>
                <a:cs typeface="Times New Roman" panose="02020603050405020304" pitchFamily="18" charset="0"/>
              </a:rPr>
              <a:t>Proposed system</a:t>
            </a:r>
            <a:endParaRPr lang="en-IN" sz="32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5A23F54A-7961-4E85-A1AD-4E1CAE70179C}"/>
              </a:ext>
            </a:extLst>
          </p:cNvPr>
          <p:cNvCxnSpPr>
            <a:cxnSpLocks/>
          </p:cNvCxnSpPr>
          <p:nvPr/>
        </p:nvCxnSpPr>
        <p:spPr>
          <a:xfrm flipV="1">
            <a:off x="1371600" y="1369329"/>
            <a:ext cx="9204385" cy="24517"/>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Content Placeholder 13">
            <a:extLst>
              <a:ext uri="{FF2B5EF4-FFF2-40B4-BE49-F238E27FC236}">
                <a16:creationId xmlns:a16="http://schemas.microsoft.com/office/drawing/2014/main" id="{C9E271FC-614A-7348-B2A3-0BBC5714038E}"/>
              </a:ext>
            </a:extLst>
          </p:cNvPr>
          <p:cNvPicPr>
            <a:picLocks noGrp="1"/>
          </p:cNvPicPr>
          <p:nvPr>
            <p:ph idx="1"/>
          </p:nvPr>
        </p:nvPicPr>
        <p:blipFill>
          <a:blip r:embed="rId2"/>
          <a:stretch>
            <a:fillRect/>
          </a:stretch>
        </p:blipFill>
        <p:spPr>
          <a:xfrm>
            <a:off x="1798320" y="1930400"/>
            <a:ext cx="8777665" cy="4287520"/>
          </a:xfrm>
          <a:prstGeom prst="rect">
            <a:avLst/>
          </a:prstGeom>
        </p:spPr>
      </p:pic>
      <p:sp>
        <p:nvSpPr>
          <p:cNvPr id="15" name="Arrow: Down 14">
            <a:extLst>
              <a:ext uri="{FF2B5EF4-FFF2-40B4-BE49-F238E27FC236}">
                <a16:creationId xmlns:a16="http://schemas.microsoft.com/office/drawing/2014/main" id="{183254EE-BAFB-41FC-D436-70901395FB12}"/>
              </a:ext>
            </a:extLst>
          </p:cNvPr>
          <p:cNvSpPr/>
          <p:nvPr/>
        </p:nvSpPr>
        <p:spPr>
          <a:xfrm rot="16200000">
            <a:off x="4439921" y="5472863"/>
            <a:ext cx="375920" cy="393969"/>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503F4770-8847-64F6-06A4-FA502E4D7BFF}"/>
              </a:ext>
            </a:extLst>
          </p:cNvPr>
          <p:cNvSpPr/>
          <p:nvPr/>
        </p:nvSpPr>
        <p:spPr>
          <a:xfrm>
            <a:off x="7347857" y="5488671"/>
            <a:ext cx="468086" cy="335186"/>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589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43464"/>
            <a:ext cx="9296400" cy="767751"/>
          </a:xfrm>
        </p:spPr>
        <p:txBody>
          <a:bodyPr>
            <a:normAutofit/>
          </a:bodyPr>
          <a:lstStyle/>
          <a:p>
            <a:pPr algn="l"/>
            <a:r>
              <a:rPr lang="en-IN" sz="3200" b="1" dirty="0">
                <a:latin typeface="Times New Roman" panose="02020603050405020304" pitchFamily="18" charset="0"/>
                <a:cs typeface="Times New Roman" panose="02020603050405020304" pitchFamily="18" charset="0"/>
              </a:rPr>
              <a:t>Working Principle</a:t>
            </a:r>
          </a:p>
        </p:txBody>
      </p:sp>
      <p:sp>
        <p:nvSpPr>
          <p:cNvPr id="3" name="Subtitle 2"/>
          <p:cNvSpPr>
            <a:spLocks noGrp="1"/>
          </p:cNvSpPr>
          <p:nvPr>
            <p:ph type="subTitle" idx="1"/>
          </p:nvPr>
        </p:nvSpPr>
        <p:spPr>
          <a:xfrm>
            <a:off x="1371600" y="1677838"/>
            <a:ext cx="5762445" cy="3502324"/>
          </a:xfrm>
        </p:spPr>
        <p:txBody>
          <a:bodyPr>
            <a:normAutofit/>
          </a:bodyPr>
          <a:lstStyle/>
          <a:p>
            <a:pPr marL="342900" indent="-342900" algn="jus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Whenever the vehicle meet with an accident an alert message will be sent to pre-coded contact number along with the current GPS location of vehicle. Global Positioning System (GPS) is used to identify the location of the vehicle. GSM is used to inform the exact vehicular location to the pre-coded numbers. Message will give longitude and latitude values</a:t>
            </a:r>
            <a:r>
              <a:rPr lang="en-US" sz="2200" dirty="0">
                <a:latin typeface="Times New Roman" panose="02020603050405020304" pitchFamily="18" charset="0"/>
                <a:cs typeface="Times New Roman" panose="02020603050405020304" pitchFamily="18" charset="0"/>
              </a:rPr>
              <a:t>. </a:t>
            </a:r>
          </a:p>
          <a:p>
            <a:pPr algn="l"/>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5A23F54A-7961-4E85-A1AD-4E1CAE70179C}"/>
              </a:ext>
            </a:extLst>
          </p:cNvPr>
          <p:cNvCxnSpPr>
            <a:cxnSpLocks/>
          </p:cNvCxnSpPr>
          <p:nvPr/>
        </p:nvCxnSpPr>
        <p:spPr>
          <a:xfrm flipV="1">
            <a:off x="1371600" y="1369329"/>
            <a:ext cx="9204385" cy="24517"/>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8123BE84-C4BD-941E-7AB0-A24E33080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0694" y="1767279"/>
            <a:ext cx="4045788" cy="3323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268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1572</TotalTime>
  <Words>1023</Words>
  <Application>Microsoft Office PowerPoint</Application>
  <PresentationFormat>Widescreen</PresentationFormat>
  <Paragraphs>77</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Calibri</vt:lpstr>
      <vt:lpstr>Calibri Light</vt:lpstr>
      <vt:lpstr>Courier New</vt:lpstr>
      <vt:lpstr>ff1</vt:lpstr>
      <vt:lpstr>ff2</vt:lpstr>
      <vt:lpstr>Source Sans Pro</vt:lpstr>
      <vt:lpstr>times</vt:lpstr>
      <vt:lpstr>Times New Roman</vt:lpstr>
      <vt:lpstr>Wingdings</vt:lpstr>
      <vt:lpstr>Office Theme</vt:lpstr>
      <vt:lpstr>Automatic Vehicle Accident Detection and  Messaging System Using GSM and GPS Module</vt:lpstr>
      <vt:lpstr>CONTENTS</vt:lpstr>
      <vt:lpstr>Objective</vt:lpstr>
      <vt:lpstr>Introduction</vt:lpstr>
      <vt:lpstr>Abstract</vt:lpstr>
      <vt:lpstr>Existing methods</vt:lpstr>
      <vt:lpstr>Limitations of Existing methods</vt:lpstr>
      <vt:lpstr>Proposed system</vt:lpstr>
      <vt:lpstr>Working Principle</vt:lpstr>
      <vt:lpstr>Block Diagram:</vt:lpstr>
      <vt:lpstr>Arduino UNO</vt:lpstr>
      <vt:lpstr>GPS module</vt:lpstr>
      <vt:lpstr>PowerPoint Presentation</vt:lpstr>
      <vt:lpstr>Speed Sensor:</vt:lpstr>
      <vt:lpstr>LCD Display:</vt:lpstr>
      <vt:lpstr>Signal Flow Diagram:</vt:lpstr>
      <vt:lpstr>Software Description:</vt:lpstr>
      <vt:lpstr>Advantages:</vt:lpstr>
      <vt:lpstr>Applications:</vt:lpstr>
      <vt:lpstr>Result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OBJECTS USING GLOVE FOR BLIND</dc:title>
  <dc:creator>vemula varshitha</dc:creator>
  <cp:lastModifiedBy>satish chowdary</cp:lastModifiedBy>
  <cp:revision>31</cp:revision>
  <dcterms:created xsi:type="dcterms:W3CDTF">2022-09-07T04:44:00Z</dcterms:created>
  <dcterms:modified xsi:type="dcterms:W3CDTF">2023-11-09T12:13:18Z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4B6094AFEE374EC8B1D13FF1A1230605_12</vt:lpwstr>
  </property>
  <property fmtid="{D5CDD505-2E9C-101B-9397-08002B2CF9AE}" pid="3" name="KSOProductBuildVer">
    <vt:lpwstr>1033-12.2.0.13193</vt:lpwstr>
  </property>
</Properties>
</file>