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81" r:id="rId4"/>
    <p:sldId id="282" r:id="rId5"/>
    <p:sldId id="283" r:id="rId6"/>
    <p:sldId id="284" r:id="rId7"/>
    <p:sldId id="285" r:id="rId8"/>
    <p:sldId id="286" r:id="rId9"/>
    <p:sldId id="288" r:id="rId10"/>
    <p:sldId id="289" r:id="rId11"/>
    <p:sldId id="291" r:id="rId12"/>
    <p:sldId id="292" r:id="rId13"/>
    <p:sldId id="293" r:id="rId14"/>
    <p:sldId id="294" r:id="rId15"/>
    <p:sldId id="290" r:id="rId16"/>
    <p:sldId id="295" r:id="rId17"/>
    <p:sldId id="296" r:id="rId18"/>
    <p:sldId id="297"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62"/>
  </p:normalViewPr>
  <p:slideViewPr>
    <p:cSldViewPr snapToGrid="0" snapToObjects="1">
      <p:cViewPr varScale="1">
        <p:scale>
          <a:sx n="153" d="100"/>
          <a:sy n="15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E241-82C0-1846-864F-5523413D41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87FE12-5604-EC46-A8B9-BCB039987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368BEBB-0D5C-EF41-B835-A2AD16792835}"/>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5" name="Footer Placeholder 4">
            <a:extLst>
              <a:ext uri="{FF2B5EF4-FFF2-40B4-BE49-F238E27FC236}">
                <a16:creationId xmlns:a16="http://schemas.microsoft.com/office/drawing/2014/main" id="{D592ED7A-1A31-9B42-AE0C-319886CD1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481B3-7BB4-7B42-B114-E68C3B387D2F}"/>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427462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FAE9-DC78-E845-98DE-7CB1E7D180E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9534FE-5553-0841-865C-50C95C9C83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C01C46-737F-D449-8CBF-E0D79ADA5FBC}"/>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5" name="Footer Placeholder 4">
            <a:extLst>
              <a:ext uri="{FF2B5EF4-FFF2-40B4-BE49-F238E27FC236}">
                <a16:creationId xmlns:a16="http://schemas.microsoft.com/office/drawing/2014/main" id="{D40F3D5D-297D-CB45-9EEF-248F00019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CF7FC-F685-894F-A97A-25FCCAF7A318}"/>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420009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C7B7E-CB78-BD44-895B-5568BA0873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3CFC64-0BF4-8B46-9EB8-8E2BFB6D8D9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281CF-FDE9-0943-9B65-5B870D1FCF00}"/>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5" name="Footer Placeholder 4">
            <a:extLst>
              <a:ext uri="{FF2B5EF4-FFF2-40B4-BE49-F238E27FC236}">
                <a16:creationId xmlns:a16="http://schemas.microsoft.com/office/drawing/2014/main" id="{9C63EFDE-E6AD-2D43-9EF9-F4B96C42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36543-2E39-F240-86D7-9FB96B64F51F}"/>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77707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7BD4-DBF5-5744-A794-ECB6854FAD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06E062-351B-7F45-8498-1544CF073A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5A4F71-98CE-CC47-A90B-7015351D1A79}"/>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5" name="Footer Placeholder 4">
            <a:extLst>
              <a:ext uri="{FF2B5EF4-FFF2-40B4-BE49-F238E27FC236}">
                <a16:creationId xmlns:a16="http://schemas.microsoft.com/office/drawing/2014/main" id="{07D5B396-A0A4-5D42-9FD8-EE761DD87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5CD8F-D9B6-C448-9651-3EA68CDBC15C}"/>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183326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E27F-5161-014D-9F18-9F112C06B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99DBBAF-A782-FE4A-B003-3B2B09C16B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B8D408-75BC-6C43-BEDC-221147C73CD1}"/>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5" name="Footer Placeholder 4">
            <a:extLst>
              <a:ext uri="{FF2B5EF4-FFF2-40B4-BE49-F238E27FC236}">
                <a16:creationId xmlns:a16="http://schemas.microsoft.com/office/drawing/2014/main" id="{A59CF3D1-452F-214E-AB4D-89FF6DC64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D7CE7-3622-D743-BEFE-E3B9BA1E6EA0}"/>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661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AB8C-4D6C-564A-8155-5B538014FD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D2C3BC4-382A-214A-8E20-FBD30B11E8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5686726-7D53-FD41-9D30-8E4334A11F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3645B98-64C7-D240-A077-08F39B7910B2}"/>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6" name="Footer Placeholder 5">
            <a:extLst>
              <a:ext uri="{FF2B5EF4-FFF2-40B4-BE49-F238E27FC236}">
                <a16:creationId xmlns:a16="http://schemas.microsoft.com/office/drawing/2014/main" id="{9146FDAC-01AC-9546-80C3-C7F8F4AF5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FDAED-E120-A447-B320-8CD3EEE8C958}"/>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11194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7762-13B0-AA46-8FAE-5566C362F8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78BC23-55A3-9841-9F61-7B80F73A9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7D16B4C-67FD-294E-B98D-1BAD7D7F19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684692B-8972-D04D-807A-959869169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1E3ED4-28C7-A641-8D51-9C925B1727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8E62248-4C73-704D-9FB7-89D88B76EB2D}"/>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8" name="Footer Placeholder 7">
            <a:extLst>
              <a:ext uri="{FF2B5EF4-FFF2-40B4-BE49-F238E27FC236}">
                <a16:creationId xmlns:a16="http://schemas.microsoft.com/office/drawing/2014/main" id="{DB423996-547D-794D-AB24-5331D950FD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03561-4CD3-164D-93CC-D19C315E27F5}"/>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211248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B662-C297-7B48-891C-BD634EEFB9D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EB195F-72B9-FE43-A752-9D211FFA626E}"/>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4" name="Footer Placeholder 3">
            <a:extLst>
              <a:ext uri="{FF2B5EF4-FFF2-40B4-BE49-F238E27FC236}">
                <a16:creationId xmlns:a16="http://schemas.microsoft.com/office/drawing/2014/main" id="{A51FA8B6-24BB-1C44-AEBE-5F2A389947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7E831A-5D02-E147-B38F-AE25DD74018A}"/>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378656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63080-C913-D044-BDF6-1568D083F208}"/>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3" name="Footer Placeholder 2">
            <a:extLst>
              <a:ext uri="{FF2B5EF4-FFF2-40B4-BE49-F238E27FC236}">
                <a16:creationId xmlns:a16="http://schemas.microsoft.com/office/drawing/2014/main" id="{9FD98CD4-3886-C643-A45F-E10BD0C89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6F844A-29FE-5D42-99FF-FE7C5A794B89}"/>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144934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DA02-331A-A94C-979F-F54B98E930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8C1AA63-B69C-B149-8FC1-D1151E9FD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5C7C0FA-0411-7A4F-9852-C03107A11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405D4B-7B5F-2945-BEA5-68C00C1FA863}"/>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6" name="Footer Placeholder 5">
            <a:extLst>
              <a:ext uri="{FF2B5EF4-FFF2-40B4-BE49-F238E27FC236}">
                <a16:creationId xmlns:a16="http://schemas.microsoft.com/office/drawing/2014/main" id="{C41A2488-0538-224D-BBD3-9B8538D03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14863-CBC3-0245-81BB-CCFBE0D38D42}"/>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207032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0290-62CB-4E4A-8EB1-CFC569930C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08DA4FF-4447-7B4A-8E38-21274341A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C2FD9C-E28B-B248-8D00-F6FDC0C0E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240339-4B39-A843-81FB-FBBFF7639A5D}"/>
              </a:ext>
            </a:extLst>
          </p:cNvPr>
          <p:cNvSpPr>
            <a:spLocks noGrp="1"/>
          </p:cNvSpPr>
          <p:nvPr>
            <p:ph type="dt" sz="half" idx="10"/>
          </p:nvPr>
        </p:nvSpPr>
        <p:spPr/>
        <p:txBody>
          <a:bodyPr/>
          <a:lstStyle/>
          <a:p>
            <a:fld id="{D6F84DA0-7396-CB48-94EE-ACFD94D81646}" type="datetimeFigureOut">
              <a:rPr lang="en-US" smtClean="0"/>
              <a:t>2/27/22</a:t>
            </a:fld>
            <a:endParaRPr lang="en-US"/>
          </a:p>
        </p:txBody>
      </p:sp>
      <p:sp>
        <p:nvSpPr>
          <p:cNvPr id="6" name="Footer Placeholder 5">
            <a:extLst>
              <a:ext uri="{FF2B5EF4-FFF2-40B4-BE49-F238E27FC236}">
                <a16:creationId xmlns:a16="http://schemas.microsoft.com/office/drawing/2014/main" id="{90BDD5C9-55ED-4241-A87E-D6A319566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6FA9F-87AA-3F4E-B4D3-BFBB76348752}"/>
              </a:ext>
            </a:extLst>
          </p:cNvPr>
          <p:cNvSpPr>
            <a:spLocks noGrp="1"/>
          </p:cNvSpPr>
          <p:nvPr>
            <p:ph type="sldNum" sz="quarter" idx="12"/>
          </p:nvPr>
        </p:nvSpPr>
        <p:spPr/>
        <p:txBody>
          <a:bodyPr/>
          <a:lstStyle/>
          <a:p>
            <a:fld id="{A86845FA-25A1-CB4B-9CE3-A90971FABDE4}" type="slidenum">
              <a:rPr lang="en-US" smtClean="0"/>
              <a:t>‹#›</a:t>
            </a:fld>
            <a:endParaRPr lang="en-US"/>
          </a:p>
        </p:txBody>
      </p:sp>
    </p:spTree>
    <p:extLst>
      <p:ext uri="{BB962C8B-B14F-4D97-AF65-F5344CB8AC3E}">
        <p14:creationId xmlns:p14="http://schemas.microsoft.com/office/powerpoint/2010/main" val="259831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13573-4C41-194E-A2EB-6C9D81307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9E5DA8-E46E-CE43-8465-38AB79A5C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EF3526-9CE2-4742-96D0-46CB49F8B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84DA0-7396-CB48-94EE-ACFD94D81646}" type="datetimeFigureOut">
              <a:rPr lang="en-US" smtClean="0"/>
              <a:t>2/27/22</a:t>
            </a:fld>
            <a:endParaRPr lang="en-US"/>
          </a:p>
        </p:txBody>
      </p:sp>
      <p:sp>
        <p:nvSpPr>
          <p:cNvPr id="5" name="Footer Placeholder 4">
            <a:extLst>
              <a:ext uri="{FF2B5EF4-FFF2-40B4-BE49-F238E27FC236}">
                <a16:creationId xmlns:a16="http://schemas.microsoft.com/office/drawing/2014/main" id="{5299E65B-58B6-FA42-9414-26EE4824E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A705BA-9731-C941-BC6D-9F29B3387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845FA-25A1-CB4B-9CE3-A90971FABDE4}" type="slidenum">
              <a:rPr lang="en-US" smtClean="0"/>
              <a:t>‹#›</a:t>
            </a:fld>
            <a:endParaRPr lang="en-US"/>
          </a:p>
        </p:txBody>
      </p:sp>
    </p:spTree>
    <p:extLst>
      <p:ext uri="{BB962C8B-B14F-4D97-AF65-F5344CB8AC3E}">
        <p14:creationId xmlns:p14="http://schemas.microsoft.com/office/powerpoint/2010/main" val="150633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mdpi.com/jmse/jmse-09-00496/article_deploy/html/images/jmse-09-00496-g001.png" TargetMode="External"/><Relationship Id="rId3" Type="http://schemas.openxmlformats.org/officeDocument/2006/relationships/hyperlink" Target="https://www.analyticsvidhya.com/blog/2021/03/introduction-to-long-short-term-memory-lstm/" TargetMode="External"/><Relationship Id="rId7" Type="http://schemas.openxmlformats.org/officeDocument/2006/relationships/hyperlink" Target="https://rohitgr7.github.io/content/images/2019/03/Screenshot-from-2019-03-27-23-09-47-1.png" TargetMode="External"/><Relationship Id="rId2" Type="http://schemas.openxmlformats.org/officeDocument/2006/relationships/hyperlink" Target="https://colah.github.io/posts/2015-08-Understanding-LSTMs/" TargetMode="External"/><Relationship Id="rId1" Type="http://schemas.openxmlformats.org/officeDocument/2006/relationships/slideLayout" Target="../slideLayouts/slideLayout7.xml"/><Relationship Id="rId6" Type="http://schemas.openxmlformats.org/officeDocument/2006/relationships/hyperlink" Target="https://medium.com/tech-break/recurrent-neural-network-and-long-term-dependencies-e21773defd92" TargetMode="External"/><Relationship Id="rId5" Type="http://schemas.openxmlformats.org/officeDocument/2006/relationships/hyperlink" Target="https://www.analyticsvidhya.com/blog/2021/05/bitcoin-price-prediction-using-recurrent-neural-networks-and-lstm/" TargetMode="External"/><Relationship Id="rId4" Type="http://schemas.openxmlformats.org/officeDocument/2006/relationships/hyperlink" Target="https://lightgbm.readthedocs.io/en/lates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8237-5872-E943-B99D-C3F99F63B387}"/>
              </a:ext>
            </a:extLst>
          </p:cNvPr>
          <p:cNvSpPr>
            <a:spLocks noGrp="1"/>
          </p:cNvSpPr>
          <p:nvPr>
            <p:ph type="ctrTitle"/>
          </p:nvPr>
        </p:nvSpPr>
        <p:spPr>
          <a:xfrm>
            <a:off x="2028092" y="248140"/>
            <a:ext cx="7971692" cy="1007332"/>
          </a:xfrm>
        </p:spPr>
        <p:txBody>
          <a:bodyPr>
            <a:normAutofit fontScale="90000"/>
          </a:bodyPr>
          <a:lstStyle/>
          <a:p>
            <a:r>
              <a:rPr lang="en-US" dirty="0">
                <a:latin typeface="Microsoft New Tai Lue" panose="020B0502040204020203" pitchFamily="34" charset="0"/>
                <a:ea typeface="Verdana" panose="020B0604030504040204" pitchFamily="34" charset="0"/>
                <a:cs typeface="Microsoft New Tai Lue" panose="020B0502040204020203" pitchFamily="34" charset="0"/>
              </a:rPr>
              <a:t>Description of Methods</a:t>
            </a:r>
          </a:p>
        </p:txBody>
      </p:sp>
      <p:pic>
        <p:nvPicPr>
          <p:cNvPr id="5" name="Picture 4">
            <a:extLst>
              <a:ext uri="{FF2B5EF4-FFF2-40B4-BE49-F238E27FC236}">
                <a16:creationId xmlns:a16="http://schemas.microsoft.com/office/drawing/2014/main" id="{6A899275-C1BF-CE40-B405-233ECD2E708F}"/>
              </a:ext>
            </a:extLst>
          </p:cNvPr>
          <p:cNvPicPr>
            <a:picLocks noChangeAspect="1"/>
          </p:cNvPicPr>
          <p:nvPr/>
        </p:nvPicPr>
        <p:blipFill>
          <a:blip r:embed="rId2"/>
          <a:stretch>
            <a:fillRect/>
          </a:stretch>
        </p:blipFill>
        <p:spPr>
          <a:xfrm>
            <a:off x="1754997" y="1343269"/>
            <a:ext cx="9041957" cy="5100591"/>
          </a:xfrm>
          <a:prstGeom prst="rect">
            <a:avLst/>
          </a:prstGeom>
        </p:spPr>
      </p:pic>
    </p:spTree>
    <p:extLst>
      <p:ext uri="{BB962C8B-B14F-4D97-AF65-F5344CB8AC3E}">
        <p14:creationId xmlns:p14="http://schemas.microsoft.com/office/powerpoint/2010/main" val="119669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34FBB-54EF-0946-9EA6-3DADACCFF385}"/>
              </a:ext>
            </a:extLst>
          </p:cNvPr>
          <p:cNvSpPr txBox="1"/>
          <p:nvPr/>
        </p:nvSpPr>
        <p:spPr>
          <a:xfrm>
            <a:off x="606174" y="698643"/>
            <a:ext cx="3306259" cy="523220"/>
          </a:xfrm>
          <a:prstGeom prst="rect">
            <a:avLst/>
          </a:prstGeom>
          <a:solidFill>
            <a:schemeClr val="accent1">
              <a:lumMod val="75000"/>
            </a:schemeClr>
          </a:solidFill>
        </p:spPr>
        <p:txBody>
          <a:bodyPr wrap="square" rtlCol="0">
            <a:spAutoFit/>
          </a:bodyPr>
          <a:lstStyle/>
          <a:p>
            <a:r>
              <a:rPr lang="en-US" sz="2800" b="1" dirty="0">
                <a:solidFill>
                  <a:schemeClr val="bg1"/>
                </a:solidFill>
              </a:rPr>
              <a:t> LSTM-Architecture</a:t>
            </a:r>
          </a:p>
        </p:txBody>
      </p:sp>
      <p:sp>
        <p:nvSpPr>
          <p:cNvPr id="4" name="TextBox 3">
            <a:extLst>
              <a:ext uri="{FF2B5EF4-FFF2-40B4-BE49-F238E27FC236}">
                <a16:creationId xmlns:a16="http://schemas.microsoft.com/office/drawing/2014/main" id="{FD76125A-3E5D-A04A-910B-AB7A09A95E92}"/>
              </a:ext>
            </a:extLst>
          </p:cNvPr>
          <p:cNvSpPr txBox="1"/>
          <p:nvPr/>
        </p:nvSpPr>
        <p:spPr>
          <a:xfrm>
            <a:off x="449705" y="1678898"/>
            <a:ext cx="5646295" cy="2862322"/>
          </a:xfrm>
          <a:prstGeom prst="rect">
            <a:avLst/>
          </a:prstGeom>
          <a:noFill/>
        </p:spPr>
        <p:txBody>
          <a:bodyPr wrap="square" rtlCol="0">
            <a:spAutoFit/>
          </a:bodyPr>
          <a:lstStyle/>
          <a:p>
            <a:r>
              <a:rPr lang="en-IN" dirty="0"/>
              <a:t>The LSTM  consists of three parts, and each part performs an individual function.</a:t>
            </a:r>
          </a:p>
          <a:p>
            <a:endParaRPr lang="en-IN" dirty="0"/>
          </a:p>
          <a:p>
            <a:r>
              <a:rPr lang="en-IN" dirty="0"/>
              <a:t>These three parts of an LSTM cell are known as gates.</a:t>
            </a:r>
          </a:p>
          <a:p>
            <a:endParaRPr lang="en-IN" dirty="0"/>
          </a:p>
          <a:p>
            <a:r>
              <a:rPr lang="en-IN" dirty="0"/>
              <a:t>The first part is called </a:t>
            </a:r>
            <a:r>
              <a:rPr lang="en-IN" b="1" dirty="0">
                <a:solidFill>
                  <a:schemeClr val="accent2"/>
                </a:solidFill>
              </a:rPr>
              <a:t>Forget gate.</a:t>
            </a:r>
          </a:p>
          <a:p>
            <a:endParaRPr lang="en-IN" b="1" dirty="0"/>
          </a:p>
          <a:p>
            <a:r>
              <a:rPr lang="en-IN" dirty="0"/>
              <a:t>The</a:t>
            </a:r>
            <a:r>
              <a:rPr lang="en-IN" b="1" dirty="0"/>
              <a:t> </a:t>
            </a:r>
            <a:r>
              <a:rPr lang="en-IN" dirty="0"/>
              <a:t>second part is known as </a:t>
            </a:r>
            <a:r>
              <a:rPr lang="en-IN" b="1" dirty="0">
                <a:solidFill>
                  <a:schemeClr val="accent2"/>
                </a:solidFill>
              </a:rPr>
              <a:t>the Input gate</a:t>
            </a:r>
            <a:r>
              <a:rPr lang="en-IN" dirty="0">
                <a:solidFill>
                  <a:schemeClr val="accent2"/>
                </a:solidFill>
              </a:rPr>
              <a:t> </a:t>
            </a:r>
            <a:r>
              <a:rPr lang="en-IN" dirty="0"/>
              <a:t>and </a:t>
            </a:r>
          </a:p>
          <a:p>
            <a:endParaRPr lang="en-IN" dirty="0"/>
          </a:p>
          <a:p>
            <a:r>
              <a:rPr lang="en-IN" dirty="0"/>
              <a:t>The last one is </a:t>
            </a:r>
            <a:r>
              <a:rPr lang="en-IN" b="1" dirty="0">
                <a:solidFill>
                  <a:schemeClr val="accent2"/>
                </a:solidFill>
              </a:rPr>
              <a:t>the Output gate</a:t>
            </a:r>
            <a:r>
              <a:rPr lang="en-IN" dirty="0">
                <a:solidFill>
                  <a:schemeClr val="accent2"/>
                </a:solidFill>
              </a:rPr>
              <a:t>.</a:t>
            </a:r>
            <a:endParaRPr lang="en-US" dirty="0">
              <a:solidFill>
                <a:schemeClr val="accent2"/>
              </a:solidFill>
            </a:endParaRPr>
          </a:p>
        </p:txBody>
      </p:sp>
      <p:pic>
        <p:nvPicPr>
          <p:cNvPr id="6148" name="Picture 4" descr="LSTM gates">
            <a:extLst>
              <a:ext uri="{FF2B5EF4-FFF2-40B4-BE49-F238E27FC236}">
                <a16:creationId xmlns:a16="http://schemas.microsoft.com/office/drawing/2014/main" id="{B837D396-9600-8646-93DA-621891BD6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182" y="698643"/>
            <a:ext cx="5005818" cy="222480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STM memory">
            <a:extLst>
              <a:ext uri="{FF2B5EF4-FFF2-40B4-BE49-F238E27FC236}">
                <a16:creationId xmlns:a16="http://schemas.microsoft.com/office/drawing/2014/main" id="{E8EBF2B8-B275-324F-BFB1-BD139670B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027" y="2992581"/>
            <a:ext cx="5061973" cy="210254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nformation along with all the timestamps">
            <a:extLst>
              <a:ext uri="{FF2B5EF4-FFF2-40B4-BE49-F238E27FC236}">
                <a16:creationId xmlns:a16="http://schemas.microsoft.com/office/drawing/2014/main" id="{D2FE9BD3-95EB-D948-92D0-6DF238D7E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545" y="4440933"/>
            <a:ext cx="4302910" cy="241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40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34FBB-54EF-0946-9EA6-3DADACCFF385}"/>
              </a:ext>
            </a:extLst>
          </p:cNvPr>
          <p:cNvSpPr txBox="1"/>
          <p:nvPr/>
        </p:nvSpPr>
        <p:spPr>
          <a:xfrm>
            <a:off x="284813" y="520396"/>
            <a:ext cx="3306259" cy="584775"/>
          </a:xfrm>
          <a:prstGeom prst="rect">
            <a:avLst/>
          </a:prstGeom>
          <a:noFill/>
        </p:spPr>
        <p:txBody>
          <a:bodyPr wrap="square" rtlCol="0">
            <a:spAutoFit/>
          </a:bodyPr>
          <a:lstStyle/>
          <a:p>
            <a:r>
              <a:rPr lang="en-US" sz="3200" b="1" dirty="0">
                <a:solidFill>
                  <a:schemeClr val="accent1">
                    <a:lumMod val="75000"/>
                  </a:schemeClr>
                </a:solidFill>
              </a:rPr>
              <a:t> Forget gate layer</a:t>
            </a:r>
          </a:p>
        </p:txBody>
      </p:sp>
      <p:sp>
        <p:nvSpPr>
          <p:cNvPr id="4" name="TextBox 3">
            <a:extLst>
              <a:ext uri="{FF2B5EF4-FFF2-40B4-BE49-F238E27FC236}">
                <a16:creationId xmlns:a16="http://schemas.microsoft.com/office/drawing/2014/main" id="{FD76125A-3E5D-A04A-910B-AB7A09A95E92}"/>
              </a:ext>
            </a:extLst>
          </p:cNvPr>
          <p:cNvSpPr txBox="1"/>
          <p:nvPr/>
        </p:nvSpPr>
        <p:spPr>
          <a:xfrm>
            <a:off x="599607" y="3957402"/>
            <a:ext cx="6835515" cy="2585323"/>
          </a:xfrm>
          <a:prstGeom prst="rect">
            <a:avLst/>
          </a:prstGeom>
          <a:noFill/>
        </p:spPr>
        <p:txBody>
          <a:bodyPr wrap="square" rtlCol="0">
            <a:spAutoFit/>
          </a:bodyPr>
          <a:lstStyle/>
          <a:p>
            <a:r>
              <a:rPr lang="en-IN" dirty="0"/>
              <a:t>The first step in our LSTM is to decide what information we’re going to throw away from the cell state. </a:t>
            </a:r>
          </a:p>
          <a:p>
            <a:endParaRPr lang="en-IN" dirty="0"/>
          </a:p>
          <a:p>
            <a:r>
              <a:rPr lang="en-IN" dirty="0"/>
              <a:t>This decision is made by a sigmoid layer called the “forget gate layer.” It looks at </a:t>
            </a:r>
            <a:r>
              <a:rPr lang="en-IN" i="1" dirty="0"/>
              <a:t>ht</a:t>
            </a:r>
            <a:r>
              <a:rPr lang="en-IN" dirty="0"/>
              <a:t>−1 and </a:t>
            </a:r>
            <a:r>
              <a:rPr lang="en-IN" i="1" dirty="0" err="1"/>
              <a:t>xt</a:t>
            </a:r>
            <a:r>
              <a:rPr lang="en-IN" dirty="0"/>
              <a:t>, and outputs a number between 0 and 1 for each number in the cell state </a:t>
            </a:r>
            <a:r>
              <a:rPr lang="en-IN" i="1" dirty="0"/>
              <a:t>Ct</a:t>
            </a:r>
            <a:r>
              <a:rPr lang="en-IN" dirty="0"/>
              <a:t>−1. </a:t>
            </a:r>
          </a:p>
          <a:p>
            <a:endParaRPr lang="en-IN" dirty="0"/>
          </a:p>
          <a:p>
            <a:r>
              <a:rPr lang="en-IN" dirty="0"/>
              <a:t>A </a:t>
            </a:r>
            <a:r>
              <a:rPr lang="en-IN" b="1" dirty="0">
                <a:solidFill>
                  <a:schemeClr val="accent1"/>
                </a:solidFill>
              </a:rPr>
              <a:t>1</a:t>
            </a:r>
            <a:r>
              <a:rPr lang="en-IN" dirty="0"/>
              <a:t> represents “</a:t>
            </a:r>
            <a:r>
              <a:rPr lang="en-IN" b="1" dirty="0">
                <a:solidFill>
                  <a:schemeClr val="accent2"/>
                </a:solidFill>
              </a:rPr>
              <a:t>completely keep this</a:t>
            </a:r>
            <a:r>
              <a:rPr lang="en-IN" dirty="0"/>
              <a:t>” while a </a:t>
            </a:r>
            <a:r>
              <a:rPr lang="en-IN" b="1" dirty="0">
                <a:solidFill>
                  <a:schemeClr val="accent1"/>
                </a:solidFill>
              </a:rPr>
              <a:t>0</a:t>
            </a:r>
            <a:r>
              <a:rPr lang="en-IN" dirty="0"/>
              <a:t> represents “</a:t>
            </a:r>
            <a:r>
              <a:rPr lang="en-IN" b="1" dirty="0">
                <a:solidFill>
                  <a:schemeClr val="accent2"/>
                </a:solidFill>
              </a:rPr>
              <a:t>completely get rid of this.”</a:t>
            </a:r>
            <a:endParaRPr lang="en-US" b="1" dirty="0">
              <a:solidFill>
                <a:schemeClr val="accent2"/>
              </a:solidFill>
            </a:endParaRPr>
          </a:p>
        </p:txBody>
      </p:sp>
      <p:pic>
        <p:nvPicPr>
          <p:cNvPr id="9218" name="Picture 2">
            <a:extLst>
              <a:ext uri="{FF2B5EF4-FFF2-40B4-BE49-F238E27FC236}">
                <a16:creationId xmlns:a16="http://schemas.microsoft.com/office/drawing/2014/main" id="{58D6BD39-432E-274F-BD53-099D1C7B7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362" y="707292"/>
            <a:ext cx="11034412" cy="34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34FBB-54EF-0946-9EA6-3DADACCFF385}"/>
              </a:ext>
            </a:extLst>
          </p:cNvPr>
          <p:cNvSpPr txBox="1"/>
          <p:nvPr/>
        </p:nvSpPr>
        <p:spPr>
          <a:xfrm>
            <a:off x="284813" y="520396"/>
            <a:ext cx="3306259" cy="584775"/>
          </a:xfrm>
          <a:prstGeom prst="rect">
            <a:avLst/>
          </a:prstGeom>
          <a:noFill/>
        </p:spPr>
        <p:txBody>
          <a:bodyPr wrap="square" rtlCol="0">
            <a:spAutoFit/>
          </a:bodyPr>
          <a:lstStyle/>
          <a:p>
            <a:r>
              <a:rPr lang="en-US" sz="3200" b="1" dirty="0">
                <a:solidFill>
                  <a:schemeClr val="accent1">
                    <a:lumMod val="75000"/>
                  </a:schemeClr>
                </a:solidFill>
              </a:rPr>
              <a:t> Input gate layer</a:t>
            </a:r>
          </a:p>
        </p:txBody>
      </p:sp>
      <p:sp>
        <p:nvSpPr>
          <p:cNvPr id="4" name="TextBox 3">
            <a:extLst>
              <a:ext uri="{FF2B5EF4-FFF2-40B4-BE49-F238E27FC236}">
                <a16:creationId xmlns:a16="http://schemas.microsoft.com/office/drawing/2014/main" id="{FD76125A-3E5D-A04A-910B-AB7A09A95E92}"/>
              </a:ext>
            </a:extLst>
          </p:cNvPr>
          <p:cNvSpPr txBox="1"/>
          <p:nvPr/>
        </p:nvSpPr>
        <p:spPr>
          <a:xfrm>
            <a:off x="599607" y="3957402"/>
            <a:ext cx="6835515" cy="2585323"/>
          </a:xfrm>
          <a:prstGeom prst="rect">
            <a:avLst/>
          </a:prstGeom>
          <a:noFill/>
        </p:spPr>
        <p:txBody>
          <a:bodyPr wrap="square" rtlCol="0">
            <a:spAutoFit/>
          </a:bodyPr>
          <a:lstStyle/>
          <a:p>
            <a:r>
              <a:rPr lang="en-IN" dirty="0"/>
              <a:t>The next step is to decide what new information we’re going to store in the cell state. </a:t>
            </a:r>
          </a:p>
          <a:p>
            <a:endParaRPr lang="en-IN" dirty="0"/>
          </a:p>
          <a:p>
            <a:r>
              <a:rPr lang="en-IN" dirty="0"/>
              <a:t>This has two parts. </a:t>
            </a:r>
          </a:p>
          <a:p>
            <a:r>
              <a:rPr lang="en-IN" dirty="0"/>
              <a:t>First, </a:t>
            </a:r>
            <a:r>
              <a:rPr lang="en-IN" b="1" dirty="0">
                <a:solidFill>
                  <a:schemeClr val="accent2"/>
                </a:solidFill>
              </a:rPr>
              <a:t>a sigmoid layer</a:t>
            </a:r>
            <a:r>
              <a:rPr lang="en-IN" dirty="0"/>
              <a:t> called the “input gate layer” decides which values we’ll update.</a:t>
            </a:r>
          </a:p>
          <a:p>
            <a:endParaRPr lang="en-IN" dirty="0"/>
          </a:p>
          <a:p>
            <a:r>
              <a:rPr lang="en-IN" dirty="0"/>
              <a:t> Next, </a:t>
            </a:r>
            <a:r>
              <a:rPr lang="en-IN" b="1" dirty="0">
                <a:solidFill>
                  <a:schemeClr val="accent2"/>
                </a:solidFill>
              </a:rPr>
              <a:t>a tanh layer </a:t>
            </a:r>
            <a:r>
              <a:rPr lang="en-IN" dirty="0"/>
              <a:t>creates a vector of new candidate values, </a:t>
            </a:r>
            <a:r>
              <a:rPr lang="en-IN" i="1" dirty="0"/>
              <a:t>C</a:t>
            </a:r>
            <a:r>
              <a:rPr lang="en-IN" dirty="0"/>
              <a:t>̃ </a:t>
            </a:r>
            <a:r>
              <a:rPr lang="en-IN" i="1" dirty="0"/>
              <a:t>t</a:t>
            </a:r>
            <a:r>
              <a:rPr lang="en-IN" dirty="0"/>
              <a:t>, that could be added to the state.</a:t>
            </a:r>
            <a:endParaRPr lang="en-US" b="1" dirty="0">
              <a:solidFill>
                <a:schemeClr val="accent2"/>
              </a:solidFill>
            </a:endParaRPr>
          </a:p>
        </p:txBody>
      </p:sp>
      <p:pic>
        <p:nvPicPr>
          <p:cNvPr id="11266" name="Picture 2">
            <a:extLst>
              <a:ext uri="{FF2B5EF4-FFF2-40B4-BE49-F238E27FC236}">
                <a16:creationId xmlns:a16="http://schemas.microsoft.com/office/drawing/2014/main" id="{CE814BA7-6E98-0643-8E39-D28581222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679" y="704538"/>
            <a:ext cx="10505321" cy="324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16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183D9-95B9-7645-BF26-D4399278A662}"/>
              </a:ext>
            </a:extLst>
          </p:cNvPr>
          <p:cNvSpPr txBox="1"/>
          <p:nvPr/>
        </p:nvSpPr>
        <p:spPr>
          <a:xfrm>
            <a:off x="284813" y="520396"/>
            <a:ext cx="4467069" cy="584775"/>
          </a:xfrm>
          <a:prstGeom prst="rect">
            <a:avLst/>
          </a:prstGeom>
          <a:noFill/>
        </p:spPr>
        <p:txBody>
          <a:bodyPr wrap="square" rtlCol="0">
            <a:spAutoFit/>
          </a:bodyPr>
          <a:lstStyle/>
          <a:p>
            <a:r>
              <a:rPr lang="en-US" sz="3200" b="1" dirty="0">
                <a:solidFill>
                  <a:schemeClr val="accent1">
                    <a:lumMod val="75000"/>
                  </a:schemeClr>
                </a:solidFill>
              </a:rPr>
              <a:t> Update the old cell state </a:t>
            </a:r>
          </a:p>
        </p:txBody>
      </p:sp>
      <p:pic>
        <p:nvPicPr>
          <p:cNvPr id="12290" name="Picture 2">
            <a:extLst>
              <a:ext uri="{FF2B5EF4-FFF2-40B4-BE49-F238E27FC236}">
                <a16:creationId xmlns:a16="http://schemas.microsoft.com/office/drawing/2014/main" id="{2B3DB968-A5E9-7640-9E3D-6B0E91C67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350" y="520396"/>
            <a:ext cx="10451994" cy="3228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C31780-76CF-3D4D-AA67-EBB0632827F3}"/>
              </a:ext>
            </a:extLst>
          </p:cNvPr>
          <p:cNvSpPr txBox="1"/>
          <p:nvPr/>
        </p:nvSpPr>
        <p:spPr>
          <a:xfrm>
            <a:off x="284813" y="3567659"/>
            <a:ext cx="9393837" cy="2862322"/>
          </a:xfrm>
          <a:prstGeom prst="rect">
            <a:avLst/>
          </a:prstGeom>
          <a:noFill/>
        </p:spPr>
        <p:txBody>
          <a:bodyPr wrap="square" rtlCol="0">
            <a:spAutoFit/>
          </a:bodyPr>
          <a:lstStyle/>
          <a:p>
            <a:r>
              <a:rPr lang="en-IN" dirty="0"/>
              <a:t>We update the old cell state, </a:t>
            </a:r>
            <a:r>
              <a:rPr lang="en-IN" i="1" dirty="0"/>
              <a:t>Ct</a:t>
            </a:r>
            <a:r>
              <a:rPr lang="en-IN" dirty="0"/>
              <a:t>−1, into the new cell state </a:t>
            </a:r>
            <a:r>
              <a:rPr lang="en-IN" i="1" dirty="0"/>
              <a:t>Ct</a:t>
            </a:r>
            <a:r>
              <a:rPr lang="en-IN" dirty="0"/>
              <a:t>. </a:t>
            </a:r>
          </a:p>
          <a:p>
            <a:endParaRPr lang="en-IN" dirty="0"/>
          </a:p>
          <a:p>
            <a:r>
              <a:rPr lang="en-IN" dirty="0"/>
              <a:t>The previous steps already decided what to do, we just need to actually do it.</a:t>
            </a:r>
          </a:p>
          <a:p>
            <a:endParaRPr lang="en-IN" dirty="0"/>
          </a:p>
          <a:p>
            <a:r>
              <a:rPr lang="en-IN" dirty="0"/>
              <a:t>We multiply the old state by </a:t>
            </a:r>
            <a:r>
              <a:rPr lang="en-IN" i="1" dirty="0"/>
              <a:t>ft</a:t>
            </a:r>
            <a:r>
              <a:rPr lang="en-IN" dirty="0"/>
              <a:t>, forgetting the things we decided to forget earlier. </a:t>
            </a:r>
          </a:p>
          <a:p>
            <a:r>
              <a:rPr lang="en-IN" dirty="0"/>
              <a:t>Then we add </a:t>
            </a:r>
            <a:r>
              <a:rPr lang="en-IN" i="1" dirty="0" err="1"/>
              <a:t>it</a:t>
            </a:r>
            <a:r>
              <a:rPr lang="en-IN" dirty="0" err="1"/>
              <a:t>∗</a:t>
            </a:r>
            <a:r>
              <a:rPr lang="en-IN" i="1" dirty="0" err="1"/>
              <a:t>C</a:t>
            </a:r>
            <a:r>
              <a:rPr lang="en-IN" dirty="0"/>
              <a:t>̃ </a:t>
            </a:r>
            <a:r>
              <a:rPr lang="en-IN" i="1" dirty="0"/>
              <a:t>t</a:t>
            </a:r>
            <a:r>
              <a:rPr lang="en-IN" dirty="0"/>
              <a:t>. This is the new candidate values, scaled by how much we decided to update each state value.</a:t>
            </a:r>
          </a:p>
          <a:p>
            <a:endParaRPr lang="en-IN" dirty="0"/>
          </a:p>
          <a:p>
            <a:r>
              <a:rPr lang="en-IN" dirty="0"/>
              <a:t>In the case of the language model, this is where we’d actually drop the information about the old subject’s gender and add the new information, as we decided in the previous steps.</a:t>
            </a:r>
          </a:p>
        </p:txBody>
      </p:sp>
    </p:spTree>
    <p:extLst>
      <p:ext uri="{BB962C8B-B14F-4D97-AF65-F5344CB8AC3E}">
        <p14:creationId xmlns:p14="http://schemas.microsoft.com/office/powerpoint/2010/main" val="215010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183D9-95B9-7645-BF26-D4399278A662}"/>
              </a:ext>
            </a:extLst>
          </p:cNvPr>
          <p:cNvSpPr txBox="1"/>
          <p:nvPr/>
        </p:nvSpPr>
        <p:spPr>
          <a:xfrm>
            <a:off x="284813" y="520396"/>
            <a:ext cx="4467069" cy="584775"/>
          </a:xfrm>
          <a:prstGeom prst="rect">
            <a:avLst/>
          </a:prstGeom>
          <a:noFill/>
        </p:spPr>
        <p:txBody>
          <a:bodyPr wrap="square" rtlCol="0">
            <a:spAutoFit/>
          </a:bodyPr>
          <a:lstStyle/>
          <a:p>
            <a:r>
              <a:rPr lang="en-US" sz="3200" b="1" dirty="0">
                <a:solidFill>
                  <a:schemeClr val="accent1">
                    <a:lumMod val="75000"/>
                  </a:schemeClr>
                </a:solidFill>
              </a:rPr>
              <a:t> Output layer</a:t>
            </a:r>
          </a:p>
        </p:txBody>
      </p:sp>
      <p:sp>
        <p:nvSpPr>
          <p:cNvPr id="3" name="TextBox 2">
            <a:extLst>
              <a:ext uri="{FF2B5EF4-FFF2-40B4-BE49-F238E27FC236}">
                <a16:creationId xmlns:a16="http://schemas.microsoft.com/office/drawing/2014/main" id="{CBC31780-76CF-3D4D-AA67-EBB0632827F3}"/>
              </a:ext>
            </a:extLst>
          </p:cNvPr>
          <p:cNvSpPr txBox="1"/>
          <p:nvPr/>
        </p:nvSpPr>
        <p:spPr>
          <a:xfrm>
            <a:off x="284813" y="3567659"/>
            <a:ext cx="9393837" cy="2585323"/>
          </a:xfrm>
          <a:prstGeom prst="rect">
            <a:avLst/>
          </a:prstGeom>
          <a:noFill/>
        </p:spPr>
        <p:txBody>
          <a:bodyPr wrap="square" rtlCol="0">
            <a:spAutoFit/>
          </a:bodyPr>
          <a:lstStyle/>
          <a:p>
            <a:r>
              <a:rPr lang="en-IN" dirty="0"/>
              <a:t>Finally, we need to decide what we’re going to output.</a:t>
            </a:r>
          </a:p>
          <a:p>
            <a:endParaRPr lang="en-IN" dirty="0"/>
          </a:p>
          <a:p>
            <a:r>
              <a:rPr lang="en-IN" dirty="0"/>
              <a:t>This output will be based on our cell state, but will be a filtered version.</a:t>
            </a:r>
          </a:p>
          <a:p>
            <a:endParaRPr lang="en-IN" dirty="0"/>
          </a:p>
          <a:p>
            <a:r>
              <a:rPr lang="en-IN" dirty="0"/>
              <a:t> First, we run a sigmoid layer which decides what parts of the cell state we’re going to output.</a:t>
            </a:r>
          </a:p>
          <a:p>
            <a:endParaRPr lang="en-IN" dirty="0"/>
          </a:p>
          <a:p>
            <a:r>
              <a:rPr lang="en-IN" dirty="0"/>
              <a:t> Then, we put the cell state through tanh (to push the values to be between −1 and 1) and</a:t>
            </a:r>
          </a:p>
          <a:p>
            <a:endParaRPr lang="en-IN" dirty="0"/>
          </a:p>
          <a:p>
            <a:r>
              <a:rPr lang="en-IN" dirty="0"/>
              <a:t> multiply it by the output of the sigmoid gate, so that we only output the parts we decided to.</a:t>
            </a:r>
          </a:p>
        </p:txBody>
      </p:sp>
      <p:pic>
        <p:nvPicPr>
          <p:cNvPr id="14338" name="Picture 2">
            <a:extLst>
              <a:ext uri="{FF2B5EF4-FFF2-40B4-BE49-F238E27FC236}">
                <a16:creationId xmlns:a16="http://schemas.microsoft.com/office/drawing/2014/main" id="{61E93B75-BF78-2F4C-B375-BFDF75958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440" y="520396"/>
            <a:ext cx="9563022" cy="295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88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22D154F-202D-DA44-BC31-D706E5860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639" y="187036"/>
            <a:ext cx="5263688" cy="64839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867DC2-76F1-284C-9D9E-3225A71AA932}"/>
              </a:ext>
            </a:extLst>
          </p:cNvPr>
          <p:cNvSpPr txBox="1"/>
          <p:nvPr/>
        </p:nvSpPr>
        <p:spPr>
          <a:xfrm>
            <a:off x="344773" y="490415"/>
            <a:ext cx="5471411" cy="584775"/>
          </a:xfrm>
          <a:prstGeom prst="rect">
            <a:avLst/>
          </a:prstGeom>
          <a:noFill/>
        </p:spPr>
        <p:txBody>
          <a:bodyPr wrap="square" rtlCol="0">
            <a:spAutoFit/>
          </a:bodyPr>
          <a:lstStyle/>
          <a:p>
            <a:r>
              <a:rPr lang="en-US" sz="3200" b="1" dirty="0">
                <a:solidFill>
                  <a:schemeClr val="accent1">
                    <a:lumMod val="75000"/>
                  </a:schemeClr>
                </a:solidFill>
              </a:rPr>
              <a:t> LSTM Steps for current project</a:t>
            </a:r>
          </a:p>
        </p:txBody>
      </p:sp>
      <p:sp>
        <p:nvSpPr>
          <p:cNvPr id="4" name="TextBox 3">
            <a:extLst>
              <a:ext uri="{FF2B5EF4-FFF2-40B4-BE49-F238E27FC236}">
                <a16:creationId xmlns:a16="http://schemas.microsoft.com/office/drawing/2014/main" id="{1AE7FE13-8A96-0841-9709-93798FB68939}"/>
              </a:ext>
            </a:extLst>
          </p:cNvPr>
          <p:cNvSpPr txBox="1"/>
          <p:nvPr/>
        </p:nvSpPr>
        <p:spPr>
          <a:xfrm>
            <a:off x="599607" y="1903751"/>
            <a:ext cx="6056026" cy="4247317"/>
          </a:xfrm>
          <a:prstGeom prst="rect">
            <a:avLst/>
          </a:prstGeom>
          <a:noFill/>
        </p:spPr>
        <p:txBody>
          <a:bodyPr wrap="square" rtlCol="0">
            <a:spAutoFit/>
          </a:bodyPr>
          <a:lstStyle/>
          <a:p>
            <a:r>
              <a:rPr lang="en-IN" dirty="0"/>
              <a:t>Fill gaps/impute missing values/remove missing values in  the training set</a:t>
            </a:r>
          </a:p>
          <a:p>
            <a:endParaRPr lang="en-IN" dirty="0"/>
          </a:p>
          <a:p>
            <a:r>
              <a:rPr lang="en-IN" dirty="0"/>
              <a:t>Lambda layer needed for assets separation;</a:t>
            </a:r>
          </a:p>
          <a:p>
            <a:endParaRPr lang="en-IN" dirty="0"/>
          </a:p>
          <a:p>
            <a:r>
              <a:rPr lang="en-IN" dirty="0"/>
              <a:t>Masking layer. Generated records (filled gaps) has zeros as features values, so they are not used in the computations</a:t>
            </a:r>
          </a:p>
          <a:p>
            <a:endParaRPr lang="en-IN" dirty="0"/>
          </a:p>
          <a:p>
            <a:r>
              <a:rPr lang="en-IN" dirty="0"/>
              <a:t>Core LSTM or GRU layer operations</a:t>
            </a:r>
          </a:p>
          <a:p>
            <a:endParaRPr lang="en-IN" dirty="0"/>
          </a:p>
          <a:p>
            <a:r>
              <a:rPr lang="en-IN" dirty="0"/>
              <a:t>Concatenate layers and result the output</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62219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34FBB-54EF-0946-9EA6-3DADACCFF385}"/>
              </a:ext>
            </a:extLst>
          </p:cNvPr>
          <p:cNvSpPr txBox="1"/>
          <p:nvPr/>
        </p:nvSpPr>
        <p:spPr>
          <a:xfrm>
            <a:off x="561203" y="413829"/>
            <a:ext cx="4880226" cy="523220"/>
          </a:xfrm>
          <a:prstGeom prst="rect">
            <a:avLst/>
          </a:prstGeom>
          <a:solidFill>
            <a:schemeClr val="accent1">
              <a:lumMod val="75000"/>
            </a:schemeClr>
          </a:solidFill>
        </p:spPr>
        <p:txBody>
          <a:bodyPr wrap="square" rtlCol="0">
            <a:spAutoFit/>
          </a:bodyPr>
          <a:lstStyle/>
          <a:p>
            <a:r>
              <a:rPr lang="en-US" sz="2800" b="1" dirty="0">
                <a:solidFill>
                  <a:schemeClr val="bg1"/>
                </a:solidFill>
              </a:rPr>
              <a:t> Dry-run process of algorithms </a:t>
            </a:r>
          </a:p>
        </p:txBody>
      </p:sp>
      <p:sp>
        <p:nvSpPr>
          <p:cNvPr id="4" name="TextBox 3">
            <a:extLst>
              <a:ext uri="{FF2B5EF4-FFF2-40B4-BE49-F238E27FC236}">
                <a16:creationId xmlns:a16="http://schemas.microsoft.com/office/drawing/2014/main" id="{FD76125A-3E5D-A04A-910B-AB7A09A95E92}"/>
              </a:ext>
            </a:extLst>
          </p:cNvPr>
          <p:cNvSpPr txBox="1"/>
          <p:nvPr/>
        </p:nvSpPr>
        <p:spPr>
          <a:xfrm>
            <a:off x="467193" y="1066573"/>
            <a:ext cx="11257613" cy="8125301"/>
          </a:xfrm>
          <a:prstGeom prst="rect">
            <a:avLst/>
          </a:prstGeom>
          <a:noFill/>
        </p:spPr>
        <p:txBody>
          <a:bodyPr wrap="square" rtlCol="0">
            <a:spAutoFit/>
          </a:bodyPr>
          <a:lstStyle/>
          <a:p>
            <a:pPr algn="ctr"/>
            <a:r>
              <a:rPr lang="en-US" b="1" dirty="0"/>
              <a:t>Importing Libraries</a:t>
            </a:r>
          </a:p>
          <a:p>
            <a:pPr algn="ctr"/>
            <a:endParaRPr lang="en-US" dirty="0"/>
          </a:p>
          <a:p>
            <a:pPr algn="ctr"/>
            <a:endParaRPr lang="en-US" dirty="0"/>
          </a:p>
          <a:p>
            <a:pPr algn="ctr"/>
            <a:r>
              <a:rPr lang="en-US" b="1" dirty="0">
                <a:solidFill>
                  <a:schemeClr val="accent2"/>
                </a:solidFill>
              </a:rPr>
              <a:t>Loading Datasets</a:t>
            </a:r>
          </a:p>
          <a:p>
            <a:pPr algn="ctr"/>
            <a:endParaRPr lang="en-US" dirty="0"/>
          </a:p>
          <a:p>
            <a:pPr algn="ctr"/>
            <a:endParaRPr lang="en-US" dirty="0"/>
          </a:p>
          <a:p>
            <a:pPr algn="ctr"/>
            <a:r>
              <a:rPr lang="en-US" b="1" dirty="0">
                <a:solidFill>
                  <a:schemeClr val="accent1">
                    <a:lumMod val="75000"/>
                  </a:schemeClr>
                </a:solidFill>
              </a:rPr>
              <a:t>Exploratory data analysis</a:t>
            </a:r>
          </a:p>
          <a:p>
            <a:pPr algn="ctr"/>
            <a:endParaRPr lang="en-US" dirty="0"/>
          </a:p>
          <a:p>
            <a:pPr algn="ctr"/>
            <a:endParaRPr lang="en-US" dirty="0"/>
          </a:p>
          <a:p>
            <a:pPr algn="ctr"/>
            <a:r>
              <a:rPr lang="en-US" b="1" dirty="0">
                <a:solidFill>
                  <a:schemeClr val="accent6"/>
                </a:solidFill>
              </a:rPr>
              <a:t>Feature extraction</a:t>
            </a:r>
          </a:p>
          <a:p>
            <a:pPr algn="ctr"/>
            <a:endParaRPr lang="en-US" dirty="0"/>
          </a:p>
          <a:p>
            <a:pPr algn="ctr"/>
            <a:endParaRPr lang="en-US" dirty="0"/>
          </a:p>
          <a:p>
            <a:pPr algn="ctr"/>
            <a:r>
              <a:rPr lang="en-US" b="1" dirty="0">
                <a:solidFill>
                  <a:srgbClr val="7030A0"/>
                </a:solidFill>
              </a:rPr>
              <a:t>Prediction </a:t>
            </a:r>
          </a:p>
          <a:p>
            <a:pPr algn="ctr"/>
            <a:endParaRPr lang="en-US" dirty="0"/>
          </a:p>
          <a:p>
            <a:pPr algn="ctr"/>
            <a:endParaRPr lang="en-US" dirty="0"/>
          </a:p>
          <a:p>
            <a:pPr algn="ctr"/>
            <a:r>
              <a:rPr lang="en-US" b="1" dirty="0">
                <a:solidFill>
                  <a:schemeClr val="accent1">
                    <a:lumMod val="75000"/>
                  </a:schemeClr>
                </a:solidFill>
              </a:rPr>
              <a:t>Hyperparameters tuning-Grid Search</a:t>
            </a:r>
          </a:p>
          <a:p>
            <a:pPr algn="ctr"/>
            <a:endParaRPr lang="en-US" dirty="0"/>
          </a:p>
          <a:p>
            <a:pPr algn="ctr"/>
            <a:endParaRPr lang="en-US" dirty="0"/>
          </a:p>
          <a:p>
            <a:pPr algn="ctr"/>
            <a:r>
              <a:rPr lang="en-US" b="1" dirty="0">
                <a:solidFill>
                  <a:srgbClr val="00B050"/>
                </a:solidFill>
              </a:rPr>
              <a:t>Evaluation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5" name="Graphic 4" descr="Line arrow Straight">
            <a:extLst>
              <a:ext uri="{FF2B5EF4-FFF2-40B4-BE49-F238E27FC236}">
                <a16:creationId xmlns:a16="http://schemas.microsoft.com/office/drawing/2014/main" id="{61D3EA69-9956-B349-B70F-4AF3D76C96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638801" y="3811470"/>
            <a:ext cx="540328" cy="540328"/>
          </a:xfrm>
          <a:prstGeom prst="rect">
            <a:avLst/>
          </a:prstGeom>
        </p:spPr>
      </p:pic>
      <p:pic>
        <p:nvPicPr>
          <p:cNvPr id="9" name="Graphic 8" descr="Line arrow Straight">
            <a:extLst>
              <a:ext uri="{FF2B5EF4-FFF2-40B4-BE49-F238E27FC236}">
                <a16:creationId xmlns:a16="http://schemas.microsoft.com/office/drawing/2014/main" id="{B9491FEF-B8DE-534D-B5A7-A4B7888E7B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749637" y="1474241"/>
            <a:ext cx="420254" cy="420254"/>
          </a:xfrm>
          <a:prstGeom prst="rect">
            <a:avLst/>
          </a:prstGeom>
        </p:spPr>
      </p:pic>
      <p:pic>
        <p:nvPicPr>
          <p:cNvPr id="10" name="Graphic 9" descr="Line arrow Straight">
            <a:extLst>
              <a:ext uri="{FF2B5EF4-FFF2-40B4-BE49-F238E27FC236}">
                <a16:creationId xmlns:a16="http://schemas.microsoft.com/office/drawing/2014/main" id="{50D4AE2B-E288-F14A-BD6D-28280A5029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703455" y="2190274"/>
            <a:ext cx="540327" cy="540327"/>
          </a:xfrm>
          <a:prstGeom prst="rect">
            <a:avLst/>
          </a:prstGeom>
        </p:spPr>
      </p:pic>
      <p:pic>
        <p:nvPicPr>
          <p:cNvPr id="13" name="Graphic 12" descr="Transfer">
            <a:extLst>
              <a:ext uri="{FF2B5EF4-FFF2-40B4-BE49-F238E27FC236}">
                <a16:creationId xmlns:a16="http://schemas.microsoft.com/office/drawing/2014/main" id="{6F8F589F-215B-F148-896C-968B266AD1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749637" y="4683369"/>
            <a:ext cx="540329" cy="540329"/>
          </a:xfrm>
          <a:prstGeom prst="rect">
            <a:avLst/>
          </a:prstGeom>
        </p:spPr>
      </p:pic>
      <p:pic>
        <p:nvPicPr>
          <p:cNvPr id="14" name="Graphic 13" descr="Line arrow Clockwise curve">
            <a:extLst>
              <a:ext uri="{FF2B5EF4-FFF2-40B4-BE49-F238E27FC236}">
                <a16:creationId xmlns:a16="http://schemas.microsoft.com/office/drawing/2014/main" id="{7C802D2D-9193-5648-A5A1-310F09FB5E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43216">
            <a:off x="6918055" y="3053182"/>
            <a:ext cx="785148" cy="785148"/>
          </a:xfrm>
          <a:prstGeom prst="rect">
            <a:avLst/>
          </a:prstGeom>
        </p:spPr>
      </p:pic>
      <p:pic>
        <p:nvPicPr>
          <p:cNvPr id="16" name="Graphic 15" descr="Line arrow Clockwise curve">
            <a:extLst>
              <a:ext uri="{FF2B5EF4-FFF2-40B4-BE49-F238E27FC236}">
                <a16:creationId xmlns:a16="http://schemas.microsoft.com/office/drawing/2014/main" id="{5DD86C7D-19FF-2A4B-B304-5F1B8192C8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6875" y="2992582"/>
            <a:ext cx="809416" cy="809416"/>
          </a:xfrm>
          <a:prstGeom prst="rect">
            <a:avLst/>
          </a:prstGeom>
        </p:spPr>
      </p:pic>
      <p:pic>
        <p:nvPicPr>
          <p:cNvPr id="20" name="Graphic 19" descr="Line arrow Straight">
            <a:extLst>
              <a:ext uri="{FF2B5EF4-FFF2-40B4-BE49-F238E27FC236}">
                <a16:creationId xmlns:a16="http://schemas.microsoft.com/office/drawing/2014/main" id="{510F45D0-9821-DD42-A15F-B9A82A01B4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684982" y="5558625"/>
            <a:ext cx="494147" cy="494147"/>
          </a:xfrm>
          <a:prstGeom prst="rect">
            <a:avLst/>
          </a:prstGeom>
        </p:spPr>
      </p:pic>
    </p:spTree>
    <p:extLst>
      <p:ext uri="{BB962C8B-B14F-4D97-AF65-F5344CB8AC3E}">
        <p14:creationId xmlns:p14="http://schemas.microsoft.com/office/powerpoint/2010/main" val="187721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033F9-05F1-AF41-815D-1665F9174E7D}"/>
              </a:ext>
            </a:extLst>
          </p:cNvPr>
          <p:cNvSpPr txBox="1"/>
          <p:nvPr/>
        </p:nvSpPr>
        <p:spPr>
          <a:xfrm>
            <a:off x="531223" y="728623"/>
            <a:ext cx="4880226" cy="523220"/>
          </a:xfrm>
          <a:prstGeom prst="rect">
            <a:avLst/>
          </a:prstGeom>
          <a:solidFill>
            <a:schemeClr val="accent1">
              <a:lumMod val="75000"/>
            </a:schemeClr>
          </a:solidFill>
        </p:spPr>
        <p:txBody>
          <a:bodyPr wrap="square" rtlCol="0">
            <a:spAutoFit/>
          </a:bodyPr>
          <a:lstStyle/>
          <a:p>
            <a:r>
              <a:rPr lang="en-US" sz="2800" b="1" dirty="0">
                <a:solidFill>
                  <a:schemeClr val="bg1"/>
                </a:solidFill>
              </a:rPr>
              <a:t> Prediction &amp; Evaluation</a:t>
            </a:r>
          </a:p>
        </p:txBody>
      </p:sp>
      <p:sp>
        <p:nvSpPr>
          <p:cNvPr id="3" name="TextBox 2">
            <a:extLst>
              <a:ext uri="{FF2B5EF4-FFF2-40B4-BE49-F238E27FC236}">
                <a16:creationId xmlns:a16="http://schemas.microsoft.com/office/drawing/2014/main" id="{6AD7BE7B-8B83-5043-922D-294645B0128F}"/>
              </a:ext>
            </a:extLst>
          </p:cNvPr>
          <p:cNvSpPr txBox="1"/>
          <p:nvPr/>
        </p:nvSpPr>
        <p:spPr>
          <a:xfrm>
            <a:off x="531223" y="1409075"/>
            <a:ext cx="10411597" cy="646331"/>
          </a:xfrm>
          <a:prstGeom prst="rect">
            <a:avLst/>
          </a:prstGeom>
          <a:noFill/>
        </p:spPr>
        <p:txBody>
          <a:bodyPr wrap="square" rtlCol="0">
            <a:spAutoFit/>
          </a:bodyPr>
          <a:lstStyle/>
          <a:p>
            <a:r>
              <a:rPr lang="en-IN" dirty="0"/>
              <a:t>aims to predict returns in the near future for prices </a:t>
            </a:r>
            <a:r>
              <a:rPr lang="en-IN" i="1" dirty="0"/>
              <a:t>Pa</a:t>
            </a:r>
            <a:r>
              <a:rPr lang="en-IN" dirty="0"/>
              <a:t>, for each asset </a:t>
            </a:r>
            <a:r>
              <a:rPr lang="en-IN" i="1" dirty="0"/>
              <a:t>a</a:t>
            </a:r>
            <a:r>
              <a:rPr lang="en-IN" dirty="0"/>
              <a:t>. For each row in the dataset, we include the target for prediction, Target is derived from log returns (Ra) over 15 minutes.</a:t>
            </a:r>
            <a:endParaRPr lang="en-US" dirty="0"/>
          </a:p>
        </p:txBody>
      </p:sp>
      <p:sp>
        <p:nvSpPr>
          <p:cNvPr id="4" name="TextBox 3">
            <a:extLst>
              <a:ext uri="{FF2B5EF4-FFF2-40B4-BE49-F238E27FC236}">
                <a16:creationId xmlns:a16="http://schemas.microsoft.com/office/drawing/2014/main" id="{E08ADE15-97AE-824B-9755-0E7CE1567EC7}"/>
              </a:ext>
            </a:extLst>
          </p:cNvPr>
          <p:cNvSpPr txBox="1"/>
          <p:nvPr/>
        </p:nvSpPr>
        <p:spPr>
          <a:xfrm>
            <a:off x="531223" y="2957686"/>
            <a:ext cx="10411597" cy="1200329"/>
          </a:xfrm>
          <a:prstGeom prst="rect">
            <a:avLst/>
          </a:prstGeom>
          <a:noFill/>
        </p:spPr>
        <p:txBody>
          <a:bodyPr wrap="square" rtlCol="0">
            <a:spAutoFit/>
          </a:bodyPr>
          <a:lstStyle/>
          <a:p>
            <a:r>
              <a:rPr lang="en-IN" dirty="0"/>
              <a:t>Crypto asset returns are highly correlated, following to a large extend the overall crypto market. As we want to predict returns for individual assets, we will  perform a linear residualization, removing the market signal from individual asset returns when creating the target. </a:t>
            </a:r>
          </a:p>
          <a:p>
            <a:r>
              <a:rPr lang="en-IN" dirty="0"/>
              <a:t>In more detail, if </a:t>
            </a:r>
            <a:r>
              <a:rPr lang="en-IN" i="1" dirty="0"/>
              <a:t>𝑀</a:t>
            </a:r>
            <a:r>
              <a:rPr lang="en-IN" dirty="0"/>
              <a:t>(</a:t>
            </a:r>
            <a:r>
              <a:rPr lang="en-IN" i="1" dirty="0"/>
              <a:t>𝑡</a:t>
            </a:r>
            <a:r>
              <a:rPr lang="en-IN" dirty="0"/>
              <a:t>) is the weighted average market returns, the target is:</a:t>
            </a:r>
            <a:endParaRPr lang="en-US" dirty="0"/>
          </a:p>
        </p:txBody>
      </p:sp>
      <p:sp>
        <p:nvSpPr>
          <p:cNvPr id="5" name="TextBox 4">
            <a:extLst>
              <a:ext uri="{FF2B5EF4-FFF2-40B4-BE49-F238E27FC236}">
                <a16:creationId xmlns:a16="http://schemas.microsoft.com/office/drawing/2014/main" id="{EFD2A9A5-7BE1-904F-8CA9-09BC6A09B91B}"/>
              </a:ext>
            </a:extLst>
          </p:cNvPr>
          <p:cNvSpPr txBox="1"/>
          <p:nvPr/>
        </p:nvSpPr>
        <p:spPr>
          <a:xfrm>
            <a:off x="531223" y="5806211"/>
            <a:ext cx="10411597" cy="646331"/>
          </a:xfrm>
          <a:prstGeom prst="rect">
            <a:avLst/>
          </a:prstGeom>
          <a:noFill/>
        </p:spPr>
        <p:txBody>
          <a:bodyPr wrap="square" rtlCol="0">
            <a:spAutoFit/>
          </a:bodyPr>
          <a:lstStyle/>
          <a:p>
            <a:r>
              <a:rPr lang="en-IN" dirty="0"/>
              <a:t>where the bracket ⟨.⟩ represent the rolling average over time (3750 minute windows), and same asset weights </a:t>
            </a:r>
            <a:r>
              <a:rPr lang="en-IN" i="1" dirty="0"/>
              <a:t>𝑤𝑎</a:t>
            </a:r>
            <a:r>
              <a:rPr lang="en-IN" dirty="0"/>
              <a:t> used for the evaluation metric.</a:t>
            </a:r>
            <a:endParaRPr lang="en-US" dirty="0"/>
          </a:p>
        </p:txBody>
      </p:sp>
      <p:pic>
        <p:nvPicPr>
          <p:cNvPr id="7" name="Picture 6">
            <a:extLst>
              <a:ext uri="{FF2B5EF4-FFF2-40B4-BE49-F238E27FC236}">
                <a16:creationId xmlns:a16="http://schemas.microsoft.com/office/drawing/2014/main" id="{D15D789E-09D3-8848-AF9E-274C881D6EE4}"/>
              </a:ext>
            </a:extLst>
          </p:cNvPr>
          <p:cNvPicPr>
            <a:picLocks noChangeAspect="1"/>
          </p:cNvPicPr>
          <p:nvPr/>
        </p:nvPicPr>
        <p:blipFill>
          <a:blip r:embed="rId2"/>
          <a:stretch>
            <a:fillRect/>
          </a:stretch>
        </p:blipFill>
        <p:spPr>
          <a:xfrm>
            <a:off x="2503358" y="2079101"/>
            <a:ext cx="6238754" cy="722220"/>
          </a:xfrm>
          <a:prstGeom prst="rect">
            <a:avLst/>
          </a:prstGeom>
        </p:spPr>
      </p:pic>
      <p:pic>
        <p:nvPicPr>
          <p:cNvPr id="9" name="Picture 8">
            <a:extLst>
              <a:ext uri="{FF2B5EF4-FFF2-40B4-BE49-F238E27FC236}">
                <a16:creationId xmlns:a16="http://schemas.microsoft.com/office/drawing/2014/main" id="{C8147039-5FB7-0A4A-B667-F99BE9A426D9}"/>
              </a:ext>
            </a:extLst>
          </p:cNvPr>
          <p:cNvPicPr>
            <a:picLocks noChangeAspect="1"/>
          </p:cNvPicPr>
          <p:nvPr/>
        </p:nvPicPr>
        <p:blipFill>
          <a:blip r:embed="rId3"/>
          <a:stretch>
            <a:fillRect/>
          </a:stretch>
        </p:blipFill>
        <p:spPr>
          <a:xfrm>
            <a:off x="2503358" y="4070480"/>
            <a:ext cx="7238063" cy="1799942"/>
          </a:xfrm>
          <a:prstGeom prst="rect">
            <a:avLst/>
          </a:prstGeom>
        </p:spPr>
      </p:pic>
    </p:spTree>
    <p:extLst>
      <p:ext uri="{BB962C8B-B14F-4D97-AF65-F5344CB8AC3E}">
        <p14:creationId xmlns:p14="http://schemas.microsoft.com/office/powerpoint/2010/main" val="23532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FFBC4-504A-4E45-BDF3-4BF76D55883E}"/>
              </a:ext>
            </a:extLst>
          </p:cNvPr>
          <p:cNvSpPr txBox="1"/>
          <p:nvPr/>
        </p:nvSpPr>
        <p:spPr>
          <a:xfrm>
            <a:off x="531223" y="728623"/>
            <a:ext cx="4880226" cy="523220"/>
          </a:xfrm>
          <a:prstGeom prst="rect">
            <a:avLst/>
          </a:prstGeom>
          <a:solidFill>
            <a:schemeClr val="accent1">
              <a:lumMod val="75000"/>
            </a:schemeClr>
          </a:solidFill>
        </p:spPr>
        <p:txBody>
          <a:bodyPr wrap="square" rtlCol="0">
            <a:spAutoFit/>
          </a:bodyPr>
          <a:lstStyle/>
          <a:p>
            <a:r>
              <a:rPr lang="en-US" sz="2800" b="1" dirty="0">
                <a:solidFill>
                  <a:schemeClr val="bg1"/>
                </a:solidFill>
              </a:rPr>
              <a:t> References</a:t>
            </a:r>
          </a:p>
        </p:txBody>
      </p:sp>
      <p:sp>
        <p:nvSpPr>
          <p:cNvPr id="3" name="TextBox 2">
            <a:extLst>
              <a:ext uri="{FF2B5EF4-FFF2-40B4-BE49-F238E27FC236}">
                <a16:creationId xmlns:a16="http://schemas.microsoft.com/office/drawing/2014/main" id="{57356FA0-692B-5D43-BACB-9E8429110768}"/>
              </a:ext>
            </a:extLst>
          </p:cNvPr>
          <p:cNvSpPr txBox="1"/>
          <p:nvPr/>
        </p:nvSpPr>
        <p:spPr>
          <a:xfrm>
            <a:off x="531223" y="1882060"/>
            <a:ext cx="11385957" cy="4247317"/>
          </a:xfrm>
          <a:prstGeom prst="rect">
            <a:avLst/>
          </a:prstGeom>
          <a:noFill/>
        </p:spPr>
        <p:txBody>
          <a:bodyPr wrap="square" rtlCol="0">
            <a:spAutoFit/>
          </a:bodyPr>
          <a:lstStyle/>
          <a:p>
            <a:pPr marL="342900" indent="-342900">
              <a:buAutoNum type="arabicPeriod"/>
            </a:pPr>
            <a:r>
              <a:rPr lang="en-US" dirty="0">
                <a:hlinkClick r:id="rId2"/>
              </a:rPr>
              <a:t>https://colah.github.io/posts/2015-08-Understanding-LSTMs/</a:t>
            </a:r>
            <a:endParaRPr lang="en-US" dirty="0"/>
          </a:p>
          <a:p>
            <a:pPr marL="342900" indent="-342900">
              <a:buAutoNum type="arabicPeriod"/>
            </a:pPr>
            <a:endParaRPr lang="en-US" dirty="0"/>
          </a:p>
          <a:p>
            <a:pPr marL="342900" indent="-342900">
              <a:buAutoNum type="arabicPeriod"/>
            </a:pPr>
            <a:r>
              <a:rPr lang="en-US" dirty="0">
                <a:hlinkClick r:id="rId3"/>
              </a:rPr>
              <a:t>https://www.analyticsvidhya.com/blog/2021/03/introduction-to-long-short-term-memory-lstm/</a:t>
            </a:r>
            <a:endParaRPr lang="en-US" dirty="0"/>
          </a:p>
          <a:p>
            <a:pPr marL="342900" indent="-342900">
              <a:buAutoNum type="arabicPeriod"/>
            </a:pPr>
            <a:endParaRPr lang="en-US" dirty="0"/>
          </a:p>
          <a:p>
            <a:pPr marL="342900" indent="-342900">
              <a:buAutoNum type="arabicPeriod"/>
            </a:pPr>
            <a:r>
              <a:rPr lang="en-US" dirty="0">
                <a:hlinkClick r:id="rId4"/>
              </a:rPr>
              <a:t>https://lightgbm.readthedocs.io/en/latest/</a:t>
            </a:r>
            <a:endParaRPr lang="en-US" dirty="0"/>
          </a:p>
          <a:p>
            <a:pPr marL="342900" indent="-342900">
              <a:buAutoNum type="arabicPeriod"/>
            </a:pPr>
            <a:endParaRPr lang="en-US" dirty="0"/>
          </a:p>
          <a:p>
            <a:pPr marL="342900" indent="-342900">
              <a:buAutoNum type="arabicPeriod"/>
            </a:pPr>
            <a:r>
              <a:rPr lang="en-US" dirty="0">
                <a:hlinkClick r:id="rId5"/>
              </a:rPr>
              <a:t>https://www.analyticsvidhya.com/blog/2021/05/bitcoin-price-prediction-using-recurrent-neural-networks-and-lstm/</a:t>
            </a:r>
            <a:endParaRPr lang="en-US" dirty="0"/>
          </a:p>
          <a:p>
            <a:pPr marL="342900" indent="-342900">
              <a:buAutoNum type="arabicPeriod"/>
            </a:pPr>
            <a:endParaRPr lang="en-US" dirty="0"/>
          </a:p>
          <a:p>
            <a:pPr marL="342900" indent="-342900">
              <a:buAutoNum type="arabicPeriod"/>
            </a:pPr>
            <a:r>
              <a:rPr lang="en-US" dirty="0">
                <a:hlinkClick r:id="rId6"/>
              </a:rPr>
              <a:t>https://medium.com/tech-break/recurrent-neural-network-and-long-term-dependencies-e21773defd92</a:t>
            </a:r>
            <a:endParaRPr lang="en-US" dirty="0"/>
          </a:p>
          <a:p>
            <a:pPr marL="342900" indent="-342900">
              <a:buAutoNum type="arabicPeriod"/>
            </a:pPr>
            <a:endParaRPr lang="en-US" dirty="0"/>
          </a:p>
          <a:p>
            <a:pPr marL="342900" indent="-342900">
              <a:buAutoNum type="arabicPeriod"/>
            </a:pPr>
            <a:r>
              <a:rPr lang="en-US" dirty="0">
                <a:hlinkClick r:id="rId7"/>
              </a:rPr>
              <a:t>https://rohitgr7.github.io/content/images/2019/03/Screenshot-from-2019-03-27-23-09-47-1.png</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hlinkClick r:id="rId8"/>
              </a:rPr>
              <a:t>https://www.mdpi.com/jmse/jmse-09-00496/article_deploy/html/images/jmse-09-00496-g001.png</a:t>
            </a:r>
            <a:endParaRPr lang="en-US" dirty="0"/>
          </a:p>
          <a:p>
            <a:endParaRPr lang="en-US" dirty="0"/>
          </a:p>
        </p:txBody>
      </p:sp>
    </p:spTree>
    <p:extLst>
      <p:ext uri="{BB962C8B-B14F-4D97-AF65-F5344CB8AC3E}">
        <p14:creationId xmlns:p14="http://schemas.microsoft.com/office/powerpoint/2010/main" val="89050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A18B5-1D64-994C-890B-06ABC31DDECE}"/>
              </a:ext>
            </a:extLst>
          </p:cNvPr>
          <p:cNvSpPr txBox="1"/>
          <p:nvPr/>
        </p:nvSpPr>
        <p:spPr>
          <a:xfrm>
            <a:off x="6330460" y="5322277"/>
            <a:ext cx="5369171" cy="369332"/>
          </a:xfrm>
          <a:prstGeom prst="rect">
            <a:avLst/>
          </a:prstGeom>
          <a:noFill/>
        </p:spPr>
        <p:txBody>
          <a:bodyPr wrap="square" rtlCol="0">
            <a:spAutoFit/>
          </a:bodyPr>
          <a:lstStyle/>
          <a:p>
            <a:r>
              <a:rPr lang="en-US" dirty="0"/>
              <a:t>To be Continued…………………..</a:t>
            </a:r>
          </a:p>
        </p:txBody>
      </p:sp>
      <p:pic>
        <p:nvPicPr>
          <p:cNvPr id="4" name="Picture 3">
            <a:extLst>
              <a:ext uri="{FF2B5EF4-FFF2-40B4-BE49-F238E27FC236}">
                <a16:creationId xmlns:a16="http://schemas.microsoft.com/office/drawing/2014/main" id="{C5371C9B-FBFD-0A4C-BB83-2DF23CCD4054}"/>
              </a:ext>
            </a:extLst>
          </p:cNvPr>
          <p:cNvPicPr>
            <a:picLocks noChangeAspect="1"/>
          </p:cNvPicPr>
          <p:nvPr/>
        </p:nvPicPr>
        <p:blipFill>
          <a:blip r:embed="rId2"/>
          <a:stretch>
            <a:fillRect/>
          </a:stretch>
        </p:blipFill>
        <p:spPr>
          <a:xfrm>
            <a:off x="552450" y="2933700"/>
            <a:ext cx="11087100" cy="990600"/>
          </a:xfrm>
          <a:prstGeom prst="rect">
            <a:avLst/>
          </a:prstGeom>
        </p:spPr>
      </p:pic>
    </p:spTree>
    <p:extLst>
      <p:ext uri="{BB962C8B-B14F-4D97-AF65-F5344CB8AC3E}">
        <p14:creationId xmlns:p14="http://schemas.microsoft.com/office/powerpoint/2010/main" val="29797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15204-A535-6941-9801-A2EB68829F55}"/>
              </a:ext>
            </a:extLst>
          </p:cNvPr>
          <p:cNvSpPr txBox="1"/>
          <p:nvPr/>
        </p:nvSpPr>
        <p:spPr>
          <a:xfrm>
            <a:off x="859603" y="647271"/>
            <a:ext cx="3109646" cy="523220"/>
          </a:xfrm>
          <a:prstGeom prst="rect">
            <a:avLst/>
          </a:prstGeom>
          <a:solidFill>
            <a:schemeClr val="accent1">
              <a:lumMod val="75000"/>
            </a:schemeClr>
          </a:solidFill>
        </p:spPr>
        <p:txBody>
          <a:bodyPr wrap="square" rtlCol="0">
            <a:spAutoFit/>
          </a:bodyPr>
          <a:lstStyle/>
          <a:p>
            <a:r>
              <a:rPr lang="en-US" sz="2800" b="1" dirty="0">
                <a:solidFill>
                  <a:schemeClr val="bg1"/>
                </a:solidFill>
                <a:latin typeface="Microsoft New Tai Lue" panose="020B0502040204020203" pitchFamily="34" charset="0"/>
                <a:cs typeface="Microsoft New Tai Lue" panose="020B0502040204020203" pitchFamily="34" charset="0"/>
              </a:rPr>
              <a:t>The Algorithms</a:t>
            </a:r>
          </a:p>
        </p:txBody>
      </p:sp>
      <p:sp>
        <p:nvSpPr>
          <p:cNvPr id="3" name="TextBox 2">
            <a:extLst>
              <a:ext uri="{FF2B5EF4-FFF2-40B4-BE49-F238E27FC236}">
                <a16:creationId xmlns:a16="http://schemas.microsoft.com/office/drawing/2014/main" id="{A44344A4-D9A9-0D4B-9832-A23C6352E08E}"/>
              </a:ext>
            </a:extLst>
          </p:cNvPr>
          <p:cNvSpPr txBox="1"/>
          <p:nvPr/>
        </p:nvSpPr>
        <p:spPr>
          <a:xfrm>
            <a:off x="3969249" y="2804846"/>
            <a:ext cx="4253501" cy="1877437"/>
          </a:xfrm>
          <a:prstGeom prst="rect">
            <a:avLst/>
          </a:prstGeom>
          <a:noFill/>
        </p:spPr>
        <p:txBody>
          <a:bodyPr wrap="square" rtlCol="0">
            <a:spAutoFit/>
          </a:bodyPr>
          <a:lstStyle/>
          <a:p>
            <a:pPr marL="514350" indent="-514350">
              <a:buAutoNum type="arabicPeriod"/>
            </a:pPr>
            <a:r>
              <a:rPr lang="en-US" sz="3200" b="1" dirty="0">
                <a:solidFill>
                  <a:schemeClr val="accent1">
                    <a:lumMod val="75000"/>
                  </a:schemeClr>
                </a:solidFill>
                <a:latin typeface="Microsoft New Tai Lue" panose="020B0502040204020203" pitchFamily="34" charset="0"/>
                <a:cs typeface="Microsoft New Tai Lue" panose="020B0502040204020203" pitchFamily="34" charset="0"/>
              </a:rPr>
              <a:t>LGBM-LightGBM</a:t>
            </a:r>
          </a:p>
          <a:p>
            <a:endParaRPr lang="en-US" sz="3200" b="1" dirty="0">
              <a:solidFill>
                <a:schemeClr val="accent1">
                  <a:lumMod val="75000"/>
                </a:schemeClr>
              </a:solidFill>
              <a:latin typeface="Microsoft New Tai Lue" panose="020B0502040204020203" pitchFamily="34" charset="0"/>
              <a:cs typeface="Microsoft New Tai Lue" panose="020B0502040204020203" pitchFamily="34" charset="0"/>
            </a:endParaRPr>
          </a:p>
          <a:p>
            <a:r>
              <a:rPr lang="en-US" sz="3200" b="1" dirty="0">
                <a:solidFill>
                  <a:schemeClr val="accent1">
                    <a:lumMod val="75000"/>
                  </a:schemeClr>
                </a:solidFill>
                <a:latin typeface="Microsoft New Tai Lue" panose="020B0502040204020203" pitchFamily="34" charset="0"/>
                <a:cs typeface="Microsoft New Tai Lue" panose="020B0502040204020203" pitchFamily="34" charset="0"/>
              </a:rPr>
              <a:t>2.      LSTM</a:t>
            </a:r>
          </a:p>
          <a:p>
            <a:endParaRPr lang="en-US" sz="2000" dirty="0">
              <a:latin typeface="Microsoft New Tai Lue" panose="020B0502040204020203" pitchFamily="34" charset="0"/>
              <a:cs typeface="Microsoft New Tai Lue" panose="020B0502040204020203" pitchFamily="34" charset="0"/>
            </a:endParaRPr>
          </a:p>
        </p:txBody>
      </p:sp>
      <p:sp>
        <p:nvSpPr>
          <p:cNvPr id="5" name="TextBox 4">
            <a:extLst>
              <a:ext uri="{FF2B5EF4-FFF2-40B4-BE49-F238E27FC236}">
                <a16:creationId xmlns:a16="http://schemas.microsoft.com/office/drawing/2014/main" id="{C8B917CB-8440-0A44-8AA1-B357126B5CD8}"/>
              </a:ext>
            </a:extLst>
          </p:cNvPr>
          <p:cNvSpPr txBox="1"/>
          <p:nvPr/>
        </p:nvSpPr>
        <p:spPr>
          <a:xfrm>
            <a:off x="2414426" y="1803002"/>
            <a:ext cx="8928243" cy="369332"/>
          </a:xfrm>
          <a:prstGeom prst="rect">
            <a:avLst/>
          </a:prstGeom>
          <a:noFill/>
        </p:spPr>
        <p:txBody>
          <a:bodyPr wrap="square" rtlCol="0">
            <a:spAutoFit/>
          </a:bodyPr>
          <a:lstStyle/>
          <a:p>
            <a:r>
              <a:rPr lang="en-US" dirty="0">
                <a:latin typeface="Microsoft New Tai Lue" panose="020B0502040204020203" pitchFamily="34" charset="0"/>
                <a:cs typeface="Microsoft New Tai Lue" panose="020B0502040204020203" pitchFamily="34" charset="0"/>
              </a:rPr>
              <a:t>The Algorithms that we are going to use in this project are</a:t>
            </a:r>
          </a:p>
        </p:txBody>
      </p:sp>
    </p:spTree>
    <p:extLst>
      <p:ext uri="{BB962C8B-B14F-4D97-AF65-F5344CB8AC3E}">
        <p14:creationId xmlns:p14="http://schemas.microsoft.com/office/powerpoint/2010/main" val="144133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32126C-2763-6E4D-B3D7-221ACBFE4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469" y="422383"/>
            <a:ext cx="5592280" cy="21410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471B2F-BD88-0C4E-85AB-7EBD53104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32759"/>
            <a:ext cx="5366249" cy="2483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21EF5B-2A92-534B-ADC6-5F0EF3772E87}"/>
              </a:ext>
            </a:extLst>
          </p:cNvPr>
          <p:cNvSpPr txBox="1"/>
          <p:nvPr/>
        </p:nvSpPr>
        <p:spPr>
          <a:xfrm>
            <a:off x="6666216" y="2563427"/>
            <a:ext cx="5075434" cy="338554"/>
          </a:xfrm>
          <a:prstGeom prst="rect">
            <a:avLst/>
          </a:prstGeom>
          <a:noFill/>
        </p:spPr>
        <p:txBody>
          <a:bodyPr wrap="square" rtlCol="0">
            <a:spAutoFit/>
          </a:bodyPr>
          <a:lstStyle/>
          <a:p>
            <a:r>
              <a:rPr lang="en-US" sz="1600" i="1" dirty="0">
                <a:solidFill>
                  <a:schemeClr val="accent1"/>
                </a:solidFill>
                <a:ea typeface="Verdana" panose="020B0604030504040204" pitchFamily="34" charset="0"/>
                <a:cs typeface="Microsoft New Tai Lue" panose="020B0502040204020203" pitchFamily="34" charset="0"/>
              </a:rPr>
              <a:t>Fig1: Explains how LightGBM is working</a:t>
            </a:r>
          </a:p>
        </p:txBody>
      </p:sp>
      <p:sp>
        <p:nvSpPr>
          <p:cNvPr id="6" name="TextBox 5">
            <a:extLst>
              <a:ext uri="{FF2B5EF4-FFF2-40B4-BE49-F238E27FC236}">
                <a16:creationId xmlns:a16="http://schemas.microsoft.com/office/drawing/2014/main" id="{65B5F540-00D0-E74C-9AF7-8F6462162E6F}"/>
              </a:ext>
            </a:extLst>
          </p:cNvPr>
          <p:cNvSpPr txBox="1"/>
          <p:nvPr/>
        </p:nvSpPr>
        <p:spPr>
          <a:xfrm>
            <a:off x="6666216" y="5601232"/>
            <a:ext cx="5075434" cy="338554"/>
          </a:xfrm>
          <a:prstGeom prst="rect">
            <a:avLst/>
          </a:prstGeom>
          <a:noFill/>
        </p:spPr>
        <p:txBody>
          <a:bodyPr wrap="square" rtlCol="0">
            <a:spAutoFit/>
          </a:bodyPr>
          <a:lstStyle/>
          <a:p>
            <a:r>
              <a:rPr lang="en-US" sz="1600" i="1" dirty="0">
                <a:solidFill>
                  <a:schemeClr val="accent1"/>
                </a:solidFill>
              </a:rPr>
              <a:t>Fig2: Explains how other boosting algorithm works</a:t>
            </a:r>
          </a:p>
        </p:txBody>
      </p:sp>
      <p:sp>
        <p:nvSpPr>
          <p:cNvPr id="5" name="TextBox 4">
            <a:extLst>
              <a:ext uri="{FF2B5EF4-FFF2-40B4-BE49-F238E27FC236}">
                <a16:creationId xmlns:a16="http://schemas.microsoft.com/office/drawing/2014/main" id="{BD8B8A76-F861-C641-A81E-EA1EE26C9024}"/>
              </a:ext>
            </a:extLst>
          </p:cNvPr>
          <p:cNvSpPr txBox="1"/>
          <p:nvPr/>
        </p:nvSpPr>
        <p:spPr>
          <a:xfrm>
            <a:off x="606174" y="698643"/>
            <a:ext cx="2835669" cy="523220"/>
          </a:xfrm>
          <a:prstGeom prst="rect">
            <a:avLst/>
          </a:prstGeom>
          <a:solidFill>
            <a:schemeClr val="accent1">
              <a:lumMod val="75000"/>
            </a:schemeClr>
          </a:solidFill>
        </p:spPr>
        <p:txBody>
          <a:bodyPr wrap="square" rtlCol="0">
            <a:spAutoFit/>
          </a:bodyPr>
          <a:lstStyle/>
          <a:p>
            <a:r>
              <a:rPr lang="en-US" sz="2800" b="1" dirty="0">
                <a:solidFill>
                  <a:schemeClr val="bg1"/>
                </a:solidFill>
              </a:rPr>
              <a:t>LGBM (LightGBM)</a:t>
            </a:r>
          </a:p>
        </p:txBody>
      </p:sp>
      <p:sp>
        <p:nvSpPr>
          <p:cNvPr id="7" name="TextBox 6">
            <a:extLst>
              <a:ext uri="{FF2B5EF4-FFF2-40B4-BE49-F238E27FC236}">
                <a16:creationId xmlns:a16="http://schemas.microsoft.com/office/drawing/2014/main" id="{7DB939E3-400D-E942-A25C-53CF2F7BB534}"/>
              </a:ext>
            </a:extLst>
          </p:cNvPr>
          <p:cNvSpPr txBox="1"/>
          <p:nvPr/>
        </p:nvSpPr>
        <p:spPr>
          <a:xfrm>
            <a:off x="450350" y="2240261"/>
            <a:ext cx="5291191" cy="1477328"/>
          </a:xfrm>
          <a:prstGeom prst="rect">
            <a:avLst/>
          </a:prstGeom>
          <a:noFill/>
        </p:spPr>
        <p:txBody>
          <a:bodyPr wrap="square" rtlCol="0">
            <a:spAutoFit/>
          </a:bodyPr>
          <a:lstStyle/>
          <a:p>
            <a:r>
              <a:rPr lang="en-US" dirty="0"/>
              <a:t>Light GBM is a gradient boosting framework that uses tree based learning algorithm.</a:t>
            </a:r>
          </a:p>
          <a:p>
            <a:r>
              <a:rPr lang="en-US" dirty="0"/>
              <a:t>Light stands for the Lighter version which supposedly </a:t>
            </a:r>
          </a:p>
          <a:p>
            <a:r>
              <a:rPr lang="en-US" dirty="0"/>
              <a:t>Makes this faster, more efficient and a bit more accurate.</a:t>
            </a:r>
          </a:p>
        </p:txBody>
      </p:sp>
      <p:sp>
        <p:nvSpPr>
          <p:cNvPr id="8" name="TextBox 7">
            <a:extLst>
              <a:ext uri="{FF2B5EF4-FFF2-40B4-BE49-F238E27FC236}">
                <a16:creationId xmlns:a16="http://schemas.microsoft.com/office/drawing/2014/main" id="{08CBC40A-AFC1-DF4C-A53B-16778498AB40}"/>
              </a:ext>
            </a:extLst>
          </p:cNvPr>
          <p:cNvSpPr txBox="1"/>
          <p:nvPr/>
        </p:nvSpPr>
        <p:spPr>
          <a:xfrm>
            <a:off x="450350" y="1870929"/>
            <a:ext cx="4517576" cy="369332"/>
          </a:xfrm>
          <a:prstGeom prst="rect">
            <a:avLst/>
          </a:prstGeom>
          <a:noFill/>
        </p:spPr>
        <p:txBody>
          <a:bodyPr wrap="square" rtlCol="0">
            <a:spAutoFit/>
          </a:bodyPr>
          <a:lstStyle/>
          <a:p>
            <a:r>
              <a:rPr lang="en-US" b="1" dirty="0">
                <a:solidFill>
                  <a:schemeClr val="accent2"/>
                </a:solidFill>
              </a:rPr>
              <a:t>What is LightGBM?</a:t>
            </a:r>
          </a:p>
        </p:txBody>
      </p:sp>
      <p:sp>
        <p:nvSpPr>
          <p:cNvPr id="11" name="TextBox 10">
            <a:extLst>
              <a:ext uri="{FF2B5EF4-FFF2-40B4-BE49-F238E27FC236}">
                <a16:creationId xmlns:a16="http://schemas.microsoft.com/office/drawing/2014/main" id="{4C3911CB-4696-084B-A8D6-D284770ACC4B}"/>
              </a:ext>
            </a:extLst>
          </p:cNvPr>
          <p:cNvSpPr txBox="1"/>
          <p:nvPr/>
        </p:nvSpPr>
        <p:spPr>
          <a:xfrm>
            <a:off x="450349" y="3846905"/>
            <a:ext cx="4517576" cy="369332"/>
          </a:xfrm>
          <a:prstGeom prst="rect">
            <a:avLst/>
          </a:prstGeom>
          <a:noFill/>
        </p:spPr>
        <p:txBody>
          <a:bodyPr wrap="square" rtlCol="0">
            <a:spAutoFit/>
          </a:bodyPr>
          <a:lstStyle/>
          <a:p>
            <a:r>
              <a:rPr lang="en-US" b="1" dirty="0">
                <a:solidFill>
                  <a:schemeClr val="accent2"/>
                </a:solidFill>
              </a:rPr>
              <a:t>How it is different from other Algorithms?</a:t>
            </a:r>
          </a:p>
        </p:txBody>
      </p:sp>
      <p:sp>
        <p:nvSpPr>
          <p:cNvPr id="12" name="TextBox 11">
            <a:extLst>
              <a:ext uri="{FF2B5EF4-FFF2-40B4-BE49-F238E27FC236}">
                <a16:creationId xmlns:a16="http://schemas.microsoft.com/office/drawing/2014/main" id="{5639CA7E-17FB-8C44-8225-F1943181D5A7}"/>
              </a:ext>
            </a:extLst>
          </p:cNvPr>
          <p:cNvSpPr txBox="1"/>
          <p:nvPr/>
        </p:nvSpPr>
        <p:spPr>
          <a:xfrm>
            <a:off x="450349" y="4216237"/>
            <a:ext cx="5291191" cy="1477328"/>
          </a:xfrm>
          <a:prstGeom prst="rect">
            <a:avLst/>
          </a:prstGeom>
          <a:noFill/>
        </p:spPr>
        <p:txBody>
          <a:bodyPr wrap="square" rtlCol="0">
            <a:spAutoFit/>
          </a:bodyPr>
          <a:lstStyle/>
          <a:p>
            <a:r>
              <a:rPr lang="en-US" dirty="0"/>
              <a:t>Light GBM grows </a:t>
            </a:r>
            <a:r>
              <a:rPr lang="en-US" dirty="0">
                <a:solidFill>
                  <a:schemeClr val="accent1"/>
                </a:solidFill>
              </a:rPr>
              <a:t>tree vertically</a:t>
            </a:r>
            <a:r>
              <a:rPr lang="en-US" dirty="0"/>
              <a:t>, it splits the tree leaf wise. </a:t>
            </a:r>
          </a:p>
          <a:p>
            <a:r>
              <a:rPr lang="en-US" dirty="0"/>
              <a:t>while other algorithms grows </a:t>
            </a:r>
            <a:r>
              <a:rPr lang="en-US" dirty="0">
                <a:solidFill>
                  <a:schemeClr val="accent1"/>
                </a:solidFill>
              </a:rPr>
              <a:t>trees horizontally </a:t>
            </a:r>
            <a:r>
              <a:rPr lang="en-US" dirty="0"/>
              <a:t>meaning, it grows tree leaf-wise while other algorithms grows level-wise</a:t>
            </a:r>
          </a:p>
        </p:txBody>
      </p:sp>
      <p:pic>
        <p:nvPicPr>
          <p:cNvPr id="15" name="Graphic 14" descr="Bubbles">
            <a:extLst>
              <a:ext uri="{FF2B5EF4-FFF2-40B4-BE49-F238E27FC236}">
                <a16:creationId xmlns:a16="http://schemas.microsoft.com/office/drawing/2014/main" id="{8A2806BA-E7CF-644A-8228-C129540CFF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63203" y="434671"/>
            <a:ext cx="914400" cy="914400"/>
          </a:xfrm>
          <a:prstGeom prst="rect">
            <a:avLst/>
          </a:prstGeom>
        </p:spPr>
      </p:pic>
    </p:spTree>
    <p:extLst>
      <p:ext uri="{BB962C8B-B14F-4D97-AF65-F5344CB8AC3E}">
        <p14:creationId xmlns:p14="http://schemas.microsoft.com/office/powerpoint/2010/main" val="166893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5B157-4100-BB42-B0D4-AE2DA8AD6E3A}"/>
              </a:ext>
            </a:extLst>
          </p:cNvPr>
          <p:cNvSpPr txBox="1"/>
          <p:nvPr/>
        </p:nvSpPr>
        <p:spPr>
          <a:xfrm>
            <a:off x="580979" y="434015"/>
            <a:ext cx="2908670" cy="461665"/>
          </a:xfrm>
          <a:prstGeom prst="rect">
            <a:avLst/>
          </a:prstGeom>
          <a:solidFill>
            <a:schemeClr val="accent1">
              <a:lumMod val="75000"/>
            </a:schemeClr>
          </a:solidFill>
        </p:spPr>
        <p:txBody>
          <a:bodyPr wrap="square" rtlCol="0">
            <a:spAutoFit/>
          </a:bodyPr>
          <a:lstStyle/>
          <a:p>
            <a:r>
              <a:rPr lang="en-US" sz="2400" b="1" dirty="0">
                <a:solidFill>
                  <a:schemeClr val="bg1"/>
                </a:solidFill>
              </a:rPr>
              <a:t>Properties of LGBM :</a:t>
            </a:r>
          </a:p>
        </p:txBody>
      </p:sp>
      <p:pic>
        <p:nvPicPr>
          <p:cNvPr id="2050" name="Picture 2" descr="Applied Sciences | Free Full-Text | Fault Detection for Pitch System of  Wind Turbine-Driven Doubly Fed Based on IHHO-LightGBM | HTML">
            <a:extLst>
              <a:ext uri="{FF2B5EF4-FFF2-40B4-BE49-F238E27FC236}">
                <a16:creationId xmlns:a16="http://schemas.microsoft.com/office/drawing/2014/main" id="{049CC2E9-A090-C347-B127-C703CA000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999" y="531845"/>
            <a:ext cx="4748711" cy="53091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9C708C-70EB-0746-9603-E4B82EA5BB63}"/>
              </a:ext>
            </a:extLst>
          </p:cNvPr>
          <p:cNvSpPr txBox="1"/>
          <p:nvPr/>
        </p:nvSpPr>
        <p:spPr>
          <a:xfrm>
            <a:off x="371061" y="1351722"/>
            <a:ext cx="6347791" cy="4989186"/>
          </a:xfrm>
          <a:prstGeom prst="rect">
            <a:avLst/>
          </a:prstGeom>
          <a:noFill/>
        </p:spPr>
        <p:txBody>
          <a:bodyPr wrap="square" rtlCol="0">
            <a:spAutoFit/>
          </a:bodyPr>
          <a:lstStyle/>
          <a:p>
            <a:pPr marL="285750" indent="-285750">
              <a:lnSpc>
                <a:spcPct val="150000"/>
              </a:lnSpc>
              <a:buFont typeface="Wingdings" pitchFamily="2" charset="2"/>
              <a:buChar char="v"/>
            </a:pPr>
            <a:r>
              <a:rPr lang="en-US" dirty="0"/>
              <a:t>Light GBM is prefixed as ‘Light’ because of high speed</a:t>
            </a:r>
          </a:p>
          <a:p>
            <a:pPr>
              <a:lnSpc>
                <a:spcPct val="150000"/>
              </a:lnSpc>
            </a:pPr>
            <a:endParaRPr lang="en-US" dirty="0"/>
          </a:p>
          <a:p>
            <a:pPr marL="285750" indent="-285750">
              <a:lnSpc>
                <a:spcPct val="150000"/>
              </a:lnSpc>
              <a:buFont typeface="Wingdings" pitchFamily="2" charset="2"/>
              <a:buChar char="v"/>
            </a:pPr>
            <a:r>
              <a:rPr lang="en-US" dirty="0"/>
              <a:t>Light GBM can handle the large size of data and takes lower memory to run</a:t>
            </a:r>
          </a:p>
          <a:p>
            <a:pPr>
              <a:lnSpc>
                <a:spcPct val="150000"/>
              </a:lnSpc>
            </a:pPr>
            <a:endParaRPr lang="en-US" dirty="0"/>
          </a:p>
          <a:p>
            <a:pPr marL="285750" indent="-285750">
              <a:lnSpc>
                <a:spcPct val="150000"/>
              </a:lnSpc>
              <a:buFont typeface="Wingdings" pitchFamily="2" charset="2"/>
              <a:buChar char="v"/>
            </a:pPr>
            <a:r>
              <a:rPr lang="en-US" dirty="0"/>
              <a:t>It mainly focus on accuracy of results and can also supports GPU learning.(</a:t>
            </a:r>
            <a:r>
              <a:rPr lang="en-IN" sz="1600" i="1" dirty="0"/>
              <a:t>A GPU is a specialized processing unit with enhanced mathematical computation capability, which can speed up the computational processes for deep learning</a:t>
            </a:r>
            <a:r>
              <a:rPr lang="en-US" dirty="0"/>
              <a:t>)</a:t>
            </a:r>
          </a:p>
          <a:p>
            <a:pPr marL="285750" indent="-285750">
              <a:lnSpc>
                <a:spcPct val="150000"/>
              </a:lnSpc>
              <a:buFont typeface="Wingdings" pitchFamily="2" charset="2"/>
              <a:buChar char="v"/>
            </a:pPr>
            <a:endParaRPr lang="en-US" dirty="0"/>
          </a:p>
          <a:p>
            <a:pPr marL="285750" indent="-285750">
              <a:lnSpc>
                <a:spcPct val="150000"/>
              </a:lnSpc>
              <a:buFont typeface="Wingdings" pitchFamily="2" charset="2"/>
              <a:buChar char="v"/>
            </a:pPr>
            <a:r>
              <a:rPr lang="en-US" dirty="0"/>
              <a:t>Light GBM is not appropriate on small datasets. It is sensitive to overfitting and can easily overfit small data.</a:t>
            </a:r>
          </a:p>
        </p:txBody>
      </p:sp>
    </p:spTree>
    <p:extLst>
      <p:ext uri="{BB962C8B-B14F-4D97-AF65-F5344CB8AC3E}">
        <p14:creationId xmlns:p14="http://schemas.microsoft.com/office/powerpoint/2010/main" val="83864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BA302-B043-534E-97AB-C30E1AF3E127}"/>
              </a:ext>
            </a:extLst>
          </p:cNvPr>
          <p:cNvSpPr txBox="1"/>
          <p:nvPr/>
        </p:nvSpPr>
        <p:spPr>
          <a:xfrm>
            <a:off x="580979" y="434015"/>
            <a:ext cx="3552482" cy="461665"/>
          </a:xfrm>
          <a:prstGeom prst="rect">
            <a:avLst/>
          </a:prstGeom>
          <a:solidFill>
            <a:schemeClr val="accent1">
              <a:lumMod val="75000"/>
            </a:schemeClr>
          </a:solidFill>
        </p:spPr>
        <p:txBody>
          <a:bodyPr wrap="square" rtlCol="0">
            <a:spAutoFit/>
          </a:bodyPr>
          <a:lstStyle/>
          <a:p>
            <a:r>
              <a:rPr lang="en-US" sz="2400" b="1" dirty="0">
                <a:solidFill>
                  <a:schemeClr val="bg1"/>
                </a:solidFill>
              </a:rPr>
              <a:t>Implementation of LGBM :</a:t>
            </a:r>
          </a:p>
        </p:txBody>
      </p:sp>
      <p:pic>
        <p:nvPicPr>
          <p:cNvPr id="3074" name="Picture 2" descr="JMSE | Free Full-Text | Application of the Machine Learning LightGBM Model  to the Prediction of the Water Levels of the Lower Columbia River">
            <a:extLst>
              <a:ext uri="{FF2B5EF4-FFF2-40B4-BE49-F238E27FC236}">
                <a16:creationId xmlns:a16="http://schemas.microsoft.com/office/drawing/2014/main" id="{BBCD5E04-4ED9-8B49-A9B0-AE7AA7220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473" y="1520890"/>
            <a:ext cx="5086527" cy="38162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449D50-CEDB-0C4F-96F8-E9B3EBBA691D}"/>
              </a:ext>
            </a:extLst>
          </p:cNvPr>
          <p:cNvSpPr txBox="1"/>
          <p:nvPr/>
        </p:nvSpPr>
        <p:spPr>
          <a:xfrm>
            <a:off x="371061" y="1351722"/>
            <a:ext cx="6734412" cy="5450851"/>
          </a:xfrm>
          <a:prstGeom prst="rect">
            <a:avLst/>
          </a:prstGeom>
          <a:noFill/>
        </p:spPr>
        <p:txBody>
          <a:bodyPr wrap="square" rtlCol="0">
            <a:spAutoFit/>
          </a:bodyPr>
          <a:lstStyle/>
          <a:p>
            <a:pPr marL="285750" indent="-285750">
              <a:lnSpc>
                <a:spcPct val="150000"/>
              </a:lnSpc>
              <a:buFont typeface="Wingdings" pitchFamily="2" charset="2"/>
              <a:buChar char="§"/>
            </a:pPr>
            <a:r>
              <a:rPr lang="en-US" dirty="0"/>
              <a:t>Implementation of Light GBM is easy. The only complicated thing is parameter tuning</a:t>
            </a:r>
          </a:p>
          <a:p>
            <a:pPr marL="285750" indent="-285750">
              <a:lnSpc>
                <a:spcPct val="150000"/>
              </a:lnSpc>
              <a:buFont typeface="Wingdings" pitchFamily="2" charset="2"/>
              <a:buChar char="§"/>
            </a:pPr>
            <a:r>
              <a:rPr lang="en-US" dirty="0"/>
              <a:t>Light GBM covers more than 100 parameters </a:t>
            </a:r>
          </a:p>
          <a:p>
            <a:pPr marL="285750" indent="-285750" algn="just">
              <a:lnSpc>
                <a:spcPct val="150000"/>
              </a:lnSpc>
              <a:buFont typeface="Wingdings" pitchFamily="2" charset="2"/>
              <a:buChar char="§"/>
            </a:pPr>
            <a:r>
              <a:rPr lang="en-US" dirty="0"/>
              <a:t>There are few parameters that are important for an implementer to keep in mind.</a:t>
            </a:r>
          </a:p>
          <a:p>
            <a:pPr marL="285750" indent="-285750" algn="just">
              <a:lnSpc>
                <a:spcPct val="150000"/>
              </a:lnSpc>
              <a:buFont typeface="Wingdings" pitchFamily="2" charset="2"/>
              <a:buChar char="§"/>
            </a:pPr>
            <a:endParaRPr lang="en-US" dirty="0"/>
          </a:p>
          <a:p>
            <a:pPr algn="just">
              <a:lnSpc>
                <a:spcPct val="150000"/>
              </a:lnSpc>
            </a:pPr>
            <a:endParaRPr lang="en-US" dirty="0"/>
          </a:p>
          <a:p>
            <a:pPr>
              <a:lnSpc>
                <a:spcPct val="150000"/>
              </a:lnSpc>
            </a:pPr>
            <a:r>
              <a:rPr lang="en-US" b="1" dirty="0">
                <a:solidFill>
                  <a:schemeClr val="accent1">
                    <a:lumMod val="75000"/>
                  </a:schemeClr>
                </a:solidFill>
              </a:rPr>
              <a:t>The key classes of parameters are:</a:t>
            </a:r>
          </a:p>
          <a:p>
            <a:pPr marL="742950" lvl="1" indent="-285750">
              <a:lnSpc>
                <a:spcPct val="150000"/>
              </a:lnSpc>
              <a:buFont typeface="Arial" panose="020B0604020202020204" pitchFamily="34" charset="0"/>
              <a:buChar char="•"/>
            </a:pPr>
            <a:r>
              <a:rPr lang="en-US" dirty="0"/>
              <a:t>Control parameters</a:t>
            </a:r>
          </a:p>
          <a:p>
            <a:pPr marL="742950" lvl="1" indent="-285750">
              <a:lnSpc>
                <a:spcPct val="150000"/>
              </a:lnSpc>
              <a:buFont typeface="Arial" panose="020B0604020202020204" pitchFamily="34" charset="0"/>
              <a:buChar char="•"/>
            </a:pPr>
            <a:r>
              <a:rPr lang="en-US" dirty="0"/>
              <a:t>Core parameters</a:t>
            </a:r>
          </a:p>
          <a:p>
            <a:pPr marL="742950" lvl="1" indent="-285750">
              <a:lnSpc>
                <a:spcPct val="150000"/>
              </a:lnSpc>
              <a:buFont typeface="Arial" panose="020B0604020202020204" pitchFamily="34" charset="0"/>
              <a:buChar char="•"/>
            </a:pPr>
            <a:r>
              <a:rPr lang="en-US" dirty="0"/>
              <a:t>Metric parameter</a:t>
            </a:r>
          </a:p>
          <a:p>
            <a:pPr marL="742950" lvl="1" indent="-285750">
              <a:lnSpc>
                <a:spcPct val="150000"/>
              </a:lnSpc>
              <a:buFont typeface="Arial" panose="020B0604020202020204" pitchFamily="34" charset="0"/>
              <a:buChar char="•"/>
            </a:pPr>
            <a:r>
              <a:rPr lang="en-US" dirty="0"/>
              <a:t>IO parameter(Input/output) </a:t>
            </a:r>
          </a:p>
          <a:p>
            <a:pPr>
              <a:lnSpc>
                <a:spcPct val="150000"/>
              </a:lnSpc>
            </a:pPr>
            <a:endParaRPr lang="en-US" dirty="0"/>
          </a:p>
        </p:txBody>
      </p:sp>
    </p:spTree>
    <p:extLst>
      <p:ext uri="{BB962C8B-B14F-4D97-AF65-F5344CB8AC3E}">
        <p14:creationId xmlns:p14="http://schemas.microsoft.com/office/powerpoint/2010/main" val="329734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BA302-B043-534E-97AB-C30E1AF3E127}"/>
              </a:ext>
            </a:extLst>
          </p:cNvPr>
          <p:cNvSpPr txBox="1"/>
          <p:nvPr/>
        </p:nvSpPr>
        <p:spPr>
          <a:xfrm>
            <a:off x="580978" y="434015"/>
            <a:ext cx="4313751" cy="523220"/>
          </a:xfrm>
          <a:prstGeom prst="rect">
            <a:avLst/>
          </a:prstGeom>
          <a:solidFill>
            <a:schemeClr val="accent1">
              <a:lumMod val="75000"/>
            </a:schemeClr>
          </a:solidFill>
        </p:spPr>
        <p:txBody>
          <a:bodyPr wrap="square" rtlCol="0">
            <a:spAutoFit/>
          </a:bodyPr>
          <a:lstStyle/>
          <a:p>
            <a:r>
              <a:rPr lang="en-US" sz="2800" b="1" dirty="0">
                <a:solidFill>
                  <a:schemeClr val="bg1"/>
                </a:solidFill>
              </a:rPr>
              <a:t>Control Parameters-LGBM :</a:t>
            </a:r>
          </a:p>
        </p:txBody>
      </p:sp>
      <p:sp>
        <p:nvSpPr>
          <p:cNvPr id="3" name="TextBox 2">
            <a:extLst>
              <a:ext uri="{FF2B5EF4-FFF2-40B4-BE49-F238E27FC236}">
                <a16:creationId xmlns:a16="http://schemas.microsoft.com/office/drawing/2014/main" id="{4797DDAD-605F-3145-9FAE-B14BBA33D28E}"/>
              </a:ext>
            </a:extLst>
          </p:cNvPr>
          <p:cNvSpPr txBox="1"/>
          <p:nvPr/>
        </p:nvSpPr>
        <p:spPr>
          <a:xfrm>
            <a:off x="580978" y="1143000"/>
            <a:ext cx="11321212" cy="5355312"/>
          </a:xfrm>
          <a:prstGeom prst="rect">
            <a:avLst/>
          </a:prstGeom>
          <a:noFill/>
        </p:spPr>
        <p:txBody>
          <a:bodyPr wrap="square" rtlCol="0">
            <a:spAutoFit/>
          </a:bodyPr>
          <a:lstStyle/>
          <a:p>
            <a:r>
              <a:rPr lang="en-US" b="1" dirty="0">
                <a:solidFill>
                  <a:schemeClr val="accent2"/>
                </a:solidFill>
              </a:rPr>
              <a:t>Max_depth: </a:t>
            </a:r>
            <a:r>
              <a:rPr lang="en-US" dirty="0"/>
              <a:t>describes depth of tree- used to handle model overfitting</a:t>
            </a:r>
          </a:p>
          <a:p>
            <a:endParaRPr lang="en-US" dirty="0"/>
          </a:p>
          <a:p>
            <a:pPr algn="just"/>
            <a:r>
              <a:rPr lang="en-US" b="1" dirty="0">
                <a:solidFill>
                  <a:schemeClr val="accent2"/>
                </a:solidFill>
              </a:rPr>
              <a:t>Min_data_in_leaf: </a:t>
            </a:r>
            <a:r>
              <a:rPr lang="en-US" dirty="0"/>
              <a:t>min no. of records a leaf may have- default if 20, optimum value</a:t>
            </a:r>
          </a:p>
          <a:p>
            <a:endParaRPr lang="en-US" dirty="0"/>
          </a:p>
          <a:p>
            <a:r>
              <a:rPr lang="en-US" b="1" dirty="0">
                <a:solidFill>
                  <a:schemeClr val="accent2"/>
                </a:solidFill>
              </a:rPr>
              <a:t>Feature_fraction: </a:t>
            </a:r>
            <a:r>
              <a:rPr lang="en-US" dirty="0"/>
              <a:t>select % of parameters randomly in each iteration of building trees</a:t>
            </a:r>
          </a:p>
          <a:p>
            <a:endParaRPr lang="en-US" dirty="0"/>
          </a:p>
          <a:p>
            <a:r>
              <a:rPr lang="en-US" b="1" dirty="0">
                <a:solidFill>
                  <a:schemeClr val="accent2"/>
                </a:solidFill>
              </a:rPr>
              <a:t>Bagging_fraction: </a:t>
            </a:r>
            <a:r>
              <a:rPr lang="en-US" dirty="0"/>
              <a:t>fraction of data used for each iteration and generally used to speed up the training and avoid overfitting</a:t>
            </a:r>
          </a:p>
          <a:p>
            <a:endParaRPr lang="en-US" dirty="0"/>
          </a:p>
          <a:p>
            <a:r>
              <a:rPr lang="en-US" b="1" dirty="0">
                <a:solidFill>
                  <a:schemeClr val="accent2"/>
                </a:solidFill>
              </a:rPr>
              <a:t>Early_stopping_round: </a:t>
            </a:r>
            <a:r>
              <a:rPr lang="en-US" dirty="0"/>
              <a:t>model will stop training if one metric of one validation data doesn’t improve in last early_stopping round rounds. This will reduce excessive iterations.</a:t>
            </a:r>
          </a:p>
          <a:p>
            <a:endParaRPr lang="en-US" dirty="0"/>
          </a:p>
          <a:p>
            <a:r>
              <a:rPr lang="en-US" b="1" dirty="0">
                <a:solidFill>
                  <a:schemeClr val="accent2"/>
                </a:solidFill>
              </a:rPr>
              <a:t>Lambda: </a:t>
            </a:r>
            <a:r>
              <a:rPr lang="en-US" dirty="0"/>
              <a:t>specifies regularization value ranges 0 to 1</a:t>
            </a:r>
          </a:p>
          <a:p>
            <a:endParaRPr lang="en-US" dirty="0"/>
          </a:p>
          <a:p>
            <a:r>
              <a:rPr lang="en-US" b="1" dirty="0">
                <a:solidFill>
                  <a:schemeClr val="accent2"/>
                </a:solidFill>
              </a:rPr>
              <a:t>Min_gain_split: </a:t>
            </a:r>
            <a:r>
              <a:rPr lang="en-US" dirty="0"/>
              <a:t>minimum gain to make a split. It can used to control number of useful splits in tree </a:t>
            </a:r>
          </a:p>
          <a:p>
            <a:endParaRPr lang="en-US" dirty="0"/>
          </a:p>
          <a:p>
            <a:r>
              <a:rPr lang="en-US" b="1" dirty="0">
                <a:solidFill>
                  <a:schemeClr val="accent2"/>
                </a:solidFill>
              </a:rPr>
              <a:t>Max_cat_group : </a:t>
            </a:r>
            <a:r>
              <a:rPr lang="en-IN" dirty="0"/>
              <a:t>When the number of category is large, finding the split point on it is easily over-fitting. So LightGBM merges them into ‘max_cat_group’ groups, and finds the split points on the group boundaries, default:64</a:t>
            </a:r>
          </a:p>
          <a:p>
            <a:pPr algn="just"/>
            <a:endParaRPr lang="en-US" dirty="0"/>
          </a:p>
        </p:txBody>
      </p:sp>
    </p:spTree>
    <p:extLst>
      <p:ext uri="{BB962C8B-B14F-4D97-AF65-F5344CB8AC3E}">
        <p14:creationId xmlns:p14="http://schemas.microsoft.com/office/powerpoint/2010/main" val="414425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BA302-B043-534E-97AB-C30E1AF3E127}"/>
              </a:ext>
            </a:extLst>
          </p:cNvPr>
          <p:cNvSpPr txBox="1"/>
          <p:nvPr/>
        </p:nvSpPr>
        <p:spPr>
          <a:xfrm>
            <a:off x="580978" y="434015"/>
            <a:ext cx="4313751" cy="523220"/>
          </a:xfrm>
          <a:prstGeom prst="rect">
            <a:avLst/>
          </a:prstGeom>
          <a:solidFill>
            <a:schemeClr val="accent1">
              <a:lumMod val="75000"/>
            </a:schemeClr>
          </a:solidFill>
        </p:spPr>
        <p:txBody>
          <a:bodyPr wrap="square" rtlCol="0">
            <a:spAutoFit/>
          </a:bodyPr>
          <a:lstStyle/>
          <a:p>
            <a:r>
              <a:rPr lang="en-US" sz="2800" b="1" dirty="0">
                <a:solidFill>
                  <a:schemeClr val="bg1"/>
                </a:solidFill>
              </a:rPr>
              <a:t>Core Parameters-LGBM :</a:t>
            </a:r>
          </a:p>
        </p:txBody>
      </p:sp>
      <p:sp>
        <p:nvSpPr>
          <p:cNvPr id="3" name="TextBox 2">
            <a:extLst>
              <a:ext uri="{FF2B5EF4-FFF2-40B4-BE49-F238E27FC236}">
                <a16:creationId xmlns:a16="http://schemas.microsoft.com/office/drawing/2014/main" id="{4797DDAD-605F-3145-9FAE-B14BBA33D28E}"/>
              </a:ext>
            </a:extLst>
          </p:cNvPr>
          <p:cNvSpPr txBox="1"/>
          <p:nvPr/>
        </p:nvSpPr>
        <p:spPr>
          <a:xfrm>
            <a:off x="580978" y="1143000"/>
            <a:ext cx="10233880" cy="5078313"/>
          </a:xfrm>
          <a:prstGeom prst="rect">
            <a:avLst/>
          </a:prstGeom>
          <a:noFill/>
        </p:spPr>
        <p:txBody>
          <a:bodyPr wrap="square" rtlCol="0">
            <a:spAutoFit/>
          </a:bodyPr>
          <a:lstStyle/>
          <a:p>
            <a:pPr algn="just"/>
            <a:r>
              <a:rPr lang="en-IN" b="1" dirty="0">
                <a:solidFill>
                  <a:schemeClr val="accent2"/>
                </a:solidFill>
              </a:rPr>
              <a:t>Task</a:t>
            </a:r>
            <a:r>
              <a:rPr lang="en-IN" b="1" dirty="0"/>
              <a:t>: </a:t>
            </a:r>
            <a:r>
              <a:rPr lang="en-IN" dirty="0"/>
              <a:t>It specifies the task you want to perform on data. It may be either train or predict.</a:t>
            </a:r>
          </a:p>
          <a:p>
            <a:pPr algn="just"/>
            <a:endParaRPr lang="en-IN" dirty="0"/>
          </a:p>
          <a:p>
            <a:pPr algn="just"/>
            <a:r>
              <a:rPr lang="en-IN" b="1" dirty="0">
                <a:solidFill>
                  <a:schemeClr val="accent2"/>
                </a:solidFill>
              </a:rPr>
              <a:t>application</a:t>
            </a:r>
            <a:r>
              <a:rPr lang="en-IN" b="1" dirty="0"/>
              <a:t>: </a:t>
            </a:r>
            <a:r>
              <a:rPr lang="en-IN" dirty="0"/>
              <a:t>This is the most important parameter and specifies the application of your model, whether it is a regression problem or classification problem. LightGBM will by default consider model as a regression model.</a:t>
            </a:r>
          </a:p>
          <a:p>
            <a:pPr algn="just"/>
            <a:endParaRPr lang="en-IN" dirty="0"/>
          </a:p>
          <a:p>
            <a:pPr algn="just"/>
            <a:r>
              <a:rPr lang="en-IN" b="1" dirty="0">
                <a:solidFill>
                  <a:schemeClr val="accent2"/>
                </a:solidFill>
              </a:rPr>
              <a:t>boosting</a:t>
            </a:r>
            <a:r>
              <a:rPr lang="en-IN" b="1" dirty="0"/>
              <a:t>:</a:t>
            </a:r>
            <a:r>
              <a:rPr lang="en-IN" dirty="0"/>
              <a:t> defines the type of algorithm you want to run, default=</a:t>
            </a:r>
            <a:r>
              <a:rPr lang="en-IN" dirty="0" err="1"/>
              <a:t>gdbt</a:t>
            </a:r>
            <a:r>
              <a:rPr lang="en-IN" dirty="0"/>
              <a:t> (random forest, dart: Dropouts meet Multiple Additive Regression Trees, goss: Gradient-based One-Side Sampling)</a:t>
            </a:r>
          </a:p>
          <a:p>
            <a:pPr algn="just"/>
            <a:endParaRPr lang="en-IN" dirty="0"/>
          </a:p>
          <a:p>
            <a:pPr algn="just"/>
            <a:r>
              <a:rPr lang="en-IN" b="1" dirty="0">
                <a:solidFill>
                  <a:schemeClr val="accent2"/>
                </a:solidFill>
              </a:rPr>
              <a:t>num_boost_round:</a:t>
            </a:r>
            <a:r>
              <a:rPr lang="en-IN" dirty="0">
                <a:solidFill>
                  <a:schemeClr val="accent2"/>
                </a:solidFill>
              </a:rPr>
              <a:t> </a:t>
            </a:r>
            <a:r>
              <a:rPr lang="en-IN" dirty="0"/>
              <a:t>Number of boosting iterations, typically 100+</a:t>
            </a:r>
          </a:p>
          <a:p>
            <a:pPr algn="just"/>
            <a:endParaRPr lang="en-IN" dirty="0"/>
          </a:p>
          <a:p>
            <a:pPr algn="just"/>
            <a:r>
              <a:rPr lang="en-IN" b="1" dirty="0">
                <a:solidFill>
                  <a:schemeClr val="accent2"/>
                </a:solidFill>
              </a:rPr>
              <a:t>learning_rate: </a:t>
            </a:r>
            <a:r>
              <a:rPr lang="en-IN" dirty="0"/>
              <a:t>This determines the impact of each tree on the final outcome. Typical values: 0.1, 0.01, 0.001…</a:t>
            </a:r>
          </a:p>
          <a:p>
            <a:pPr algn="just"/>
            <a:endParaRPr lang="en-IN" dirty="0"/>
          </a:p>
          <a:p>
            <a:pPr algn="just"/>
            <a:r>
              <a:rPr lang="en-IN" b="1" dirty="0">
                <a:solidFill>
                  <a:schemeClr val="accent2"/>
                </a:solidFill>
              </a:rPr>
              <a:t>num_leaves:</a:t>
            </a:r>
            <a:r>
              <a:rPr lang="en-IN" dirty="0">
                <a:solidFill>
                  <a:schemeClr val="accent2"/>
                </a:solidFill>
              </a:rPr>
              <a:t> </a:t>
            </a:r>
            <a:r>
              <a:rPr lang="en-IN" dirty="0"/>
              <a:t>number of leaves in full tree, default: 31</a:t>
            </a:r>
          </a:p>
          <a:p>
            <a:pPr algn="just"/>
            <a:endParaRPr lang="en-IN" dirty="0"/>
          </a:p>
          <a:p>
            <a:pPr algn="just"/>
            <a:r>
              <a:rPr lang="en-IN" b="1" dirty="0">
                <a:solidFill>
                  <a:schemeClr val="accent2"/>
                </a:solidFill>
              </a:rPr>
              <a:t>device: </a:t>
            </a:r>
            <a:r>
              <a:rPr lang="en-IN" dirty="0"/>
              <a:t>default: </a:t>
            </a:r>
            <a:r>
              <a:rPr lang="en-IN" dirty="0" err="1"/>
              <a:t>cpu</a:t>
            </a:r>
            <a:r>
              <a:rPr lang="en-IN" dirty="0"/>
              <a:t>, can also pass </a:t>
            </a:r>
            <a:r>
              <a:rPr lang="en-IN" dirty="0" err="1"/>
              <a:t>gpu</a:t>
            </a:r>
            <a:endParaRPr lang="en-IN" dirty="0"/>
          </a:p>
          <a:p>
            <a:pPr algn="just"/>
            <a:endParaRPr lang="en-US" dirty="0"/>
          </a:p>
        </p:txBody>
      </p:sp>
    </p:spTree>
    <p:extLst>
      <p:ext uri="{BB962C8B-B14F-4D97-AF65-F5344CB8AC3E}">
        <p14:creationId xmlns:p14="http://schemas.microsoft.com/office/powerpoint/2010/main" val="31515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BA302-B043-534E-97AB-C30E1AF3E127}"/>
              </a:ext>
            </a:extLst>
          </p:cNvPr>
          <p:cNvSpPr txBox="1"/>
          <p:nvPr/>
        </p:nvSpPr>
        <p:spPr>
          <a:xfrm>
            <a:off x="580979" y="434015"/>
            <a:ext cx="3808142" cy="400110"/>
          </a:xfrm>
          <a:prstGeom prst="rect">
            <a:avLst/>
          </a:prstGeom>
          <a:solidFill>
            <a:schemeClr val="accent1">
              <a:lumMod val="75000"/>
            </a:schemeClr>
          </a:solidFill>
        </p:spPr>
        <p:txBody>
          <a:bodyPr wrap="square" rtlCol="0">
            <a:spAutoFit/>
          </a:bodyPr>
          <a:lstStyle/>
          <a:p>
            <a:r>
              <a:rPr lang="en-US" sz="2000" b="1" dirty="0">
                <a:solidFill>
                  <a:schemeClr val="bg1"/>
                </a:solidFill>
              </a:rPr>
              <a:t>Metric Parameters-LGBM :</a:t>
            </a:r>
          </a:p>
        </p:txBody>
      </p:sp>
      <p:sp>
        <p:nvSpPr>
          <p:cNvPr id="4" name="TextBox 3">
            <a:extLst>
              <a:ext uri="{FF2B5EF4-FFF2-40B4-BE49-F238E27FC236}">
                <a16:creationId xmlns:a16="http://schemas.microsoft.com/office/drawing/2014/main" id="{B9FF53C2-F3E7-3F4B-8040-F85DAB85494B}"/>
              </a:ext>
            </a:extLst>
          </p:cNvPr>
          <p:cNvSpPr txBox="1"/>
          <p:nvPr/>
        </p:nvSpPr>
        <p:spPr>
          <a:xfrm>
            <a:off x="979060" y="1120676"/>
            <a:ext cx="10233880" cy="2308324"/>
          </a:xfrm>
          <a:prstGeom prst="rect">
            <a:avLst/>
          </a:prstGeom>
          <a:noFill/>
        </p:spPr>
        <p:txBody>
          <a:bodyPr wrap="square" rtlCol="0">
            <a:spAutoFit/>
          </a:bodyPr>
          <a:lstStyle/>
          <a:p>
            <a:r>
              <a:rPr lang="en-IN" b="1" dirty="0">
                <a:solidFill>
                  <a:schemeClr val="accent2"/>
                </a:solidFill>
              </a:rPr>
              <a:t>metric</a:t>
            </a:r>
            <a:r>
              <a:rPr lang="en-IN" b="1" dirty="0"/>
              <a:t>:</a:t>
            </a:r>
            <a:r>
              <a:rPr lang="en-IN" dirty="0"/>
              <a:t> the important parameter as it specifies loss for model building.</a:t>
            </a:r>
          </a:p>
          <a:p>
            <a:endParaRPr lang="en-IN" dirty="0"/>
          </a:p>
          <a:p>
            <a:r>
              <a:rPr lang="en-IN" dirty="0"/>
              <a:t>Below are few general losses for regression and classification.</a:t>
            </a:r>
          </a:p>
          <a:p>
            <a:r>
              <a:rPr lang="en-IN" dirty="0"/>
              <a:t>	</a:t>
            </a:r>
            <a:r>
              <a:rPr lang="en-IN" dirty="0">
                <a:solidFill>
                  <a:schemeClr val="accent1"/>
                </a:solidFill>
              </a:rPr>
              <a:t>mae</a:t>
            </a:r>
            <a:r>
              <a:rPr lang="en-IN" dirty="0"/>
              <a:t>: mean absolute error</a:t>
            </a:r>
          </a:p>
          <a:p>
            <a:r>
              <a:rPr lang="en-IN" dirty="0"/>
              <a:t>	</a:t>
            </a:r>
            <a:r>
              <a:rPr lang="en-IN" dirty="0">
                <a:solidFill>
                  <a:schemeClr val="accent1"/>
                </a:solidFill>
              </a:rPr>
              <a:t>mse</a:t>
            </a:r>
            <a:r>
              <a:rPr lang="en-IN" dirty="0"/>
              <a:t>: mean squared error</a:t>
            </a:r>
          </a:p>
          <a:p>
            <a:r>
              <a:rPr lang="en-IN" dirty="0"/>
              <a:t>	</a:t>
            </a:r>
            <a:r>
              <a:rPr lang="en-IN" dirty="0">
                <a:solidFill>
                  <a:schemeClr val="accent1"/>
                </a:solidFill>
              </a:rPr>
              <a:t>binary_logloss: </a:t>
            </a:r>
            <a:r>
              <a:rPr lang="en-IN" dirty="0"/>
              <a:t>loss for binary classification</a:t>
            </a:r>
          </a:p>
          <a:p>
            <a:r>
              <a:rPr lang="en-IN" dirty="0"/>
              <a:t>	</a:t>
            </a:r>
            <a:r>
              <a:rPr lang="en-IN" dirty="0">
                <a:solidFill>
                  <a:schemeClr val="accent1"/>
                </a:solidFill>
              </a:rPr>
              <a:t>multi_logloss: </a:t>
            </a:r>
            <a:r>
              <a:rPr lang="en-IN" dirty="0"/>
              <a:t>loss for multi classification</a:t>
            </a:r>
          </a:p>
          <a:p>
            <a:pPr algn="just"/>
            <a:endParaRPr lang="en-US" dirty="0"/>
          </a:p>
        </p:txBody>
      </p:sp>
      <p:sp>
        <p:nvSpPr>
          <p:cNvPr id="5" name="TextBox 4">
            <a:extLst>
              <a:ext uri="{FF2B5EF4-FFF2-40B4-BE49-F238E27FC236}">
                <a16:creationId xmlns:a16="http://schemas.microsoft.com/office/drawing/2014/main" id="{676DA8A9-AAAB-FE4A-B66B-21E12D482229}"/>
              </a:ext>
            </a:extLst>
          </p:cNvPr>
          <p:cNvSpPr txBox="1"/>
          <p:nvPr/>
        </p:nvSpPr>
        <p:spPr>
          <a:xfrm>
            <a:off x="580979" y="3330831"/>
            <a:ext cx="3808142" cy="400110"/>
          </a:xfrm>
          <a:prstGeom prst="rect">
            <a:avLst/>
          </a:prstGeom>
          <a:solidFill>
            <a:schemeClr val="accent1">
              <a:lumMod val="75000"/>
            </a:schemeClr>
          </a:solidFill>
        </p:spPr>
        <p:txBody>
          <a:bodyPr wrap="square" rtlCol="0">
            <a:spAutoFit/>
          </a:bodyPr>
          <a:lstStyle/>
          <a:p>
            <a:r>
              <a:rPr lang="en-US" sz="2000" b="1" dirty="0">
                <a:solidFill>
                  <a:schemeClr val="bg1"/>
                </a:solidFill>
              </a:rPr>
              <a:t>IO Parameters-LGBM :</a:t>
            </a:r>
          </a:p>
        </p:txBody>
      </p:sp>
      <p:sp>
        <p:nvSpPr>
          <p:cNvPr id="6" name="TextBox 5">
            <a:extLst>
              <a:ext uri="{FF2B5EF4-FFF2-40B4-BE49-F238E27FC236}">
                <a16:creationId xmlns:a16="http://schemas.microsoft.com/office/drawing/2014/main" id="{D394A60A-A78A-6D47-A554-22BFCD4BC040}"/>
              </a:ext>
            </a:extLst>
          </p:cNvPr>
          <p:cNvSpPr txBox="1"/>
          <p:nvPr/>
        </p:nvSpPr>
        <p:spPr>
          <a:xfrm>
            <a:off x="979060" y="3919323"/>
            <a:ext cx="10233880" cy="2862322"/>
          </a:xfrm>
          <a:prstGeom prst="rect">
            <a:avLst/>
          </a:prstGeom>
          <a:noFill/>
        </p:spPr>
        <p:txBody>
          <a:bodyPr wrap="square" rtlCol="0">
            <a:spAutoFit/>
          </a:bodyPr>
          <a:lstStyle/>
          <a:p>
            <a:r>
              <a:rPr lang="en-IN" b="1" dirty="0">
                <a:solidFill>
                  <a:schemeClr val="accent2"/>
                </a:solidFill>
              </a:rPr>
              <a:t>max_bin: </a:t>
            </a:r>
            <a:r>
              <a:rPr lang="en-IN" dirty="0"/>
              <a:t>it denotes the maximum number of bin that feature value will bucket in.</a:t>
            </a:r>
          </a:p>
          <a:p>
            <a:endParaRPr lang="en-IN" dirty="0"/>
          </a:p>
          <a:p>
            <a:r>
              <a:rPr lang="en-IN" b="1" dirty="0">
                <a:solidFill>
                  <a:schemeClr val="accent2"/>
                </a:solidFill>
              </a:rPr>
              <a:t>categorical_feature:</a:t>
            </a:r>
            <a:r>
              <a:rPr lang="en-IN" dirty="0">
                <a:solidFill>
                  <a:schemeClr val="accent2"/>
                </a:solidFill>
              </a:rPr>
              <a:t> </a:t>
            </a:r>
            <a:r>
              <a:rPr lang="en-IN" dirty="0"/>
              <a:t>It denotes the index of categorical features.</a:t>
            </a:r>
          </a:p>
          <a:p>
            <a:endParaRPr lang="en-IN" dirty="0"/>
          </a:p>
          <a:p>
            <a:r>
              <a:rPr lang="en-IN" b="1" dirty="0">
                <a:solidFill>
                  <a:schemeClr val="accent2"/>
                </a:solidFill>
              </a:rPr>
              <a:t>ignore_column:</a:t>
            </a:r>
            <a:r>
              <a:rPr lang="en-IN" dirty="0">
                <a:solidFill>
                  <a:schemeClr val="accent2"/>
                </a:solidFill>
              </a:rPr>
              <a:t> </a:t>
            </a:r>
            <a:r>
              <a:rPr lang="en-IN" dirty="0"/>
              <a:t>same as categorical features just instead of considering specific columns as categorical, it will completely ignore them.</a:t>
            </a:r>
          </a:p>
          <a:p>
            <a:endParaRPr lang="en-IN" dirty="0"/>
          </a:p>
          <a:p>
            <a:r>
              <a:rPr lang="en-IN" b="1" dirty="0">
                <a:solidFill>
                  <a:schemeClr val="accent2"/>
                </a:solidFill>
              </a:rPr>
              <a:t>save_binary:</a:t>
            </a:r>
            <a:r>
              <a:rPr lang="en-IN" dirty="0">
                <a:solidFill>
                  <a:schemeClr val="accent2"/>
                </a:solidFill>
              </a:rPr>
              <a:t> </a:t>
            </a:r>
            <a:r>
              <a:rPr lang="en-IN" dirty="0"/>
              <a:t>specifying this parameter as ‘True’ will save the dataset to binary file, this binary file will speed the data reading time for the next time</a:t>
            </a:r>
          </a:p>
          <a:p>
            <a:endParaRPr lang="en-US" dirty="0"/>
          </a:p>
        </p:txBody>
      </p:sp>
    </p:spTree>
    <p:extLst>
      <p:ext uri="{BB962C8B-B14F-4D97-AF65-F5344CB8AC3E}">
        <p14:creationId xmlns:p14="http://schemas.microsoft.com/office/powerpoint/2010/main" val="115438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8B8A76-F861-C641-A81E-EA1EE26C9024}"/>
              </a:ext>
            </a:extLst>
          </p:cNvPr>
          <p:cNvSpPr txBox="1"/>
          <p:nvPr/>
        </p:nvSpPr>
        <p:spPr>
          <a:xfrm>
            <a:off x="606174" y="698643"/>
            <a:ext cx="2835669" cy="523220"/>
          </a:xfrm>
          <a:prstGeom prst="rect">
            <a:avLst/>
          </a:prstGeom>
          <a:solidFill>
            <a:schemeClr val="accent1">
              <a:lumMod val="75000"/>
            </a:schemeClr>
          </a:solidFill>
        </p:spPr>
        <p:txBody>
          <a:bodyPr wrap="square" rtlCol="0">
            <a:spAutoFit/>
          </a:bodyPr>
          <a:lstStyle/>
          <a:p>
            <a:r>
              <a:rPr lang="en-US" sz="2800" b="1" dirty="0">
                <a:solidFill>
                  <a:schemeClr val="bg1"/>
                </a:solidFill>
              </a:rPr>
              <a:t>Parallel LSTM</a:t>
            </a:r>
          </a:p>
        </p:txBody>
      </p:sp>
      <p:sp>
        <p:nvSpPr>
          <p:cNvPr id="7" name="TextBox 6">
            <a:extLst>
              <a:ext uri="{FF2B5EF4-FFF2-40B4-BE49-F238E27FC236}">
                <a16:creationId xmlns:a16="http://schemas.microsoft.com/office/drawing/2014/main" id="{7DB939E3-400D-E942-A25C-53CF2F7BB534}"/>
              </a:ext>
            </a:extLst>
          </p:cNvPr>
          <p:cNvSpPr txBox="1"/>
          <p:nvPr/>
        </p:nvSpPr>
        <p:spPr>
          <a:xfrm>
            <a:off x="508539" y="1920946"/>
            <a:ext cx="5291191" cy="923330"/>
          </a:xfrm>
          <a:prstGeom prst="rect">
            <a:avLst/>
          </a:prstGeom>
          <a:noFill/>
        </p:spPr>
        <p:txBody>
          <a:bodyPr wrap="square" rtlCol="0">
            <a:spAutoFit/>
          </a:bodyPr>
          <a:lstStyle/>
          <a:p>
            <a:r>
              <a:rPr lang="en-IN" dirty="0"/>
              <a:t>Long Short-Term </a:t>
            </a:r>
            <a:r>
              <a:rPr lang="en-IN" sz="1600" dirty="0"/>
              <a:t>Memory</a:t>
            </a:r>
            <a:r>
              <a:rPr lang="en-IN" dirty="0"/>
              <a:t> (LSTM) networks are a type of recurrent neural network capable of learning order dependence in sequence prediction problems</a:t>
            </a:r>
            <a:endParaRPr lang="en-US" dirty="0"/>
          </a:p>
        </p:txBody>
      </p:sp>
      <p:sp>
        <p:nvSpPr>
          <p:cNvPr id="8" name="TextBox 7">
            <a:extLst>
              <a:ext uri="{FF2B5EF4-FFF2-40B4-BE49-F238E27FC236}">
                <a16:creationId xmlns:a16="http://schemas.microsoft.com/office/drawing/2014/main" id="{08CBC40A-AFC1-DF4C-A53B-16778498AB40}"/>
              </a:ext>
            </a:extLst>
          </p:cNvPr>
          <p:cNvSpPr txBox="1"/>
          <p:nvPr/>
        </p:nvSpPr>
        <p:spPr>
          <a:xfrm>
            <a:off x="508539" y="1537175"/>
            <a:ext cx="4517576" cy="369332"/>
          </a:xfrm>
          <a:prstGeom prst="rect">
            <a:avLst/>
          </a:prstGeom>
          <a:noFill/>
        </p:spPr>
        <p:txBody>
          <a:bodyPr wrap="square" rtlCol="0">
            <a:spAutoFit/>
          </a:bodyPr>
          <a:lstStyle/>
          <a:p>
            <a:r>
              <a:rPr lang="en-US" b="1" dirty="0">
                <a:solidFill>
                  <a:schemeClr val="accent2"/>
                </a:solidFill>
              </a:rPr>
              <a:t>What is Parallel LSTM?</a:t>
            </a:r>
          </a:p>
        </p:txBody>
      </p:sp>
      <p:sp>
        <p:nvSpPr>
          <p:cNvPr id="11" name="TextBox 10">
            <a:extLst>
              <a:ext uri="{FF2B5EF4-FFF2-40B4-BE49-F238E27FC236}">
                <a16:creationId xmlns:a16="http://schemas.microsoft.com/office/drawing/2014/main" id="{4C3911CB-4696-084B-A8D6-D284770ACC4B}"/>
              </a:ext>
            </a:extLst>
          </p:cNvPr>
          <p:cNvSpPr txBox="1"/>
          <p:nvPr/>
        </p:nvSpPr>
        <p:spPr>
          <a:xfrm>
            <a:off x="450350" y="2982363"/>
            <a:ext cx="4517576" cy="369332"/>
          </a:xfrm>
          <a:prstGeom prst="rect">
            <a:avLst/>
          </a:prstGeom>
          <a:noFill/>
        </p:spPr>
        <p:txBody>
          <a:bodyPr wrap="square" rtlCol="0">
            <a:spAutoFit/>
          </a:bodyPr>
          <a:lstStyle/>
          <a:p>
            <a:r>
              <a:rPr lang="en-US" b="1" dirty="0">
                <a:solidFill>
                  <a:schemeClr val="accent2"/>
                </a:solidFill>
              </a:rPr>
              <a:t>How it is different from other Algorithms?</a:t>
            </a:r>
          </a:p>
        </p:txBody>
      </p:sp>
      <p:sp>
        <p:nvSpPr>
          <p:cNvPr id="12" name="TextBox 11">
            <a:extLst>
              <a:ext uri="{FF2B5EF4-FFF2-40B4-BE49-F238E27FC236}">
                <a16:creationId xmlns:a16="http://schemas.microsoft.com/office/drawing/2014/main" id="{5639CA7E-17FB-8C44-8225-F1943181D5A7}"/>
              </a:ext>
            </a:extLst>
          </p:cNvPr>
          <p:cNvSpPr txBox="1"/>
          <p:nvPr/>
        </p:nvSpPr>
        <p:spPr>
          <a:xfrm>
            <a:off x="450350" y="3428999"/>
            <a:ext cx="5291191" cy="3108543"/>
          </a:xfrm>
          <a:prstGeom prst="rect">
            <a:avLst/>
          </a:prstGeom>
          <a:noFill/>
        </p:spPr>
        <p:txBody>
          <a:bodyPr wrap="square" rtlCol="0">
            <a:spAutoFit/>
          </a:bodyPr>
          <a:lstStyle/>
          <a:p>
            <a:r>
              <a:rPr lang="en-IN" dirty="0"/>
              <a:t>RNNs (Recurrent Neural Networks) suffer from </a:t>
            </a:r>
            <a:r>
              <a:rPr lang="en-IN" dirty="0">
                <a:solidFill>
                  <a:schemeClr val="accent5"/>
                </a:solidFill>
              </a:rPr>
              <a:t>vanishing and exploding gradient problems</a:t>
            </a:r>
            <a:r>
              <a:rPr lang="en-IN" dirty="0"/>
              <a:t>.</a:t>
            </a:r>
          </a:p>
          <a:p>
            <a:r>
              <a:rPr lang="en-IN" dirty="0"/>
              <a:t> LSTMs deal with these problems by introducing new gates, such as </a:t>
            </a:r>
            <a:r>
              <a:rPr lang="en-IN" dirty="0">
                <a:solidFill>
                  <a:schemeClr val="accent5"/>
                </a:solidFill>
              </a:rPr>
              <a:t>input and forget gates</a:t>
            </a:r>
            <a:r>
              <a:rPr lang="en-IN" dirty="0"/>
              <a:t>, which allow for a better control over the gradient flow and enable better preservation of “long-range dependencies”. </a:t>
            </a:r>
          </a:p>
          <a:p>
            <a:endParaRPr lang="en-IN" dirty="0"/>
          </a:p>
          <a:p>
            <a:r>
              <a:rPr lang="en-IN" dirty="0"/>
              <a:t>The long range dependency in RNN is resolved by increasing the number of repeating layer in LSTM.</a:t>
            </a:r>
          </a:p>
          <a:p>
            <a:endParaRPr lang="en-IN" sz="1600" dirty="0"/>
          </a:p>
          <a:p>
            <a:endParaRPr lang="en-US" dirty="0"/>
          </a:p>
        </p:txBody>
      </p:sp>
      <p:pic>
        <p:nvPicPr>
          <p:cNvPr id="15" name="Graphic 14" descr="Bubbles">
            <a:extLst>
              <a:ext uri="{FF2B5EF4-FFF2-40B4-BE49-F238E27FC236}">
                <a16:creationId xmlns:a16="http://schemas.microsoft.com/office/drawing/2014/main" id="{8A2806BA-E7CF-644A-8228-C129540CFF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3203" y="434671"/>
            <a:ext cx="914400" cy="914400"/>
          </a:xfrm>
          <a:prstGeom prst="rect">
            <a:avLst/>
          </a:prstGeom>
        </p:spPr>
      </p:pic>
      <p:pic>
        <p:nvPicPr>
          <p:cNvPr id="5124" name="Picture 4">
            <a:extLst>
              <a:ext uri="{FF2B5EF4-FFF2-40B4-BE49-F238E27FC236}">
                <a16:creationId xmlns:a16="http://schemas.microsoft.com/office/drawing/2014/main" id="{470DFD53-73EB-2D46-800D-D6E01E27A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114" y="283432"/>
            <a:ext cx="6615886" cy="269893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E59FBCF-4D4E-774B-B560-9C7AECB6F7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2638" y="3351695"/>
            <a:ext cx="6439362" cy="27622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366DAF-1EB4-4441-A086-41DA9DDDDBA1}"/>
              </a:ext>
            </a:extLst>
          </p:cNvPr>
          <p:cNvSpPr txBox="1"/>
          <p:nvPr/>
        </p:nvSpPr>
        <p:spPr>
          <a:xfrm>
            <a:off x="5966085" y="569626"/>
            <a:ext cx="1244184" cy="369332"/>
          </a:xfrm>
          <a:prstGeom prst="rect">
            <a:avLst/>
          </a:prstGeom>
          <a:noFill/>
        </p:spPr>
        <p:txBody>
          <a:bodyPr wrap="square" rtlCol="0">
            <a:spAutoFit/>
          </a:bodyPr>
          <a:lstStyle/>
          <a:p>
            <a:r>
              <a:rPr lang="en-US" b="1" dirty="0"/>
              <a:t>RNN</a:t>
            </a:r>
          </a:p>
        </p:txBody>
      </p:sp>
      <p:sp>
        <p:nvSpPr>
          <p:cNvPr id="17" name="TextBox 16">
            <a:extLst>
              <a:ext uri="{FF2B5EF4-FFF2-40B4-BE49-F238E27FC236}">
                <a16:creationId xmlns:a16="http://schemas.microsoft.com/office/drawing/2014/main" id="{E5C0FB2A-9E95-EE48-97DF-BA197E6B60E8}"/>
              </a:ext>
            </a:extLst>
          </p:cNvPr>
          <p:cNvSpPr txBox="1"/>
          <p:nvPr/>
        </p:nvSpPr>
        <p:spPr>
          <a:xfrm>
            <a:off x="6096000" y="3634733"/>
            <a:ext cx="1244184" cy="369332"/>
          </a:xfrm>
          <a:prstGeom prst="rect">
            <a:avLst/>
          </a:prstGeom>
          <a:noFill/>
        </p:spPr>
        <p:txBody>
          <a:bodyPr wrap="square" rtlCol="0">
            <a:spAutoFit/>
          </a:bodyPr>
          <a:lstStyle/>
          <a:p>
            <a:r>
              <a:rPr lang="en-US" b="1" dirty="0"/>
              <a:t>LSTM</a:t>
            </a:r>
          </a:p>
        </p:txBody>
      </p:sp>
    </p:spTree>
    <p:extLst>
      <p:ext uri="{BB962C8B-B14F-4D97-AF65-F5344CB8AC3E}">
        <p14:creationId xmlns:p14="http://schemas.microsoft.com/office/powerpoint/2010/main" val="686530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1632</Words>
  <Application>Microsoft Macintosh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Microsoft New Tai Lue</vt:lpstr>
      <vt:lpstr>Wingdings</vt:lpstr>
      <vt:lpstr>Office Theme</vt:lpstr>
      <vt:lpstr>Description of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Satish Gollu</dc:creator>
  <cp:lastModifiedBy>Satish Gollu</cp:lastModifiedBy>
  <cp:revision>12</cp:revision>
  <dcterms:created xsi:type="dcterms:W3CDTF">2022-02-14T16:31:12Z</dcterms:created>
  <dcterms:modified xsi:type="dcterms:W3CDTF">2022-02-28T07:52:45Z</dcterms:modified>
</cp:coreProperties>
</file>