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464" r:id="rId7"/>
    <p:sldId id="259" r:id="rId8"/>
    <p:sldId id="2451" r:id="rId9"/>
    <p:sldId id="2432" r:id="rId10"/>
    <p:sldId id="2433" r:id="rId11"/>
    <p:sldId id="2453" r:id="rId12"/>
    <p:sldId id="2463" r:id="rId13"/>
    <p:sldId id="2450" r:id="rId14"/>
    <p:sldId id="2454" r:id="rId15"/>
    <p:sldId id="260" r:id="rId16"/>
    <p:sldId id="2457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52"/>
    <a:srgbClr val="01023B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5" autoAdjust="0"/>
    <p:restoredTop sz="95840" autoAdjust="0"/>
  </p:normalViewPr>
  <p:slideViewPr>
    <p:cSldViewPr snapToGrid="0">
      <p:cViewPr varScale="1">
        <p:scale>
          <a:sx n="145" d="100"/>
          <a:sy n="145" d="100"/>
        </p:scale>
        <p:origin x="1344" y="17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c/g-research-crypto-forecasting/data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kaggle.com/c/g-research-crypto-forecasting/data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1BDE8-3102-4258-B307-5960382112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71B742-6E85-42B7-880F-4386DF3CF1D0}">
      <dgm:prSet/>
      <dgm:spPr/>
      <dgm:t>
        <a:bodyPr/>
        <a:lstStyle/>
        <a:p>
          <a:pPr>
            <a:defRPr cap="all"/>
          </a:pPr>
          <a:r>
            <a:rPr lang="en-US" dirty="0"/>
            <a:t>The dataset used for this </a:t>
          </a:r>
          <a:r>
            <a:rPr lang="en-US" dirty="0">
              <a:latin typeface="Calibri Light" panose="020F0302020204030204"/>
            </a:rPr>
            <a:t>analysis</a:t>
          </a:r>
          <a:r>
            <a:rPr lang="en-US" dirty="0"/>
            <a:t> is abouts the trading patterns of the crypto currency  </a:t>
          </a:r>
        </a:p>
      </dgm:t>
    </dgm:pt>
    <dgm:pt modelId="{1A34B183-74B7-4D0A-AB32-2D92214409C1}" type="parTrans" cxnId="{1187A013-3817-4771-95AD-AE21CCC6FCF2}">
      <dgm:prSet/>
      <dgm:spPr/>
      <dgm:t>
        <a:bodyPr/>
        <a:lstStyle/>
        <a:p>
          <a:endParaRPr lang="en-US"/>
        </a:p>
      </dgm:t>
    </dgm:pt>
    <dgm:pt modelId="{79B024E7-52A1-4EE9-8E50-B8B0316D7E6C}" type="sibTrans" cxnId="{1187A013-3817-4771-95AD-AE21CCC6FCF2}">
      <dgm:prSet/>
      <dgm:spPr/>
      <dgm:t>
        <a:bodyPr/>
        <a:lstStyle/>
        <a:p>
          <a:endParaRPr lang="en-US"/>
        </a:p>
      </dgm:t>
    </dgm:pt>
    <dgm:pt modelId="{670C53A7-F4C5-4AAD-A181-27E3D437F6E7}">
      <dgm:prSet custT="1"/>
      <dgm:spPr/>
      <dgm:t>
        <a:bodyPr/>
        <a:lstStyle/>
        <a:p>
          <a:pPr>
            <a:defRPr cap="all"/>
          </a:pPr>
          <a:r>
            <a:rPr lang="en-US" sz="1300" dirty="0">
              <a:latin typeface="Calibri Light" panose="020F0302020204030204"/>
            </a:rPr>
            <a:t>PROBLEM:</a:t>
          </a:r>
          <a:r>
            <a:rPr lang="en-US" sz="1300" dirty="0"/>
            <a:t> What are the gain/loss of crypto investors --&gt;Prediction of future return .</a:t>
          </a:r>
        </a:p>
      </dgm:t>
    </dgm:pt>
    <dgm:pt modelId="{ABC1B0B9-35C1-4392-9CF2-74D0483CF016}" type="parTrans" cxnId="{32AB3243-FCAA-43E5-9C35-D2B334169F2B}">
      <dgm:prSet/>
      <dgm:spPr/>
      <dgm:t>
        <a:bodyPr/>
        <a:lstStyle/>
        <a:p>
          <a:endParaRPr lang="en-US"/>
        </a:p>
      </dgm:t>
    </dgm:pt>
    <dgm:pt modelId="{CFF315D4-EB9A-4209-8B3A-FAC8D78A3136}" type="sibTrans" cxnId="{32AB3243-FCAA-43E5-9C35-D2B334169F2B}">
      <dgm:prSet/>
      <dgm:spPr/>
      <dgm:t>
        <a:bodyPr/>
        <a:lstStyle/>
        <a:p>
          <a:endParaRPr lang="en-US"/>
        </a:p>
      </dgm:t>
    </dgm:pt>
    <dgm:pt modelId="{F005D6E2-1A39-498A-80BA-6B7A23DC2887}">
      <dgm:prSet/>
      <dgm:spPr/>
      <dgm:t>
        <a:bodyPr/>
        <a:lstStyle/>
        <a:p>
          <a:pPr>
            <a:defRPr cap="all"/>
          </a:pPr>
          <a:r>
            <a:rPr lang="en-US" dirty="0"/>
            <a:t>Data Set :</a:t>
          </a:r>
          <a:r>
            <a:rPr lang="en-US" dirty="0">
              <a:hlinkClick xmlns:r="http://schemas.openxmlformats.org/officeDocument/2006/relationships" r:id="rId1"/>
            </a:rPr>
            <a:t>https://www.kaggle.com/c/g-research-crypto-forecasting/data</a:t>
          </a:r>
          <a:endParaRPr lang="en-US" dirty="0"/>
        </a:p>
      </dgm:t>
    </dgm:pt>
    <dgm:pt modelId="{BAB1AAB6-A18F-4E87-899A-2B336E703E46}" type="parTrans" cxnId="{05BFB1A1-D0BA-4F11-A7B2-9243D4F64C8F}">
      <dgm:prSet/>
      <dgm:spPr/>
      <dgm:t>
        <a:bodyPr/>
        <a:lstStyle/>
        <a:p>
          <a:endParaRPr lang="en-US"/>
        </a:p>
      </dgm:t>
    </dgm:pt>
    <dgm:pt modelId="{5E466871-13FD-4280-BA05-1DFE6AA6CB61}" type="sibTrans" cxnId="{05BFB1A1-D0BA-4F11-A7B2-9243D4F64C8F}">
      <dgm:prSet/>
      <dgm:spPr/>
      <dgm:t>
        <a:bodyPr/>
        <a:lstStyle/>
        <a:p>
          <a:endParaRPr lang="en-US"/>
        </a:p>
      </dgm:t>
    </dgm:pt>
    <dgm:pt modelId="{D5CB428B-2ED8-4220-AB61-FEC10FD4AA76}" type="pres">
      <dgm:prSet presAssocID="{8401BDE8-3102-4258-B307-5960382112ED}" presName="root" presStyleCnt="0">
        <dgm:presLayoutVars>
          <dgm:dir/>
          <dgm:resizeHandles val="exact"/>
        </dgm:presLayoutVars>
      </dgm:prSet>
      <dgm:spPr/>
    </dgm:pt>
    <dgm:pt modelId="{54647EA0-9F06-4A71-8FC8-7F61D31B116A}" type="pres">
      <dgm:prSet presAssocID="{7771B742-6E85-42B7-880F-4386DF3CF1D0}" presName="compNode" presStyleCnt="0"/>
      <dgm:spPr/>
    </dgm:pt>
    <dgm:pt modelId="{2E30F9F6-A991-4534-ADFE-0E94F741F199}" type="pres">
      <dgm:prSet presAssocID="{7771B742-6E85-42B7-880F-4386DF3CF1D0}" presName="iconBgRect" presStyleLbl="bgShp" presStyleIdx="0" presStyleCnt="3"/>
      <dgm:spPr/>
    </dgm:pt>
    <dgm:pt modelId="{A0249C41-A412-46C4-BEA7-87B683B198B5}" type="pres">
      <dgm:prSet presAssocID="{7771B742-6E85-42B7-880F-4386DF3CF1D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495E077-80AB-44B5-9620-101D76D15CE0}" type="pres">
      <dgm:prSet presAssocID="{7771B742-6E85-42B7-880F-4386DF3CF1D0}" presName="spaceRect" presStyleCnt="0"/>
      <dgm:spPr/>
    </dgm:pt>
    <dgm:pt modelId="{6C5BB107-5144-4CC2-938E-7D252CD4259A}" type="pres">
      <dgm:prSet presAssocID="{7771B742-6E85-42B7-880F-4386DF3CF1D0}" presName="textRect" presStyleLbl="revTx" presStyleIdx="0" presStyleCnt="3">
        <dgm:presLayoutVars>
          <dgm:chMax val="1"/>
          <dgm:chPref val="1"/>
        </dgm:presLayoutVars>
      </dgm:prSet>
      <dgm:spPr/>
    </dgm:pt>
    <dgm:pt modelId="{16378AA6-F4F1-4F06-ABD4-0C72B88E8A0C}" type="pres">
      <dgm:prSet presAssocID="{79B024E7-52A1-4EE9-8E50-B8B0316D7E6C}" presName="sibTrans" presStyleCnt="0"/>
      <dgm:spPr/>
    </dgm:pt>
    <dgm:pt modelId="{CC687FE5-92FE-47DE-A3B0-785DA7D35EE2}" type="pres">
      <dgm:prSet presAssocID="{670C53A7-F4C5-4AAD-A181-27E3D437F6E7}" presName="compNode" presStyleCnt="0"/>
      <dgm:spPr/>
    </dgm:pt>
    <dgm:pt modelId="{E389453D-3D8A-4C49-854E-22F69052F7CC}" type="pres">
      <dgm:prSet presAssocID="{670C53A7-F4C5-4AAD-A181-27E3D437F6E7}" presName="iconBgRect" presStyleLbl="bgShp" presStyleIdx="1" presStyleCnt="3"/>
      <dgm:spPr>
        <a:solidFill>
          <a:schemeClr val="accent6"/>
        </a:solidFill>
      </dgm:spPr>
    </dgm:pt>
    <dgm:pt modelId="{C15DFF0E-EFC9-418D-84C5-1F4B8CEB452A}" type="pres">
      <dgm:prSet presAssocID="{670C53A7-F4C5-4AAD-A181-27E3D437F6E7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CEC7B66-701C-47E4-BA9F-0B7B1FD70DF2}" type="pres">
      <dgm:prSet presAssocID="{670C53A7-F4C5-4AAD-A181-27E3D437F6E7}" presName="spaceRect" presStyleCnt="0"/>
      <dgm:spPr/>
    </dgm:pt>
    <dgm:pt modelId="{910791E4-C701-4150-9BC1-0937E446CFF8}" type="pres">
      <dgm:prSet presAssocID="{670C53A7-F4C5-4AAD-A181-27E3D437F6E7}" presName="textRect" presStyleLbl="revTx" presStyleIdx="1" presStyleCnt="3">
        <dgm:presLayoutVars>
          <dgm:chMax val="1"/>
          <dgm:chPref val="1"/>
        </dgm:presLayoutVars>
      </dgm:prSet>
      <dgm:spPr/>
    </dgm:pt>
    <dgm:pt modelId="{15DED8CE-E29A-4817-8B85-4E5869F14734}" type="pres">
      <dgm:prSet presAssocID="{CFF315D4-EB9A-4209-8B3A-FAC8D78A3136}" presName="sibTrans" presStyleCnt="0"/>
      <dgm:spPr/>
    </dgm:pt>
    <dgm:pt modelId="{746D3E3E-C7B4-46FB-B160-949FFBEC096D}" type="pres">
      <dgm:prSet presAssocID="{F005D6E2-1A39-498A-80BA-6B7A23DC2887}" presName="compNode" presStyleCnt="0"/>
      <dgm:spPr/>
    </dgm:pt>
    <dgm:pt modelId="{4FC4CD2A-7C88-49ED-ADA3-0233BE854D7F}" type="pres">
      <dgm:prSet presAssocID="{F005D6E2-1A39-498A-80BA-6B7A23DC2887}" presName="iconBgRect" presStyleLbl="bgShp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9987A8A1-E01D-4FBB-B348-6BA3D02F5A8A}" type="pres">
      <dgm:prSet presAssocID="{F005D6E2-1A39-498A-80BA-6B7A23DC288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0A3F95-8A81-483D-82B2-CB29CE7CB3C9}" type="pres">
      <dgm:prSet presAssocID="{F005D6E2-1A39-498A-80BA-6B7A23DC2887}" presName="spaceRect" presStyleCnt="0"/>
      <dgm:spPr/>
    </dgm:pt>
    <dgm:pt modelId="{4D5CE002-9592-441B-A07E-F7B1196B598D}" type="pres">
      <dgm:prSet presAssocID="{F005D6E2-1A39-498A-80BA-6B7A23DC28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87A013-3817-4771-95AD-AE21CCC6FCF2}" srcId="{8401BDE8-3102-4258-B307-5960382112ED}" destId="{7771B742-6E85-42B7-880F-4386DF3CF1D0}" srcOrd="0" destOrd="0" parTransId="{1A34B183-74B7-4D0A-AB32-2D92214409C1}" sibTransId="{79B024E7-52A1-4EE9-8E50-B8B0316D7E6C}"/>
    <dgm:cxn modelId="{0024FC1B-3C22-4386-A189-7A5974C646D6}" type="presOf" srcId="{8401BDE8-3102-4258-B307-5960382112ED}" destId="{D5CB428B-2ED8-4220-AB61-FEC10FD4AA76}" srcOrd="0" destOrd="0" presId="urn:microsoft.com/office/officeart/2018/5/layout/IconCircleLabelList"/>
    <dgm:cxn modelId="{32AB3243-FCAA-43E5-9C35-D2B334169F2B}" srcId="{8401BDE8-3102-4258-B307-5960382112ED}" destId="{670C53A7-F4C5-4AAD-A181-27E3D437F6E7}" srcOrd="1" destOrd="0" parTransId="{ABC1B0B9-35C1-4392-9CF2-74D0483CF016}" sibTransId="{CFF315D4-EB9A-4209-8B3A-FAC8D78A3136}"/>
    <dgm:cxn modelId="{1B8A2368-F371-4A8F-BF8A-BF323AF60E10}" type="presOf" srcId="{670C53A7-F4C5-4AAD-A181-27E3D437F6E7}" destId="{910791E4-C701-4150-9BC1-0937E446CFF8}" srcOrd="0" destOrd="0" presId="urn:microsoft.com/office/officeart/2018/5/layout/IconCircleLabelList"/>
    <dgm:cxn modelId="{05BFB1A1-D0BA-4F11-A7B2-9243D4F64C8F}" srcId="{8401BDE8-3102-4258-B307-5960382112ED}" destId="{F005D6E2-1A39-498A-80BA-6B7A23DC2887}" srcOrd="2" destOrd="0" parTransId="{BAB1AAB6-A18F-4E87-899A-2B336E703E46}" sibTransId="{5E466871-13FD-4280-BA05-1DFE6AA6CB61}"/>
    <dgm:cxn modelId="{85BCCCCE-BBE4-47E0-B7B2-FA59200FDF73}" type="presOf" srcId="{7771B742-6E85-42B7-880F-4386DF3CF1D0}" destId="{6C5BB107-5144-4CC2-938E-7D252CD4259A}" srcOrd="0" destOrd="0" presId="urn:microsoft.com/office/officeart/2018/5/layout/IconCircleLabelList"/>
    <dgm:cxn modelId="{B4CC6CFA-3813-4F0C-BBD4-99DD0A33B4D5}" type="presOf" srcId="{F005D6E2-1A39-498A-80BA-6B7A23DC2887}" destId="{4D5CE002-9592-441B-A07E-F7B1196B598D}" srcOrd="0" destOrd="0" presId="urn:microsoft.com/office/officeart/2018/5/layout/IconCircleLabelList"/>
    <dgm:cxn modelId="{F5EA2C44-9305-4630-9857-9E3A745242FA}" type="presParOf" srcId="{D5CB428B-2ED8-4220-AB61-FEC10FD4AA76}" destId="{54647EA0-9F06-4A71-8FC8-7F61D31B116A}" srcOrd="0" destOrd="0" presId="urn:microsoft.com/office/officeart/2018/5/layout/IconCircleLabelList"/>
    <dgm:cxn modelId="{7454DC28-8001-4225-8A8C-A6F16CF4D704}" type="presParOf" srcId="{54647EA0-9F06-4A71-8FC8-7F61D31B116A}" destId="{2E30F9F6-A991-4534-ADFE-0E94F741F199}" srcOrd="0" destOrd="0" presId="urn:microsoft.com/office/officeart/2018/5/layout/IconCircleLabelList"/>
    <dgm:cxn modelId="{5140CF12-8281-4C1D-B81D-6EED9F11AE3E}" type="presParOf" srcId="{54647EA0-9F06-4A71-8FC8-7F61D31B116A}" destId="{A0249C41-A412-46C4-BEA7-87B683B198B5}" srcOrd="1" destOrd="0" presId="urn:microsoft.com/office/officeart/2018/5/layout/IconCircleLabelList"/>
    <dgm:cxn modelId="{85D18F4D-AC6D-4CFA-B64E-8BF09323F989}" type="presParOf" srcId="{54647EA0-9F06-4A71-8FC8-7F61D31B116A}" destId="{0495E077-80AB-44B5-9620-101D76D15CE0}" srcOrd="2" destOrd="0" presId="urn:microsoft.com/office/officeart/2018/5/layout/IconCircleLabelList"/>
    <dgm:cxn modelId="{BA9E7452-50F7-4515-9D81-1FDABFB52830}" type="presParOf" srcId="{54647EA0-9F06-4A71-8FC8-7F61D31B116A}" destId="{6C5BB107-5144-4CC2-938E-7D252CD4259A}" srcOrd="3" destOrd="0" presId="urn:microsoft.com/office/officeart/2018/5/layout/IconCircleLabelList"/>
    <dgm:cxn modelId="{785A3C33-5535-4790-BE98-0E489E253A7C}" type="presParOf" srcId="{D5CB428B-2ED8-4220-AB61-FEC10FD4AA76}" destId="{16378AA6-F4F1-4F06-ABD4-0C72B88E8A0C}" srcOrd="1" destOrd="0" presId="urn:microsoft.com/office/officeart/2018/5/layout/IconCircleLabelList"/>
    <dgm:cxn modelId="{8A9EFB42-B350-4F59-9170-F817AC000972}" type="presParOf" srcId="{D5CB428B-2ED8-4220-AB61-FEC10FD4AA76}" destId="{CC687FE5-92FE-47DE-A3B0-785DA7D35EE2}" srcOrd="2" destOrd="0" presId="urn:microsoft.com/office/officeart/2018/5/layout/IconCircleLabelList"/>
    <dgm:cxn modelId="{B18B64A5-8987-4C01-AA67-E39B8EED43B7}" type="presParOf" srcId="{CC687FE5-92FE-47DE-A3B0-785DA7D35EE2}" destId="{E389453D-3D8A-4C49-854E-22F69052F7CC}" srcOrd="0" destOrd="0" presId="urn:microsoft.com/office/officeart/2018/5/layout/IconCircleLabelList"/>
    <dgm:cxn modelId="{8E401BC7-2FD3-4B35-81E7-25CAE07FFE35}" type="presParOf" srcId="{CC687FE5-92FE-47DE-A3B0-785DA7D35EE2}" destId="{C15DFF0E-EFC9-418D-84C5-1F4B8CEB452A}" srcOrd="1" destOrd="0" presId="urn:microsoft.com/office/officeart/2018/5/layout/IconCircleLabelList"/>
    <dgm:cxn modelId="{FC0F0620-6A68-45E9-B286-A35C88DA365F}" type="presParOf" srcId="{CC687FE5-92FE-47DE-A3B0-785DA7D35EE2}" destId="{0CEC7B66-701C-47E4-BA9F-0B7B1FD70DF2}" srcOrd="2" destOrd="0" presId="urn:microsoft.com/office/officeart/2018/5/layout/IconCircleLabelList"/>
    <dgm:cxn modelId="{4D18D4E9-959E-4793-A85A-A62155673013}" type="presParOf" srcId="{CC687FE5-92FE-47DE-A3B0-785DA7D35EE2}" destId="{910791E4-C701-4150-9BC1-0937E446CFF8}" srcOrd="3" destOrd="0" presId="urn:microsoft.com/office/officeart/2018/5/layout/IconCircleLabelList"/>
    <dgm:cxn modelId="{18EA9F4F-C969-456E-A741-76C2DA97291A}" type="presParOf" srcId="{D5CB428B-2ED8-4220-AB61-FEC10FD4AA76}" destId="{15DED8CE-E29A-4817-8B85-4E5869F14734}" srcOrd="3" destOrd="0" presId="urn:microsoft.com/office/officeart/2018/5/layout/IconCircleLabelList"/>
    <dgm:cxn modelId="{8291E8CE-86B2-4796-BFA0-0F728D723931}" type="presParOf" srcId="{D5CB428B-2ED8-4220-AB61-FEC10FD4AA76}" destId="{746D3E3E-C7B4-46FB-B160-949FFBEC096D}" srcOrd="4" destOrd="0" presId="urn:microsoft.com/office/officeart/2018/5/layout/IconCircleLabelList"/>
    <dgm:cxn modelId="{33287B78-3DDC-444B-8BD3-150F12FD7193}" type="presParOf" srcId="{746D3E3E-C7B4-46FB-B160-949FFBEC096D}" destId="{4FC4CD2A-7C88-49ED-ADA3-0233BE854D7F}" srcOrd="0" destOrd="0" presId="urn:microsoft.com/office/officeart/2018/5/layout/IconCircleLabelList"/>
    <dgm:cxn modelId="{945E1688-E53B-470F-BED4-A1E33402C3AD}" type="presParOf" srcId="{746D3E3E-C7B4-46FB-B160-949FFBEC096D}" destId="{9987A8A1-E01D-4FBB-B348-6BA3D02F5A8A}" srcOrd="1" destOrd="0" presId="urn:microsoft.com/office/officeart/2018/5/layout/IconCircleLabelList"/>
    <dgm:cxn modelId="{E351A0AF-1FC7-4B0C-935A-03CCF174C8B5}" type="presParOf" srcId="{746D3E3E-C7B4-46FB-B160-949FFBEC096D}" destId="{160A3F95-8A81-483D-82B2-CB29CE7CB3C9}" srcOrd="2" destOrd="0" presId="urn:microsoft.com/office/officeart/2018/5/layout/IconCircleLabelList"/>
    <dgm:cxn modelId="{D172A319-4DAE-4E05-BD13-992CF92404BF}" type="presParOf" srcId="{746D3E3E-C7B4-46FB-B160-949FFBEC096D}" destId="{4D5CE002-9592-441B-A07E-F7B1196B59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0F9F6-A991-4534-ADFE-0E94F741F199}">
      <dsp:nvSpPr>
        <dsp:cNvPr id="0" name=""/>
        <dsp:cNvSpPr/>
      </dsp:nvSpPr>
      <dsp:spPr>
        <a:xfrm>
          <a:off x="429720" y="3514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9C41-A412-46C4-BEA7-87B683B198B5}">
      <dsp:nvSpPr>
        <dsp:cNvPr id="0" name=""/>
        <dsp:cNvSpPr/>
      </dsp:nvSpPr>
      <dsp:spPr>
        <a:xfrm>
          <a:off x="663720" y="5854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BB107-5144-4CC2-938E-7D252CD4259A}">
      <dsp:nvSpPr>
        <dsp:cNvPr id="0" name=""/>
        <dsp:cNvSpPr/>
      </dsp:nvSpPr>
      <dsp:spPr>
        <a:xfrm>
          <a:off x="78720" y="1791469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dataset used for this </a:t>
          </a:r>
          <a:r>
            <a:rPr lang="en-US" sz="1100" kern="1200" dirty="0">
              <a:latin typeface="Calibri Light" panose="020F0302020204030204"/>
            </a:rPr>
            <a:t>analysis</a:t>
          </a:r>
          <a:r>
            <a:rPr lang="en-US" sz="1100" kern="1200" dirty="0"/>
            <a:t> is abouts the trading patterns of the crypto currency  </a:t>
          </a:r>
        </a:p>
      </dsp:txBody>
      <dsp:txXfrm>
        <a:off x="78720" y="1791469"/>
        <a:ext cx="1800000" cy="742500"/>
      </dsp:txXfrm>
    </dsp:sp>
    <dsp:sp modelId="{E389453D-3D8A-4C49-854E-22F69052F7CC}">
      <dsp:nvSpPr>
        <dsp:cNvPr id="0" name=""/>
        <dsp:cNvSpPr/>
      </dsp:nvSpPr>
      <dsp:spPr>
        <a:xfrm>
          <a:off x="2544720" y="351469"/>
          <a:ext cx="1098000" cy="1098000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DFF0E-EFC9-418D-84C5-1F4B8CEB452A}">
      <dsp:nvSpPr>
        <dsp:cNvPr id="0" name=""/>
        <dsp:cNvSpPr/>
      </dsp:nvSpPr>
      <dsp:spPr>
        <a:xfrm>
          <a:off x="2778720" y="58546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791E4-C701-4150-9BC1-0937E446CFF8}">
      <dsp:nvSpPr>
        <dsp:cNvPr id="0" name=""/>
        <dsp:cNvSpPr/>
      </dsp:nvSpPr>
      <dsp:spPr>
        <a:xfrm>
          <a:off x="2193720" y="1791469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Calibri Light" panose="020F0302020204030204"/>
            </a:rPr>
            <a:t>PROBLEM:</a:t>
          </a:r>
          <a:r>
            <a:rPr lang="en-US" sz="1300" kern="1200" dirty="0"/>
            <a:t> What are the gain/loss of crypto investors --&gt;Prediction of future return .</a:t>
          </a:r>
        </a:p>
      </dsp:txBody>
      <dsp:txXfrm>
        <a:off x="2193720" y="1791469"/>
        <a:ext cx="1800000" cy="742500"/>
      </dsp:txXfrm>
    </dsp:sp>
    <dsp:sp modelId="{4FC4CD2A-7C88-49ED-ADA3-0233BE854D7F}">
      <dsp:nvSpPr>
        <dsp:cNvPr id="0" name=""/>
        <dsp:cNvSpPr/>
      </dsp:nvSpPr>
      <dsp:spPr>
        <a:xfrm>
          <a:off x="4659720" y="351469"/>
          <a:ext cx="1098000" cy="109800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7A8A1-E01D-4FBB-B348-6BA3D02F5A8A}">
      <dsp:nvSpPr>
        <dsp:cNvPr id="0" name=""/>
        <dsp:cNvSpPr/>
      </dsp:nvSpPr>
      <dsp:spPr>
        <a:xfrm>
          <a:off x="4893720" y="58546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E002-9592-441B-A07E-F7B1196B598D}">
      <dsp:nvSpPr>
        <dsp:cNvPr id="0" name=""/>
        <dsp:cNvSpPr/>
      </dsp:nvSpPr>
      <dsp:spPr>
        <a:xfrm>
          <a:off x="4308720" y="1791469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Data Set :</a:t>
          </a:r>
          <a:r>
            <a:rPr lang="en-US" sz="1100" kern="1200" dirty="0">
              <a:hlinkClick xmlns:r="http://schemas.openxmlformats.org/officeDocument/2006/relationships" r:id="rId7"/>
            </a:rPr>
            <a:t>https://www.kaggle.com/c/g-research-crypto-forecasting/data</a:t>
          </a:r>
          <a:endParaRPr lang="en-US" sz="1100" kern="1200" dirty="0"/>
        </a:p>
      </dsp:txBody>
      <dsp:txXfrm>
        <a:off x="4308720" y="1791469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1/31/22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1/31/22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tish.gollu@wmich.edu" TargetMode="External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mailto:Madurima.biswas@wmich.ed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9118" y="4365885"/>
            <a:ext cx="5953761" cy="518796"/>
          </a:xfrm>
        </p:spPr>
        <p:txBody>
          <a:bodyPr/>
          <a:lstStyle/>
          <a:p>
            <a:pPr fontAlgn="base"/>
            <a:r>
              <a:rPr lang="en-US" dirty="0"/>
              <a:t>Under the supervision of​ Dr. Hyun Bin Kang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5" y="2916469"/>
            <a:ext cx="11490325" cy="823913"/>
          </a:xfrm>
        </p:spPr>
        <p:txBody>
          <a:bodyPr/>
          <a:lstStyle/>
          <a:p>
            <a:r>
              <a:rPr lang="en-US" dirty="0"/>
              <a:t>CRYPTO FORCASTING​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B42F-84A7-0846-BA33-7C67666CE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Presentation -1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726" b="7726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2038350"/>
            <a:ext cx="9234488" cy="2182812"/>
          </a:xfrm>
        </p:spPr>
        <p:txBody>
          <a:bodyPr/>
          <a:lstStyle/>
          <a:p>
            <a:r>
              <a:rPr lang="en-US" dirty="0"/>
              <a:t>After tuning our model, We then cross evaluate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if this was good enough to replace the existing technique of the simple heuristic​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Stuck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sz="2600" dirty="0">
                <a:latin typeface="+mj-lt"/>
              </a:rPr>
              <a:t>I would re-visit the hypothesis and potentially I would re-visit  the problem to check if I was missing anything ​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381500" y="3670301"/>
            <a:ext cx="3268980" cy="275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30000"/>
              </a:lnSpc>
              <a:buNone/>
            </a:pPr>
            <a:r>
              <a:rPr lang="en-US" sz="1800" spc="300" dirty="0">
                <a:latin typeface="+mj-lt"/>
              </a:rPr>
              <a:t>If you get to the step 7 and you can't beat the heuristic, you may need to either one invest in a more complex technique or two re-look at what features we are looking at in terms of your model​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200" spc="3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buNone/>
            </a:pPr>
            <a:endParaRPr lang="en-US" sz="2200" spc="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700" spc="300" dirty="0">
                <a:latin typeface="+mj-lt"/>
              </a:rPr>
              <a:t>Finally, we will make sure to tie it back to some meaningful business objective</a:t>
            </a:r>
            <a:r>
              <a:rPr lang="en-US" dirty="0"/>
              <a:t>.​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441C24-745F-CF4C-AC71-7DB8385CC685}"/>
              </a:ext>
            </a:extLst>
          </p:cNvPr>
          <p:cNvSpPr/>
          <p:nvPr/>
        </p:nvSpPr>
        <p:spPr>
          <a:xfrm>
            <a:off x="1894164" y="2020369"/>
            <a:ext cx="1098000" cy="109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917024-9C30-E84E-A8A5-F04245000014}"/>
              </a:ext>
            </a:extLst>
          </p:cNvPr>
          <p:cNvSpPr/>
          <p:nvPr/>
        </p:nvSpPr>
        <p:spPr>
          <a:xfrm>
            <a:off x="5546841" y="2051008"/>
            <a:ext cx="1098000" cy="109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473B0-71F2-5F4A-856F-4128272FCD19}"/>
              </a:ext>
            </a:extLst>
          </p:cNvPr>
          <p:cNvSpPr/>
          <p:nvPr/>
        </p:nvSpPr>
        <p:spPr>
          <a:xfrm>
            <a:off x="9128716" y="2051008"/>
            <a:ext cx="1098000" cy="109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35" name="Graphic 34" descr="Badge 4 outline">
            <a:extLst>
              <a:ext uri="{FF2B5EF4-FFF2-40B4-BE49-F238E27FC236}">
                <a16:creationId xmlns:a16="http://schemas.microsoft.com/office/drawing/2014/main" id="{87F6EC81-A82A-AF46-A0F2-76247648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284" y="2112169"/>
            <a:ext cx="914400" cy="914400"/>
          </a:xfrm>
          <a:prstGeom prst="rect">
            <a:avLst/>
          </a:prstGeom>
        </p:spPr>
      </p:pic>
      <p:pic>
        <p:nvPicPr>
          <p:cNvPr id="37" name="Graphic 36" descr="Badge 7 outline">
            <a:extLst>
              <a:ext uri="{FF2B5EF4-FFF2-40B4-BE49-F238E27FC236}">
                <a16:creationId xmlns:a16="http://schemas.microsoft.com/office/drawing/2014/main" id="{CE2255A3-C509-DC45-8C0E-3E74411F5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641" y="2144513"/>
            <a:ext cx="914400" cy="914400"/>
          </a:xfrm>
          <a:prstGeom prst="rect">
            <a:avLst/>
          </a:prstGeom>
        </p:spPr>
      </p:pic>
      <p:pic>
        <p:nvPicPr>
          <p:cNvPr id="39" name="Graphic 38" descr="Badge 8 outline">
            <a:extLst>
              <a:ext uri="{FF2B5EF4-FFF2-40B4-BE49-F238E27FC236}">
                <a16:creationId xmlns:a16="http://schemas.microsoft.com/office/drawing/2014/main" id="{5A130B42-6BAA-E34D-9980-226E6E95D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9518" y="21445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015" y="1257300"/>
            <a:ext cx="4741986" cy="479180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pc="300" dirty="0"/>
              <a:t>Satish Gollu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pc="300" dirty="0"/>
              <a:t>win :​966588920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pc="300" dirty="0">
                <a:hlinkClick r:id="rId3"/>
              </a:rPr>
              <a:t>satish.gollu@wmich.edu</a:t>
            </a:r>
            <a:endParaRPr lang="en-US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spc="300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pc="300" dirty="0"/>
              <a:t>Madhurima Biswas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pc="300" dirty="0"/>
              <a:t>win:​458122293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u="sng" spc="300" dirty="0">
                <a:hlinkClick r:id="rId4"/>
              </a:rPr>
              <a:t>Madurima.biswas@wmich.edu</a:t>
            </a:r>
            <a:endParaRPr lang="en-US" u="sng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u="sng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u="sng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u="sng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u="sng" spc="300" dirty="0"/>
          </a:p>
          <a:p>
            <a:pPr marL="0" indent="0" fontAlgn="base">
              <a:lnSpc>
                <a:spcPct val="100000"/>
              </a:lnSpc>
              <a:buNone/>
            </a:pPr>
            <a:endParaRPr lang="en-US" u="sng" spc="300" dirty="0"/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pc="300" dirty="0"/>
              <a:t>Ramya Krishna Vadlamudi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pc="300" dirty="0"/>
              <a:t>(win:​090140203)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u="sng" spc="300" dirty="0" err="1"/>
              <a:t>Ramyakrishna.vadlamudi@wmich.edu</a:t>
            </a:r>
            <a:endParaRPr lang="en-US" u="sng" spc="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8C5496-AA92-1D44-B9A2-8EBD56F10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793" y="4686323"/>
            <a:ext cx="1666818" cy="17819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CDA1D3-A8F5-E146-8DDF-4C0D0FADC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775" y="1823301"/>
            <a:ext cx="1866894" cy="25139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62D993-0221-074F-BE07-7F5BF8036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793" y="324708"/>
            <a:ext cx="1769207" cy="24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228" r="20228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9645" y="3013675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sz="6700" spc="300" dirty="0"/>
              <a:t>THANK YOU</a:t>
            </a:r>
            <a:br>
              <a:rPr lang="en-US" sz="4000" spc="300" dirty="0"/>
            </a:br>
            <a:br>
              <a:rPr lang="en-US" sz="4000" spc="300" dirty="0"/>
            </a:br>
            <a:br>
              <a:rPr lang="en-US" sz="4000" spc="300" dirty="0"/>
            </a:br>
            <a:br>
              <a:rPr lang="en-US" sz="4000" spc="300" dirty="0"/>
            </a:br>
            <a:r>
              <a:rPr lang="en-US" sz="4000" spc="300" dirty="0"/>
              <a:t>Any Questions?</a:t>
            </a:r>
            <a:br>
              <a:rPr lang="en-US" sz="4000" spc="300" dirty="0"/>
            </a:br>
            <a:endParaRPr lang="en-US" sz="4000" spc="300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31" r="20431"/>
          <a:stretch/>
        </p:blipFill>
        <p:spPr>
          <a:xfrm>
            <a:off x="8792" y="8792"/>
            <a:ext cx="6096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71528"/>
            <a:ext cx="5819139" cy="1033474"/>
          </a:xfrm>
        </p:spPr>
        <p:txBody>
          <a:bodyPr/>
          <a:lstStyle/>
          <a:p>
            <a:pPr algn="ctr"/>
            <a:r>
              <a:rPr lang="en-US" sz="4000" dirty="0"/>
              <a:t>Problem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CEF22AD-8BBC-2945-82DD-D959A52DD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462095"/>
              </p:ext>
            </p:extLst>
          </p:nvPr>
        </p:nvGraphicFramePr>
        <p:xfrm>
          <a:off x="5824221" y="2296160"/>
          <a:ext cx="6187440" cy="2885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9D487-166E-8D47-8791-E2BE6E9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C4DFC-50B7-7648-A75D-913A30F51402}"/>
              </a:ext>
            </a:extLst>
          </p:cNvPr>
          <p:cNvSpPr txBox="1"/>
          <p:nvPr/>
        </p:nvSpPr>
        <p:spPr>
          <a:xfrm>
            <a:off x="1336430" y="2215662"/>
            <a:ext cx="7139354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timestamp</a:t>
            </a:r>
            <a:r>
              <a:rPr lang="en-IN" sz="1600" dirty="0"/>
              <a:t> - </a:t>
            </a:r>
            <a:r>
              <a:rPr lang="en-IN" sz="1600" i="1" dirty="0"/>
              <a:t>A timestamp for the minute covered by the row.</a:t>
            </a:r>
          </a:p>
          <a:p>
            <a:pPr>
              <a:lnSpc>
                <a:spcPct val="150000"/>
              </a:lnSpc>
            </a:pPr>
            <a:r>
              <a:rPr lang="en-IN" sz="1600" b="1" dirty="0" err="1"/>
              <a:t>Asset</a:t>
            </a:r>
            <a:r>
              <a:rPr lang="en-IN" sz="1600" dirty="0" err="1"/>
              <a:t>_</a:t>
            </a:r>
            <a:r>
              <a:rPr lang="en-IN" sz="1600" b="1" dirty="0" err="1"/>
              <a:t>ID</a:t>
            </a:r>
            <a:r>
              <a:rPr lang="en-IN" sz="1600" dirty="0"/>
              <a:t> </a:t>
            </a:r>
            <a:r>
              <a:rPr lang="en-IN" sz="1600" i="1" dirty="0"/>
              <a:t>- An ID code for the </a:t>
            </a:r>
            <a:r>
              <a:rPr lang="en-IN" sz="1600" i="1" dirty="0" err="1"/>
              <a:t>cryptoasset</a:t>
            </a:r>
            <a:r>
              <a:rPr lang="en-IN" sz="1600" i="1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Count</a:t>
            </a:r>
            <a:r>
              <a:rPr lang="en-IN" sz="1600" i="1" dirty="0"/>
              <a:t> - The number of trades that took place this minute.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Open</a:t>
            </a:r>
            <a:r>
              <a:rPr lang="en-IN" sz="1600" i="1" dirty="0"/>
              <a:t> - The USD price at the beginning of the </a:t>
            </a:r>
            <a:r>
              <a:rPr lang="en-IN" sz="1600" b="1" dirty="0"/>
              <a:t>minute</a:t>
            </a:r>
            <a:r>
              <a:rPr lang="en-IN" sz="1600" i="1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High</a:t>
            </a:r>
            <a:r>
              <a:rPr lang="en-IN" sz="1600" i="1" dirty="0"/>
              <a:t> - The highest USD price during the minute.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Low</a:t>
            </a:r>
            <a:r>
              <a:rPr lang="en-IN" sz="1600" i="1" dirty="0"/>
              <a:t> - The lowest USD price during the minute.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Close</a:t>
            </a:r>
            <a:r>
              <a:rPr lang="en-IN" sz="1600" i="1" dirty="0"/>
              <a:t> - The USD price at the end of the minute.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Volume</a:t>
            </a:r>
            <a:r>
              <a:rPr lang="en-IN" sz="1600" i="1" dirty="0"/>
              <a:t> - The number of </a:t>
            </a:r>
            <a:r>
              <a:rPr lang="en-IN" sz="1600" i="1" dirty="0" err="1"/>
              <a:t>cryptoasset</a:t>
            </a:r>
            <a:r>
              <a:rPr lang="en-IN" sz="1600" i="1" dirty="0"/>
              <a:t> units traded during the minute.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VWAP</a:t>
            </a:r>
            <a:r>
              <a:rPr lang="en-IN" sz="1600" i="1" dirty="0"/>
              <a:t> - The volume weighted average price for the minute.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Target</a:t>
            </a:r>
            <a:r>
              <a:rPr lang="en-IN" sz="1600" i="1" dirty="0"/>
              <a:t> - 15 minute residualized returns</a:t>
            </a:r>
            <a:endParaRPr lang="en-US" sz="1600" i="1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631414-3504-4242-90A4-E7ABB43EE020}"/>
              </a:ext>
            </a:extLst>
          </p:cNvPr>
          <p:cNvSpPr txBox="1">
            <a:spLocks/>
          </p:cNvSpPr>
          <p:nvPr/>
        </p:nvSpPr>
        <p:spPr>
          <a:xfrm>
            <a:off x="3226776" y="371794"/>
            <a:ext cx="4747261" cy="7222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2B70C-EF88-434B-A284-04764E2AC6C3}"/>
              </a:ext>
            </a:extLst>
          </p:cNvPr>
          <p:cNvSpPr txBox="1"/>
          <p:nvPr/>
        </p:nvSpPr>
        <p:spPr>
          <a:xfrm>
            <a:off x="1107831" y="1696915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3.12 Gb</a:t>
            </a:r>
          </a:p>
        </p:txBody>
      </p:sp>
    </p:spTree>
    <p:extLst>
      <p:ext uri="{BB962C8B-B14F-4D97-AF65-F5344CB8AC3E}">
        <p14:creationId xmlns:p14="http://schemas.microsoft.com/office/powerpoint/2010/main" val="350861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4747261" cy="759317"/>
          </a:xfrm>
        </p:spPr>
        <p:txBody>
          <a:bodyPr/>
          <a:lstStyle/>
          <a:p>
            <a:r>
              <a:rPr lang="en-US" dirty="0"/>
              <a:t>Returns prediction &lt; 75%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4" r="23614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417" y="2799617"/>
            <a:ext cx="6078799" cy="187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Market experts saying That Crypto market is volatile, even if we predict the returns the accuracy prediction will not be more than 75%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72" r="20472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390" y="1215957"/>
            <a:ext cx="5704716" cy="875490"/>
          </a:xfrm>
        </p:spPr>
        <p:txBody>
          <a:bodyPr>
            <a:normAutofit/>
          </a:bodyPr>
          <a:lstStyle/>
          <a:p>
            <a:r>
              <a:rPr lang="en-US" sz="2800" b="1" dirty="0"/>
              <a:t>Create a simple heuristic 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3937" y="5365720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DB631A-9971-9544-B842-D517D8D38C41}"/>
              </a:ext>
            </a:extLst>
          </p:cNvPr>
          <p:cNvSpPr txBox="1">
            <a:spLocks/>
          </p:cNvSpPr>
          <p:nvPr/>
        </p:nvSpPr>
        <p:spPr>
          <a:xfrm>
            <a:off x="6066527" y="2569722"/>
            <a:ext cx="5704716" cy="875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DB0ED-6B77-7047-B81E-02F5BE2EEBFC}"/>
              </a:ext>
            </a:extLst>
          </p:cNvPr>
          <p:cNvSpPr txBox="1"/>
          <p:nvPr/>
        </p:nvSpPr>
        <p:spPr>
          <a:xfrm>
            <a:off x="5846323" y="2525549"/>
            <a:ext cx="6320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 heuristic is a way to find the solution to problem without exhaustively trying all possible solutions. Thus a heuristic finds a solution more quickly when classic methods are too slow, or finds an approximate solution when classic methods fail to find any exact solution.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Some if’s and else's to evaluate our initial hypothesis </a:t>
            </a:r>
            <a:r>
              <a:rPr lang="en-IN" sz="1600" dirty="0">
                <a:sym typeface="Wingdings" pitchFamily="2" charset="2"/>
              </a:rPr>
              <a:t>: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7" y="870436"/>
            <a:ext cx="10885304" cy="1160587"/>
          </a:xfrm>
        </p:spPr>
        <p:txBody>
          <a:bodyPr/>
          <a:lstStyle/>
          <a:p>
            <a:r>
              <a:rPr lang="en-US" sz="2400" dirty="0"/>
              <a:t>​We measure a +ve impact that, the heuristic had on our initial problem​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87426285"/>
              </p:ext>
            </p:extLst>
          </p:nvPr>
        </p:nvGraphicFramePr>
        <p:xfrm>
          <a:off x="8236522" y="3515801"/>
          <a:ext cx="3668264" cy="24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C2C6CB-1DBE-FE46-A917-B93EA5614478}"/>
              </a:ext>
            </a:extLst>
          </p:cNvPr>
          <p:cNvSpPr txBox="1"/>
          <p:nvPr/>
        </p:nvSpPr>
        <p:spPr>
          <a:xfrm>
            <a:off x="1169377" y="2558562"/>
            <a:ext cx="5811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Line model: Simple Linear Regression</a:t>
            </a:r>
          </a:p>
          <a:p>
            <a:r>
              <a:rPr lang="en-IN" dirty="0"/>
              <a:t>We will try a simple Linear Regression model on the features we designed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Base Line Evaluation metric</a:t>
            </a:r>
            <a:r>
              <a:rPr lang="en-IN" dirty="0"/>
              <a:t>: Weighted correlation/simple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93781" y="2410192"/>
            <a:ext cx="5902995" cy="254866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dirty="0"/>
              <a:t>*Feature Engineering</a:t>
            </a:r>
          </a:p>
          <a:p>
            <a:r>
              <a:rPr lang="en-US" dirty="0"/>
              <a:t>*Feature Section </a:t>
            </a:r>
          </a:p>
          <a:p>
            <a:r>
              <a:rPr lang="en-US" dirty="0"/>
              <a:t>*Imputations</a:t>
            </a:r>
          </a:p>
          <a:p>
            <a:r>
              <a:rPr lang="en-US" dirty="0"/>
              <a:t>*K-fold Cross validations</a:t>
            </a:r>
          </a:p>
          <a:p>
            <a:r>
              <a:rPr lang="en-US" dirty="0"/>
              <a:t>*parameters searching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XgBoost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</a:t>
            </a:r>
          </a:p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35429"/>
            <a:ext cx="11445081" cy="1156275"/>
          </a:xfrm>
        </p:spPr>
        <p:txBody>
          <a:bodyPr>
            <a:normAutofit fontScale="90000"/>
          </a:bodyPr>
          <a:lstStyle/>
          <a:p>
            <a:r>
              <a:rPr lang="en-US" dirty="0"/>
              <a:t>to invest in the more complex technique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0392" y="2417614"/>
            <a:ext cx="10216294" cy="175873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there any significant differences between the initial model versus the complex model, </a:t>
            </a:r>
          </a:p>
          <a:p>
            <a:pPr algn="ctr"/>
            <a:r>
              <a:rPr lang="en-US" dirty="0"/>
              <a:t>what are the  parameters that we need to consider in comparing those methods and how they both performed in terms of data.</a:t>
            </a:r>
          </a:p>
          <a:p>
            <a:pPr algn="ctr"/>
            <a:r>
              <a:rPr lang="en-US" dirty="0"/>
              <a:t>If complex technique performed better then how much??</a:t>
            </a:r>
          </a:p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then measured the impact</a:t>
            </a:r>
            <a:endParaRPr lang="en-US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43414-F2BF-AC4F-A277-052E0476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12" y="4176345"/>
            <a:ext cx="2793465" cy="17264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90D3C5-4295-3349-B4EC-F5B4F341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76" y="4144080"/>
            <a:ext cx="3366736" cy="250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194" y="3363386"/>
            <a:ext cx="11332023" cy="254211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94" y="266700"/>
            <a:ext cx="11332023" cy="2845778"/>
          </a:xfrm>
        </p:spPr>
        <p:txBody>
          <a:bodyPr>
            <a:noAutofit/>
          </a:bodyPr>
          <a:lstStyle/>
          <a:p>
            <a:r>
              <a:rPr lang="en-US" sz="4000" dirty="0"/>
              <a:t>Upon measuring the impact differences, we as ML engineers knew there was no short comings, so again we have to tune our model​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68125"/>
              </p:ext>
            </p:extLst>
          </p:nvPr>
        </p:nvGraphicFramePr>
        <p:xfrm>
          <a:off x="772180" y="3760789"/>
          <a:ext cx="11110050" cy="174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667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4009774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947609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</a:tblGrid>
              <a:tr h="1747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use grid search method to find the optimal hyperparameter which results in most accurate prediction .</a:t>
                      </a:r>
                      <a:endParaRPr lang="en-US" sz="2400" dirty="0">
                        <a:solidFill>
                          <a:schemeClr val="bg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 Search Tries all possible combination of hyperparameters hence it might increase the time complexity .​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also use Random Search.</a:t>
                      </a:r>
                    </a:p>
                    <a:p>
                      <a:pPr algn="l"/>
                      <a:endParaRPr lang="en-US" sz="24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1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646</Words>
  <Application>Microsoft Macintosh PowerPoint</Application>
  <PresentationFormat>Widescreen</PresentationFormat>
  <Paragraphs>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CRYPTO FORCASTING​</vt:lpstr>
      <vt:lpstr>Problem </vt:lpstr>
      <vt:lpstr>PowerPoint Presentation</vt:lpstr>
      <vt:lpstr>Hypothesis</vt:lpstr>
      <vt:lpstr>Create a simple heuristic </vt:lpstr>
      <vt:lpstr>​We measure a +ve impact that, the heuristic had on our initial problem​</vt:lpstr>
      <vt:lpstr>to invest in the more complex technique</vt:lpstr>
      <vt:lpstr>We then measured the impact</vt:lpstr>
      <vt:lpstr>Upon measuring the impact differences, we as ML engineers knew there was no short comings, so again we have to tune our model​</vt:lpstr>
      <vt:lpstr>A SATISFIED CUTOMER</vt:lpstr>
      <vt:lpstr>Stuck ?</vt:lpstr>
      <vt:lpstr>Meet the team</vt:lpstr>
      <vt:lpstr>What’s next</vt:lpstr>
      <vt:lpstr>THANK YOU   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 FORCASTING​</dc:title>
  <dc:creator>Madhurima Biswas</dc:creator>
  <cp:lastModifiedBy>Satish Gollu</cp:lastModifiedBy>
  <cp:revision>6</cp:revision>
  <dcterms:created xsi:type="dcterms:W3CDTF">2022-01-30T20:42:38Z</dcterms:created>
  <dcterms:modified xsi:type="dcterms:W3CDTF">2022-01-31T17:43:43Z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