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sldIdLst>
    <p:sldId id="256" r:id="rId2"/>
    <p:sldId id="257" r:id="rId3"/>
    <p:sldId id="259" r:id="rId4"/>
    <p:sldId id="260" r:id="rId5"/>
    <p:sldId id="261" r:id="rId6"/>
    <p:sldId id="262" r:id="rId7"/>
    <p:sldId id="264" r:id="rId8"/>
    <p:sldId id="266" r:id="rId9"/>
    <p:sldId id="267" r:id="rId10"/>
    <p:sldId id="268" r:id="rId11"/>
    <p:sldId id="269" r:id="rId12"/>
    <p:sldId id="275" r:id="rId13"/>
    <p:sldId id="270" r:id="rId14"/>
    <p:sldId id="271" r:id="rId15"/>
    <p:sldId id="272" r:id="rId16"/>
    <p:sldId id="273" r:id="rId17"/>
    <p:sldId id="274"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p:restoredTop sz="94667"/>
  </p:normalViewPr>
  <p:slideViewPr>
    <p:cSldViewPr snapToGrid="0" snapToObjects="1">
      <p:cViewPr varScale="1">
        <p:scale>
          <a:sx n="134" d="100"/>
          <a:sy n="13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A0DB-EACA-2C4A-9A80-168A14D099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92595CA-080E-3247-A95B-717ABA60C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8F0E8E-E44B-3046-8755-AA6F5405EDAC}"/>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3CA84210-C48F-A242-B0D2-99014CAC5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CEEB4-9DE1-2A45-BF91-AD09F98CF932}"/>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414005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3E4F-99C5-6A40-86E9-114E805D0D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D1D514-CD16-354F-B0E0-92E778972B5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A9B296-DF14-404E-A00F-860A66A3B7CA}"/>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C1BA2787-6D0F-514E-AA8B-783C30ED7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343C8-F772-984C-AFCC-1B0B6BDE3A67}"/>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197559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F08AC-0A8E-C14C-BEE0-705884FAC2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7B4B53-D2FB-CD48-8C13-12432C4B2A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214707-2FCB-024F-9E12-B4DD7E75F1A9}"/>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80938618-0243-8E4C-84AA-C526B48E6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81CAD-577E-AF4A-B63C-7B523EB92119}"/>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189439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E13-5D9D-044C-88F3-42CF7E7D3C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E766F1-0F05-B448-B609-66A5E31AA5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85291E-AFD4-ED49-9F93-C50C13B6DAC0}"/>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57AC55FF-1571-FE48-A746-050622E4F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BCE93-A516-FB4E-ACCE-6C46A17C1562}"/>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300914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701B-0CA3-2D40-A0E4-080CE332D99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2227905-2B9D-8149-BEA1-FD59F8D66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BDB9C9-EA74-7F4D-A2E0-ECE7EBDD56ED}"/>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B7D45997-0E33-B948-8B72-94A212DC0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08E23-2B75-294B-9C40-96AFF8384C86}"/>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365588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3CEE-195B-0E43-A780-FF4D33B5D7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0B6DAC8-0C87-AC45-A2EE-1132086A3A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4AB9C20-1C86-ED4E-A7BC-63B0C68C65D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12750E-790A-DB4C-92A3-3406C4924E7A}"/>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6" name="Footer Placeholder 5">
            <a:extLst>
              <a:ext uri="{FF2B5EF4-FFF2-40B4-BE49-F238E27FC236}">
                <a16:creationId xmlns:a16="http://schemas.microsoft.com/office/drawing/2014/main" id="{CE6D3838-0FAD-0646-A7F3-16C816A2B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99069-CFCA-084D-ADE7-7A1D555F1AFC}"/>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177509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8BFB-4092-F949-A095-1CB5CDF9FC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C53153-5205-9A47-9EA8-622191DD1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F5E67D-92D3-044E-B412-A19A9B4C46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060F56-BE6A-A047-A87A-13556C985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6CCF07-4F3A-2241-9007-BCA0EF2498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D6B828A-57C1-BE44-A263-72735ED73C08}"/>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8" name="Footer Placeholder 7">
            <a:extLst>
              <a:ext uri="{FF2B5EF4-FFF2-40B4-BE49-F238E27FC236}">
                <a16:creationId xmlns:a16="http://schemas.microsoft.com/office/drawing/2014/main" id="{360C5113-5884-5442-8F9B-CCF366142D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44797-4F6A-704F-8BE5-E49651A0D51C}"/>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377585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338F-6FCB-F24E-9B77-850C158261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2707FE-8A66-A444-B084-78BE56B89440}"/>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4" name="Footer Placeholder 3">
            <a:extLst>
              <a:ext uri="{FF2B5EF4-FFF2-40B4-BE49-F238E27FC236}">
                <a16:creationId xmlns:a16="http://schemas.microsoft.com/office/drawing/2014/main" id="{4994AC2A-513B-A14E-8B57-F22856829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9BBF9-FA2F-D447-ADB6-97B2DADEA70A}"/>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57858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7572E-DBE0-5A48-884F-5E253D7EF83E}"/>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3" name="Footer Placeholder 2">
            <a:extLst>
              <a:ext uri="{FF2B5EF4-FFF2-40B4-BE49-F238E27FC236}">
                <a16:creationId xmlns:a16="http://schemas.microsoft.com/office/drawing/2014/main" id="{F32513AD-A167-F54F-B12F-DEC1A7000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1570B-F76B-1D49-8C9E-9C65DDFDB642}"/>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102438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B298-9EC0-1840-A473-E27C7F97B0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60F533F-9CFF-8142-BD1C-B762B61CE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20E0D9-43F4-7843-8B49-670D1B1E4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BF2C63-19D3-134F-A867-3ADF954709A5}"/>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6" name="Footer Placeholder 5">
            <a:extLst>
              <a:ext uri="{FF2B5EF4-FFF2-40B4-BE49-F238E27FC236}">
                <a16:creationId xmlns:a16="http://schemas.microsoft.com/office/drawing/2014/main" id="{D8CFD41F-10E5-1F4D-A17F-F59D51B12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342A2-791B-1040-83AA-C31C7B5B975D}"/>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384400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3031-10FA-0C46-BCE3-8183B3A7E8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D21EACC-B239-2A4E-8684-C1B85AB95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5EBA74-E84C-654B-9FC2-1B90F0681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73A4CC-CDDC-D54D-BE82-DFFAE72C6B08}"/>
              </a:ext>
            </a:extLst>
          </p:cNvPr>
          <p:cNvSpPr>
            <a:spLocks noGrp="1"/>
          </p:cNvSpPr>
          <p:nvPr>
            <p:ph type="dt" sz="half" idx="10"/>
          </p:nvPr>
        </p:nvSpPr>
        <p:spPr/>
        <p:txBody>
          <a:bodyPr/>
          <a:lstStyle/>
          <a:p>
            <a:fld id="{58CD40B1-A481-874E-B777-04C2D44B5A5B}" type="datetimeFigureOut">
              <a:rPr lang="en-US" smtClean="0"/>
              <a:t>4/18/21</a:t>
            </a:fld>
            <a:endParaRPr lang="en-US"/>
          </a:p>
        </p:txBody>
      </p:sp>
      <p:sp>
        <p:nvSpPr>
          <p:cNvPr id="6" name="Footer Placeholder 5">
            <a:extLst>
              <a:ext uri="{FF2B5EF4-FFF2-40B4-BE49-F238E27FC236}">
                <a16:creationId xmlns:a16="http://schemas.microsoft.com/office/drawing/2014/main" id="{0F56F7E5-09A4-714A-9D44-185B010C1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5BC90-6D71-F04C-A0E4-C3D256A1DFB4}"/>
              </a:ext>
            </a:extLst>
          </p:cNvPr>
          <p:cNvSpPr>
            <a:spLocks noGrp="1"/>
          </p:cNvSpPr>
          <p:nvPr>
            <p:ph type="sldNum" sz="quarter" idx="12"/>
          </p:nvPr>
        </p:nvSpPr>
        <p:spPr/>
        <p:txBody>
          <a:bodyPr/>
          <a:lstStyle/>
          <a:p>
            <a:fld id="{807DD778-7B8B-0642-BF3F-0BE8BBA58C74}" type="slidenum">
              <a:rPr lang="en-US" smtClean="0"/>
              <a:t>‹#›</a:t>
            </a:fld>
            <a:endParaRPr lang="en-US"/>
          </a:p>
        </p:txBody>
      </p:sp>
    </p:spTree>
    <p:extLst>
      <p:ext uri="{BB962C8B-B14F-4D97-AF65-F5344CB8AC3E}">
        <p14:creationId xmlns:p14="http://schemas.microsoft.com/office/powerpoint/2010/main" val="342570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7DCE2-261A-3B4E-B6D9-F4CFB3E1A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CBC916-B2FA-E849-9424-7ACE2B3CA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4DA07F-F8B8-6E47-9171-4F22E95FF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D40B1-A481-874E-B777-04C2D44B5A5B}" type="datetimeFigureOut">
              <a:rPr lang="en-US" smtClean="0"/>
              <a:t>4/18/21</a:t>
            </a:fld>
            <a:endParaRPr lang="en-US"/>
          </a:p>
        </p:txBody>
      </p:sp>
      <p:sp>
        <p:nvSpPr>
          <p:cNvPr id="5" name="Footer Placeholder 4">
            <a:extLst>
              <a:ext uri="{FF2B5EF4-FFF2-40B4-BE49-F238E27FC236}">
                <a16:creationId xmlns:a16="http://schemas.microsoft.com/office/drawing/2014/main" id="{20A48DB8-55EF-564C-B7E2-252B188DA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C35CB4-FB20-D247-83EE-6AF143F1F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DD778-7B8B-0642-BF3F-0BE8BBA58C74}" type="slidenum">
              <a:rPr lang="en-US" smtClean="0"/>
              <a:t>‹#›</a:t>
            </a:fld>
            <a:endParaRPr lang="en-US"/>
          </a:p>
        </p:txBody>
      </p:sp>
    </p:spTree>
    <p:extLst>
      <p:ext uri="{BB962C8B-B14F-4D97-AF65-F5344CB8AC3E}">
        <p14:creationId xmlns:p14="http://schemas.microsoft.com/office/powerpoint/2010/main" val="398042419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data.un.org/Explorer.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B63A-2F8C-9347-98F4-F499103B9437}"/>
              </a:ext>
            </a:extLst>
          </p:cNvPr>
          <p:cNvSpPr>
            <a:spLocks noGrp="1"/>
          </p:cNvSpPr>
          <p:nvPr>
            <p:ph type="ctrTitle"/>
          </p:nvPr>
        </p:nvSpPr>
        <p:spPr>
          <a:xfrm>
            <a:off x="1524000" y="1600200"/>
            <a:ext cx="9144000" cy="1655762"/>
          </a:xfrm>
        </p:spPr>
        <p:txBody>
          <a:bodyPr>
            <a:normAutofit fontScale="90000"/>
          </a:bodyPr>
          <a:lstStyle/>
          <a:p>
            <a:r>
              <a:rPr lang="en-US" b="1" dirty="0"/>
              <a:t>Greenhouse gas emission analysis</a:t>
            </a:r>
            <a:br>
              <a:rPr lang="en-IN" dirty="0"/>
            </a:br>
            <a:endParaRPr lang="en-US" dirty="0"/>
          </a:p>
        </p:txBody>
      </p:sp>
      <p:sp>
        <p:nvSpPr>
          <p:cNvPr id="3" name="Subtitle 2">
            <a:extLst>
              <a:ext uri="{FF2B5EF4-FFF2-40B4-BE49-F238E27FC236}">
                <a16:creationId xmlns:a16="http://schemas.microsoft.com/office/drawing/2014/main" id="{9F470679-F270-344E-8E28-F7BD54E2F1DD}"/>
              </a:ext>
            </a:extLst>
          </p:cNvPr>
          <p:cNvSpPr>
            <a:spLocks noGrp="1"/>
          </p:cNvSpPr>
          <p:nvPr>
            <p:ph type="subTitle" idx="1"/>
          </p:nvPr>
        </p:nvSpPr>
        <p:spPr/>
        <p:txBody>
          <a:bodyPr>
            <a:normAutofit fontScale="92500" lnSpcReduction="10000"/>
          </a:bodyPr>
          <a:lstStyle/>
          <a:p>
            <a:pPr algn="l"/>
            <a:r>
              <a:rPr lang="en-US" dirty="0"/>
              <a:t>					By </a:t>
            </a:r>
          </a:p>
          <a:p>
            <a:pPr algn="l"/>
            <a:r>
              <a:rPr lang="en-US" dirty="0"/>
              <a:t>					Satish Gollu</a:t>
            </a:r>
          </a:p>
          <a:p>
            <a:pPr algn="l"/>
            <a:r>
              <a:rPr lang="en-US" dirty="0"/>
              <a:t>					Sri Surya Sameer Vaddhiparthy</a:t>
            </a:r>
          </a:p>
          <a:p>
            <a:pPr algn="l"/>
            <a:r>
              <a:rPr lang="en-US" dirty="0"/>
              <a:t>			</a:t>
            </a:r>
            <a:r>
              <a:rPr lang="en-US" sz="1700" i="1" dirty="0"/>
              <a:t>Under the guidance of </a:t>
            </a:r>
            <a:r>
              <a:rPr lang="en-US" dirty="0"/>
              <a:t>Dr. Wassnaa Al- Mawee</a:t>
            </a:r>
          </a:p>
        </p:txBody>
      </p:sp>
    </p:spTree>
    <p:extLst>
      <p:ext uri="{BB962C8B-B14F-4D97-AF65-F5344CB8AC3E}">
        <p14:creationId xmlns:p14="http://schemas.microsoft.com/office/powerpoint/2010/main" val="438814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35BF39-FE70-9B4B-BEDA-13E697001BE9}"/>
              </a:ext>
            </a:extLst>
          </p:cNvPr>
          <p:cNvPicPr>
            <a:picLocks noChangeAspect="1"/>
          </p:cNvPicPr>
          <p:nvPr/>
        </p:nvPicPr>
        <p:blipFill>
          <a:blip r:embed="rId2"/>
          <a:stretch>
            <a:fillRect/>
          </a:stretch>
        </p:blipFill>
        <p:spPr>
          <a:xfrm>
            <a:off x="0" y="895350"/>
            <a:ext cx="7154833" cy="4419600"/>
          </a:xfrm>
          <a:prstGeom prst="rect">
            <a:avLst/>
          </a:prstGeom>
        </p:spPr>
      </p:pic>
      <p:pic>
        <p:nvPicPr>
          <p:cNvPr id="7" name="Picture 6">
            <a:extLst>
              <a:ext uri="{FF2B5EF4-FFF2-40B4-BE49-F238E27FC236}">
                <a16:creationId xmlns:a16="http://schemas.microsoft.com/office/drawing/2014/main" id="{82771723-61EB-5742-A2FD-37027134273A}"/>
              </a:ext>
            </a:extLst>
          </p:cNvPr>
          <p:cNvPicPr>
            <a:picLocks noChangeAspect="1"/>
          </p:cNvPicPr>
          <p:nvPr/>
        </p:nvPicPr>
        <p:blipFill>
          <a:blip r:embed="rId3"/>
          <a:stretch>
            <a:fillRect/>
          </a:stretch>
        </p:blipFill>
        <p:spPr>
          <a:xfrm>
            <a:off x="7154833" y="438150"/>
            <a:ext cx="4972050" cy="4419600"/>
          </a:xfrm>
          <a:prstGeom prst="rect">
            <a:avLst/>
          </a:prstGeom>
        </p:spPr>
      </p:pic>
    </p:spTree>
    <p:extLst>
      <p:ext uri="{BB962C8B-B14F-4D97-AF65-F5344CB8AC3E}">
        <p14:creationId xmlns:p14="http://schemas.microsoft.com/office/powerpoint/2010/main" val="19898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851E4D3-6ECE-A54F-85B0-0FF1C8559A1D}"/>
              </a:ext>
            </a:extLst>
          </p:cNvPr>
          <p:cNvPicPr>
            <a:picLocks noChangeAspect="1"/>
          </p:cNvPicPr>
          <p:nvPr/>
        </p:nvPicPr>
        <p:blipFill>
          <a:blip r:embed="rId2"/>
          <a:stretch>
            <a:fillRect/>
          </a:stretch>
        </p:blipFill>
        <p:spPr>
          <a:xfrm>
            <a:off x="121052" y="228600"/>
            <a:ext cx="6775048" cy="4181475"/>
          </a:xfrm>
          <a:prstGeom prst="rect">
            <a:avLst/>
          </a:prstGeom>
        </p:spPr>
      </p:pic>
      <p:pic>
        <p:nvPicPr>
          <p:cNvPr id="14" name="Picture 13">
            <a:extLst>
              <a:ext uri="{FF2B5EF4-FFF2-40B4-BE49-F238E27FC236}">
                <a16:creationId xmlns:a16="http://schemas.microsoft.com/office/drawing/2014/main" id="{DA7AB8E1-D844-8443-811A-DDC5024E263A}"/>
              </a:ext>
            </a:extLst>
          </p:cNvPr>
          <p:cNvPicPr>
            <a:picLocks noChangeAspect="1"/>
          </p:cNvPicPr>
          <p:nvPr/>
        </p:nvPicPr>
        <p:blipFill>
          <a:blip r:embed="rId3"/>
          <a:stretch>
            <a:fillRect/>
          </a:stretch>
        </p:blipFill>
        <p:spPr>
          <a:xfrm>
            <a:off x="6096000" y="3067051"/>
            <a:ext cx="6032219" cy="3723010"/>
          </a:xfrm>
          <a:prstGeom prst="rect">
            <a:avLst/>
          </a:prstGeom>
        </p:spPr>
      </p:pic>
      <p:pic>
        <p:nvPicPr>
          <p:cNvPr id="12289" name="Picture 1" descr="category &#10;4 &#10;6 &#10;8 &#10;9 &#10;10 &#10;_c02 &#10;total value &#10;20922010.02 &#10;162992306.72 &#10;200068613.06 &#10;173703276.94 &#10;11053.53 &#10;3220566.32 &#10;181692.62 &#10;11949725.39 &#10;320122.91 &#10;471137.03 &#10;usa &#10;CH4 &#10;coz &#10;3 CHC &#10;CHC_ &#10;HF3 &#10;HFC &#10;indirect &#10;HFC-PFC-mix &#10;N20s &#10;PFCs &#10;s FE &#10;_emłssłon_percentage &#10;3.646 &#10;28.404 &#10;34.865 &#10;30.270 &#10;0.002 &#10;0.561 &#10;0.032 &#10;2.082 &#10;o. 056 &#10;0.082 ">
            <a:extLst>
              <a:ext uri="{FF2B5EF4-FFF2-40B4-BE49-F238E27FC236}">
                <a16:creationId xmlns:a16="http://schemas.microsoft.com/office/drawing/2014/main" id="{BA4D63A9-D2F9-034C-B1A1-2DA09A7030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978" y="228600"/>
            <a:ext cx="4134282" cy="253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1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7E7F90-D759-F140-9C9A-64297A617E99}"/>
              </a:ext>
            </a:extLst>
          </p:cNvPr>
          <p:cNvPicPr>
            <a:picLocks noChangeAspect="1"/>
          </p:cNvPicPr>
          <p:nvPr/>
        </p:nvPicPr>
        <p:blipFill>
          <a:blip r:embed="rId2"/>
          <a:stretch>
            <a:fillRect/>
          </a:stretch>
        </p:blipFill>
        <p:spPr>
          <a:xfrm>
            <a:off x="-1" y="0"/>
            <a:ext cx="6589853" cy="4067175"/>
          </a:xfrm>
          <a:prstGeom prst="rect">
            <a:avLst/>
          </a:prstGeom>
        </p:spPr>
      </p:pic>
      <p:pic>
        <p:nvPicPr>
          <p:cNvPr id="5" name="Picture 4">
            <a:extLst>
              <a:ext uri="{FF2B5EF4-FFF2-40B4-BE49-F238E27FC236}">
                <a16:creationId xmlns:a16="http://schemas.microsoft.com/office/drawing/2014/main" id="{060A1C6D-59EC-8146-A176-3F06727B390D}"/>
              </a:ext>
            </a:extLst>
          </p:cNvPr>
          <p:cNvPicPr>
            <a:picLocks noChangeAspect="1"/>
          </p:cNvPicPr>
          <p:nvPr/>
        </p:nvPicPr>
        <p:blipFill>
          <a:blip r:embed="rId3"/>
          <a:stretch>
            <a:fillRect/>
          </a:stretch>
        </p:blipFill>
        <p:spPr>
          <a:xfrm>
            <a:off x="5686425" y="2772147"/>
            <a:ext cx="6505575" cy="4015160"/>
          </a:xfrm>
          <a:prstGeom prst="rect">
            <a:avLst/>
          </a:prstGeom>
        </p:spPr>
      </p:pic>
      <p:pic>
        <p:nvPicPr>
          <p:cNvPr id="13313" name="Picture 1" descr="category &#10;CH4 &#10;coz &#10;3 CHC &#10;CHC_ &#10;4 &#10;HF3 &#10;6 &#10;HFC &#10;N20s &#10;8 &#10;PFCs &#10;9 SFE &#10;indirect &#10;_c02 &#10;total value &#10;20462518.47 &#10;49241132.34 &#10;73594670.39 &#10;65027126.52 &#10;9.00 &#10;624128.92 &#10;3009207.35 &#10;224046.87 &#10;33626.59 &#10;9.642 &#10;23.203 &#10;34.679 &#10;30.642 &#10;0.294 &#10;0.106 &#10;0.016 ">
            <a:extLst>
              <a:ext uri="{FF2B5EF4-FFF2-40B4-BE49-F238E27FC236}">
                <a16:creationId xmlns:a16="http://schemas.microsoft.com/office/drawing/2014/main" id="{74ECC436-A0AD-1F4C-B92A-17F3E79D1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9813" y="164001"/>
            <a:ext cx="4681230" cy="252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4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AA1C3-8179-A841-A4A1-A486B6BBACCC}"/>
              </a:ext>
            </a:extLst>
          </p:cNvPr>
          <p:cNvPicPr>
            <a:picLocks noChangeAspect="1"/>
          </p:cNvPicPr>
          <p:nvPr/>
        </p:nvPicPr>
        <p:blipFill>
          <a:blip r:embed="rId2"/>
          <a:stretch>
            <a:fillRect/>
          </a:stretch>
        </p:blipFill>
        <p:spPr>
          <a:xfrm>
            <a:off x="0" y="123824"/>
            <a:ext cx="6157731" cy="3800475"/>
          </a:xfrm>
          <a:prstGeom prst="rect">
            <a:avLst/>
          </a:prstGeom>
        </p:spPr>
      </p:pic>
      <p:pic>
        <p:nvPicPr>
          <p:cNvPr id="5" name="Picture 4">
            <a:extLst>
              <a:ext uri="{FF2B5EF4-FFF2-40B4-BE49-F238E27FC236}">
                <a16:creationId xmlns:a16="http://schemas.microsoft.com/office/drawing/2014/main" id="{84E001F8-B05B-E146-9262-E6857717FDB1}"/>
              </a:ext>
            </a:extLst>
          </p:cNvPr>
          <p:cNvPicPr>
            <a:picLocks noChangeAspect="1"/>
          </p:cNvPicPr>
          <p:nvPr/>
        </p:nvPicPr>
        <p:blipFill>
          <a:blip r:embed="rId3"/>
          <a:stretch>
            <a:fillRect/>
          </a:stretch>
        </p:blipFill>
        <p:spPr>
          <a:xfrm>
            <a:off x="5833641" y="2809875"/>
            <a:ext cx="6358360" cy="3924301"/>
          </a:xfrm>
          <a:prstGeom prst="rect">
            <a:avLst/>
          </a:prstGeom>
        </p:spPr>
      </p:pic>
      <p:pic>
        <p:nvPicPr>
          <p:cNvPr id="14337" name="Picture 1" descr="category &#10;CH4 &#10;2 Coz &#10;3 CHC &#10;CHC_ &#10;4 &#10;HF3 &#10;6 &#10;HFC &#10;N20s &#10;8 &#10;PFCs &#10;9 SFE &#10;indirect &#10;_c02 &#10;total value &#10;1145197.23 &#10;35944194.98 &#10;39022712.33 &#10;16771.92 &#10;704438.43 &#10;750053.30 &#10;247704.98 &#10;214350.75 &#10;0.978 &#10;30.701 &#10;33.331 &#10;33.338 &#10;0.014 &#10;0.602 &#10;0.641 &#10;0.212 &#10;0.183 ">
            <a:extLst>
              <a:ext uri="{FF2B5EF4-FFF2-40B4-BE49-F238E27FC236}">
                <a16:creationId xmlns:a16="http://schemas.microsoft.com/office/drawing/2014/main" id="{084C01BA-C2E4-3A4F-992A-51393F877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731" y="31750"/>
            <a:ext cx="5029673" cy="270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3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15A2F-E51A-334C-80D4-7EE0BDC7A1E2}"/>
              </a:ext>
            </a:extLst>
          </p:cNvPr>
          <p:cNvPicPr>
            <a:picLocks noChangeAspect="1"/>
          </p:cNvPicPr>
          <p:nvPr/>
        </p:nvPicPr>
        <p:blipFill>
          <a:blip r:embed="rId2"/>
          <a:stretch>
            <a:fillRect/>
          </a:stretch>
        </p:blipFill>
        <p:spPr>
          <a:xfrm>
            <a:off x="0" y="0"/>
            <a:ext cx="5756988" cy="3553141"/>
          </a:xfrm>
          <a:prstGeom prst="rect">
            <a:avLst/>
          </a:prstGeom>
        </p:spPr>
      </p:pic>
      <p:pic>
        <p:nvPicPr>
          <p:cNvPr id="5" name="Picture 4">
            <a:extLst>
              <a:ext uri="{FF2B5EF4-FFF2-40B4-BE49-F238E27FC236}">
                <a16:creationId xmlns:a16="http://schemas.microsoft.com/office/drawing/2014/main" id="{BAE0659D-DAE5-D840-A1B8-8C9B5CC3BA94}"/>
              </a:ext>
            </a:extLst>
          </p:cNvPr>
          <p:cNvPicPr>
            <a:picLocks noChangeAspect="1"/>
          </p:cNvPicPr>
          <p:nvPr/>
        </p:nvPicPr>
        <p:blipFill>
          <a:blip r:embed="rId3"/>
          <a:stretch>
            <a:fillRect/>
          </a:stretch>
        </p:blipFill>
        <p:spPr>
          <a:xfrm>
            <a:off x="5323209" y="2371018"/>
            <a:ext cx="6868791" cy="4239332"/>
          </a:xfrm>
          <a:prstGeom prst="rect">
            <a:avLst/>
          </a:prstGeom>
        </p:spPr>
      </p:pic>
      <p:pic>
        <p:nvPicPr>
          <p:cNvPr id="6" name="Picture 5">
            <a:extLst>
              <a:ext uri="{FF2B5EF4-FFF2-40B4-BE49-F238E27FC236}">
                <a16:creationId xmlns:a16="http://schemas.microsoft.com/office/drawing/2014/main" id="{58912EF3-9CC6-5148-B105-51EDEFC412C3}"/>
              </a:ext>
            </a:extLst>
          </p:cNvPr>
          <p:cNvPicPr>
            <a:picLocks noChangeAspect="1"/>
          </p:cNvPicPr>
          <p:nvPr/>
        </p:nvPicPr>
        <p:blipFill>
          <a:blip r:embed="rId4"/>
          <a:stretch>
            <a:fillRect/>
          </a:stretch>
        </p:blipFill>
        <p:spPr>
          <a:xfrm>
            <a:off x="7017657" y="0"/>
            <a:ext cx="4165600" cy="2374900"/>
          </a:xfrm>
          <a:prstGeom prst="rect">
            <a:avLst/>
          </a:prstGeom>
        </p:spPr>
      </p:pic>
    </p:spTree>
    <p:extLst>
      <p:ext uri="{BB962C8B-B14F-4D97-AF65-F5344CB8AC3E}">
        <p14:creationId xmlns:p14="http://schemas.microsoft.com/office/powerpoint/2010/main" val="52490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2BB60B-D387-C947-8EF0-53A2E1514B70}"/>
              </a:ext>
            </a:extLst>
          </p:cNvPr>
          <p:cNvPicPr>
            <a:picLocks noChangeAspect="1"/>
          </p:cNvPicPr>
          <p:nvPr/>
        </p:nvPicPr>
        <p:blipFill>
          <a:blip r:embed="rId2"/>
          <a:stretch>
            <a:fillRect/>
          </a:stretch>
        </p:blipFill>
        <p:spPr>
          <a:xfrm>
            <a:off x="544836" y="0"/>
            <a:ext cx="10735873" cy="6631638"/>
          </a:xfrm>
          <a:prstGeom prst="rect">
            <a:avLst/>
          </a:prstGeom>
        </p:spPr>
      </p:pic>
    </p:spTree>
    <p:extLst>
      <p:ext uri="{BB962C8B-B14F-4D97-AF65-F5344CB8AC3E}">
        <p14:creationId xmlns:p14="http://schemas.microsoft.com/office/powerpoint/2010/main" val="2452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ED78D-E14A-B345-A5AF-0CD56B2D39D7}"/>
              </a:ext>
            </a:extLst>
          </p:cNvPr>
          <p:cNvPicPr>
            <a:picLocks noChangeAspect="1"/>
          </p:cNvPicPr>
          <p:nvPr/>
        </p:nvPicPr>
        <p:blipFill>
          <a:blip r:embed="rId2"/>
          <a:stretch>
            <a:fillRect/>
          </a:stretch>
        </p:blipFill>
        <p:spPr>
          <a:xfrm>
            <a:off x="0" y="0"/>
            <a:ext cx="7679920" cy="4739951"/>
          </a:xfrm>
          <a:prstGeom prst="rect">
            <a:avLst/>
          </a:prstGeom>
        </p:spPr>
      </p:pic>
      <p:pic>
        <p:nvPicPr>
          <p:cNvPr id="4" name="Picture 3">
            <a:extLst>
              <a:ext uri="{FF2B5EF4-FFF2-40B4-BE49-F238E27FC236}">
                <a16:creationId xmlns:a16="http://schemas.microsoft.com/office/drawing/2014/main" id="{12FC6A78-AB6A-AE46-B898-3E0D12247A5B}"/>
              </a:ext>
            </a:extLst>
          </p:cNvPr>
          <p:cNvPicPr>
            <a:picLocks noChangeAspect="1"/>
          </p:cNvPicPr>
          <p:nvPr/>
        </p:nvPicPr>
        <p:blipFill>
          <a:blip r:embed="rId3"/>
          <a:stretch>
            <a:fillRect/>
          </a:stretch>
        </p:blipFill>
        <p:spPr>
          <a:xfrm>
            <a:off x="6096000" y="429984"/>
            <a:ext cx="5534837" cy="1650741"/>
          </a:xfrm>
          <a:prstGeom prst="rect">
            <a:avLst/>
          </a:prstGeom>
        </p:spPr>
      </p:pic>
      <p:pic>
        <p:nvPicPr>
          <p:cNvPr id="6" name="Picture 5">
            <a:extLst>
              <a:ext uri="{FF2B5EF4-FFF2-40B4-BE49-F238E27FC236}">
                <a16:creationId xmlns:a16="http://schemas.microsoft.com/office/drawing/2014/main" id="{45409F93-0FB6-174F-9705-A6B4719C9CC7}"/>
              </a:ext>
            </a:extLst>
          </p:cNvPr>
          <p:cNvPicPr>
            <a:picLocks noChangeAspect="1"/>
          </p:cNvPicPr>
          <p:nvPr/>
        </p:nvPicPr>
        <p:blipFill>
          <a:blip r:embed="rId4"/>
          <a:stretch>
            <a:fillRect/>
          </a:stretch>
        </p:blipFill>
        <p:spPr>
          <a:xfrm>
            <a:off x="6432454" y="3134310"/>
            <a:ext cx="5332138" cy="3293706"/>
          </a:xfrm>
          <a:prstGeom prst="rect">
            <a:avLst/>
          </a:prstGeom>
        </p:spPr>
      </p:pic>
    </p:spTree>
    <p:extLst>
      <p:ext uri="{BB962C8B-B14F-4D97-AF65-F5344CB8AC3E}">
        <p14:creationId xmlns:p14="http://schemas.microsoft.com/office/powerpoint/2010/main" val="3013447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4E8779-B10F-574E-8617-973F47E7DE78}"/>
              </a:ext>
            </a:extLst>
          </p:cNvPr>
          <p:cNvSpPr/>
          <p:nvPr/>
        </p:nvSpPr>
        <p:spPr>
          <a:xfrm>
            <a:off x="394996" y="1637837"/>
            <a:ext cx="11042780" cy="3000821"/>
          </a:xfrm>
          <a:prstGeom prst="rect">
            <a:avLst/>
          </a:prstGeom>
        </p:spPr>
        <p:txBody>
          <a:bodyPr wrap="square">
            <a:spAutoFit/>
          </a:bodyPr>
          <a:lstStyle/>
          <a:p>
            <a:pPr marL="285750" indent="-285750" algn="just">
              <a:spcBef>
                <a:spcPts val="900"/>
              </a:spcBef>
              <a:spcAft>
                <a:spcPts val="9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From the year 1990 - 2018, around the world the total amount of gas emission is ‘1486003683’ kilotons. </a:t>
            </a:r>
          </a:p>
          <a:p>
            <a:pPr marL="285750" indent="-285750" algn="just">
              <a:spcBef>
                <a:spcPts val="900"/>
              </a:spcBef>
              <a:spcAft>
                <a:spcPts val="9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There are 4 gases which contributes a large amount of emission, they are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 GHG ii) GHG_indirect_CO2 iii) CO2 iv) CH4</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900"/>
              </a:spcBef>
              <a:spcAft>
                <a:spcPts val="9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GHG”contributes</a:t>
            </a:r>
            <a:r>
              <a:rPr lang="en-US" dirty="0">
                <a:latin typeface="Calibri" panose="020F0502020204030204" pitchFamily="34" charset="0"/>
                <a:ea typeface="Calibri" panose="020F0502020204030204" pitchFamily="34" charset="0"/>
                <a:cs typeface="Calibri" panose="020F0502020204030204" pitchFamily="34" charset="0"/>
              </a:rPr>
              <a:t> 35.29% of total emission from the year 1990 - 2018, followed by ‘GHG_indirect_CO2’ which accounts for 29.41% of total emission and ‘CO2’ accounts for 27.91% of total emission and ‘CH4’ contributes to 4.81% of total emissions.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Bef>
                <a:spcPts val="900"/>
              </a:spcBef>
              <a:spcAft>
                <a:spcPts val="9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Out of total 10 different gases, these 4 gases combined contributing 97.42% of gas emissions where rest of gases contributing 2.58%</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4C2A9B8F-30C6-594B-BDAF-FBB9A6525EBA}"/>
              </a:ext>
            </a:extLst>
          </p:cNvPr>
          <p:cNvSpPr txBox="1">
            <a:spLocks/>
          </p:cNvSpPr>
          <p:nvPr/>
        </p:nvSpPr>
        <p:spPr>
          <a:xfrm>
            <a:off x="754225" y="39593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Key Conclusions 	</a:t>
            </a:r>
          </a:p>
        </p:txBody>
      </p:sp>
    </p:spTree>
    <p:extLst>
      <p:ext uri="{BB962C8B-B14F-4D97-AF65-F5344CB8AC3E}">
        <p14:creationId xmlns:p14="http://schemas.microsoft.com/office/powerpoint/2010/main" val="183518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2A9B8F-30C6-594B-BDAF-FBB9A6525EBA}"/>
              </a:ext>
            </a:extLst>
          </p:cNvPr>
          <p:cNvSpPr txBox="1">
            <a:spLocks/>
          </p:cNvSpPr>
          <p:nvPr/>
        </p:nvSpPr>
        <p:spPr>
          <a:xfrm>
            <a:off x="754225" y="39593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p>
        </p:txBody>
      </p:sp>
      <p:sp>
        <p:nvSpPr>
          <p:cNvPr id="5" name="Rectangle 4">
            <a:extLst>
              <a:ext uri="{FF2B5EF4-FFF2-40B4-BE49-F238E27FC236}">
                <a16:creationId xmlns:a16="http://schemas.microsoft.com/office/drawing/2014/main" id="{4F4245BE-9335-364B-A693-B90F626234F5}"/>
              </a:ext>
            </a:extLst>
          </p:cNvPr>
          <p:cNvSpPr/>
          <p:nvPr/>
        </p:nvSpPr>
        <p:spPr>
          <a:xfrm>
            <a:off x="1318728" y="1972807"/>
            <a:ext cx="9703836" cy="3267561"/>
          </a:xfrm>
          <a:prstGeom prst="rect">
            <a:avLst/>
          </a:prstGeom>
        </p:spPr>
        <p:txBody>
          <a:bodyPr wrap="square">
            <a:spAutoFit/>
          </a:bodyPr>
          <a:lstStyle/>
          <a:p>
            <a:pPr marL="285750" indent="-285750">
              <a:buFont typeface="Arial" panose="020B0604020202020204" pitchFamily="34" charset="0"/>
              <a:buChar char="•"/>
            </a:pPr>
            <a:r>
              <a:rPr lang="en-US" dirty="0"/>
              <a:t>out of all countries, these 4 countries together producing 66.52% of total emissions which is huge and out of 66.52% of emissions, USA itself producing 38.62% of total emissions which has major impact to the environment followed by Russia which contributes 14.28% of emission.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in general, the largest source of greenhouse gas emissions from human activities is from burning fossil fuels for electricity, heat, and transportation.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these 4 countries are major manufacturers and exports of industries includes automobiles, consumer electronics, computers, aerospace, semiconductors, and iron and steel.</a:t>
            </a:r>
          </a:p>
          <a:p>
            <a:endParaRPr lang="en-IN" dirty="0"/>
          </a:p>
          <a:p>
            <a:pPr algn="just">
              <a:spcBef>
                <a:spcPts val="1000"/>
              </a:spcBef>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77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2A9B8F-30C6-594B-BDAF-FBB9A6525EBA}"/>
              </a:ext>
            </a:extLst>
          </p:cNvPr>
          <p:cNvSpPr txBox="1">
            <a:spLocks/>
          </p:cNvSpPr>
          <p:nvPr/>
        </p:nvSpPr>
        <p:spPr>
          <a:xfrm>
            <a:off x="754225" y="39593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p>
        </p:txBody>
      </p:sp>
      <p:sp>
        <p:nvSpPr>
          <p:cNvPr id="5" name="Rectangle 4">
            <a:extLst>
              <a:ext uri="{FF2B5EF4-FFF2-40B4-BE49-F238E27FC236}">
                <a16:creationId xmlns:a16="http://schemas.microsoft.com/office/drawing/2014/main" id="{4F4245BE-9335-364B-A693-B90F626234F5}"/>
              </a:ext>
            </a:extLst>
          </p:cNvPr>
          <p:cNvSpPr/>
          <p:nvPr/>
        </p:nvSpPr>
        <p:spPr>
          <a:xfrm>
            <a:off x="1160107" y="1211114"/>
            <a:ext cx="9703836" cy="4929555"/>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initiating controlling of gas emissions with these 4 countries will bring down the overall global impact.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if these 4 countries can adapt to renewable energy to store the power of wind, sun, water, tides and other planetary resources like geothermal heat, which comes from the Earth’s core to produce electric power.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Agricultural “biomass” products also can be used to generate electricity and heat.</a:t>
            </a:r>
            <a:endParaRPr lang="en-IN" dirty="0"/>
          </a:p>
          <a:p>
            <a:pPr marL="285750" indent="-285750">
              <a:buFont typeface="Arial" panose="020B0604020202020204" pitchFamily="34" charset="0"/>
              <a:buChar char="•"/>
            </a:pPr>
            <a:r>
              <a:rPr lang="en-US" dirty="0"/>
              <a:t>Renewables generate electricity without producing greenhouse gases—or producing very little when compared to traditional energy sources.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Using recycled materials will also help to minimize the greenhouse gas emissions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This is the best way to work around to minimize the greenhouse gas emissions.</a:t>
            </a:r>
            <a:endParaRPr lang="en-IN" dirty="0"/>
          </a:p>
          <a:p>
            <a:endParaRPr lang="en-IN" dirty="0"/>
          </a:p>
          <a:p>
            <a:pPr algn="just">
              <a:spcBef>
                <a:spcPts val="1000"/>
              </a:spcBef>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042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5FD9C3A5-2FD5-E94E-806F-F6D5FDFE897F}"/>
              </a:ext>
            </a:extLst>
          </p:cNvPr>
          <p:cNvSpPr>
            <a:spLocks noGrp="1"/>
          </p:cNvSpPr>
          <p:nvPr>
            <p:ph idx="1"/>
          </p:nvPr>
        </p:nvSpPr>
        <p:spPr>
          <a:xfrm>
            <a:off x="838200" y="1825625"/>
            <a:ext cx="6318380" cy="4351338"/>
          </a:xfrm>
        </p:spPr>
        <p:txBody>
          <a:bodyPr/>
          <a:lstStyle/>
          <a:p>
            <a:r>
              <a:rPr lang="en-US" sz="2000" b="1" dirty="0"/>
              <a:t>Issue: </a:t>
            </a:r>
            <a:r>
              <a:rPr lang="en-US" sz="2000" dirty="0"/>
              <a:t>Over the years, around the world with increasing of technology and ease of human life, there are tons of hazards gases that are emitted to the atmosphere and in order to control or initiate steps to minimize the emissions and need to have an idea which countries are responsible for these high emissions.</a:t>
            </a:r>
          </a:p>
          <a:p>
            <a:r>
              <a:rPr lang="en-US" sz="2000" b="1" dirty="0"/>
              <a:t>Action Plan:  </a:t>
            </a:r>
            <a:r>
              <a:rPr lang="en-US" sz="2000" dirty="0"/>
              <a:t>analyze the green house gas emissions data of which countries are producing high amount of gases and what are the factors that are affecting and which gases are high in emission over the years.</a:t>
            </a:r>
          </a:p>
          <a:p>
            <a:r>
              <a:rPr lang="en-US" sz="2000" b="1" dirty="0"/>
              <a:t>Dataset source: </a:t>
            </a:r>
            <a:r>
              <a:rPr lang="en-US" sz="2000" b="1" dirty="0">
                <a:hlinkClick r:id="rId2"/>
              </a:rPr>
              <a:t>http://</a:t>
            </a:r>
            <a:r>
              <a:rPr lang="en-US" sz="2000" b="1" dirty="0" err="1">
                <a:hlinkClick r:id="rId2"/>
              </a:rPr>
              <a:t>data.un.org</a:t>
            </a:r>
            <a:r>
              <a:rPr lang="en-US" sz="2000" b="1" dirty="0">
                <a:hlinkClick r:id="rId2"/>
              </a:rPr>
              <a:t>/</a:t>
            </a:r>
            <a:r>
              <a:rPr lang="en-US" sz="2000" b="1" dirty="0" err="1">
                <a:hlinkClick r:id="rId2"/>
              </a:rPr>
              <a:t>Explorer.aspx</a:t>
            </a:r>
            <a:endParaRPr lang="en-US" sz="2000" b="1" dirty="0"/>
          </a:p>
          <a:p>
            <a:pPr marL="0" indent="0">
              <a:buNone/>
            </a:pPr>
            <a:endParaRPr lang="en-IN" sz="1800" dirty="0"/>
          </a:p>
          <a:p>
            <a:endParaRPr lang="en-US" dirty="0"/>
          </a:p>
        </p:txBody>
      </p:sp>
      <p:pic>
        <p:nvPicPr>
          <p:cNvPr id="1026" name="Picture 2" descr="Greenhouse Gas Emissions stock vector. Illustration of change - 67244534">
            <a:extLst>
              <a:ext uri="{FF2B5EF4-FFF2-40B4-BE49-F238E27FC236}">
                <a16:creationId xmlns:a16="http://schemas.microsoft.com/office/drawing/2014/main" id="{F21AA6F4-960C-9E4F-8C58-74EE42CC0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019" y="1824134"/>
            <a:ext cx="4512941" cy="32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24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C2A9B8F-30C6-594B-BDAF-FBB9A6525EBA}"/>
              </a:ext>
            </a:extLst>
          </p:cNvPr>
          <p:cNvSpPr txBox="1">
            <a:spLocks/>
          </p:cNvSpPr>
          <p:nvPr/>
        </p:nvSpPr>
        <p:spPr>
          <a:xfrm>
            <a:off x="754225" y="39593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p>
        </p:txBody>
      </p:sp>
      <p:sp>
        <p:nvSpPr>
          <p:cNvPr id="6" name="Title 1">
            <a:extLst>
              <a:ext uri="{FF2B5EF4-FFF2-40B4-BE49-F238E27FC236}">
                <a16:creationId xmlns:a16="http://schemas.microsoft.com/office/drawing/2014/main" id="{34934F58-24F9-3847-857F-81DC843751E9}"/>
              </a:ext>
            </a:extLst>
          </p:cNvPr>
          <p:cNvSpPr txBox="1">
            <a:spLocks/>
          </p:cNvSpPr>
          <p:nvPr/>
        </p:nvSpPr>
        <p:spPr>
          <a:xfrm>
            <a:off x="838200" y="2384277"/>
            <a:ext cx="10515600" cy="9196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Rectangle 6">
            <a:extLst>
              <a:ext uri="{FF2B5EF4-FFF2-40B4-BE49-F238E27FC236}">
                <a16:creationId xmlns:a16="http://schemas.microsoft.com/office/drawing/2014/main" id="{73EC3E08-5F6B-524B-A65F-35EDBDAAB1FD}"/>
              </a:ext>
            </a:extLst>
          </p:cNvPr>
          <p:cNvSpPr/>
          <p:nvPr/>
        </p:nvSpPr>
        <p:spPr>
          <a:xfrm>
            <a:off x="4527548" y="2551837"/>
            <a:ext cx="3136904" cy="1754326"/>
          </a:xfrm>
          <a:prstGeom prst="rect">
            <a:avLst/>
          </a:prstGeom>
          <a:noFill/>
        </p:spPr>
        <p:txBody>
          <a:bodyPr wrap="square" lIns="91440" tIns="45720" rIns="91440" bIns="45720">
            <a:spAutoFit/>
          </a:bodyPr>
          <a:lstStyle/>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p>
          <a:p>
            <a:pPr algn="ct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endParaRPr lang="en-GB"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3190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5FD9C3A5-2FD5-E94E-806F-F6D5FDFE897F}"/>
              </a:ext>
            </a:extLst>
          </p:cNvPr>
          <p:cNvSpPr>
            <a:spLocks noGrp="1"/>
          </p:cNvSpPr>
          <p:nvPr>
            <p:ph idx="1"/>
          </p:nvPr>
        </p:nvSpPr>
        <p:spPr>
          <a:xfrm>
            <a:off x="838200" y="2948473"/>
            <a:ext cx="6318380" cy="3228490"/>
          </a:xfrm>
        </p:spPr>
        <p:txBody>
          <a:bodyPr>
            <a:normAutofit/>
          </a:bodyPr>
          <a:lstStyle/>
          <a:p>
            <a:pPr marL="0" indent="0">
              <a:buNone/>
            </a:pPr>
            <a:endParaRPr lang="en-IN" sz="1800" dirty="0"/>
          </a:p>
          <a:p>
            <a:endParaRPr lang="en-US" dirty="0"/>
          </a:p>
        </p:txBody>
      </p:sp>
      <p:graphicFrame>
        <p:nvGraphicFramePr>
          <p:cNvPr id="5" name="Table 4">
            <a:extLst>
              <a:ext uri="{FF2B5EF4-FFF2-40B4-BE49-F238E27FC236}">
                <a16:creationId xmlns:a16="http://schemas.microsoft.com/office/drawing/2014/main" id="{3EA7DC48-D6A9-984A-89AC-D1BFD114D4B0}"/>
              </a:ext>
            </a:extLst>
          </p:cNvPr>
          <p:cNvGraphicFramePr>
            <a:graphicFrameLocks noGrp="1"/>
          </p:cNvGraphicFramePr>
          <p:nvPr>
            <p:extLst>
              <p:ext uri="{D42A27DB-BD31-4B8C-83A1-F6EECF244321}">
                <p14:modId xmlns:p14="http://schemas.microsoft.com/office/powerpoint/2010/main" val="237644292"/>
              </p:ext>
            </p:extLst>
          </p:nvPr>
        </p:nvGraphicFramePr>
        <p:xfrm>
          <a:off x="954781" y="1911326"/>
          <a:ext cx="6201799" cy="436246"/>
        </p:xfrm>
        <a:graphic>
          <a:graphicData uri="http://schemas.openxmlformats.org/drawingml/2006/table">
            <a:tbl>
              <a:tblPr firstRow="1" firstCol="1" bandRow="1">
                <a:tableStyleId>{5940675A-B579-460E-94D1-54222C63F5DA}</a:tableStyleId>
              </a:tblPr>
              <a:tblGrid>
                <a:gridCol w="1880680">
                  <a:extLst>
                    <a:ext uri="{9D8B030D-6E8A-4147-A177-3AD203B41FA5}">
                      <a16:colId xmlns:a16="http://schemas.microsoft.com/office/drawing/2014/main" val="4229279474"/>
                    </a:ext>
                  </a:extLst>
                </a:gridCol>
                <a:gridCol w="2161512">
                  <a:extLst>
                    <a:ext uri="{9D8B030D-6E8A-4147-A177-3AD203B41FA5}">
                      <a16:colId xmlns:a16="http://schemas.microsoft.com/office/drawing/2014/main" val="2042358594"/>
                    </a:ext>
                  </a:extLst>
                </a:gridCol>
                <a:gridCol w="1620023">
                  <a:extLst>
                    <a:ext uri="{9D8B030D-6E8A-4147-A177-3AD203B41FA5}">
                      <a16:colId xmlns:a16="http://schemas.microsoft.com/office/drawing/2014/main" val="271071427"/>
                    </a:ext>
                  </a:extLst>
                </a:gridCol>
                <a:gridCol w="539584">
                  <a:extLst>
                    <a:ext uri="{9D8B030D-6E8A-4147-A177-3AD203B41FA5}">
                      <a16:colId xmlns:a16="http://schemas.microsoft.com/office/drawing/2014/main" val="2304888625"/>
                    </a:ext>
                  </a:extLst>
                </a:gridCol>
              </a:tblGrid>
              <a:tr h="0">
                <a:tc>
                  <a:txBody>
                    <a:bodyPr/>
                    <a:lstStyle/>
                    <a:p>
                      <a:pPr>
                        <a:lnSpc>
                          <a:spcPct val="107000"/>
                        </a:lnSpc>
                        <a:spcAft>
                          <a:spcPts val="800"/>
                        </a:spcAft>
                      </a:pPr>
                      <a:r>
                        <a:rPr lang="en-US" sz="1400" dirty="0">
                          <a:effectLst/>
                        </a:rPr>
                        <a:t>Data Set Characteristics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Multivariate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Number of Rows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9688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621095"/>
                  </a:ext>
                </a:extLst>
              </a:tr>
              <a:tr h="0">
                <a:tc>
                  <a:txBody>
                    <a:bodyPr/>
                    <a:lstStyle/>
                    <a:p>
                      <a:pPr>
                        <a:lnSpc>
                          <a:spcPct val="107000"/>
                        </a:lnSpc>
                        <a:spcAft>
                          <a:spcPts val="800"/>
                        </a:spcAft>
                      </a:pPr>
                      <a:r>
                        <a:rPr lang="en-US" sz="1400" dirty="0">
                          <a:effectLst/>
                        </a:rPr>
                        <a:t>Associated Tasks: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Exploratory Data analysis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Number of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179226"/>
                  </a:ext>
                </a:extLst>
              </a:tr>
            </a:tbl>
          </a:graphicData>
        </a:graphic>
      </p:graphicFrame>
      <p:pic>
        <p:nvPicPr>
          <p:cNvPr id="7" name="Picture 6">
            <a:extLst>
              <a:ext uri="{FF2B5EF4-FFF2-40B4-BE49-F238E27FC236}">
                <a16:creationId xmlns:a16="http://schemas.microsoft.com/office/drawing/2014/main" id="{0BE71540-D8D3-194D-8D4A-F80B8B1898BE}"/>
              </a:ext>
            </a:extLst>
          </p:cNvPr>
          <p:cNvPicPr>
            <a:picLocks noChangeAspect="1"/>
          </p:cNvPicPr>
          <p:nvPr/>
        </p:nvPicPr>
        <p:blipFill>
          <a:blip r:embed="rId2"/>
          <a:stretch>
            <a:fillRect/>
          </a:stretch>
        </p:blipFill>
        <p:spPr>
          <a:xfrm>
            <a:off x="838200" y="2618606"/>
            <a:ext cx="11172144" cy="2562938"/>
          </a:xfrm>
          <a:prstGeom prst="rect">
            <a:avLst/>
          </a:prstGeom>
        </p:spPr>
      </p:pic>
    </p:spTree>
    <p:extLst>
      <p:ext uri="{BB962C8B-B14F-4D97-AF65-F5344CB8AC3E}">
        <p14:creationId xmlns:p14="http://schemas.microsoft.com/office/powerpoint/2010/main" val="383831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a:xfrm>
            <a:off x="838200" y="144007"/>
            <a:ext cx="10515600" cy="1325563"/>
          </a:xfrm>
        </p:spPr>
        <p:txBody>
          <a:bodyPr/>
          <a:lstStyle/>
          <a:p>
            <a:r>
              <a:rPr lang="en-US" dirty="0"/>
              <a:t>Overall gas emissions	</a:t>
            </a:r>
          </a:p>
        </p:txBody>
      </p:sp>
      <p:pic>
        <p:nvPicPr>
          <p:cNvPr id="4" name="Picture 3">
            <a:extLst>
              <a:ext uri="{FF2B5EF4-FFF2-40B4-BE49-F238E27FC236}">
                <a16:creationId xmlns:a16="http://schemas.microsoft.com/office/drawing/2014/main" id="{C83E233C-855E-6548-94CA-E34D01716A02}"/>
              </a:ext>
            </a:extLst>
          </p:cNvPr>
          <p:cNvPicPr>
            <a:picLocks noChangeAspect="1"/>
          </p:cNvPicPr>
          <p:nvPr/>
        </p:nvPicPr>
        <p:blipFill>
          <a:blip r:embed="rId2"/>
          <a:stretch>
            <a:fillRect/>
          </a:stretch>
        </p:blipFill>
        <p:spPr>
          <a:xfrm>
            <a:off x="323039" y="1898778"/>
            <a:ext cx="5122205" cy="2523932"/>
          </a:xfrm>
          <a:prstGeom prst="rect">
            <a:avLst/>
          </a:prstGeom>
        </p:spPr>
      </p:pic>
      <p:pic>
        <p:nvPicPr>
          <p:cNvPr id="9" name="Picture 8">
            <a:extLst>
              <a:ext uri="{FF2B5EF4-FFF2-40B4-BE49-F238E27FC236}">
                <a16:creationId xmlns:a16="http://schemas.microsoft.com/office/drawing/2014/main" id="{91AE2F9E-C584-554B-9E2F-24B7540839BF}"/>
              </a:ext>
            </a:extLst>
          </p:cNvPr>
          <p:cNvPicPr>
            <a:picLocks noChangeAspect="1"/>
          </p:cNvPicPr>
          <p:nvPr/>
        </p:nvPicPr>
        <p:blipFill>
          <a:blip r:embed="rId3"/>
          <a:stretch>
            <a:fillRect/>
          </a:stretch>
        </p:blipFill>
        <p:spPr>
          <a:xfrm>
            <a:off x="5445244" y="1462573"/>
            <a:ext cx="6372678" cy="3932853"/>
          </a:xfrm>
          <a:prstGeom prst="rect">
            <a:avLst/>
          </a:prstGeom>
        </p:spPr>
      </p:pic>
    </p:spTree>
    <p:extLst>
      <p:ext uri="{BB962C8B-B14F-4D97-AF65-F5344CB8AC3E}">
        <p14:creationId xmlns:p14="http://schemas.microsoft.com/office/powerpoint/2010/main" val="325508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a:xfrm>
            <a:off x="838200" y="192050"/>
            <a:ext cx="10515600" cy="1325563"/>
          </a:xfrm>
        </p:spPr>
        <p:txBody>
          <a:bodyPr/>
          <a:lstStyle/>
          <a:p>
            <a:r>
              <a:rPr lang="en-US" dirty="0"/>
              <a:t>Year wise gas emissions	</a:t>
            </a:r>
          </a:p>
        </p:txBody>
      </p:sp>
      <p:pic>
        <p:nvPicPr>
          <p:cNvPr id="5" name="Picture 4">
            <a:extLst>
              <a:ext uri="{FF2B5EF4-FFF2-40B4-BE49-F238E27FC236}">
                <a16:creationId xmlns:a16="http://schemas.microsoft.com/office/drawing/2014/main" id="{EAD0A4A0-33FE-A445-9D44-674F89B12A98}"/>
              </a:ext>
            </a:extLst>
          </p:cNvPr>
          <p:cNvPicPr>
            <a:picLocks noChangeAspect="1"/>
          </p:cNvPicPr>
          <p:nvPr/>
        </p:nvPicPr>
        <p:blipFill>
          <a:blip r:embed="rId2"/>
          <a:stretch>
            <a:fillRect/>
          </a:stretch>
        </p:blipFill>
        <p:spPr>
          <a:xfrm>
            <a:off x="79629" y="2146041"/>
            <a:ext cx="4762959" cy="2901820"/>
          </a:xfrm>
          <a:prstGeom prst="rect">
            <a:avLst/>
          </a:prstGeom>
        </p:spPr>
      </p:pic>
      <p:pic>
        <p:nvPicPr>
          <p:cNvPr id="8" name="Picture 7">
            <a:extLst>
              <a:ext uri="{FF2B5EF4-FFF2-40B4-BE49-F238E27FC236}">
                <a16:creationId xmlns:a16="http://schemas.microsoft.com/office/drawing/2014/main" id="{727610AC-9F16-D744-9F74-D03F25EFDD27}"/>
              </a:ext>
            </a:extLst>
          </p:cNvPr>
          <p:cNvPicPr>
            <a:picLocks noChangeAspect="1"/>
          </p:cNvPicPr>
          <p:nvPr/>
        </p:nvPicPr>
        <p:blipFill>
          <a:blip r:embed="rId3"/>
          <a:stretch>
            <a:fillRect/>
          </a:stretch>
        </p:blipFill>
        <p:spPr>
          <a:xfrm>
            <a:off x="4842588" y="1310950"/>
            <a:ext cx="7099447" cy="4385388"/>
          </a:xfrm>
          <a:prstGeom prst="rect">
            <a:avLst/>
          </a:prstGeom>
        </p:spPr>
      </p:pic>
    </p:spTree>
    <p:extLst>
      <p:ext uri="{BB962C8B-B14F-4D97-AF65-F5344CB8AC3E}">
        <p14:creationId xmlns:p14="http://schemas.microsoft.com/office/powerpoint/2010/main" val="151751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a:xfrm>
            <a:off x="838200" y="192050"/>
            <a:ext cx="10515600" cy="1325563"/>
          </a:xfrm>
        </p:spPr>
        <p:txBody>
          <a:bodyPr/>
          <a:lstStyle/>
          <a:p>
            <a:r>
              <a:rPr lang="en-US" dirty="0"/>
              <a:t>Contribution of each gas	 (1990-2018)</a:t>
            </a:r>
          </a:p>
        </p:txBody>
      </p:sp>
      <p:pic>
        <p:nvPicPr>
          <p:cNvPr id="3" name="Picture 2">
            <a:extLst>
              <a:ext uri="{FF2B5EF4-FFF2-40B4-BE49-F238E27FC236}">
                <a16:creationId xmlns:a16="http://schemas.microsoft.com/office/drawing/2014/main" id="{7D7EB69A-2FC7-E844-A6EB-538EEDB9CC93}"/>
              </a:ext>
            </a:extLst>
          </p:cNvPr>
          <p:cNvPicPr>
            <a:picLocks noChangeAspect="1"/>
          </p:cNvPicPr>
          <p:nvPr/>
        </p:nvPicPr>
        <p:blipFill>
          <a:blip r:embed="rId2"/>
          <a:stretch>
            <a:fillRect/>
          </a:stretch>
        </p:blipFill>
        <p:spPr>
          <a:xfrm>
            <a:off x="-1" y="1847850"/>
            <a:ext cx="6027577" cy="3532632"/>
          </a:xfrm>
          <a:prstGeom prst="rect">
            <a:avLst/>
          </a:prstGeom>
        </p:spPr>
      </p:pic>
      <p:pic>
        <p:nvPicPr>
          <p:cNvPr id="4" name="Picture 3">
            <a:extLst>
              <a:ext uri="{FF2B5EF4-FFF2-40B4-BE49-F238E27FC236}">
                <a16:creationId xmlns:a16="http://schemas.microsoft.com/office/drawing/2014/main" id="{8CEA5341-105B-9C43-A46E-2BC044332C94}"/>
              </a:ext>
            </a:extLst>
          </p:cNvPr>
          <p:cNvPicPr>
            <a:picLocks noChangeAspect="1"/>
          </p:cNvPicPr>
          <p:nvPr/>
        </p:nvPicPr>
        <p:blipFill>
          <a:blip r:embed="rId3"/>
          <a:stretch>
            <a:fillRect/>
          </a:stretch>
        </p:blipFill>
        <p:spPr>
          <a:xfrm>
            <a:off x="6164426" y="1906471"/>
            <a:ext cx="5617866" cy="3414782"/>
          </a:xfrm>
          <a:prstGeom prst="rect">
            <a:avLst/>
          </a:prstGeom>
        </p:spPr>
      </p:pic>
    </p:spTree>
    <p:extLst>
      <p:ext uri="{BB962C8B-B14F-4D97-AF65-F5344CB8AC3E}">
        <p14:creationId xmlns:p14="http://schemas.microsoft.com/office/powerpoint/2010/main" val="381686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a:xfrm>
            <a:off x="838200" y="192050"/>
            <a:ext cx="10515600" cy="1325563"/>
          </a:xfrm>
        </p:spPr>
        <p:txBody>
          <a:bodyPr>
            <a:normAutofit/>
          </a:bodyPr>
          <a:lstStyle/>
          <a:p>
            <a:r>
              <a:rPr lang="en-US" dirty="0"/>
              <a:t>Gas wise Analysis</a:t>
            </a:r>
            <a:br>
              <a:rPr lang="en-US" dirty="0"/>
            </a:br>
            <a:r>
              <a:rPr lang="en-US" dirty="0"/>
              <a:t>                                       </a:t>
            </a:r>
            <a:r>
              <a:rPr lang="en-US" sz="3200" dirty="0">
                <a:latin typeface="+mn-lt"/>
              </a:rPr>
              <a:t>Analysis of GHG Emission</a:t>
            </a:r>
          </a:p>
        </p:txBody>
      </p:sp>
      <p:pic>
        <p:nvPicPr>
          <p:cNvPr id="5" name="Picture 4">
            <a:extLst>
              <a:ext uri="{FF2B5EF4-FFF2-40B4-BE49-F238E27FC236}">
                <a16:creationId xmlns:a16="http://schemas.microsoft.com/office/drawing/2014/main" id="{B9DDDB08-B644-4F40-B9A0-3B5319001A6A}"/>
              </a:ext>
            </a:extLst>
          </p:cNvPr>
          <p:cNvPicPr>
            <a:picLocks noChangeAspect="1"/>
          </p:cNvPicPr>
          <p:nvPr/>
        </p:nvPicPr>
        <p:blipFill>
          <a:blip r:embed="rId2"/>
          <a:stretch>
            <a:fillRect/>
          </a:stretch>
        </p:blipFill>
        <p:spPr>
          <a:xfrm>
            <a:off x="0" y="1982201"/>
            <a:ext cx="5123929" cy="2391913"/>
          </a:xfrm>
          <a:prstGeom prst="rect">
            <a:avLst/>
          </a:prstGeom>
        </p:spPr>
      </p:pic>
      <p:pic>
        <p:nvPicPr>
          <p:cNvPr id="6" name="Picture 5">
            <a:extLst>
              <a:ext uri="{FF2B5EF4-FFF2-40B4-BE49-F238E27FC236}">
                <a16:creationId xmlns:a16="http://schemas.microsoft.com/office/drawing/2014/main" id="{1D858E5E-E730-8440-A50C-C6510A7D4AEA}"/>
              </a:ext>
            </a:extLst>
          </p:cNvPr>
          <p:cNvPicPr>
            <a:picLocks noChangeAspect="1"/>
          </p:cNvPicPr>
          <p:nvPr/>
        </p:nvPicPr>
        <p:blipFill>
          <a:blip r:embed="rId3"/>
          <a:stretch>
            <a:fillRect/>
          </a:stretch>
        </p:blipFill>
        <p:spPr>
          <a:xfrm>
            <a:off x="5123929" y="2058401"/>
            <a:ext cx="6696908" cy="4136736"/>
          </a:xfrm>
          <a:prstGeom prst="rect">
            <a:avLst/>
          </a:prstGeom>
        </p:spPr>
      </p:pic>
    </p:spTree>
    <p:extLst>
      <p:ext uri="{BB962C8B-B14F-4D97-AF65-F5344CB8AC3E}">
        <p14:creationId xmlns:p14="http://schemas.microsoft.com/office/powerpoint/2010/main" val="10337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EE-A53E-7340-80D8-03FFBC7DD764}"/>
              </a:ext>
            </a:extLst>
          </p:cNvPr>
          <p:cNvSpPr>
            <a:spLocks noGrp="1"/>
          </p:cNvSpPr>
          <p:nvPr>
            <p:ph type="title"/>
          </p:nvPr>
        </p:nvSpPr>
        <p:spPr>
          <a:xfrm>
            <a:off x="838200" y="192050"/>
            <a:ext cx="10515600" cy="1325563"/>
          </a:xfrm>
        </p:spPr>
        <p:txBody>
          <a:bodyPr>
            <a:normAutofit/>
          </a:bodyPr>
          <a:lstStyle/>
          <a:p>
            <a:br>
              <a:rPr lang="en-US" dirty="0"/>
            </a:br>
            <a:r>
              <a:rPr lang="en-US" dirty="0"/>
              <a:t>                                      </a:t>
            </a:r>
            <a:endParaRPr lang="en-US" sz="3200" dirty="0">
              <a:latin typeface="+mn-lt"/>
            </a:endParaRPr>
          </a:p>
        </p:txBody>
      </p:sp>
      <p:pic>
        <p:nvPicPr>
          <p:cNvPr id="4" name="Picture 3">
            <a:extLst>
              <a:ext uri="{FF2B5EF4-FFF2-40B4-BE49-F238E27FC236}">
                <a16:creationId xmlns:a16="http://schemas.microsoft.com/office/drawing/2014/main" id="{2FDF06BC-465C-0840-9EA9-BCB9830BA7D7}"/>
              </a:ext>
            </a:extLst>
          </p:cNvPr>
          <p:cNvPicPr>
            <a:picLocks noChangeAspect="1"/>
          </p:cNvPicPr>
          <p:nvPr/>
        </p:nvPicPr>
        <p:blipFill>
          <a:blip r:embed="rId2"/>
          <a:stretch>
            <a:fillRect/>
          </a:stretch>
        </p:blipFill>
        <p:spPr>
          <a:xfrm>
            <a:off x="0" y="1292225"/>
            <a:ext cx="7478182" cy="4613276"/>
          </a:xfrm>
          <a:prstGeom prst="rect">
            <a:avLst/>
          </a:prstGeom>
        </p:spPr>
      </p:pic>
      <p:pic>
        <p:nvPicPr>
          <p:cNvPr id="8" name="Picture 7">
            <a:extLst>
              <a:ext uri="{FF2B5EF4-FFF2-40B4-BE49-F238E27FC236}">
                <a16:creationId xmlns:a16="http://schemas.microsoft.com/office/drawing/2014/main" id="{9CE6215B-8446-7244-8EF0-1672BEDF1BC2}"/>
              </a:ext>
            </a:extLst>
          </p:cNvPr>
          <p:cNvPicPr>
            <a:picLocks noChangeAspect="1"/>
          </p:cNvPicPr>
          <p:nvPr/>
        </p:nvPicPr>
        <p:blipFill>
          <a:blip r:embed="rId3"/>
          <a:stretch>
            <a:fillRect/>
          </a:stretch>
        </p:blipFill>
        <p:spPr>
          <a:xfrm>
            <a:off x="7414575" y="1336638"/>
            <a:ext cx="4777425" cy="4246600"/>
          </a:xfrm>
          <a:prstGeom prst="rect">
            <a:avLst/>
          </a:prstGeom>
        </p:spPr>
      </p:pic>
    </p:spTree>
    <p:extLst>
      <p:ext uri="{BB962C8B-B14F-4D97-AF65-F5344CB8AC3E}">
        <p14:creationId xmlns:p14="http://schemas.microsoft.com/office/powerpoint/2010/main" val="107941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E63E6A-AEA5-754F-8C73-35D18A0154E8}"/>
              </a:ext>
            </a:extLst>
          </p:cNvPr>
          <p:cNvPicPr>
            <a:picLocks noChangeAspect="1"/>
          </p:cNvPicPr>
          <p:nvPr/>
        </p:nvPicPr>
        <p:blipFill>
          <a:blip r:embed="rId2"/>
          <a:stretch>
            <a:fillRect/>
          </a:stretch>
        </p:blipFill>
        <p:spPr>
          <a:xfrm>
            <a:off x="0" y="1076325"/>
            <a:ext cx="6276975" cy="3877340"/>
          </a:xfrm>
          <a:prstGeom prst="rect">
            <a:avLst/>
          </a:prstGeom>
        </p:spPr>
      </p:pic>
      <p:pic>
        <p:nvPicPr>
          <p:cNvPr id="5" name="Picture 4">
            <a:extLst>
              <a:ext uri="{FF2B5EF4-FFF2-40B4-BE49-F238E27FC236}">
                <a16:creationId xmlns:a16="http://schemas.microsoft.com/office/drawing/2014/main" id="{56E54E43-CB5B-7B4C-BA48-C9028A005D10}"/>
              </a:ext>
            </a:extLst>
          </p:cNvPr>
          <p:cNvPicPr>
            <a:picLocks noChangeAspect="1"/>
          </p:cNvPicPr>
          <p:nvPr/>
        </p:nvPicPr>
        <p:blipFill>
          <a:blip r:embed="rId3"/>
          <a:stretch>
            <a:fillRect/>
          </a:stretch>
        </p:blipFill>
        <p:spPr>
          <a:xfrm>
            <a:off x="6351984" y="390525"/>
            <a:ext cx="5840016" cy="5191125"/>
          </a:xfrm>
          <a:prstGeom prst="rect">
            <a:avLst/>
          </a:prstGeom>
        </p:spPr>
      </p:pic>
    </p:spTree>
    <p:extLst>
      <p:ext uri="{BB962C8B-B14F-4D97-AF65-F5344CB8AC3E}">
        <p14:creationId xmlns:p14="http://schemas.microsoft.com/office/powerpoint/2010/main" val="1902214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TotalTime>
  <Words>564</Words>
  <Application>Microsoft Macintosh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Greenhouse gas emission analysis </vt:lpstr>
      <vt:lpstr>Overview </vt:lpstr>
      <vt:lpstr>Dataset Description</vt:lpstr>
      <vt:lpstr>Overall gas emissions </vt:lpstr>
      <vt:lpstr>Year wise gas emissions </vt:lpstr>
      <vt:lpstr>Contribution of each gas  (1990-2018)</vt:lpstr>
      <vt:lpstr>Gas wise Analysis                                        Analysis of GHG Emission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gas emission analysis </dc:title>
  <dc:creator>Satish Gollu</dc:creator>
  <cp:lastModifiedBy>Satish Gollu</cp:lastModifiedBy>
  <cp:revision>11</cp:revision>
  <dcterms:created xsi:type="dcterms:W3CDTF">2021-04-19T01:03:18Z</dcterms:created>
  <dcterms:modified xsi:type="dcterms:W3CDTF">2021-04-19T03:30:19Z</dcterms:modified>
</cp:coreProperties>
</file>