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81" r:id="rId4"/>
  </p:sldMasterIdLst>
  <p:notesMasterIdLst>
    <p:notesMasterId r:id="rId19"/>
  </p:notesMasterIdLst>
  <p:sldIdLst>
    <p:sldId id="267" r:id="rId5"/>
    <p:sldId id="274" r:id="rId6"/>
    <p:sldId id="298" r:id="rId7"/>
    <p:sldId id="299" r:id="rId8"/>
    <p:sldId id="262" r:id="rId9"/>
    <p:sldId id="289" r:id="rId10"/>
    <p:sldId id="273" r:id="rId11"/>
    <p:sldId id="290" r:id="rId12"/>
    <p:sldId id="291" r:id="rId13"/>
    <p:sldId id="260" r:id="rId14"/>
    <p:sldId id="292" r:id="rId15"/>
    <p:sldId id="296" r:id="rId16"/>
    <p:sldId id="29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72E3-9A0D-4573-8F7E-CAD1CAA21E8A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D7C2-5342-4A2A-97E9-566FD3581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2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004F4-F240-48F9-8AE1-486585C7F0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004F4-F240-48F9-8AE1-486585C7F0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004F4-F240-48F9-8AE1-486585C7F0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47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52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1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BBDB-AED6-4851-AE68-B7507A473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6A2A7-FBB3-4263-8385-31C66397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DD30-2453-4488-951C-6AE46148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BA7E-1E2A-427E-94D0-9F2B8492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503E-E131-417E-8999-B4C90D01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7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4F3C-5EFE-46AB-A5EA-1AC6EC07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C0A88-6526-4138-AA86-EFF0AC78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FE0C-9025-4A4A-A7A1-DCB2C5B2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D19A-13BF-446F-9D64-861E930B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F355-7ADB-4F41-88E2-FB3EA526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8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9BBFE-113D-4635-8484-043635950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01C78-D46A-4EFF-A2E0-34DAF4DC2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0448-2455-4225-B563-6D659726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C5288-3CD5-4610-B14F-5E42D334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82EA5-A080-4A95-81EF-88F2BE42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159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912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57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47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870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155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177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74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0A58-B9B1-4FC0-B3A2-6EAB5BEF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E122-C8E9-4779-A263-F758104D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5F41-359A-4C69-BA4A-88956E99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F637-8D54-41E3-B8A5-A16E2FED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9057-DFB8-4762-942A-DC340DB1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86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72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882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542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813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678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36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58900" y="2978025"/>
            <a:ext cx="8907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125300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27000" y="3524633"/>
            <a:ext cx="252000" cy="252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28263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9768" y="3710551"/>
            <a:ext cx="92372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7" name="Google Shape;17;p3"/>
          <p:cNvCxnSpPr/>
          <p:nvPr/>
        </p:nvCxnSpPr>
        <p:spPr>
          <a:xfrm>
            <a:off x="125286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843408" y="3023204"/>
            <a:ext cx="819200" cy="819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1166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4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9" name="Google Shape;29;p5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09488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5" name="Google Shape;65;p11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1126233" y="3294400"/>
            <a:ext cx="2692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248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AA1-C91B-4A3A-82CF-22C3C69A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C63B-D3AB-4DDE-8006-F548D39A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89D0-708E-4491-95B0-EDCE3790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96A8-EE48-462A-B569-8580FAD6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36FE-4641-4818-A1AB-82C8CC67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20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126084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851100" y="3023223"/>
            <a:ext cx="8192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177633" y="2882400"/>
            <a:ext cx="893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41853" rtl="0">
              <a:spcBef>
                <a:spcPts val="8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3733" i="1">
                <a:solidFill>
                  <a:srgbClr val="39C0BA"/>
                </a:solidFill>
              </a:defRPr>
            </a:lvl1pPr>
            <a:lvl2pPr marL="1219170" lvl="1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3733" i="1">
                <a:solidFill>
                  <a:srgbClr val="39C0BA"/>
                </a:solidFill>
              </a:defRPr>
            </a:lvl2pPr>
            <a:lvl3pPr marL="1828754" lvl="2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3733" i="1">
                <a:solidFill>
                  <a:srgbClr val="39C0BA"/>
                </a:solidFill>
              </a:defRPr>
            </a:lvl3pPr>
            <a:lvl4pPr marL="2438339" lvl="3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3733" i="1">
                <a:solidFill>
                  <a:srgbClr val="39C0BA"/>
                </a:solidFill>
              </a:defRPr>
            </a:lvl4pPr>
            <a:lvl5pPr marL="3047924" lvl="4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3733" i="1">
                <a:solidFill>
                  <a:srgbClr val="39C0BA"/>
                </a:solidFill>
              </a:defRPr>
            </a:lvl5pPr>
            <a:lvl6pPr marL="3657509" lvl="5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3733" i="1">
                <a:solidFill>
                  <a:srgbClr val="39C0BA"/>
                </a:solidFill>
              </a:defRPr>
            </a:lvl6pPr>
            <a:lvl7pPr marL="4267093" lvl="6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3733" i="1">
                <a:solidFill>
                  <a:srgbClr val="39C0BA"/>
                </a:solidFill>
              </a:defRPr>
            </a:lvl7pPr>
            <a:lvl8pPr marL="4876678" lvl="7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3733" i="1">
                <a:solidFill>
                  <a:srgbClr val="39C0BA"/>
                </a:solidFill>
              </a:defRPr>
            </a:lvl8pPr>
            <a:lvl9pPr marL="5486263" lvl="8" indent="-54185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3733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82055" y="2992041"/>
            <a:ext cx="1741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6400"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0334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3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5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6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4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18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9D0C-817D-4706-99C3-74941306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D191-285A-4450-A0FA-BCFB2B43C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EF9F7-7F00-47F2-85CD-398BC6B34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83519-F3FF-4895-911E-891B421E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900A-7F76-429B-A025-20D3DE89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C0E1C-F49C-4339-87DC-3022ABDD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42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30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88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343563" y="356007"/>
            <a:ext cx="3504875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pPr algn="ctr"/>
              <a:t>‹#›</a:t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50" y="815517"/>
            <a:ext cx="9699903" cy="528839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50" y="1277852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345817" y="2274849"/>
            <a:ext cx="1794483" cy="1794483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73733" y="2274849"/>
            <a:ext cx="1794483" cy="1794483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001645" y="2274849"/>
            <a:ext cx="1794483" cy="1794483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455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343563" y="356007"/>
            <a:ext cx="3504875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pPr algn="ctr"/>
              <a:t>‹#›</a:t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50" y="815517"/>
            <a:ext cx="9699903" cy="528839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50" y="1277852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177C-CF38-4F86-A155-47580005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3803F-283B-46B5-BB3E-42B4FAAC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3F0B3-DD4C-40DD-A15E-5DB4BAD68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54EDE-C212-46C2-AA91-D48E478F7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0E837-CD2F-4252-9CFD-5CF11A90D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C5897-8173-4A88-B525-38EE4C65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4E5AD-E5B1-4CD2-BC73-8E9344B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F1B61-E4FA-4691-9E81-DDE46D35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6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56E7-0C30-40FE-823A-838BBC2F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6C59E-9558-46D5-BE2D-1640B5CC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C275D-5E05-4FB9-8FD5-CAB64DE9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D4C65-64DF-407D-9067-02D76057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B727F-55E8-4F4B-A852-464FB65D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4F41E-436A-4160-8256-43D613B9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6F70F-9250-4CE3-B274-019EE521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7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0EFA-07F7-4740-92FA-BB5B0F8A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094E-E17E-495A-9E2A-C60F6868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21B32-18B7-4897-93C7-B1FA644E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C693B-A698-440E-B8B3-83703BCD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16357-57CD-47CB-BB23-3AD7594A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B879B-BFD7-4C3B-B77E-E639833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0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DC34-C66E-48E6-AC00-60EA4119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09758-1B0B-48CF-B94E-14A38E494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0B6-5C27-4B62-98F0-2392D2A12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4232-2B5B-4B03-8DAA-CE0C5925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FA607-015E-40A5-AEC6-84FDD02B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0012-AD72-4E8E-9B95-C7BD1F98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9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1D38A-1F65-4C9F-804E-79B8E08D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05FD1-0790-4C59-A460-96183525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A38C-3B69-43A3-A6DE-146C11785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A8B2-5806-455B-B810-7D8E1A459C5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D58D-B62B-4689-8393-09E1CAB76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46EC-81E8-4213-A532-93438E0D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54CE-CE96-4CDC-942D-49698C8AA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12473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rion">
            <a:extLst>
              <a:ext uri="{FF2B5EF4-FFF2-40B4-BE49-F238E27FC236}">
                <a16:creationId xmlns:a16="http://schemas.microsoft.com/office/drawing/2014/main" id="{FC2914D3-959E-4E54-B647-67B8835F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FAE42-D3A3-4712-B281-1C93E1DA3F40}"/>
              </a:ext>
            </a:extLst>
          </p:cNvPr>
          <p:cNvSpPr txBox="1"/>
          <p:nvPr/>
        </p:nvSpPr>
        <p:spPr bwMode="black">
          <a:xfrm>
            <a:off x="5961749" y="1694333"/>
            <a:ext cx="5431018" cy="1380873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elix Titling" panose="04060505060202020A04" pitchFamily="82" charset="0"/>
                <a:ea typeface="+mn-ea"/>
                <a:cs typeface="Arial"/>
                <a:sym typeface="Arial"/>
              </a:rPr>
              <a:t>Orion </a:t>
            </a:r>
          </a:p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elix Titling" panose="04060505060202020A04" pitchFamily="82" charset="0"/>
                <a:ea typeface="+mn-ea"/>
                <a:cs typeface="Arial"/>
                <a:sym typeface="Arial"/>
              </a:rPr>
              <a:t>Analytics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783BC78-B7C4-4039-BA46-7AF421540307}"/>
              </a:ext>
            </a:extLst>
          </p:cNvPr>
          <p:cNvSpPr txBox="1">
            <a:spLocks/>
          </p:cNvSpPr>
          <p:nvPr/>
        </p:nvSpPr>
        <p:spPr>
          <a:xfrm>
            <a:off x="5961749" y="3699012"/>
            <a:ext cx="5597810" cy="967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A data analytics start-up trying to make the world a better place, one solution at a time. </a:t>
            </a:r>
          </a:p>
        </p:txBody>
      </p:sp>
    </p:spTree>
    <p:extLst>
      <p:ext uri="{BB962C8B-B14F-4D97-AF65-F5344CB8AC3E}">
        <p14:creationId xmlns:p14="http://schemas.microsoft.com/office/powerpoint/2010/main" val="416035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2007513" y="2882400"/>
            <a:ext cx="9466199" cy="109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-US" sz="4000" i="0" dirty="0">
                <a:latin typeface="Footlight MT Light" panose="0204060206030A020304" pitchFamily="18" charset="0"/>
              </a:rPr>
              <a:t>“You shall know the nature of a word by the company it keeps.” – John Rupert Firth</a:t>
            </a:r>
            <a:endParaRPr sz="4000" i="0" dirty="0">
              <a:latin typeface="Footlight MT Light" panose="0204060206030A020304" pitchFamily="18" charset="0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28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OUR PRODUCT</a:t>
            </a:r>
            <a:endParaRPr sz="2800" dirty="0">
              <a:solidFill>
                <a:srgbClr val="39C0BA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553967" y="1544096"/>
            <a:ext cx="9144000" cy="49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Our add-on also does word-prediction similar to Google’s ‘Smart compose’ concept in Gmail - it suggests the next word you should type based on your text corpora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It does this by using a probabilistic model called N-grams.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It makes your typing faster and effective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With funding, we can increase the text corpora on which the model was trained and as data accumulates, we will be able to do it in real time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0857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5058007" y="2375231"/>
            <a:ext cx="1060799" cy="105376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1" i="0" u="none" strike="noStrike" kern="1200" cap="none" spc="0" normalizeH="0" baseline="0" noProof="0" dirty="0">
                <a:ln>
                  <a:noFill/>
                </a:ln>
                <a:solidFill>
                  <a:srgbClr val="19967C"/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18805" y="2372953"/>
            <a:ext cx="1071563" cy="105604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1" i="0" u="none" strike="noStrike" kern="1200" cap="none" spc="0" normalizeH="0" baseline="0" noProof="0" dirty="0">
                <a:ln>
                  <a:noFill/>
                </a:ln>
                <a:solidFill>
                  <a:srgbClr val="62ECD2"/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W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23846" y="3428999"/>
            <a:ext cx="1070223" cy="10583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1" i="0" u="none" strike="noStrike" kern="1200" cap="none" spc="0" normalizeH="0" baseline="0" noProof="0" dirty="0">
                <a:ln>
                  <a:noFill/>
                </a:ln>
                <a:solidFill>
                  <a:srgbClr val="2FC09F"/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084649" y="3428999"/>
            <a:ext cx="1070220" cy="10766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1" i="0" u="none" strike="noStrike" kern="1200" cap="none" spc="0" normalizeH="0" baseline="0" noProof="0" dirty="0">
                <a:ln>
                  <a:noFill/>
                </a:ln>
                <a:solidFill>
                  <a:srgbClr val="2DD5B0"/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948848" y="947792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2ECD2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WEAKNESSES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413224" y="1401024"/>
            <a:ext cx="339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Will be hard to build a reputation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Lack of capital and low computational resources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Does not work on real time data yet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27392" y="3898687"/>
            <a:ext cx="13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D5B0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THREATS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13225" y="4485516"/>
            <a:ext cx="3391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Being unprepared for a large number of people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Big companies like Gmail already use Smart compose concept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763" y="3478303"/>
            <a:ext cx="420384" cy="42038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08" y="510786"/>
            <a:ext cx="420384" cy="42038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372729" y="944032"/>
            <a:ext cx="172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9967C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STRENGTHS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9566" y="1405697"/>
            <a:ext cx="2945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Poppins" panose="02000000000000000000" pitchFamily="2" charset="0"/>
              </a:rPr>
              <a:t>Easy to use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Poppins" panose="02000000000000000000" pitchFamily="2" charset="0"/>
              </a:rPr>
              <a:t>No additional software required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Poppins" panose="02000000000000000000" pitchFamily="2" charset="0"/>
              </a:rPr>
              <a:t>Does not store private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Poppins" panose="02000000000000000000" pitchFamily="2" charset="0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otlight MT Light" panose="0204060206030A020304" pitchFamily="18" charset="0"/>
              <a:ea typeface="Lato" charset="0"/>
              <a:cs typeface="Lato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82335" y="3939968"/>
            <a:ext cx="229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C09F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OPPORTUNITIES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9565" y="4485516"/>
            <a:ext cx="294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Collaborate with websites like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Edureka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Byju’s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Lato" charset="0"/>
                <a:cs typeface="Lato" charset="0"/>
              </a:rPr>
              <a:t> 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Chatbots in customer care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otlight MT Light" panose="0204060206030A020304" pitchFamily="18" charset="0"/>
              <a:ea typeface="Lato" charset="0"/>
              <a:cs typeface="Lato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09" y="510786"/>
            <a:ext cx="420384" cy="42038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42" y="3478303"/>
            <a:ext cx="420384" cy="42038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399871" y="1733078"/>
            <a:ext cx="3391848" cy="3391847"/>
            <a:chOff x="3299903" y="1299808"/>
            <a:chExt cx="2543886" cy="2543885"/>
          </a:xfrm>
        </p:grpSpPr>
        <p:sp>
          <p:nvSpPr>
            <p:cNvPr id="14" name="Arc 13"/>
            <p:cNvSpPr/>
            <p:nvPr/>
          </p:nvSpPr>
          <p:spPr>
            <a:xfrm>
              <a:off x="3299904" y="1299808"/>
              <a:ext cx="2543885" cy="2543884"/>
            </a:xfrm>
            <a:prstGeom prst="arc">
              <a:avLst/>
            </a:prstGeom>
            <a:ln w="368300" cap="rnd">
              <a:solidFill>
                <a:srgbClr val="62ECD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/>
            <p:cNvSpPr/>
            <p:nvPr/>
          </p:nvSpPr>
          <p:spPr>
            <a:xfrm rot="5400000">
              <a:off x="3299904" y="1299808"/>
              <a:ext cx="2543884" cy="2543885"/>
            </a:xfrm>
            <a:prstGeom prst="arc">
              <a:avLst/>
            </a:prstGeom>
            <a:ln w="368300" cap="rnd">
              <a:solidFill>
                <a:srgbClr val="2DD5B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/>
            <p:cNvSpPr/>
            <p:nvPr/>
          </p:nvSpPr>
          <p:spPr>
            <a:xfrm rot="10800000">
              <a:off x="3299904" y="1299808"/>
              <a:ext cx="2543885" cy="2543884"/>
            </a:xfrm>
            <a:prstGeom prst="arc">
              <a:avLst/>
            </a:prstGeom>
            <a:ln w="368300" cap="rnd">
              <a:solidFill>
                <a:srgbClr val="2FC0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/>
            <p:cNvSpPr/>
            <p:nvPr/>
          </p:nvSpPr>
          <p:spPr>
            <a:xfrm rot="16200000">
              <a:off x="3299904" y="1299808"/>
              <a:ext cx="2543884" cy="2543885"/>
            </a:xfrm>
            <a:prstGeom prst="arc">
              <a:avLst/>
            </a:prstGeom>
            <a:ln w="368300" cap="rnd">
              <a:solidFill>
                <a:srgbClr val="19967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Arc 27"/>
            <p:cNvSpPr/>
            <p:nvPr/>
          </p:nvSpPr>
          <p:spPr>
            <a:xfrm>
              <a:off x="3299904" y="1299808"/>
              <a:ext cx="2543885" cy="2543884"/>
            </a:xfrm>
            <a:prstGeom prst="arc">
              <a:avLst>
                <a:gd name="adj1" fmla="val 16200000"/>
                <a:gd name="adj2" fmla="val 17493777"/>
              </a:avLst>
            </a:prstGeom>
            <a:ln w="368300" cap="rnd">
              <a:solidFill>
                <a:srgbClr val="62ECD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riangle 16"/>
          <p:cNvSpPr/>
          <p:nvPr/>
        </p:nvSpPr>
        <p:spPr>
          <a:xfrm rot="2700000">
            <a:off x="7328816" y="1749275"/>
            <a:ext cx="478049" cy="412112"/>
          </a:xfrm>
          <a:prstGeom prst="triangle">
            <a:avLst/>
          </a:prstGeom>
          <a:solidFill>
            <a:srgbClr val="62E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riangle 45"/>
          <p:cNvSpPr/>
          <p:nvPr/>
        </p:nvSpPr>
        <p:spPr>
          <a:xfrm rot="8100000">
            <a:off x="7336038" y="4692380"/>
            <a:ext cx="478049" cy="412112"/>
          </a:xfrm>
          <a:prstGeom prst="triangle">
            <a:avLst/>
          </a:prstGeom>
          <a:solidFill>
            <a:srgbClr val="2DD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riangle 48"/>
          <p:cNvSpPr/>
          <p:nvPr/>
        </p:nvSpPr>
        <p:spPr>
          <a:xfrm rot="18900000">
            <a:off x="4381948" y="1749273"/>
            <a:ext cx="478049" cy="412112"/>
          </a:xfrm>
          <a:prstGeom prst="triangle">
            <a:avLst/>
          </a:prstGeom>
          <a:solidFill>
            <a:srgbClr val="189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riangle 49"/>
          <p:cNvSpPr/>
          <p:nvPr/>
        </p:nvSpPr>
        <p:spPr>
          <a:xfrm rot="13500000">
            <a:off x="4380706" y="4692381"/>
            <a:ext cx="478049" cy="412112"/>
          </a:xfrm>
          <a:prstGeom prst="triangle">
            <a:avLst/>
          </a:prstGeom>
          <a:solidFill>
            <a:srgbClr val="2FC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06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BC34-9F5C-43EA-9207-7160C6F3B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735" y="2978025"/>
            <a:ext cx="10279220" cy="1546400"/>
          </a:xfrm>
        </p:spPr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DEMO – How the app works</a:t>
            </a: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3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781467" y="3220620"/>
            <a:ext cx="97836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933" b="1" dirty="0">
                <a:solidFill>
                  <a:srgbClr val="2E30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any </a:t>
            </a:r>
            <a:r>
              <a:rPr lang="en-IN" sz="2933" b="1" dirty="0">
                <a:solidFill>
                  <a:srgbClr val="2E30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or suggestions, do leave them in the comment section below.</a:t>
            </a:r>
            <a:endParaRPr sz="2933" b="1" dirty="0">
              <a:solidFill>
                <a:srgbClr val="2E30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781467" y="2920551"/>
            <a:ext cx="9783600" cy="81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solidFill>
                  <a:srgbClr val="F3F3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sz="4800" b="1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2E3037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E3037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0" y="-89452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E24B5-652C-4DB5-B7C3-B5BBEC1280B1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292E">
                    <a:alpha val="7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292E">
                  <a:alpha val="70000"/>
                </a:srgbClr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ootlight MT Light" panose="0204060206030A020304" pitchFamily="18" charset="0"/>
              </a:rPr>
              <a:t>THE  COMPANY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957251" y="1352776"/>
            <a:ext cx="2124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9AB5B7DC-4FFA-453F-B811-6BF9C82EBDDF}"/>
              </a:ext>
            </a:extLst>
          </p:cNvPr>
          <p:cNvSpPr txBox="1">
            <a:spLocks/>
          </p:cNvSpPr>
          <p:nvPr/>
        </p:nvSpPr>
        <p:spPr>
          <a:xfrm>
            <a:off x="710214" y="1781490"/>
            <a:ext cx="10849345" cy="4621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Founded by three ambitious python developers : Daisy, Harini and Satish of St. Joseph’s college (Autonomous), Bengaluru, on a cold, rainy day in June 2019. 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What started out as a quest to get marks for a project turned into an idea for a start-up that is ‘Orion Analytics’.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We chose the name Orion because it’s a constellation and the Orion’s belt has 3 stars, all in a row, displaying no hierarchy, much like our small team of 3 people.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We work on multiple domains and solve problems related to data analysis. </a:t>
            </a:r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669700" y="3022600"/>
            <a:ext cx="7370227" cy="81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IN" sz="2200" b="1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Hello! </a:t>
            </a:r>
            <a:r>
              <a:rPr lang="en" sz="2200" b="1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I </a:t>
            </a:r>
            <a:r>
              <a:rPr lang="en-IN" sz="2200" b="1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am Harini. I am here because I love presentations. No, I am not joking. Amy from B99 is my spirit animal.</a:t>
            </a:r>
            <a:endParaRPr sz="2200" b="1" dirty="0">
              <a:solidFill>
                <a:srgbClr val="F3F3F3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" t="875" r="2797" b="-874"/>
          <a:stretch/>
        </p:blipFill>
        <p:spPr>
          <a:xfrm>
            <a:off x="584457" y="604427"/>
            <a:ext cx="1407087" cy="1485199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2E3037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E3037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pic>
        <p:nvPicPr>
          <p:cNvPr id="7" name="Google Shape;88;p14">
            <a:extLst>
              <a:ext uri="{FF2B5EF4-FFF2-40B4-BE49-F238E27FC236}">
                <a16:creationId xmlns:a16="http://schemas.microsoft.com/office/drawing/2014/main" id="{227D28F5-BBDF-4DDA-B0E2-8D317872EA19}"/>
              </a:ext>
            </a:extLst>
          </p:cNvPr>
          <p:cNvPicPr preferRelativeResize="0"/>
          <p:nvPr/>
        </p:nvPicPr>
        <p:blipFill rotWithShape="1">
          <a:blip r:embed="rId4"/>
          <a:srcRect t="13153" b="32120"/>
          <a:stretch/>
        </p:blipFill>
        <p:spPr>
          <a:xfrm>
            <a:off x="506344" y="2686401"/>
            <a:ext cx="1485200" cy="1485199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Google Shape;88;p14">
            <a:extLst>
              <a:ext uri="{FF2B5EF4-FFF2-40B4-BE49-F238E27FC236}">
                <a16:creationId xmlns:a16="http://schemas.microsoft.com/office/drawing/2014/main" id="{6FEEE080-410B-4D0D-AA9A-BB3D5E19F9E9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489907" y="4774107"/>
            <a:ext cx="1485200" cy="14852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86;p14">
            <a:extLst>
              <a:ext uri="{FF2B5EF4-FFF2-40B4-BE49-F238E27FC236}">
                <a16:creationId xmlns:a16="http://schemas.microsoft.com/office/drawing/2014/main" id="{B6140E8A-3746-49FA-9A14-7D3AA1B71D14}"/>
              </a:ext>
            </a:extLst>
          </p:cNvPr>
          <p:cNvSpPr txBox="1">
            <a:spLocks/>
          </p:cNvSpPr>
          <p:nvPr/>
        </p:nvSpPr>
        <p:spPr>
          <a:xfrm>
            <a:off x="2669700" y="934893"/>
            <a:ext cx="88952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9C0BA"/>
              </a:buClr>
              <a:buSzPts val="2400"/>
              <a:buFont typeface="Quicksand"/>
              <a:buNone/>
              <a:tabLst/>
              <a:defRPr/>
            </a:pPr>
            <a:r>
              <a:rPr kumimoji="0" lang="en-IN" sz="22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ootlight MT Light" panose="0204060206030A020304" pitchFamily="18" charset="0"/>
                <a:cs typeface="Times New Roman" panose="02020603050405020304" pitchFamily="18" charset="0"/>
                <a:sym typeface="Quicksand"/>
              </a:rPr>
              <a:t>Hello! I am Daisy. I love art. I would rather be art-</a:t>
            </a:r>
            <a:r>
              <a:rPr kumimoji="0" lang="en-IN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ootlight MT Light" panose="0204060206030A020304" pitchFamily="18" charset="0"/>
                <a:cs typeface="Times New Roman" panose="02020603050405020304" pitchFamily="18" charset="0"/>
                <a:sym typeface="Quicksand"/>
              </a:rPr>
              <a:t>ing</a:t>
            </a:r>
            <a:r>
              <a:rPr kumimoji="0" lang="en-IN" sz="22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ootlight MT Light" panose="0204060206030A020304" pitchFamily="18" charset="0"/>
                <a:cs typeface="Times New Roman" panose="02020603050405020304" pitchFamily="18" charset="0"/>
                <a:sym typeface="Quicksand"/>
              </a:rPr>
              <a:t> right now. But I guess data analysis is also a kind of art?</a:t>
            </a:r>
          </a:p>
        </p:txBody>
      </p:sp>
      <p:sp>
        <p:nvSpPr>
          <p:cNvPr id="10" name="Google Shape;86;p14">
            <a:extLst>
              <a:ext uri="{FF2B5EF4-FFF2-40B4-BE49-F238E27FC236}">
                <a16:creationId xmlns:a16="http://schemas.microsoft.com/office/drawing/2014/main" id="{B18D95D4-5D26-409E-A5DF-1711C763157F}"/>
              </a:ext>
            </a:extLst>
          </p:cNvPr>
          <p:cNvSpPr txBox="1">
            <a:spLocks/>
          </p:cNvSpPr>
          <p:nvPr/>
        </p:nvSpPr>
        <p:spPr>
          <a:xfrm>
            <a:off x="2669700" y="5110307"/>
            <a:ext cx="88952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9C0BA"/>
              </a:buClr>
              <a:buSzPts val="2400"/>
              <a:buFont typeface="Quicksand"/>
              <a:buNone/>
              <a:tabLst/>
              <a:defRPr/>
            </a:pPr>
            <a:r>
              <a:rPr kumimoji="0" lang="en-IN" sz="22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ootlight MT Light" panose="0204060206030A020304" pitchFamily="18" charset="0"/>
                <a:cs typeface="Times New Roman" panose="02020603050405020304" pitchFamily="18" charset="0"/>
                <a:sym typeface="Quicksand"/>
              </a:rPr>
              <a:t>Hello! I am Satish. I </a:t>
            </a:r>
            <a:r>
              <a:rPr lang="en-IN" sz="2200" b="1" kern="0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like biking through mountains.</a:t>
            </a:r>
            <a:endParaRPr kumimoji="0" lang="en-IN" sz="22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ootlight MT Light" panose="0204060206030A020304" pitchFamily="18" charset="0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C9ADC3-5739-400B-B8C4-5D8EDC54D32F}"/>
              </a:ext>
            </a:extLst>
          </p:cNvPr>
          <p:cNvSpPr/>
          <p:nvPr/>
        </p:nvSpPr>
        <p:spPr>
          <a:xfrm>
            <a:off x="4492839" y="393508"/>
            <a:ext cx="3206326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otlight MT Light" panose="0204060206030A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✋ </a:t>
            </a:r>
            <a:r>
              <a:rPr kumimoji="0" lang="en-IN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otlight MT Light" panose="0204060206030A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Meet the team! </a:t>
            </a:r>
            <a:r>
              <a:rPr kumimoji="0" lang="en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otlight MT Light" panose="0204060206030A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✋</a:t>
            </a:r>
            <a:endParaRPr kumimoji="0" lang="en-IN" sz="26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-20955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otlight MT Light" panose="0204060206030A020304" pitchFamily="18" charset="0"/>
              <a:ea typeface="+mn-ea"/>
              <a:cs typeface="+mn-cs"/>
            </a:endParaRPr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Custom solutions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Plan and optimize your investment in business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Customer Analytics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Analyze and understand your customers for better engagement and returns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E24B5-652C-4DB5-B7C3-B5BBEC1280B1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292E">
                    <a:alpha val="7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292E">
                  <a:alpha val="70000"/>
                </a:srgbClr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OUR  SERVICES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Marketing analytics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Applying analytics to enhance the impact of your marketing expenditure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343433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Social Media Analytics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We help you optimize your social media presence and make the most out of it.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962726" y="3845999"/>
            <a:ext cx="3049903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Risk Analytics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Drive your business into profit with intelligent risk analytics and improve your company’s security.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191484" y="3849455"/>
            <a:ext cx="3352073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Analytics in Healthcare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Enable better patient access through more efficient care delivery with the right staffing and skills.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Footlight MT Light" panose="0204060206030A020304" pitchFamily="18" charset="0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58676" y="3792078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519741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151061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id="{15E1E760-33F5-44D3-BBAA-4DFABA6373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46318"/>
            <a:ext cx="12192000" cy="63653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2320B4-CDC8-4050-AD2E-47E286CEE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16000" y="219685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FB14C1-9369-4B53-9C46-D5852B675803}"/>
              </a:ext>
            </a:extLst>
          </p:cNvPr>
          <p:cNvSpPr txBox="1">
            <a:spLocks/>
          </p:cNvSpPr>
          <p:nvPr/>
        </p:nvSpPr>
        <p:spPr bwMode="gray">
          <a:xfrm>
            <a:off x="5240272" y="2574925"/>
            <a:ext cx="6299682" cy="2387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3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ootlight MT Light" panose="0204060206030A020304" pitchFamily="18" charset="0"/>
                <a:ea typeface="+mj-ea"/>
                <a:cs typeface="+mj-cs"/>
              </a:rPr>
              <a:t>ILLUMINATE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864B12-0627-4D99-A1C2-5BB7AA00896D}"/>
              </a:ext>
            </a:extLst>
          </p:cNvPr>
          <p:cNvSpPr txBox="1">
            <a:spLocks/>
          </p:cNvSpPr>
          <p:nvPr/>
        </p:nvSpPr>
        <p:spPr bwMode="gray">
          <a:xfrm>
            <a:off x="5317593" y="4962525"/>
            <a:ext cx="6299682" cy="121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No more unanswered questions!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CFAD8-5FC3-4AEF-8B13-D3C3D906FE10}"/>
              </a:ext>
            </a:extLst>
          </p:cNvPr>
          <p:cNvSpPr txBox="1"/>
          <p:nvPr/>
        </p:nvSpPr>
        <p:spPr bwMode="black">
          <a:xfrm>
            <a:off x="7892249" y="3050067"/>
            <a:ext cx="3376454" cy="70459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600" b="1" spc="-150" dirty="0">
                <a:solidFill>
                  <a:srgbClr val="FFFFFF"/>
                </a:solidFill>
                <a:latin typeface="Footlight MT Light" panose="0204060206030A020304" pitchFamily="18" charset="0"/>
                <a:cs typeface="Arial"/>
                <a:sym typeface="Arial"/>
              </a:rPr>
              <a:t>Orion Analytics</a:t>
            </a:r>
          </a:p>
          <a:p>
            <a:pPr algn="ctr">
              <a:lnSpc>
                <a:spcPts val="1400"/>
              </a:lnSpc>
            </a:pPr>
            <a:endParaRPr lang="en-US" sz="2000" dirty="0">
              <a:solidFill>
                <a:srgbClr val="FFFFFF"/>
              </a:solidFill>
              <a:latin typeface="Footlight MT Light" panose="0204060206030A020304" pitchFamily="18" charset="0"/>
              <a:cs typeface="Arial"/>
              <a:sym typeface="Arial"/>
            </a:endParaRPr>
          </a:p>
          <a:p>
            <a:pPr algn="ctr">
              <a:lnSpc>
                <a:spcPts val="1400"/>
              </a:lnSpc>
            </a:pPr>
            <a:r>
              <a:rPr lang="en-US" sz="2000" dirty="0">
                <a:solidFill>
                  <a:srgbClr val="FFFFFF"/>
                </a:solidFill>
                <a:latin typeface="Footlight MT Light" panose="0204060206030A020304" pitchFamily="18" charset="0"/>
                <a:cs typeface="Arial"/>
                <a:sym typeface="Arial"/>
              </a:rPr>
              <a:t>presents</a:t>
            </a:r>
            <a:endParaRPr lang="en-US" sz="1500" dirty="0">
              <a:solidFill>
                <a:srgbClr val="FFFFFF"/>
              </a:solidFill>
              <a:latin typeface="Footlight MT Light" panose="0204060206030A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06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AF89FB6F-8077-4E75-90EB-5FBF849197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4673" y="0"/>
            <a:ext cx="591175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57A5E7-D4BA-42EB-A6F9-58B6C9B9A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494842" y="506414"/>
            <a:ext cx="6791417" cy="59117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F29D948-F09B-4B51-827D-3573326433DD}"/>
              </a:ext>
            </a:extLst>
          </p:cNvPr>
          <p:cNvSpPr txBox="1">
            <a:spLocks/>
          </p:cNvSpPr>
          <p:nvPr/>
        </p:nvSpPr>
        <p:spPr bwMode="black">
          <a:xfrm>
            <a:off x="6347725" y="4846226"/>
            <a:ext cx="508565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otlight MT Light" panose="0204060206030A020304" pitchFamily="18" charset="0"/>
                <a:ea typeface="+mj-ea"/>
                <a:cs typeface="+mj-cs"/>
              </a:rPr>
              <a:t>The Problem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324A298-5979-4D91-9363-65C17091ACF7}"/>
              </a:ext>
            </a:extLst>
          </p:cNvPr>
          <p:cNvSpPr txBox="1">
            <a:spLocks/>
          </p:cNvSpPr>
          <p:nvPr/>
        </p:nvSpPr>
        <p:spPr>
          <a:xfrm>
            <a:off x="432001" y="790112"/>
            <a:ext cx="4444800" cy="56131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Often in group chats many texts get ignored due to high inflow of texts.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As a result, important questions go unnoticed and hence unanswered.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This is a crucial problem especially when it comes to webinars and online classes/lectures. The lecturer is unable to spot the question from the ocean of unrelated texts and the student often loses.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Real life scenario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  <a:ea typeface="+mn-ea"/>
                <a:cs typeface="+mn-cs"/>
              </a:rPr>
              <a:t>We wanted to solve this problem and thus was invented the add-on : Illuminate</a:t>
            </a:r>
          </a:p>
        </p:txBody>
      </p:sp>
    </p:spTree>
    <p:extLst>
      <p:ext uri="{BB962C8B-B14F-4D97-AF65-F5344CB8AC3E}">
        <p14:creationId xmlns:p14="http://schemas.microsoft.com/office/powerpoint/2010/main" val="30216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4225317" cy="130211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Footlight MT Light" panose="0204060206030A020304" pitchFamily="18" charset="0"/>
              </a:rPr>
              <a:t>OUR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2" y="1071111"/>
            <a:ext cx="4531709" cy="14312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Install illuminate add-on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To enjoy the service, both parties must have illuminate installed in their respective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E24B5-652C-4DB5-B7C3-B5BBEC1280B1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292E">
                    <a:alpha val="7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292E">
                  <a:alpha val="70000"/>
                </a:srgbClr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pic>
        <p:nvPicPr>
          <p:cNvPr id="7" name="Picture Placeholder 6" descr="Two men look at laptop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" y="2781223"/>
            <a:ext cx="6024983" cy="2736901"/>
          </a:xfrm>
        </p:spPr>
      </p:pic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1042257"/>
            <a:ext cx="576000" cy="576000"/>
          </a:xfrm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2631545"/>
            <a:ext cx="576000" cy="57600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5711" y="2658105"/>
            <a:ext cx="4531709" cy="14312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8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Start typing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Illuminate is constantly running in the background. So you don’t have to launch anything new.</a:t>
            </a:r>
          </a:p>
        </p:txBody>
      </p:sp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4201932"/>
            <a:ext cx="576000" cy="576001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55711" y="4249055"/>
            <a:ext cx="4672463" cy="14312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Enjoy the attention!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Have fun getting your questions answered. And don’t worry, we do not collect any of your personal data!</a:t>
            </a:r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solidFill>
                  <a:srgbClr val="39C0BA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</a:t>
            </a:r>
            <a:r>
              <a:rPr lang="en-IN" sz="2800" dirty="0">
                <a:solidFill>
                  <a:srgbClr val="39C0BA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OW DOES IT WORK?</a:t>
            </a:r>
            <a:endParaRPr sz="2800" dirty="0">
              <a:solidFill>
                <a:srgbClr val="39C0BA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553967" y="1544096"/>
            <a:ext cx="9144000" cy="49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Illuminate is an add-on that can be installed over any application or web page that deals with a lot of text data.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Illuminate helps in highlighting questions from the ocean of texts that are exchanged, enabling the lecturer/concerned person to give quicker responses and thus preventing them from getting ignored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It does this by running a </a:t>
            </a:r>
            <a:r>
              <a:rPr lang="en-US" sz="2200" dirty="0" err="1">
                <a:latin typeface="Footlight MT Light" panose="0204060206030A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based sequential model using NLP in the background and classifying the texts as either question or not a question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6212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 STORY SO FAR AND THE FUTURE</a:t>
            </a:r>
            <a:endParaRPr sz="2800" dirty="0">
              <a:solidFill>
                <a:srgbClr val="39C0BA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553967" y="1544096"/>
            <a:ext cx="9144000" cy="49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 model perfectly classifies a text as a question or not a question accurately over 85% of the time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With funding, we will be able to allocate resources to scaling the model to a larger extent and in real time classification of texts as and when they are sent.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This add-on will be very useful especially for websites that offer online webinars and live coaching classes.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39C0B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9C0B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881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3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821</Words>
  <Application>Microsoft Office PowerPoint</Application>
  <PresentationFormat>Widescreen</PresentationFormat>
  <Paragraphs>94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Arial </vt:lpstr>
      <vt:lpstr>Calibri</vt:lpstr>
      <vt:lpstr>Calibri Light</vt:lpstr>
      <vt:lpstr>Felix Titling</vt:lpstr>
      <vt:lpstr>Footlight MT Light</vt:lpstr>
      <vt:lpstr>Gill Sans MT</vt:lpstr>
      <vt:lpstr>Lato</vt:lpstr>
      <vt:lpstr>Quicksand</vt:lpstr>
      <vt:lpstr>Roboto Medium</vt:lpstr>
      <vt:lpstr>Roboto Thin</vt:lpstr>
      <vt:lpstr>Source Sans Pro</vt:lpstr>
      <vt:lpstr>Times New Roman</vt:lpstr>
      <vt:lpstr>Office Theme</vt:lpstr>
      <vt:lpstr>4_Office Theme</vt:lpstr>
      <vt:lpstr>Eleanor template</vt:lpstr>
      <vt:lpstr>3_Office Theme</vt:lpstr>
      <vt:lpstr>PowerPoint Presentation</vt:lpstr>
      <vt:lpstr>THE  COMPANY</vt:lpstr>
      <vt:lpstr>PowerPoint Presentation</vt:lpstr>
      <vt:lpstr>OUR  SERVICES</vt:lpstr>
      <vt:lpstr>PowerPoint Presentation</vt:lpstr>
      <vt:lpstr>PowerPoint Presentation</vt:lpstr>
      <vt:lpstr>OUR SOLUTION</vt:lpstr>
      <vt:lpstr>HOW DOES IT WORK?</vt:lpstr>
      <vt:lpstr>THE STORY SO FAR AND THE FUTURE</vt:lpstr>
      <vt:lpstr>PowerPoint Presentation</vt:lpstr>
      <vt:lpstr>OUR PRODUCT</vt:lpstr>
      <vt:lpstr>PowerPoint Presentation</vt:lpstr>
      <vt:lpstr>DEMO – How the app works</vt:lpstr>
      <vt:lpstr>If you have any questions or suggestions, do leave them in the comment section below.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 S</dc:creator>
  <cp:lastModifiedBy>Harini S</cp:lastModifiedBy>
  <cp:revision>12</cp:revision>
  <dcterms:created xsi:type="dcterms:W3CDTF">2019-09-22T04:31:19Z</dcterms:created>
  <dcterms:modified xsi:type="dcterms:W3CDTF">2019-09-22T09:05:24Z</dcterms:modified>
</cp:coreProperties>
</file>