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701" r:id="rId3"/>
    <p:sldMasterId id="2147483715" r:id="rId4"/>
    <p:sldMasterId id="2147483723" r:id="rId5"/>
  </p:sldMasterIdLst>
  <p:notesMasterIdLst>
    <p:notesMasterId r:id="rId18"/>
  </p:notesMasterIdLst>
  <p:sldIdLst>
    <p:sldId id="267" r:id="rId6"/>
    <p:sldId id="274" r:id="rId7"/>
    <p:sldId id="268" r:id="rId8"/>
    <p:sldId id="272" r:id="rId9"/>
    <p:sldId id="258" r:id="rId10"/>
    <p:sldId id="257" r:id="rId11"/>
    <p:sldId id="259" r:id="rId12"/>
    <p:sldId id="287" r:id="rId13"/>
    <p:sldId id="288" r:id="rId14"/>
    <p:sldId id="265" r:id="rId15"/>
    <p:sldId id="289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5104E-9949-411F-B491-2744B019EE8C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186FE-AA11-4D24-93B5-6CCC59B55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702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A004F4-F240-48F9-8AE1-486585C7F00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980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A004F4-F240-48F9-8AE1-486585C7F00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317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DDBACE-0F8F-43FD-98F0-DEE13552DAD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031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366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385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CCC6-04E6-4686-B26E-876DDB03B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0EDA2-DACD-41A3-AC5B-6840690F4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293DE-CD2C-4FD7-B147-31EB7646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1731-31B5-44BA-8E00-8D3702A26D96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037DE-5AC6-4ECA-8E89-C2F693D2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66D0C-067A-45EB-9BDD-1D1BF37E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9385-5035-4551-AEC5-B290EB660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34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7DA81-1A64-4EBB-A413-E6DFEFE6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7513A-A877-4117-A197-C25D81CEB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4BDEF-CC6A-48FE-B527-8ACE1E9CD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1731-31B5-44BA-8E00-8D3702A26D96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545BF-A606-4D0E-9F3F-9942DDE0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8821F-A704-49B9-97E1-B7641F0A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9385-5035-4551-AEC5-B290EB660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90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863D4F-7D84-4373-B6F8-A7934767A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3D240-476F-46BD-BDF5-6563BD6CB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36C47-673A-4FCF-B9AC-7CF1A6A8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1731-31B5-44BA-8E00-8D3702A26D96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3B2EA-FB19-473E-BFFF-54B0B6ED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972A3-71E4-4E5D-98B3-0236A521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9385-5035-4551-AEC5-B290EB660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49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1909425" cy="6584950"/>
          </a:xfrm>
          <a:solidFill>
            <a:schemeClr val="accent4">
              <a:lumMod val="50000"/>
            </a:schemeClr>
          </a:solidFill>
        </p:spPr>
        <p:txBody>
          <a:bodyPr lIns="1080000" t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DCBE8D-BCDE-43F2-9C37-386C3705A5C2}"/>
              </a:ext>
            </a:extLst>
          </p:cNvPr>
          <p:cNvSpPr/>
          <p:nvPr userDrawn="1"/>
        </p:nvSpPr>
        <p:spPr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83424E-B9B3-4D58-988A-26DEDF734F4E}"/>
              </a:ext>
            </a:extLst>
          </p:cNvPr>
          <p:cNvSpPr/>
          <p:nvPr userDrawn="1"/>
        </p:nvSpPr>
        <p:spPr>
          <a:xfrm>
            <a:off x="0" y="0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32BBED-D126-4DCA-9557-B488A96E405F}"/>
              </a:ext>
            </a:extLst>
          </p:cNvPr>
          <p:cNvSpPr/>
          <p:nvPr userDrawn="1"/>
        </p:nvSpPr>
        <p:spPr>
          <a:xfrm>
            <a:off x="0" y="6721475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20828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FF27-EC9A-4B3B-8FC8-8C0B22BA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EA673-E77B-454E-A2E7-937820AA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36406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62519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 Cop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77678" y="136525"/>
            <a:ext cx="5676382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D56AE9-6D9F-474C-A5AA-1064B66023B2}"/>
              </a:ext>
            </a:extLst>
          </p:cNvPr>
          <p:cNvGrpSpPr/>
          <p:nvPr userDrawn="1"/>
        </p:nvGrpSpPr>
        <p:grpSpPr>
          <a:xfrm>
            <a:off x="5277678" y="0"/>
            <a:ext cx="5676381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FC2C23-C626-4C00-83A4-E40C9C7E8F5A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E2D5A7-6879-488F-81C7-1B8BA84D430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3"/>
            <a:ext cx="5085650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74814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47B37-80B0-5A4F-BDC3-DE42D5B2D34F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6AC2DF-47CD-A743-A120-FBE75B801CF3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E0F6BC-FBF2-3048-B833-61609739028C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B0310F-833E-864C-9FB7-B2B2A6714808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243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243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06D597-BA39-4C4D-833F-CC0EE989B51C}"/>
              </a:ext>
            </a:extLst>
          </p:cNvPr>
          <p:cNvSpPr/>
          <p:nvPr userDrawn="1"/>
        </p:nvSpPr>
        <p:spPr>
          <a:xfrm>
            <a:off x="9157648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5482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5523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5523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40C2B055-E680-DE47-949A-41B3A5A9204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864634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3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E3B0AD5-3645-8443-891F-C0E1D9763D7A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9B724A-B58C-CD4D-8980-C0DFE08B79B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894D68-6E31-8646-BFD7-2C0D8C4CD961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86979D-82A3-4A80-B7D8-1411156740B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A4C3AA-BB58-4285-A38D-608FB501AC1D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B9E9C3-2013-4B62-89A6-8A4B0F2A884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4564187-7B7F-4203-BE0E-B2085E4F1869}"/>
              </a:ext>
            </a:extLst>
          </p:cNvPr>
          <p:cNvSpPr/>
          <p:nvPr userDrawn="1"/>
        </p:nvSpPr>
        <p:spPr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69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69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7945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4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F5735D3-1D9F-7543-95B4-59FA78EE1633}"/>
              </a:ext>
            </a:extLst>
          </p:cNvPr>
          <p:cNvSpPr/>
          <p:nvPr userDrawn="1"/>
        </p:nvSpPr>
        <p:spPr>
          <a:xfrm>
            <a:off x="1729232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D89EB4-58FE-9C45-AF3E-821DBB1186EC}"/>
              </a:ext>
            </a:extLst>
          </p:cNvPr>
          <p:cNvSpPr/>
          <p:nvPr userDrawn="1"/>
        </p:nvSpPr>
        <p:spPr>
          <a:xfrm>
            <a:off x="3860091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2E783B-B6C5-C74B-8CB2-1421AF723973}"/>
              </a:ext>
            </a:extLst>
          </p:cNvPr>
          <p:cNvSpPr/>
          <p:nvPr userDrawn="1"/>
        </p:nvSpPr>
        <p:spPr>
          <a:xfrm>
            <a:off x="1728254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4FB0C7-5FAE-064C-B022-6C6F1429F789}"/>
              </a:ext>
            </a:extLst>
          </p:cNvPr>
          <p:cNvSpPr/>
          <p:nvPr userDrawn="1"/>
        </p:nvSpPr>
        <p:spPr>
          <a:xfrm>
            <a:off x="3859113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BDD832-2CD9-45D2-AC4D-DD00EFA5A22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47021E-0309-4638-9D02-AE2A45E2C5D1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8E8D6F-D64D-4B85-AA51-BDA9EF959E3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89453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A88889-2E09-4B26-90FB-497460180E61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70E5C8-5074-4D5F-9EBD-E5E49462D138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144162-C52D-4D13-B080-38B1B0F6CBC6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1767593"/>
            <a:ext cx="3863221" cy="2595353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Emphasized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5C3D10-5CD7-421D-B7BB-581518EF00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253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C6DC-C310-4555-B38C-40BE3C02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A26BB-B920-46E3-A1E6-BC8F0965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7773E-E2BC-484C-BBAD-729017063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1731-31B5-44BA-8E00-8D3702A26D96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5CE2C-F37E-4C62-8878-19E69E5F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8661-1769-4193-9385-B021CF61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9385-5035-4551-AEC5-B290EB660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162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90D010-2852-DE49-BD36-340D6725D1D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54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54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D02C68-EB7D-E044-99A9-658364A3B2F0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62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962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962E1D-1D13-2B48-9F3B-CE31039DD236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71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8271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0C57817-9ECE-F147-BBDB-760FAF41C8E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8029360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0299E33-978D-4B8A-9AC7-FC3F151DA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3A8A6E9-DFE7-C84C-8C6D-E32D8A663A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268050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solidFill>
            <a:schemeClr val="accent3">
              <a:alpha val="10000"/>
            </a:schemeClr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40258D63-D809-EE49-BCDD-8D6306004AEE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5281522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5503617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52910"/>
            <a:ext cx="101432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3617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617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5235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A059022-81BB-3141-9DC1-6E855A13A2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8749897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3570526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043801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043801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182327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655602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655602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1CB22CF-1587-E74F-B211-A50F838025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16419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029017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918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560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606680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658409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8" name="Slide Number Placeholder 6">
            <a:extLst>
              <a:ext uri="{FF2B5EF4-FFF2-40B4-BE49-F238E27FC236}">
                <a16:creationId xmlns:a16="http://schemas.microsoft.com/office/drawing/2014/main" id="{C4B93A79-C848-FB4C-BF10-00BE7B66F06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3437390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AE8F62FC-AFDE-3E45-856E-4C504FC42FEC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9198547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92656" y="2256300"/>
            <a:ext cx="1217130" cy="1217130"/>
          </a:xfrm>
          <a:noFill/>
          <a:ln w="12700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060200" y="2256300"/>
            <a:ext cx="1217130" cy="1217130"/>
          </a:xfrm>
          <a:noFill/>
          <a:ln w="12700" cap="sq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3495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42861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627744" y="2256300"/>
            <a:ext cx="1217130" cy="1217130"/>
          </a:xfrm>
          <a:noFill/>
          <a:ln w="12700" cap="sq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00249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0249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92656" y="4023015"/>
            <a:ext cx="1217130" cy="1217130"/>
          </a:xfrm>
          <a:noFill/>
          <a:ln w="12700" cap="sq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060200" y="4023015"/>
            <a:ext cx="1217130" cy="1217130"/>
          </a:xfrm>
          <a:noFill/>
          <a:ln w="12700" cap="sq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43495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442861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627744" y="4023015"/>
            <a:ext cx="1217130" cy="1217130"/>
          </a:xfrm>
          <a:noFill/>
          <a:ln w="1270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00249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00249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694CD2E2-CA8B-354D-8563-5AC361B78B27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54385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874528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CD2AAA-246C-4A45-BE24-C1A9DB1D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A0092-7256-3C4E-857B-D93B1A8D2C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9829B2-67B8-42AF-A8F6-0483C504E3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0953015-A379-403E-8191-D885E217C75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09372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275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2FE8-0138-4874-A2AA-4D73EB03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E6AFF-5B45-4BC1-8001-CFEC98A2D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CE5F2-2057-482F-9AEA-40F40391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1731-31B5-44BA-8E00-8D3702A26D96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A78CD-E2B2-478B-AF72-CE9E8D31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B0879-7D31-4259-B662-711C4E09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9385-5035-4551-AEC5-B290EB660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608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324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3617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235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3A1E70-888C-457D-AFFC-B6844C5A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B8ADDC7-03DF-504A-BCB2-CD59459CCF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003736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1908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90809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9618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8427" y="1148060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67235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19BBF2-DEB7-4E8E-8C83-D3D10FA6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8BEF633-490C-6441-95CA-B2301D2D96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8891479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486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4860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FE5FCFC-5862-8346-B282-9ACAE5AA2B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84CD98A-64EE-42B1-9A8B-F495FEF2E9F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15235" y="1581663"/>
            <a:ext cx="4786225" cy="460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F7B39C-4DE9-4650-869E-0410A8E29AA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15235" y="1151999"/>
            <a:ext cx="4860000" cy="359999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50518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8D5478-FA4F-48AE-8588-59081070B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508260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86238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50FC2D7-C428-4985-A707-D3D2DA616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06374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31575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8DDE606-CFBE-5C4D-91D3-266C9C6E73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1279537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2862989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A26770-290B-4E8A-B12A-36F7DDB7F2B1}"/>
              </a:ext>
            </a:extLst>
          </p:cNvPr>
          <p:cNvGrpSpPr/>
          <p:nvPr userDrawn="1"/>
        </p:nvGrpSpPr>
        <p:grpSpPr>
          <a:xfrm>
            <a:off x="0" y="0"/>
            <a:ext cx="5277678" cy="6858000"/>
            <a:chOff x="0" y="0"/>
            <a:chExt cx="1095405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83424E-B9B3-4D58-988A-26DEDF734F4E}"/>
                </a:ext>
              </a:extLst>
            </p:cNvPr>
            <p:cNvSpPr/>
            <p:nvPr userDrawn="1"/>
          </p:nvSpPr>
          <p:spPr>
            <a:xfrm>
              <a:off x="0" y="0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32BBED-D126-4DCA-9557-B488A96E405F}"/>
                </a:ext>
              </a:extLst>
            </p:cNvPr>
            <p:cNvSpPr/>
            <p:nvPr userDrawn="1"/>
          </p:nvSpPr>
          <p:spPr>
            <a:xfrm>
              <a:off x="0" y="6721475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2894682"/>
            <a:ext cx="5085650" cy="1870007"/>
          </a:xfrm>
        </p:spPr>
        <p:txBody>
          <a:bodyPr anchor="b"/>
          <a:lstStyle>
            <a:lvl1pPr algn="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3044" y="5025053"/>
            <a:ext cx="4681330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7D147AD-3B0C-4B21-AE3D-178E0B7E3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73044" y="5431223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EB09218-D127-4641-A366-94360A951A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73044" y="5817586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9C42B1D-23D7-46D7-A8E3-6667AC7EFB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73044" y="6203950"/>
            <a:ext cx="4683095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19682922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88D655-4406-4239-85EC-50C2308745AA}"/>
              </a:ext>
            </a:extLst>
          </p:cNvPr>
          <p:cNvSpPr/>
          <p:nvPr userDrawn="1"/>
        </p:nvSpPr>
        <p:spPr>
          <a:xfrm>
            <a:off x="145004" y="135743"/>
            <a:ext cx="11909425" cy="6584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61702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71592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2FC2-C914-4092-95E3-E5BFAF4F9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BE915-E612-4039-8AD7-2F7ACAD06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940DB-172A-40CC-B46B-D9E66D5D5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96238-86D9-4E44-82A5-C8559E7D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1731-31B5-44BA-8E00-8D3702A26D96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F0E57-C798-4938-8AF9-FFA6C7C2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89612-A8BB-4B3F-AC88-8CC2BF42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9385-5035-4551-AEC5-B290EB660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6478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A903-4C05-D74C-8B1E-4FD1D3FF45AE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2DD5-1B66-2840-8FB1-6111C47BE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722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A903-4C05-D74C-8B1E-4FD1D3FF45AE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2DD5-1B66-2840-8FB1-6111C47BE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267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A903-4C05-D74C-8B1E-4FD1D3FF45AE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2DD5-1B66-2840-8FB1-6111C47BE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863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A903-4C05-D74C-8B1E-4FD1D3FF45AE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2DD5-1B66-2840-8FB1-6111C47BE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8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A903-4C05-D74C-8B1E-4FD1D3FF45AE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2DD5-1B66-2840-8FB1-6111C47BE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782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A903-4C05-D74C-8B1E-4FD1D3FF45AE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2DD5-1B66-2840-8FB1-6111C47BE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897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A903-4C05-D74C-8B1E-4FD1D3FF45AE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2DD5-1B66-2840-8FB1-6111C47BE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074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A903-4C05-D74C-8B1E-4FD1D3FF45AE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2DD5-1B66-2840-8FB1-6111C47BE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812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A903-4C05-D74C-8B1E-4FD1D3FF45AE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2DD5-1B66-2840-8FB1-6111C47BE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948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A903-4C05-D74C-8B1E-4FD1D3FF45AE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2DD5-1B66-2840-8FB1-6111C47BE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2727-F2D9-45C7-8037-47EAE3713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C3906-7A34-47B9-9552-09B716844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D47B1-12D5-4082-9E64-2ADDD7608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2CA4D-0CB6-4A3C-B8B4-FB858BD5F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AEA111-6AA3-44E5-8799-942D5A759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09A65-BA01-4779-9464-638235704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1731-31B5-44BA-8E00-8D3702A26D96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1FFE00-45E4-4D84-B840-50E1FFDB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ACDE1D-0521-4992-BAEE-4F59E357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9385-5035-4551-AEC5-B290EB660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9743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A903-4C05-D74C-8B1E-4FD1D3FF45AE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2DD5-1B66-2840-8FB1-6111C47BE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449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343563" y="356007"/>
            <a:ext cx="3504875" cy="1364728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3800" b="0" i="0" smtClean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pPr algn="ctr"/>
              <a:t>‹#›</a:t>
            </a:fld>
            <a:endParaRPr lang="en-US" sz="13800" b="0" i="0" dirty="0">
              <a:solidFill>
                <a:schemeClr val="bg1"/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46050" y="815517"/>
            <a:ext cx="9699903" cy="528839"/>
          </a:xfrm>
          <a:prstGeom prst="rect">
            <a:avLst/>
          </a:prstGeom>
        </p:spPr>
        <p:txBody>
          <a:bodyPr/>
          <a:lstStyle>
            <a:lvl1pPr algn="ctr"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246050" y="1277852"/>
            <a:ext cx="9699901" cy="3101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0" i="0" spc="300">
                <a:solidFill>
                  <a:schemeClr val="tx1">
                    <a:alpha val="50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2345817" y="2274849"/>
            <a:ext cx="1794483" cy="1794483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173733" y="2274849"/>
            <a:ext cx="1794483" cy="1794483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001645" y="2274849"/>
            <a:ext cx="1794483" cy="1794483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92587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343563" y="356007"/>
            <a:ext cx="3504875" cy="1364728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3800" b="0" i="0" smtClean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pPr algn="ctr"/>
              <a:t>‹#›</a:t>
            </a:fld>
            <a:endParaRPr lang="en-US" sz="13800" b="0" i="0" dirty="0">
              <a:solidFill>
                <a:schemeClr val="bg1"/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46050" y="815517"/>
            <a:ext cx="9699903" cy="528839"/>
          </a:xfrm>
          <a:prstGeom prst="rect">
            <a:avLst/>
          </a:prstGeom>
        </p:spPr>
        <p:txBody>
          <a:bodyPr/>
          <a:lstStyle>
            <a:lvl1pPr algn="ctr"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246050" y="1277852"/>
            <a:ext cx="9699901" cy="3101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0" i="0" spc="300">
                <a:solidFill>
                  <a:schemeClr val="tx1">
                    <a:alpha val="50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806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58900" y="2978025"/>
            <a:ext cx="89072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1253000" y="3776633"/>
            <a:ext cx="0" cy="3081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27000" y="3524633"/>
            <a:ext cx="252000" cy="2520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520917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040233" y="3077051"/>
            <a:ext cx="90228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89768" y="3710551"/>
            <a:ext cx="9237200" cy="4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17" name="Google Shape;17;p3"/>
          <p:cNvCxnSpPr/>
          <p:nvPr/>
        </p:nvCxnSpPr>
        <p:spPr>
          <a:xfrm>
            <a:off x="125286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843408" y="3023204"/>
            <a:ext cx="819200" cy="819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6542111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553967" y="732865"/>
            <a:ext cx="9144000" cy="4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24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24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24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24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24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24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24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24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24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553997" y="1449065"/>
            <a:ext cx="91440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4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32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32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29" name="Google Shape;29;p5"/>
          <p:cNvCxnSpPr/>
          <p:nvPr/>
        </p:nvCxnSpPr>
        <p:spPr>
          <a:xfrm>
            <a:off x="1260851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1165861" y="807725"/>
            <a:ext cx="190000" cy="1900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5"/>
          <p:cNvSpPr/>
          <p:nvPr/>
        </p:nvSpPr>
        <p:spPr>
          <a:xfrm>
            <a:off x="1126233" y="1867628"/>
            <a:ext cx="2692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449641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 key color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65" name="Google Shape;65;p11"/>
          <p:cNvCxnSpPr/>
          <p:nvPr/>
        </p:nvCxnSpPr>
        <p:spPr>
          <a:xfrm>
            <a:off x="1260851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1126233" y="3294400"/>
            <a:ext cx="269200" cy="269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258477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noProof="0" smtClean="0"/>
              <a:t>9/22/2019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04014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noProof="0" smtClean="0"/>
              <a:t>9/22/2019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223044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noProof="0" smtClean="0"/>
              <a:t>9/22/2019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013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937F-E44B-417E-A852-94E4F28D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B5AC5-4FE7-4008-9940-8A3FF2730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1731-31B5-44BA-8E00-8D3702A26D96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4C9C5-82DA-4656-BC1D-585069DCD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725B4-9E12-4B23-B776-B9D778584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9385-5035-4551-AEC5-B290EB660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5251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9/22/2019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49570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9/22/2019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29748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noProof="0" smtClean="0"/>
              <a:t>9/22/2019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631622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noProof="0" smtClean="0"/>
              <a:t>9/22/2019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952217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noProof="0" smtClean="0"/>
              <a:t>9/22/2019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427950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9/22/2019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14463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Horis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126998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9/22/2019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1B0D46C-2987-401A-A0C4-CFB6F73E9D2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4296" y="1788579"/>
            <a:ext cx="10425684" cy="190687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230921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202246-9B90-4CE1-AAF1-3328E51AE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43DF42B-5E6A-409A-A205-0B59AE5FBD9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530301" y="1690689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C7A202D-9C81-48E9-AC0B-E4DDE20AE14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88689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7076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9/22/2019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0506441-775A-4D93-ADE3-695C86D669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530301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A00A08C-FA2D-44B5-9451-63F193A3E7B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88689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A8F9540-8D26-4ADA-88E6-B9A742232C2D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1337076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3D7801BA-80A8-4F2C-90C8-155E6210A85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7634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99C7ED62-8CE2-417B-9E03-DB47D419110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99246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id="{96383197-4013-4D5E-BF47-64BD2386A4D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26282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28">
            <a:extLst>
              <a:ext uri="{FF2B5EF4-FFF2-40B4-BE49-F238E27FC236}">
                <a16:creationId xmlns:a16="http://schemas.microsoft.com/office/drawing/2014/main" id="{B2568099-B430-4F70-A248-1840860FFE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7634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28">
            <a:extLst>
              <a:ext uri="{FF2B5EF4-FFF2-40B4-BE49-F238E27FC236}">
                <a16:creationId xmlns:a16="http://schemas.microsoft.com/office/drawing/2014/main" id="{82A0F640-3653-4074-BEAA-B09FF6E0B39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99246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28">
            <a:extLst>
              <a:ext uri="{FF2B5EF4-FFF2-40B4-BE49-F238E27FC236}">
                <a16:creationId xmlns:a16="http://schemas.microsoft.com/office/drawing/2014/main" id="{1723BD4F-261F-418F-B763-09039D2CA7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26282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72924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9/22/2019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220584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9/22/2019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15EEB49-54F4-404C-9B31-AD488BFCB2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2412" y="2219248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6B2DD458-866A-421E-9AD0-B0D9E11957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5572" y="2196083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57A4D097-9603-42DC-888D-8039CE6ADC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7240" y="2019165"/>
            <a:ext cx="3017520" cy="3017520"/>
          </a:xfrm>
          <a:prstGeom prst="ellipse">
            <a:avLst/>
          </a:prstGeom>
          <a:noFill/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B9B9E0BA-35AD-4D69-9A03-35F2509C2C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12900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B1CC61B3-695C-423D-8F0B-45674DC932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236700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870F23E-35A1-4942-A685-641AA88306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78762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63B8202-88BB-4ED4-B936-9D9C0B4C8D1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164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84926-C95B-49A0-A036-2CFE95E4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1731-31B5-44BA-8E00-8D3702A26D96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C7093-99AE-4C0F-8214-C9F7DD40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85E9C-EB66-47AA-8DC9-525A008F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9385-5035-4551-AEC5-B290EB660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18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24F3-BEF0-4D17-A7B2-A9524133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42090-7A02-403A-81E0-F2D968A1B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16A5A-D410-4A3E-827B-B99323DF2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41606-0C05-449D-9897-DE230F581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1731-31B5-44BA-8E00-8D3702A26D96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78006-EB14-410F-A4A5-06E2B675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F8632-924B-43B0-B047-0DFD698A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9385-5035-4551-AEC5-B290EB660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30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D0B47-6311-4BAD-86CC-61AD6FA16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BF2B0-521B-402F-96A5-F31C79159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CF378-22B2-41E1-9B53-022DA2B6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E396B-2FE2-4D5B-B252-F54555F7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1731-31B5-44BA-8E00-8D3702A26D96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9C2DD-BCCA-4349-815F-AC6A83E6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2DA9B-6979-42BA-8BB1-526B6968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9385-5035-4551-AEC5-B290EB660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33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5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6516D-0407-44E3-BCB6-7AC967E19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3D41F-7BD3-4A3A-BBA7-69B4B7660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7C51E-7394-4096-8347-F0662A064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51731-31B5-44BA-8E00-8D3702A26D96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E148C-DAE8-492D-884C-AAE071CE5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8D601-5114-453C-995F-2F3E28CB6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E9385-5035-4551-AEC5-B290EB660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99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BF466B-33BA-42AC-AFB2-51FC72C2FA45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5CDF3-277F-457A-90F6-C20C9F0EF716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09F7B-15BA-44E2-85A9-A5A242FAF0E0}"/>
              </a:ext>
            </a:extLst>
          </p:cNvPr>
          <p:cNvSpPr/>
          <p:nvPr userDrawn="1"/>
        </p:nvSpPr>
        <p:spPr>
          <a:xfrm rot="5400000">
            <a:off x="8144030" y="2810031"/>
            <a:ext cx="6858000" cy="123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0143235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B127E-AB96-49E0-8307-05174D7A6231}"/>
              </a:ext>
            </a:extLst>
          </p:cNvPr>
          <p:cNvSpPr txBox="1"/>
          <p:nvPr userDrawn="1"/>
        </p:nvSpPr>
        <p:spPr>
          <a:xfrm>
            <a:off x="11034141" y="5994000"/>
            <a:ext cx="1077777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2400" b="1" spc="-150" baseline="0" noProof="0" dirty="0">
                <a:solidFill>
                  <a:schemeClr val="accent1"/>
                </a:solidFill>
              </a:rPr>
              <a:t>Contoso</a:t>
            </a:r>
            <a:br>
              <a:rPr lang="en-US" sz="2400" b="1" spc="-15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000" b="0" spc="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Pharmaceuticals</a:t>
            </a:r>
          </a:p>
        </p:txBody>
      </p:sp>
    </p:spTree>
    <p:extLst>
      <p:ext uri="{BB962C8B-B14F-4D97-AF65-F5344CB8AC3E}">
        <p14:creationId xmlns:p14="http://schemas.microsoft.com/office/powerpoint/2010/main" val="378033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FA903-4C05-D74C-8B1E-4FD1D3FF45AE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82DD5-1B66-2840-8FB1-6111C47BE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9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53967" y="732865"/>
            <a:ext cx="9144000" cy="4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3997" y="1449065"/>
            <a:ext cx="9144000" cy="49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6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6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6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6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6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6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6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6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6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75953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9/22/2019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291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6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orion">
            <a:extLst>
              <a:ext uri="{FF2B5EF4-FFF2-40B4-BE49-F238E27FC236}">
                <a16:creationId xmlns:a16="http://schemas.microsoft.com/office/drawing/2014/main" id="{FC2914D3-959E-4E54-B647-67B8835F4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48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2FAE42-D3A3-4712-B281-1C93E1DA3F40}"/>
              </a:ext>
            </a:extLst>
          </p:cNvPr>
          <p:cNvSpPr txBox="1"/>
          <p:nvPr/>
        </p:nvSpPr>
        <p:spPr bwMode="black">
          <a:xfrm>
            <a:off x="5961749" y="1694333"/>
            <a:ext cx="5431018" cy="1380873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6000" b="1" spc="-150" dirty="0">
                <a:latin typeface="Felix Titling" panose="04060505060202020A04" pitchFamily="82" charset="0"/>
                <a:cs typeface="Arial"/>
                <a:sym typeface="Arial"/>
              </a:rPr>
              <a:t>Orion </a:t>
            </a:r>
          </a:p>
          <a:p>
            <a:pPr algn="ctr">
              <a:lnSpc>
                <a:spcPts val="1400"/>
              </a:lnSpc>
            </a:pPr>
            <a:endParaRPr lang="en-US" sz="6000" b="1" spc="-150" dirty="0">
              <a:latin typeface="Felix Titling" panose="04060505060202020A04" pitchFamily="82" charset="0"/>
              <a:cs typeface="Arial"/>
              <a:sym typeface="Arial"/>
            </a:endParaRPr>
          </a:p>
          <a:p>
            <a:pPr algn="ctr">
              <a:lnSpc>
                <a:spcPts val="1400"/>
              </a:lnSpc>
            </a:pPr>
            <a:endParaRPr lang="en-US" sz="6000" b="1" spc="-150" dirty="0">
              <a:latin typeface="Felix Titling" panose="04060505060202020A04" pitchFamily="82" charset="0"/>
              <a:cs typeface="Arial"/>
              <a:sym typeface="Arial"/>
            </a:endParaRPr>
          </a:p>
          <a:p>
            <a:pPr algn="ctr">
              <a:lnSpc>
                <a:spcPts val="1400"/>
              </a:lnSpc>
            </a:pPr>
            <a:endParaRPr lang="en-US" sz="6000" b="1" spc="-150" dirty="0">
              <a:latin typeface="Felix Titling" panose="04060505060202020A04" pitchFamily="82" charset="0"/>
              <a:cs typeface="Arial"/>
              <a:sym typeface="Arial"/>
            </a:endParaRPr>
          </a:p>
          <a:p>
            <a:pPr algn="ctr">
              <a:lnSpc>
                <a:spcPts val="1400"/>
              </a:lnSpc>
            </a:pPr>
            <a:endParaRPr lang="en-US" sz="6000" b="1" spc="-150" dirty="0">
              <a:latin typeface="Felix Titling" panose="04060505060202020A04" pitchFamily="82" charset="0"/>
              <a:cs typeface="Arial"/>
              <a:sym typeface="Arial"/>
            </a:endParaRPr>
          </a:p>
          <a:p>
            <a:pPr algn="ctr">
              <a:lnSpc>
                <a:spcPts val="1400"/>
              </a:lnSpc>
            </a:pPr>
            <a:r>
              <a:rPr lang="en-US" sz="6000" b="1" spc="-150" dirty="0">
                <a:latin typeface="Felix Titling" panose="04060505060202020A04" pitchFamily="82" charset="0"/>
                <a:cs typeface="Arial"/>
                <a:sym typeface="Arial"/>
              </a:rPr>
              <a:t>Analytics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6783BC78-B7C4-4039-BA46-7AF421540307}"/>
              </a:ext>
            </a:extLst>
          </p:cNvPr>
          <p:cNvSpPr txBox="1">
            <a:spLocks/>
          </p:cNvSpPr>
          <p:nvPr/>
        </p:nvSpPr>
        <p:spPr>
          <a:xfrm>
            <a:off x="5961749" y="3699012"/>
            <a:ext cx="5597810" cy="9676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800" dirty="0">
                <a:solidFill>
                  <a:schemeClr val="tx1"/>
                </a:solidFill>
                <a:latin typeface="Footlight MT Light" panose="0204060206030A020304" pitchFamily="18" charset="0"/>
              </a:rPr>
              <a:t>A data analytics start-up trying to make the world a better place, one solution at a time.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ootlight MT Light" panose="0204060206030A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0358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4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/>
          <p:cNvSpPr txBox="1"/>
          <p:nvPr/>
        </p:nvSpPr>
        <p:spPr>
          <a:xfrm>
            <a:off x="5058007" y="2375231"/>
            <a:ext cx="1060799" cy="105376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 defTabSz="914377"/>
            <a:r>
              <a:rPr lang="en-US" sz="5333" b="1" dirty="0">
                <a:solidFill>
                  <a:srgbClr val="19967C"/>
                </a:solidFill>
                <a:latin typeface="Lato" charset="0"/>
                <a:ea typeface="Lato" charset="0"/>
                <a:cs typeface="Lato" charset="0"/>
              </a:rPr>
              <a:t>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118805" y="2372953"/>
            <a:ext cx="1071563" cy="1056047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 defTabSz="914377"/>
            <a:r>
              <a:rPr lang="en-US" sz="5333" b="1" dirty="0">
                <a:solidFill>
                  <a:srgbClr val="62ECD2"/>
                </a:solidFill>
                <a:latin typeface="Lato" charset="0"/>
                <a:ea typeface="Lato" charset="0"/>
                <a:cs typeface="Lato" charset="0"/>
              </a:rPr>
              <a:t>W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023846" y="3428999"/>
            <a:ext cx="1070223" cy="105836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 defTabSz="914377"/>
            <a:r>
              <a:rPr lang="en-US" sz="5333" b="1" dirty="0">
                <a:solidFill>
                  <a:srgbClr val="2FC09F"/>
                </a:solidFill>
                <a:latin typeface="Lato" charset="0"/>
                <a:ea typeface="Lato" charset="0"/>
                <a:cs typeface="Lato" charset="0"/>
              </a:rPr>
              <a:t>O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084649" y="3428999"/>
            <a:ext cx="1070220" cy="107661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 defTabSz="914377"/>
            <a:r>
              <a:rPr lang="en-US" sz="5333" b="1" dirty="0">
                <a:solidFill>
                  <a:srgbClr val="2DD5B0"/>
                </a:solidFill>
                <a:latin typeface="Lato" charset="0"/>
                <a:ea typeface="Lato" charset="0"/>
                <a:cs typeface="Lato" charset="0"/>
              </a:rPr>
              <a:t>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948848" y="947792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77"/>
            <a:r>
              <a:rPr lang="en-US" sz="2400" b="1" dirty="0">
                <a:solidFill>
                  <a:srgbClr val="62ECD2"/>
                </a:solidFill>
                <a:latin typeface="Footlight MT Light" panose="0204060206030A020304" pitchFamily="18" charset="0"/>
                <a:ea typeface="Lato" charset="0"/>
                <a:cs typeface="Lato" charset="0"/>
              </a:rPr>
              <a:t>WEAKNESSES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413224" y="1401024"/>
            <a:ext cx="3391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37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Footlight MT Light" panose="0204060206030A020304" pitchFamily="18" charset="0"/>
                <a:ea typeface="Lato" charset="0"/>
                <a:cs typeface="Lato" charset="0"/>
              </a:rPr>
              <a:t>Will be hard to build a reputation without big companies endorsing for us</a:t>
            </a:r>
          </a:p>
          <a:p>
            <a:pPr marL="285750" indent="-285750" defTabSz="91437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Footlight MT Light" panose="0204060206030A020304" pitchFamily="18" charset="0"/>
                <a:ea typeface="Lato" charset="0"/>
                <a:cs typeface="Lato" charset="0"/>
              </a:rPr>
              <a:t>Lack of capital and low computational resources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227392" y="3898687"/>
            <a:ext cx="134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77"/>
            <a:r>
              <a:rPr lang="en-US" sz="2400" b="1" dirty="0">
                <a:solidFill>
                  <a:srgbClr val="2DD5B0"/>
                </a:solidFill>
                <a:latin typeface="Footlight MT Light" panose="0204060206030A020304" pitchFamily="18" charset="0"/>
                <a:ea typeface="Lato" charset="0"/>
                <a:cs typeface="Lato" charset="0"/>
              </a:rPr>
              <a:t>THREATS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413225" y="4485516"/>
            <a:ext cx="3391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37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Footlight MT Light" panose="0204060206030A020304" pitchFamily="18" charset="0"/>
                <a:ea typeface="Lato" charset="0"/>
                <a:cs typeface="Lato" charset="0"/>
              </a:rPr>
              <a:t>Being unprepared for a large number of people</a:t>
            </a:r>
          </a:p>
          <a:p>
            <a:pPr marL="285750" indent="-285750" defTabSz="91437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Footlight MT Light" panose="0204060206030A020304" pitchFamily="18" charset="0"/>
                <a:ea typeface="Lato" charset="0"/>
                <a:cs typeface="Lato" charset="0"/>
              </a:rPr>
              <a:t>Location wise scalability</a:t>
            </a:r>
          </a:p>
          <a:p>
            <a:pPr marL="285750" indent="-285750" defTabSz="914377">
              <a:buFont typeface="Arial" panose="020B0604020202020204" pitchFamily="34" charset="0"/>
              <a:buChar char="•"/>
            </a:pPr>
            <a:endParaRPr lang="en-US" dirty="0">
              <a:solidFill>
                <a:prstClr val="white"/>
              </a:solidFill>
              <a:latin typeface="Footlight MT Light" panose="0204060206030A020304" pitchFamily="18" charset="0"/>
              <a:ea typeface="Lato" charset="0"/>
              <a:cs typeface="Lato" charset="0"/>
            </a:endParaRP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763" y="3478303"/>
            <a:ext cx="420384" cy="420384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08" y="510786"/>
            <a:ext cx="420384" cy="420384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1372729" y="944032"/>
            <a:ext cx="1720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77"/>
            <a:r>
              <a:rPr lang="en-US" sz="2400" b="1" dirty="0">
                <a:solidFill>
                  <a:srgbClr val="19967C"/>
                </a:solidFill>
                <a:latin typeface="Footlight MT Light" panose="0204060206030A020304" pitchFamily="18" charset="0"/>
                <a:ea typeface="Lato" charset="0"/>
                <a:cs typeface="Lato" charset="0"/>
              </a:rPr>
              <a:t>STRENGTHS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59566" y="1405697"/>
            <a:ext cx="29453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white"/>
                </a:solidFill>
                <a:latin typeface="Footlight MT Light" panose="0204060206030A020304" pitchFamily="18" charset="0"/>
                <a:cs typeface="Poppins" panose="02000000000000000000" pitchFamily="2" charset="0"/>
              </a:rPr>
              <a:t>Clear target audience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white"/>
                </a:solidFill>
                <a:latin typeface="Footlight MT Light" panose="0204060206030A020304" pitchFamily="18" charset="0"/>
                <a:cs typeface="Poppins" panose="02000000000000000000" pitchFamily="2" charset="0"/>
              </a:rPr>
              <a:t>Easy to use – uncomplicated process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white"/>
                </a:solidFill>
                <a:latin typeface="Footlight MT Light" panose="0204060206030A020304" pitchFamily="18" charset="0"/>
                <a:cs typeface="Poppins" panose="02000000000000000000" pitchFamily="2" charset="0"/>
              </a:rPr>
              <a:t>Easily accessible – can be done even at home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white"/>
              </a:solidFill>
              <a:latin typeface="Footlight MT Light" panose="0204060206030A020304" pitchFamily="18" charset="0"/>
              <a:cs typeface="Poppins" panose="02000000000000000000" pitchFamily="2" charset="0"/>
            </a:endParaRPr>
          </a:p>
          <a:p>
            <a:pPr algn="ctr" defTabSz="914377"/>
            <a:endParaRPr lang="en-US" dirty="0">
              <a:solidFill>
                <a:prstClr val="white"/>
              </a:solidFill>
              <a:latin typeface="Footlight MT Light" panose="0204060206030A020304" pitchFamily="18" charset="0"/>
              <a:ea typeface="Lato" charset="0"/>
              <a:cs typeface="Lato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82335" y="3939968"/>
            <a:ext cx="229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77"/>
            <a:r>
              <a:rPr lang="en-US" sz="2400" b="1" dirty="0">
                <a:solidFill>
                  <a:srgbClr val="2FC09F"/>
                </a:solidFill>
                <a:latin typeface="Footlight MT Light" panose="0204060206030A020304" pitchFamily="18" charset="0"/>
                <a:ea typeface="Lato" charset="0"/>
                <a:cs typeface="Lato" charset="0"/>
              </a:rPr>
              <a:t>OPPORTUNITIES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59566" y="4485516"/>
            <a:ext cx="29453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37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Footlight MT Light" panose="0204060206030A020304" pitchFamily="18" charset="0"/>
                <a:cs typeface="Poppins" panose="02000000000000000000" pitchFamily="2" charset="0"/>
              </a:rPr>
              <a:t>First in the market – lot of untapped potential. </a:t>
            </a:r>
            <a:r>
              <a:rPr lang="en-US" dirty="0">
                <a:solidFill>
                  <a:prstClr val="white"/>
                </a:solidFill>
                <a:latin typeface="Footlight MT Light" panose="0204060206030A020304" pitchFamily="18" charset="0"/>
                <a:ea typeface="Lato" charset="0"/>
                <a:cs typeface="Lato" charset="0"/>
              </a:rPr>
              <a:t>No competitors.</a:t>
            </a:r>
          </a:p>
          <a:p>
            <a:pPr marL="285750" indent="-285750" defTabSz="91437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Footlight MT Light" panose="0204060206030A020304" pitchFamily="18" charset="0"/>
                <a:ea typeface="Lato" charset="0"/>
                <a:cs typeface="Lato" charset="0"/>
              </a:rPr>
              <a:t>Collaborate with govt hospitals, to establish brand name for self and the investors. </a:t>
            </a: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709" y="510786"/>
            <a:ext cx="420384" cy="420384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042" y="3478303"/>
            <a:ext cx="420384" cy="420384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4399871" y="1733078"/>
            <a:ext cx="3391848" cy="3391847"/>
            <a:chOff x="3299903" y="1299808"/>
            <a:chExt cx="2543886" cy="2543885"/>
          </a:xfrm>
        </p:grpSpPr>
        <p:sp>
          <p:nvSpPr>
            <p:cNvPr id="14" name="Arc 13"/>
            <p:cNvSpPr/>
            <p:nvPr/>
          </p:nvSpPr>
          <p:spPr>
            <a:xfrm>
              <a:off x="3299904" y="1299808"/>
              <a:ext cx="2543885" cy="2543884"/>
            </a:xfrm>
            <a:prstGeom prst="arc">
              <a:avLst/>
            </a:prstGeom>
            <a:ln w="368300" cap="rnd">
              <a:solidFill>
                <a:srgbClr val="62ECD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377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8" name="Arc 97"/>
            <p:cNvSpPr/>
            <p:nvPr/>
          </p:nvSpPr>
          <p:spPr>
            <a:xfrm rot="5400000">
              <a:off x="3299904" y="1299808"/>
              <a:ext cx="2543884" cy="2543885"/>
            </a:xfrm>
            <a:prstGeom prst="arc">
              <a:avLst/>
            </a:prstGeom>
            <a:ln w="368300" cap="rnd">
              <a:solidFill>
                <a:srgbClr val="2DD5B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377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9" name="Arc 98"/>
            <p:cNvSpPr/>
            <p:nvPr/>
          </p:nvSpPr>
          <p:spPr>
            <a:xfrm rot="10800000">
              <a:off x="3299904" y="1299808"/>
              <a:ext cx="2543885" cy="2543884"/>
            </a:xfrm>
            <a:prstGeom prst="arc">
              <a:avLst/>
            </a:prstGeom>
            <a:ln w="368300" cap="rnd">
              <a:solidFill>
                <a:srgbClr val="2FC09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377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0" name="Arc 99"/>
            <p:cNvSpPr/>
            <p:nvPr/>
          </p:nvSpPr>
          <p:spPr>
            <a:xfrm rot="16200000">
              <a:off x="3299904" y="1299808"/>
              <a:ext cx="2543884" cy="2543885"/>
            </a:xfrm>
            <a:prstGeom prst="arc">
              <a:avLst/>
            </a:prstGeom>
            <a:ln w="368300" cap="rnd">
              <a:solidFill>
                <a:srgbClr val="19967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377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8" name="Arc 27"/>
            <p:cNvSpPr/>
            <p:nvPr/>
          </p:nvSpPr>
          <p:spPr>
            <a:xfrm>
              <a:off x="3299904" y="1299808"/>
              <a:ext cx="2543885" cy="2543884"/>
            </a:xfrm>
            <a:prstGeom prst="arc">
              <a:avLst>
                <a:gd name="adj1" fmla="val 16200000"/>
                <a:gd name="adj2" fmla="val 17493777"/>
              </a:avLst>
            </a:prstGeom>
            <a:ln w="368300" cap="rnd">
              <a:solidFill>
                <a:srgbClr val="62ECD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377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7" name="Triangle 16"/>
          <p:cNvSpPr/>
          <p:nvPr/>
        </p:nvSpPr>
        <p:spPr>
          <a:xfrm rot="2700000">
            <a:off x="7328816" y="1749275"/>
            <a:ext cx="478049" cy="412112"/>
          </a:xfrm>
          <a:prstGeom prst="triangle">
            <a:avLst/>
          </a:prstGeom>
          <a:solidFill>
            <a:srgbClr val="62EC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Triangle 45"/>
          <p:cNvSpPr/>
          <p:nvPr/>
        </p:nvSpPr>
        <p:spPr>
          <a:xfrm rot="8100000">
            <a:off x="7336038" y="4692380"/>
            <a:ext cx="478049" cy="412112"/>
          </a:xfrm>
          <a:prstGeom prst="triangle">
            <a:avLst/>
          </a:prstGeom>
          <a:solidFill>
            <a:srgbClr val="2DD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Triangle 48"/>
          <p:cNvSpPr/>
          <p:nvPr/>
        </p:nvSpPr>
        <p:spPr>
          <a:xfrm rot="18900000">
            <a:off x="4381948" y="1749273"/>
            <a:ext cx="478049" cy="412112"/>
          </a:xfrm>
          <a:prstGeom prst="triangle">
            <a:avLst/>
          </a:prstGeom>
          <a:solidFill>
            <a:srgbClr val="1896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Triangle 49"/>
          <p:cNvSpPr/>
          <p:nvPr/>
        </p:nvSpPr>
        <p:spPr>
          <a:xfrm rot="13500000">
            <a:off x="4380706" y="4692381"/>
            <a:ext cx="478049" cy="412112"/>
          </a:xfrm>
          <a:prstGeom prst="triangle">
            <a:avLst/>
          </a:prstGeom>
          <a:solidFill>
            <a:srgbClr val="2FC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69064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BC34-9F5C-43EA-9207-7160C6F3B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735" y="2978025"/>
            <a:ext cx="10279220" cy="1546400"/>
          </a:xfrm>
        </p:spPr>
        <p:txBody>
          <a:bodyPr/>
          <a:lstStyle/>
          <a:p>
            <a:r>
              <a:rPr lang="en-US" dirty="0">
                <a:latin typeface="Footlight MT Light" panose="0204060206030A020304" pitchFamily="18" charset="0"/>
              </a:rPr>
              <a:t>DEMO – How the app works</a:t>
            </a:r>
            <a:endParaRPr lang="en-IN" dirty="0"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63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>
            <a:spLocks noGrp="1"/>
          </p:cNvSpPr>
          <p:nvPr>
            <p:ph type="ctrTitle" idx="4294967295"/>
          </p:nvPr>
        </p:nvSpPr>
        <p:spPr>
          <a:xfrm>
            <a:off x="1781467" y="3220620"/>
            <a:ext cx="9783600" cy="154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933" b="1" dirty="0">
                <a:solidFill>
                  <a:srgbClr val="2E30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have any </a:t>
            </a:r>
            <a:r>
              <a:rPr lang="en-IN" sz="2933" b="1" dirty="0">
                <a:solidFill>
                  <a:srgbClr val="2E30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or suggestions, do leave them in the comment section below.</a:t>
            </a:r>
            <a:endParaRPr sz="2933" b="1" dirty="0">
              <a:solidFill>
                <a:srgbClr val="2E303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Google Shape;315;p34"/>
          <p:cNvSpPr txBox="1">
            <a:spLocks noGrp="1"/>
          </p:cNvSpPr>
          <p:nvPr>
            <p:ph type="subTitle" idx="4294967295"/>
          </p:nvPr>
        </p:nvSpPr>
        <p:spPr>
          <a:xfrm>
            <a:off x="1781467" y="2920551"/>
            <a:ext cx="9783600" cy="81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sz="4800" b="1" dirty="0">
                <a:solidFill>
                  <a:srgbClr val="F3F3F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WATCHING</a:t>
            </a:r>
            <a:endParaRPr sz="4800" b="1" dirty="0">
              <a:solidFill>
                <a:srgbClr val="F3F3F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" name="Google Shape;317;p34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12</a:t>
            </a:fld>
            <a:endParaRPr ker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Placeholder 46" descr="People discuss something">
            <a:extLst>
              <a:ext uri="{FF2B5EF4-FFF2-40B4-BE49-F238E27FC236}">
                <a16:creationId xmlns:a16="http://schemas.microsoft.com/office/drawing/2014/main" id="{0FD54BB1-BA8F-46B1-AE35-C73B73A4821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"/>
            <a:ext cx="12189599" cy="6856649"/>
          </a:xfrm>
        </p:spPr>
      </p:pic>
      <p:sp>
        <p:nvSpPr>
          <p:cNvPr id="35" name="object 3" descr="Blue rectangle">
            <a:extLst>
              <a:ext uri="{FF2B5EF4-FFF2-40B4-BE49-F238E27FC236}">
                <a16:creationId xmlns:a16="http://schemas.microsoft.com/office/drawing/2014/main" id="{9206F938-D64B-410D-BE2D-847D78F81E42}"/>
              </a:ext>
            </a:extLst>
          </p:cNvPr>
          <p:cNvSpPr/>
          <p:nvPr/>
        </p:nvSpPr>
        <p:spPr>
          <a:xfrm>
            <a:off x="0" y="-89452"/>
            <a:ext cx="121884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sp>
        <p:nvSpPr>
          <p:cNvPr id="48" name="Oval 47" descr="Beige oval">
            <a:extLst>
              <a:ext uri="{FF2B5EF4-FFF2-40B4-BE49-F238E27FC236}">
                <a16:creationId xmlns:a16="http://schemas.microsoft.com/office/drawing/2014/main" id="{7799BEE8-A94D-443E-9846-2D1F32C5794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E755E-A3DE-48FA-953D-4B2CFF01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E24B5-652C-4DB5-B7C3-B5BBEC1280B1}" type="slidenum">
              <a:rPr kumimoji="0" 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292E">
                    <a:alpha val="70000"/>
                  </a:srgbClr>
                </a:solidFill>
                <a:effectLst/>
                <a:uLnTx/>
                <a:uFillTx/>
                <a:latin typeface="Arial 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rgbClr val="00292E">
                  <a:alpha val="70000"/>
                </a:srgbClr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58CBCC-46BE-4654-9B01-07B35CF17C32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Footlight MT Light" panose="0204060206030A020304" pitchFamily="18" charset="0"/>
              </a:rPr>
              <a:t>THE  COMPANY</a:t>
            </a:r>
          </a:p>
        </p:txBody>
      </p:sp>
      <p:sp>
        <p:nvSpPr>
          <p:cNvPr id="49" name="object 6" descr="Beige rectangle">
            <a:extLst>
              <a:ext uri="{FF2B5EF4-FFF2-40B4-BE49-F238E27FC236}">
                <a16:creationId xmlns:a16="http://schemas.microsoft.com/office/drawing/2014/main" id="{E67B2D0F-2920-4165-BC82-05237362DABB}"/>
              </a:ext>
            </a:extLst>
          </p:cNvPr>
          <p:cNvSpPr/>
          <p:nvPr/>
        </p:nvSpPr>
        <p:spPr bwMode="ltGray">
          <a:xfrm>
            <a:off x="957251" y="1352776"/>
            <a:ext cx="2124000" cy="0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360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9AB5B7DC-4FFA-453F-B811-6BF9C82EBDDF}"/>
              </a:ext>
            </a:extLst>
          </p:cNvPr>
          <p:cNvSpPr txBox="1">
            <a:spLocks/>
          </p:cNvSpPr>
          <p:nvPr/>
        </p:nvSpPr>
        <p:spPr>
          <a:xfrm>
            <a:off x="710214" y="1781490"/>
            <a:ext cx="10849345" cy="46217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marR="0" lvl="0" indent="-2667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Footlight MT Light" panose="0204060206030A020304" pitchFamily="18" charset="0"/>
              </a:rPr>
              <a:t>Founded by three ambitious python developers : Daisy, Harini and Satish of St. Joseph’s college (Autonomous), Bengaluru, on a cold, rainy day in June 2019. </a:t>
            </a:r>
          </a:p>
          <a:p>
            <a:pPr marL="266700" marR="0" lvl="0" indent="-2667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Footlight MT Light" panose="0204060206030A020304" pitchFamily="18" charset="0"/>
              </a:rPr>
              <a:t>What started out as a quest to get marks for a project turned into an idea for a start-up that is ‘Orion Analytics’.</a:t>
            </a:r>
          </a:p>
          <a:p>
            <a:pPr marL="266700" marR="0" lvl="0" indent="-2667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Footlight MT Light" panose="0204060206030A020304" pitchFamily="18" charset="0"/>
              </a:rPr>
              <a:t>We chose the name Orion because it’s a constellation and the Orion’s belt has 3 stars, all in a row, displaying no hierarchy, much like our small team of 3 people.</a:t>
            </a:r>
          </a:p>
          <a:p>
            <a:pPr marL="266700" marR="0" lvl="0" indent="-2667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otlight MT Light" panose="0204060206030A020304" pitchFamily="18" charset="0"/>
              </a:rPr>
              <a:t>We work on multiple domains and solve problems related to data analysis. </a:t>
            </a:r>
          </a:p>
        </p:txBody>
      </p:sp>
    </p:spTree>
    <p:extLst>
      <p:ext uri="{BB962C8B-B14F-4D97-AF65-F5344CB8AC3E}">
        <p14:creationId xmlns:p14="http://schemas.microsoft.com/office/powerpoint/2010/main" val="106590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2669700" y="3022600"/>
            <a:ext cx="7370227" cy="81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IN" sz="2200" b="1" dirty="0">
                <a:solidFill>
                  <a:srgbClr val="F3F3F3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Hello! </a:t>
            </a:r>
            <a:r>
              <a:rPr lang="en" sz="2200" b="1" dirty="0">
                <a:solidFill>
                  <a:srgbClr val="F3F3F3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I </a:t>
            </a:r>
            <a:r>
              <a:rPr lang="en-IN" sz="2200" b="1" dirty="0">
                <a:solidFill>
                  <a:srgbClr val="F3F3F3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am Harini. I am here because I love presentations. No, I am not joking. Amy from B99 is my spirit animal.</a:t>
            </a:r>
            <a:endParaRPr sz="2200" b="1" dirty="0">
              <a:solidFill>
                <a:srgbClr val="F3F3F3"/>
              </a:solidFill>
              <a:latin typeface="Footlight MT Light" panose="0204060206030A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" t="875" r="2797" b="-874"/>
          <a:stretch/>
        </p:blipFill>
        <p:spPr>
          <a:xfrm>
            <a:off x="584457" y="604427"/>
            <a:ext cx="1407087" cy="1485199"/>
          </a:xfrm>
          <a:prstGeom prst="ellipse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3</a:t>
            </a:fld>
            <a:endParaRPr kern="0"/>
          </a:p>
        </p:txBody>
      </p:sp>
      <p:pic>
        <p:nvPicPr>
          <p:cNvPr id="7" name="Google Shape;88;p14">
            <a:extLst>
              <a:ext uri="{FF2B5EF4-FFF2-40B4-BE49-F238E27FC236}">
                <a16:creationId xmlns:a16="http://schemas.microsoft.com/office/drawing/2014/main" id="{227D28F5-BBDF-4DDA-B0E2-8D317872EA19}"/>
              </a:ext>
            </a:extLst>
          </p:cNvPr>
          <p:cNvPicPr preferRelativeResize="0"/>
          <p:nvPr/>
        </p:nvPicPr>
        <p:blipFill rotWithShape="1">
          <a:blip r:embed="rId4"/>
          <a:srcRect t="13153" b="32120"/>
          <a:stretch/>
        </p:blipFill>
        <p:spPr>
          <a:xfrm>
            <a:off x="506344" y="2686401"/>
            <a:ext cx="1485200" cy="1485199"/>
          </a:xfrm>
          <a:prstGeom prst="ellipse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" name="Google Shape;88;p14">
            <a:extLst>
              <a:ext uri="{FF2B5EF4-FFF2-40B4-BE49-F238E27FC236}">
                <a16:creationId xmlns:a16="http://schemas.microsoft.com/office/drawing/2014/main" id="{6FEEE080-410B-4D0D-AA9A-BB3D5E19F9E9}"/>
              </a:ext>
            </a:extLst>
          </p:cNvPr>
          <p:cNvPicPr preferRelativeResize="0"/>
          <p:nvPr/>
        </p:nvPicPr>
        <p:blipFill>
          <a:blip r:embed="rId5"/>
          <a:srcRect/>
          <a:stretch/>
        </p:blipFill>
        <p:spPr>
          <a:xfrm>
            <a:off x="489907" y="4774107"/>
            <a:ext cx="1485200" cy="1485200"/>
          </a:xfrm>
          <a:prstGeom prst="ellipse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" name="Google Shape;86;p14">
            <a:extLst>
              <a:ext uri="{FF2B5EF4-FFF2-40B4-BE49-F238E27FC236}">
                <a16:creationId xmlns:a16="http://schemas.microsoft.com/office/drawing/2014/main" id="{B6140E8A-3746-49FA-9A14-7D3AA1B71D14}"/>
              </a:ext>
            </a:extLst>
          </p:cNvPr>
          <p:cNvSpPr txBox="1">
            <a:spLocks/>
          </p:cNvSpPr>
          <p:nvPr/>
        </p:nvSpPr>
        <p:spPr>
          <a:xfrm>
            <a:off x="2669700" y="934893"/>
            <a:ext cx="88952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defTabSz="1219170">
              <a:spcBef>
                <a:spcPts val="800"/>
              </a:spcBef>
              <a:buClr>
                <a:srgbClr val="39C0BA"/>
              </a:buClr>
              <a:buNone/>
            </a:pPr>
            <a:r>
              <a:rPr lang="en-IN" sz="2200" b="1" kern="0" dirty="0">
                <a:solidFill>
                  <a:srgbClr val="F3F3F3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Hello! I am Daisy. I love art. I would rather be art-</a:t>
            </a:r>
            <a:r>
              <a:rPr lang="en-IN" sz="2200" b="1" kern="0" dirty="0" err="1">
                <a:solidFill>
                  <a:srgbClr val="F3F3F3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ing</a:t>
            </a:r>
            <a:r>
              <a:rPr lang="en-IN" sz="2200" b="1" kern="0" dirty="0">
                <a:solidFill>
                  <a:srgbClr val="F3F3F3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right now. But I guess data analysis is also a kind of art?</a:t>
            </a:r>
          </a:p>
        </p:txBody>
      </p:sp>
      <p:sp>
        <p:nvSpPr>
          <p:cNvPr id="10" name="Google Shape;86;p14">
            <a:extLst>
              <a:ext uri="{FF2B5EF4-FFF2-40B4-BE49-F238E27FC236}">
                <a16:creationId xmlns:a16="http://schemas.microsoft.com/office/drawing/2014/main" id="{B18D95D4-5D26-409E-A5DF-1711C763157F}"/>
              </a:ext>
            </a:extLst>
          </p:cNvPr>
          <p:cNvSpPr txBox="1">
            <a:spLocks/>
          </p:cNvSpPr>
          <p:nvPr/>
        </p:nvSpPr>
        <p:spPr>
          <a:xfrm>
            <a:off x="2669700" y="5110307"/>
            <a:ext cx="88952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defTabSz="1219170">
              <a:spcBef>
                <a:spcPts val="800"/>
              </a:spcBef>
              <a:buClr>
                <a:srgbClr val="39C0BA"/>
              </a:buClr>
              <a:buNone/>
            </a:pPr>
            <a:r>
              <a:rPr lang="en-IN" sz="2200" b="1" kern="0" dirty="0">
                <a:solidFill>
                  <a:srgbClr val="F3F3F3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Hello! I am Satish. I like biking through mountains.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C9ADC3-5739-400B-B8C4-5D8EDC54D32F}"/>
              </a:ext>
            </a:extLst>
          </p:cNvPr>
          <p:cNvSpPr/>
          <p:nvPr/>
        </p:nvSpPr>
        <p:spPr>
          <a:xfrm>
            <a:off x="4492839" y="393508"/>
            <a:ext cx="3206326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667" b="1" kern="0" dirty="0">
                <a:solidFill>
                  <a:srgbClr val="FFFFFF"/>
                </a:solidFill>
                <a:latin typeface="Footlight MT Light" panose="0204060206030A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✋ </a:t>
            </a:r>
            <a:r>
              <a:rPr lang="en-IN" sz="2667" b="1" kern="0" dirty="0">
                <a:solidFill>
                  <a:srgbClr val="FFFFFF"/>
                </a:solidFill>
                <a:latin typeface="Footlight MT Light" panose="0204060206030A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Meet the team! </a:t>
            </a:r>
            <a:r>
              <a:rPr lang="en" sz="2667" b="1" kern="0" dirty="0">
                <a:solidFill>
                  <a:srgbClr val="FFFFFF"/>
                </a:solidFill>
                <a:latin typeface="Footlight MT Light" panose="0204060206030A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✋</a:t>
            </a:r>
            <a:endParaRPr lang="en-IN" sz="2667" b="1" kern="0" dirty="0">
              <a:solidFill>
                <a:srgbClr val="000000"/>
              </a:solidFill>
              <a:latin typeface="Footlight MT Light" panose="0204060206030A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Two person handshake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ct 3" descr="Blue rectangle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0" y="-20955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otlight MT Light" panose="0204060206030A020304" pitchFamily="18" charset="0"/>
            </a:endParaRPr>
          </a:p>
        </p:txBody>
      </p:sp>
      <p:sp>
        <p:nvSpPr>
          <p:cNvPr id="23" name="Oval 22" descr="Beige oval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8AA6DB-EBDB-4269-B4E5-AD059714C629}"/>
              </a:ext>
            </a:extLst>
          </p:cNvPr>
          <p:cNvSpPr>
            <a:spLocks noGrp="1"/>
          </p:cNvSpPr>
          <p:nvPr>
            <p:ph sz="half" idx="15"/>
          </p:nvPr>
        </p:nvSpPr>
        <p:spPr bwMode="white">
          <a:xfrm>
            <a:off x="8479503" y="1690689"/>
            <a:ext cx="2983732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2600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Custom solutions</a:t>
            </a: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US" sz="1800" i="1" spc="-15" dirty="0">
                <a:solidFill>
                  <a:schemeClr val="bg2">
                    <a:lumMod val="20000"/>
                    <a:lumOff val="80000"/>
                  </a:schemeClr>
                </a:solidFill>
                <a:latin typeface="Footlight MT Light" panose="0204060206030A020304" pitchFamily="18" charset="0"/>
                <a:cs typeface="Arial"/>
              </a:rPr>
              <a:t>Plan and optimize your investment in business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F9D9A5-149E-4118-AAE3-8EF91B9C5B7D}"/>
              </a:ext>
            </a:extLst>
          </p:cNvPr>
          <p:cNvSpPr>
            <a:spLocks noGrp="1"/>
          </p:cNvSpPr>
          <p:nvPr>
            <p:ph sz="half" idx="14"/>
          </p:nvPr>
        </p:nvSpPr>
        <p:spPr bwMode="white">
          <a:xfrm>
            <a:off x="4843363" y="1702826"/>
            <a:ext cx="3148965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2600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Customer Analytics</a:t>
            </a: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US" sz="1800" i="1" spc="-15" dirty="0">
                <a:solidFill>
                  <a:schemeClr val="bg2">
                    <a:lumMod val="20000"/>
                    <a:lumOff val="80000"/>
                  </a:schemeClr>
                </a:solidFill>
                <a:latin typeface="Footlight MT Light" panose="0204060206030A020304" pitchFamily="18" charset="0"/>
                <a:cs typeface="Arial"/>
              </a:rPr>
              <a:t>Analyze and understand your customers for better engagement and returns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E24B5-652C-4DB5-B7C3-B5BBEC1280B1}" type="slidenum">
              <a:rPr kumimoji="0" 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292E">
                    <a:alpha val="70000"/>
                  </a:srgbClr>
                </a:solidFill>
                <a:effectLst/>
                <a:uLnTx/>
                <a:uFillTx/>
                <a:latin typeface="Arial 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rgbClr val="00292E">
                  <a:alpha val="70000"/>
                </a:srgbClr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ootlight MT Light" panose="0204060206030A020304" pitchFamily="18" charset="0"/>
              </a:rPr>
              <a:t>OUR  SERVICES</a:t>
            </a:r>
            <a:endParaRPr lang="en-US" dirty="0">
              <a:latin typeface="Footlight MT Light" panose="0204060206030A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1337076" y="1702825"/>
            <a:ext cx="3148965" cy="2146629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2600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Marketing analytics</a:t>
            </a: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US" sz="1800" i="1" spc="-15" dirty="0">
                <a:solidFill>
                  <a:schemeClr val="bg2">
                    <a:lumMod val="20000"/>
                    <a:lumOff val="80000"/>
                  </a:schemeClr>
                </a:solidFill>
                <a:latin typeface="Footlight MT Light" panose="0204060206030A020304" pitchFamily="18" charset="0"/>
                <a:cs typeface="Arial"/>
              </a:rPr>
              <a:t>Applying analytics to enhance the impact of your marketing expenditure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BCC020E-50A1-4B26-95EE-F180516D8BD8}"/>
              </a:ext>
            </a:extLst>
          </p:cNvPr>
          <p:cNvSpPr>
            <a:spLocks noGrp="1"/>
          </p:cNvSpPr>
          <p:nvPr>
            <p:ph sz="half" idx="16"/>
          </p:nvPr>
        </p:nvSpPr>
        <p:spPr bwMode="white">
          <a:xfrm>
            <a:off x="8479502" y="3849456"/>
            <a:ext cx="3434331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2600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Social Media Analytics</a:t>
            </a: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US" sz="1800" i="1" spc="-15" dirty="0">
                <a:solidFill>
                  <a:schemeClr val="bg2">
                    <a:lumMod val="20000"/>
                    <a:lumOff val="80000"/>
                  </a:schemeClr>
                </a:solidFill>
                <a:latin typeface="Footlight MT Light" panose="0204060206030A020304" pitchFamily="18" charset="0"/>
                <a:cs typeface="Arial"/>
              </a:rPr>
              <a:t>We help you optimize your social media presence and make the most out of it.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2176240-9D71-46A9-959A-FFCF84DC04A3}"/>
              </a:ext>
            </a:extLst>
          </p:cNvPr>
          <p:cNvSpPr>
            <a:spLocks noGrp="1"/>
          </p:cNvSpPr>
          <p:nvPr>
            <p:ph sz="half" idx="17"/>
          </p:nvPr>
        </p:nvSpPr>
        <p:spPr bwMode="white">
          <a:xfrm>
            <a:off x="4962726" y="3845999"/>
            <a:ext cx="3049903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2600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Risk Analytics</a:t>
            </a: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US" sz="1800" i="1" spc="-15" dirty="0">
                <a:solidFill>
                  <a:schemeClr val="bg2">
                    <a:lumMod val="20000"/>
                    <a:lumOff val="80000"/>
                  </a:schemeClr>
                </a:solidFill>
                <a:latin typeface="Footlight MT Light" panose="0204060206030A020304" pitchFamily="18" charset="0"/>
                <a:cs typeface="Arial"/>
              </a:rPr>
              <a:t>Drive your business into profit with intelligent risk analytics and improve your company’s security.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7C0FED8-C734-4A93-8023-C7053E036A1E}"/>
              </a:ext>
            </a:extLst>
          </p:cNvPr>
          <p:cNvSpPr>
            <a:spLocks noGrp="1"/>
          </p:cNvSpPr>
          <p:nvPr>
            <p:ph sz="half" idx="18"/>
          </p:nvPr>
        </p:nvSpPr>
        <p:spPr bwMode="white">
          <a:xfrm>
            <a:off x="1191484" y="3849455"/>
            <a:ext cx="3352073" cy="2377977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2600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Analytics in Healthcare</a:t>
            </a: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US" sz="1800" i="1" spc="-15" dirty="0">
                <a:solidFill>
                  <a:schemeClr val="bg2">
                    <a:lumMod val="20000"/>
                    <a:lumOff val="80000"/>
                  </a:schemeClr>
                </a:solidFill>
                <a:latin typeface="Footlight MT Light" panose="0204060206030A020304" pitchFamily="18" charset="0"/>
                <a:cs typeface="Arial"/>
              </a:rPr>
              <a:t>Enable better patient access through more efficient care delivery with the right staffing and skills.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>
              <a:latin typeface="Footlight MT Light" panose="0204060206030A020304" pitchFamily="18" charset="0"/>
            </a:endParaRPr>
          </a:p>
        </p:txBody>
      </p:sp>
      <p:pic>
        <p:nvPicPr>
          <p:cNvPr id="36" name="Picture Placeholder 35" descr="Check icon">
            <a:extLst>
              <a:ext uri="{FF2B5EF4-FFF2-40B4-BE49-F238E27FC236}">
                <a16:creationId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1679575"/>
            <a:ext cx="576000" cy="576000"/>
          </a:xfrm>
        </p:spPr>
      </p:pic>
      <p:pic>
        <p:nvPicPr>
          <p:cNvPr id="38" name="Picture Placeholder 37" descr="Check icon">
            <a:extLst>
              <a:ext uri="{FF2B5EF4-FFF2-40B4-BE49-F238E27FC236}">
                <a16:creationId xmlns:a16="http://schemas.microsoft.com/office/drawing/2014/main" id="{D15B4FC9-0788-4E4C-9F5A-FCFAF69E7E7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378157" y="1679575"/>
            <a:ext cx="576000" cy="576000"/>
          </a:xfrm>
        </p:spPr>
      </p:pic>
      <p:pic>
        <p:nvPicPr>
          <p:cNvPr id="40" name="Picture Placeholder 39" descr="Check icon">
            <a:extLst>
              <a:ext uri="{FF2B5EF4-FFF2-40B4-BE49-F238E27FC236}">
                <a16:creationId xmlns:a16="http://schemas.microsoft.com/office/drawing/2014/main" id="{250F553C-3E38-47E0-8A58-2967D756991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015029" y="1679575"/>
            <a:ext cx="576000" cy="576000"/>
          </a:xfrm>
        </p:spPr>
      </p:pic>
      <p:pic>
        <p:nvPicPr>
          <p:cNvPr id="34" name="Picture Placeholder 33" descr="Check icon">
            <a:extLst>
              <a:ext uri="{FF2B5EF4-FFF2-40B4-BE49-F238E27FC236}">
                <a16:creationId xmlns:a16="http://schemas.microsoft.com/office/drawing/2014/main" id="{EA6876F1-58FD-4237-BE75-C15655445FE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758676" y="3792078"/>
            <a:ext cx="576000" cy="576000"/>
          </a:xfrm>
        </p:spPr>
      </p:pic>
      <p:pic>
        <p:nvPicPr>
          <p:cNvPr id="42" name="Picture Placeholder 41" descr="Check icon">
            <a:extLst>
              <a:ext uri="{FF2B5EF4-FFF2-40B4-BE49-F238E27FC236}">
                <a16:creationId xmlns:a16="http://schemas.microsoft.com/office/drawing/2014/main" id="{C9B2F2DF-F5C3-47DD-B3B0-43E328A2AAAB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015029" y="3792078"/>
            <a:ext cx="576000" cy="576000"/>
          </a:xfrm>
        </p:spPr>
      </p:pic>
      <p:sp>
        <p:nvSpPr>
          <p:cNvPr id="24" name="object 5" descr="Beige rectangl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>
            <a:off x="929705" y="1339122"/>
            <a:ext cx="3060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pic>
        <p:nvPicPr>
          <p:cNvPr id="32" name="Picture Placeholder 31" descr="Check icon">
            <a:extLst>
              <a:ext uri="{FF2B5EF4-FFF2-40B4-BE49-F238E27FC236}">
                <a16:creationId xmlns:a16="http://schemas.microsoft.com/office/drawing/2014/main" id="{6054A700-8461-40AD-8429-6C9F6EEEEC4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519741" y="3792078"/>
            <a:ext cx="576000" cy="576000"/>
          </a:xfrm>
        </p:spPr>
      </p:pic>
    </p:spTree>
    <p:extLst>
      <p:ext uri="{BB962C8B-B14F-4D97-AF65-F5344CB8AC3E}">
        <p14:creationId xmlns:p14="http://schemas.microsoft.com/office/powerpoint/2010/main" val="336603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tethescope and arms showing a medical professional taking a patient's blood pressure.  Picture includes blood pressure machine and clipboard.">
            <a:extLst>
              <a:ext uri="{FF2B5EF4-FFF2-40B4-BE49-F238E27FC236}">
                <a16:creationId xmlns:a16="http://schemas.microsoft.com/office/drawing/2014/main" id="{4414D423-B276-4148-A337-5693724BB04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1287" y="136250"/>
            <a:ext cx="11909425" cy="6584950"/>
          </a:xfr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17B6E89-6474-4AB4-90D5-2C2FB4120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5382128" y="136250"/>
            <a:ext cx="5677367" cy="6584950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C3F14-B03B-43FE-83C7-CFB6F56D62DC}"/>
              </a:ext>
            </a:extLst>
          </p:cNvPr>
          <p:cNvSpPr txBox="1"/>
          <p:nvPr/>
        </p:nvSpPr>
        <p:spPr bwMode="black">
          <a:xfrm>
            <a:off x="6667130" y="2159705"/>
            <a:ext cx="3376454" cy="704598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3600" b="1" spc="-150" dirty="0">
                <a:solidFill>
                  <a:srgbClr val="FFFFFF"/>
                </a:solidFill>
                <a:latin typeface="Footlight MT Light" panose="0204060206030A020304" pitchFamily="18" charset="0"/>
                <a:cs typeface="Arial"/>
                <a:sym typeface="Arial"/>
              </a:rPr>
              <a:t>Orion Analytics</a:t>
            </a:r>
          </a:p>
          <a:p>
            <a:pPr algn="ctr">
              <a:lnSpc>
                <a:spcPts val="1400"/>
              </a:lnSpc>
            </a:pPr>
            <a:endParaRPr lang="en-US" sz="2000" dirty="0">
              <a:solidFill>
                <a:srgbClr val="FFFFFF"/>
              </a:solidFill>
              <a:latin typeface="Footlight MT Light" panose="0204060206030A020304" pitchFamily="18" charset="0"/>
              <a:cs typeface="Arial"/>
              <a:sym typeface="Arial"/>
            </a:endParaRPr>
          </a:p>
          <a:p>
            <a:pPr algn="ctr">
              <a:lnSpc>
                <a:spcPts val="1400"/>
              </a:lnSpc>
            </a:pPr>
            <a:r>
              <a:rPr lang="en-US" sz="2000" dirty="0">
                <a:solidFill>
                  <a:srgbClr val="FFFFFF"/>
                </a:solidFill>
                <a:latin typeface="Footlight MT Light" panose="0204060206030A020304" pitchFamily="18" charset="0"/>
                <a:cs typeface="Arial"/>
                <a:sym typeface="Arial"/>
              </a:rPr>
              <a:t>presents</a:t>
            </a:r>
            <a:endParaRPr lang="en-US" sz="1500" dirty="0">
              <a:solidFill>
                <a:srgbClr val="FFFFFF"/>
              </a:solidFill>
              <a:latin typeface="Footlight MT Light" panose="0204060206030A020304" pitchFamily="18" charset="0"/>
              <a:cs typeface="Arial"/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CB7552-3C0B-405C-B75D-0A040387F4B2}"/>
              </a:ext>
            </a:extLst>
          </p:cNvPr>
          <p:cNvSpPr txBox="1"/>
          <p:nvPr/>
        </p:nvSpPr>
        <p:spPr bwMode="black">
          <a:xfrm>
            <a:off x="5268800" y="3727343"/>
            <a:ext cx="5904025" cy="940560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8000" b="1" spc="-150" dirty="0">
                <a:solidFill>
                  <a:srgbClr val="FFFFFF"/>
                </a:solidFill>
                <a:latin typeface="Footlight MT Light" panose="0204060206030A020304" pitchFamily="18" charset="0"/>
                <a:cs typeface="Arial"/>
                <a:sym typeface="Arial"/>
              </a:rPr>
              <a:t>RELAX</a:t>
            </a:r>
          </a:p>
          <a:p>
            <a:pPr algn="ctr">
              <a:lnSpc>
                <a:spcPts val="1400"/>
              </a:lnSpc>
            </a:pPr>
            <a:endParaRPr lang="en-US" sz="2000" dirty="0">
              <a:solidFill>
                <a:srgbClr val="FFFFFF"/>
              </a:solidFill>
              <a:latin typeface="Footlight MT Light" panose="0204060206030A020304" pitchFamily="18" charset="0"/>
              <a:cs typeface="Arial"/>
              <a:sym typeface="Arial"/>
            </a:endParaRPr>
          </a:p>
          <a:p>
            <a:pPr algn="ctr">
              <a:lnSpc>
                <a:spcPts val="1400"/>
              </a:lnSpc>
            </a:pPr>
            <a:endParaRPr lang="en-US" sz="2000" dirty="0">
              <a:solidFill>
                <a:srgbClr val="FFFFFF"/>
              </a:solidFill>
              <a:latin typeface="Footlight MT Light" panose="0204060206030A020304" pitchFamily="18" charset="0"/>
              <a:cs typeface="Arial"/>
              <a:sym typeface="Arial"/>
            </a:endParaRPr>
          </a:p>
          <a:p>
            <a:pPr algn="ctr">
              <a:lnSpc>
                <a:spcPts val="1400"/>
              </a:lnSpc>
            </a:pPr>
            <a:r>
              <a:rPr lang="en-US" sz="3600" dirty="0">
                <a:solidFill>
                  <a:srgbClr val="FFFFFF"/>
                </a:solidFill>
                <a:latin typeface="Footlight MT Light" panose="0204060206030A020304" pitchFamily="18" charset="0"/>
                <a:cs typeface="Arial"/>
                <a:sym typeface="Arial"/>
              </a:rPr>
              <a:t>We have it under control</a:t>
            </a:r>
            <a:endParaRPr lang="en-US" sz="3200" dirty="0">
              <a:solidFill>
                <a:srgbClr val="FFFFFF"/>
              </a:solidFill>
              <a:latin typeface="Footlight MT Light" panose="0204060206030A020304" pitchFamily="18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1" descr="Arial image of computer laptop keyboard and clipboard with form on it.  Also contains hands folded.">
            <a:extLst>
              <a:ext uri="{FF2B5EF4-FFF2-40B4-BE49-F238E27FC236}">
                <a16:creationId xmlns:a16="http://schemas.microsoft.com/office/drawing/2014/main" id="{AF89FB6F-8077-4E75-90EB-5FBF8491977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34673" y="0"/>
            <a:ext cx="5911757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D57A5E7-D4BA-42EB-A6F9-58B6C9B9A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5494842" y="506414"/>
            <a:ext cx="6791417" cy="591175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9F29D948-F09B-4B51-827D-3573326433DD}"/>
              </a:ext>
            </a:extLst>
          </p:cNvPr>
          <p:cNvSpPr txBox="1">
            <a:spLocks/>
          </p:cNvSpPr>
          <p:nvPr/>
        </p:nvSpPr>
        <p:spPr bwMode="black">
          <a:xfrm>
            <a:off x="6347725" y="3958459"/>
            <a:ext cx="5085650" cy="72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6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ootlight MT Light" panose="0204060206030A020304" pitchFamily="18" charset="0"/>
              </a:rPr>
              <a:t>The Problem</a:t>
            </a:r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E8DF9BE1-9B6E-494D-92BE-A6C61B3C3AFB}"/>
              </a:ext>
            </a:extLst>
          </p:cNvPr>
          <p:cNvSpPr txBox="1">
            <a:spLocks/>
          </p:cNvSpPr>
          <p:nvPr/>
        </p:nvSpPr>
        <p:spPr bwMode="black">
          <a:xfrm>
            <a:off x="6554252" y="4834035"/>
            <a:ext cx="5085650" cy="18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ootlight MT Light" panose="0204060206030A020304" pitchFamily="18" charset="0"/>
              </a:rPr>
              <a:t>How well are you sleeping?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2324A298-5979-4D91-9363-65C17091ACF7}"/>
              </a:ext>
            </a:extLst>
          </p:cNvPr>
          <p:cNvSpPr txBox="1">
            <a:spLocks/>
          </p:cNvSpPr>
          <p:nvPr/>
        </p:nvSpPr>
        <p:spPr>
          <a:xfrm>
            <a:off x="432001" y="790112"/>
            <a:ext cx="4444800" cy="56131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marR="0" lvl="0" indent="-2667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Footlight MT Light" panose="0204060206030A020304" pitchFamily="18" charset="0"/>
              </a:rPr>
              <a:t>50 to 70 million Americans chronically suffer from a disorder of sleep and wakefulness</a:t>
            </a:r>
          </a:p>
          <a:p>
            <a:pPr marL="266700" marR="0" lvl="0" indent="-2667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Footlight MT Light" panose="0204060206030A020304" pitchFamily="18" charset="0"/>
              </a:rPr>
              <a:t>The cumulative long-term effects of sleep loss </a:t>
            </a:r>
          </a:p>
          <a:p>
            <a:pPr marL="266700" marR="0" lvl="0" indent="-2667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Footlight MT Light" panose="0204060206030A020304" pitchFamily="18" charset="0"/>
              </a:rPr>
              <a:t>It take a toll on nearly every key indicator of public health</a:t>
            </a:r>
          </a:p>
          <a:p>
            <a:pPr marL="266700" marR="0" lvl="0" indent="-2667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Footlight MT Light" panose="0204060206030A020304" pitchFamily="18" charset="0"/>
              </a:rPr>
              <a:t>Some of these consequences, such as automobile crashes, occur acutely within hours (or minutes) of the sleep disorder</a:t>
            </a:r>
          </a:p>
          <a:p>
            <a:pPr marL="266700" marR="0" lvl="0" indent="-2667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Footlight MT Light" panose="0204060206030A020304" pitchFamily="18" charset="0"/>
              </a:rPr>
              <a:t>Most common yet frequently overlooked and readily treatable health problems.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481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7" descr="Arm and blood pressure machine reading scale">
            <a:extLst>
              <a:ext uri="{FF2B5EF4-FFF2-40B4-BE49-F238E27FC236}">
                <a16:creationId xmlns:a16="http://schemas.microsoft.com/office/drawing/2014/main" id="{ED9A5D79-BE93-41FD-9790-A82D8B6C94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22287" y="464"/>
            <a:ext cx="4491546" cy="6857536"/>
          </a:xfrm>
          <a:prstGeom prst="rect">
            <a:avLst/>
          </a:prstGeom>
          <a:solidFill>
            <a:srgbClr val="126974">
              <a:lumMod val="50000"/>
            </a:srgbClr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BE0136-3D08-4676-AA5E-715FB92A8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8008929" y="2953095"/>
            <a:ext cx="3318263" cy="4491547"/>
          </a:xfrm>
          <a:prstGeom prst="rect">
            <a:avLst/>
          </a:prstGeom>
          <a:solidFill>
            <a:sysClr val="windowText" lastClr="000000">
              <a:alpha val="8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8A33D2A5-AE78-45E7-8922-4899D69265CD}"/>
              </a:ext>
            </a:extLst>
          </p:cNvPr>
          <p:cNvSpPr txBox="1">
            <a:spLocks/>
          </p:cNvSpPr>
          <p:nvPr/>
        </p:nvSpPr>
        <p:spPr bwMode="black">
          <a:xfrm>
            <a:off x="7736448" y="4216480"/>
            <a:ext cx="3863221" cy="72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ootlight MT Light" panose="0204060206030A020304" pitchFamily="18" charset="0"/>
              </a:rPr>
              <a:t> Our Product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6E983AB-1647-4965-BC72-BC957B85AE43}"/>
              </a:ext>
            </a:extLst>
          </p:cNvPr>
          <p:cNvSpPr txBox="1">
            <a:spLocks/>
          </p:cNvSpPr>
          <p:nvPr/>
        </p:nvSpPr>
        <p:spPr bwMode="black">
          <a:xfrm>
            <a:off x="7736448" y="4765902"/>
            <a:ext cx="3863221" cy="18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ootlight MT Light" panose="0204060206030A020304" pitchFamily="18" charset="0"/>
            </a:endParaRPr>
          </a:p>
        </p:txBody>
      </p:sp>
      <p:pic>
        <p:nvPicPr>
          <p:cNvPr id="22" name="Picture Placeholder 30" descr="Bullseye icon">
            <a:extLst>
              <a:ext uri="{FF2B5EF4-FFF2-40B4-BE49-F238E27FC236}">
                <a16:creationId xmlns:a16="http://schemas.microsoft.com/office/drawing/2014/main" id="{1C7DF35E-19A8-4C0E-953A-6B7A04FD1A6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692161" y="654936"/>
            <a:ext cx="621792" cy="62179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DC8C9AC0-AD93-4AAF-8756-15A493A726FB}"/>
              </a:ext>
            </a:extLst>
          </p:cNvPr>
          <p:cNvSpPr txBox="1">
            <a:spLocks/>
          </p:cNvSpPr>
          <p:nvPr/>
        </p:nvSpPr>
        <p:spPr>
          <a:xfrm>
            <a:off x="1153284" y="1569215"/>
            <a:ext cx="1620000" cy="25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Footlight MT Light" panose="0204060206030A020304" pitchFamily="18" charset="0"/>
              </a:rPr>
              <a:t>Unique 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6CC42D48-2B0C-4D6C-8120-4C3F9F6E0A69}"/>
              </a:ext>
            </a:extLst>
          </p:cNvPr>
          <p:cNvSpPr txBox="1">
            <a:spLocks/>
          </p:cNvSpPr>
          <p:nvPr/>
        </p:nvSpPr>
        <p:spPr>
          <a:xfrm>
            <a:off x="701336" y="2207219"/>
            <a:ext cx="2547891" cy="4343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Footlight MT Light" panose="0204060206030A020304" pitchFamily="18" charset="0"/>
              </a:rPr>
              <a:t>Our service is unique because we don’t need you to spend time taking blood tests and other tests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Footlight MT Light" panose="0204060206030A020304" pitchFamily="18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Footlight MT Light" panose="0204060206030A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Footlight MT Light" panose="0204060206030A020304" pitchFamily="18" charset="0"/>
            </a:endParaRPr>
          </a:p>
        </p:txBody>
      </p:sp>
      <p:pic>
        <p:nvPicPr>
          <p:cNvPr id="25" name="Picture Placeholder 32" descr="Lecturer at podium icon">
            <a:extLst>
              <a:ext uri="{FF2B5EF4-FFF2-40B4-BE49-F238E27FC236}">
                <a16:creationId xmlns:a16="http://schemas.microsoft.com/office/drawing/2014/main" id="{F0851283-8497-46BA-87B6-29EE054E9D0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4769714" y="659388"/>
            <a:ext cx="621792" cy="62179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F9596612-779F-4CCF-9C56-5006C0946AFB}"/>
              </a:ext>
            </a:extLst>
          </p:cNvPr>
          <p:cNvSpPr txBox="1">
            <a:spLocks/>
          </p:cNvSpPr>
          <p:nvPr/>
        </p:nvSpPr>
        <p:spPr>
          <a:xfrm>
            <a:off x="3846757" y="1600764"/>
            <a:ext cx="2474143" cy="2197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Footlight MT Light" panose="0204060206030A020304" pitchFamily="18" charset="0"/>
              </a:rPr>
              <a:t>First to Market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63E7C7CA-1575-4F03-AA49-EA033D14856A}"/>
              </a:ext>
            </a:extLst>
          </p:cNvPr>
          <p:cNvSpPr txBox="1">
            <a:spLocks/>
          </p:cNvSpPr>
          <p:nvPr/>
        </p:nvSpPr>
        <p:spPr>
          <a:xfrm>
            <a:off x="3772633" y="2207219"/>
            <a:ext cx="2615953" cy="4343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Footlight MT Light" panose="0204060206030A020304" pitchFamily="18" charset="0"/>
              </a:rPr>
              <a:t>Our service is the first of its kind in the market. </a:t>
            </a:r>
            <a:r>
              <a:rPr lang="en-US" sz="1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Footlight MT Light" panose="0204060206030A020304" pitchFamily="18" charset="0"/>
              </a:rPr>
              <a:t>Therefore we have a huge untapped potential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Footlight MT Light" panose="0204060206030A020304" pitchFamily="18" charset="0"/>
              </a:rPr>
              <a:t>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Footlight MT Light" panose="0204060206030A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Footlight MT Light" panose="0204060206030A020304" pitchFamily="18" charset="0"/>
            </a:endParaRPr>
          </a:p>
        </p:txBody>
      </p:sp>
      <p:pic>
        <p:nvPicPr>
          <p:cNvPr id="28" name="Picture Placeholder 34" descr="Network icon">
            <a:extLst>
              <a:ext uri="{FF2B5EF4-FFF2-40B4-BE49-F238E27FC236}">
                <a16:creationId xmlns:a16="http://schemas.microsoft.com/office/drawing/2014/main" id="{987BB575-B56B-42BD-A9F9-7FADE4B5F82A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692161" y="3594688"/>
            <a:ext cx="621792" cy="62179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EC31F360-73F0-4EAD-905D-6CDAE84C1D62}"/>
              </a:ext>
            </a:extLst>
          </p:cNvPr>
          <p:cNvSpPr txBox="1">
            <a:spLocks/>
          </p:cNvSpPr>
          <p:nvPr/>
        </p:nvSpPr>
        <p:spPr>
          <a:xfrm>
            <a:off x="1165281" y="4389075"/>
            <a:ext cx="1620000" cy="25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Footlight MT Light" panose="0204060206030A020304" pitchFamily="18" charset="0"/>
              </a:rPr>
              <a:t>Tested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59229745-E147-46B9-891A-29EE3785FE2A}"/>
              </a:ext>
            </a:extLst>
          </p:cNvPr>
          <p:cNvSpPr txBox="1">
            <a:spLocks/>
          </p:cNvSpPr>
          <p:nvPr/>
        </p:nvSpPr>
        <p:spPr>
          <a:xfrm>
            <a:off x="707891" y="4905394"/>
            <a:ext cx="2547891" cy="4343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Footlight MT Light" panose="0204060206030A020304" pitchFamily="18" charset="0"/>
              </a:rPr>
              <a:t>Our service has been tested on 900 people so far  and helped them get their sleep problems resolved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Footlight MT Light" panose="0204060206030A020304" pitchFamily="18" charset="0"/>
            </a:endParaRPr>
          </a:p>
        </p:txBody>
      </p:sp>
      <p:pic>
        <p:nvPicPr>
          <p:cNvPr id="31" name="Picture Placeholder 36" descr="Megaphone icon">
            <a:extLst>
              <a:ext uri="{FF2B5EF4-FFF2-40B4-BE49-F238E27FC236}">
                <a16:creationId xmlns:a16="http://schemas.microsoft.com/office/drawing/2014/main" id="{2D98953E-DE26-4519-B3D0-9DC6DD74EEE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4769713" y="3594688"/>
            <a:ext cx="621792" cy="62179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D8ACCB66-18E4-41D7-8FFF-30D2869B2F6E}"/>
              </a:ext>
            </a:extLst>
          </p:cNvPr>
          <p:cNvSpPr txBox="1">
            <a:spLocks/>
          </p:cNvSpPr>
          <p:nvPr/>
        </p:nvSpPr>
        <p:spPr>
          <a:xfrm>
            <a:off x="4270609" y="4389075"/>
            <a:ext cx="1620000" cy="25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Footlight MT Light" panose="0204060206030A020304" pitchFamily="18" charset="0"/>
              </a:rPr>
              <a:t>Reliability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7D5B0261-0682-44C8-AB96-AC5E413B0111}"/>
              </a:ext>
            </a:extLst>
          </p:cNvPr>
          <p:cNvSpPr txBox="1">
            <a:spLocks/>
          </p:cNvSpPr>
          <p:nvPr/>
        </p:nvSpPr>
        <p:spPr>
          <a:xfrm>
            <a:off x="3772633" y="4905394"/>
            <a:ext cx="2615953" cy="4343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Footlight MT Light" panose="0204060206030A020304" pitchFamily="18" charset="0"/>
              </a:rPr>
              <a:t>Reliable source of health report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Footlight MT Light" panose="0204060206030A020304" pitchFamily="18" charset="0"/>
              </a:rPr>
              <a:t>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Footlight MT Light" panose="0204060206030A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88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553967" y="732865"/>
            <a:ext cx="9144000" cy="46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2800" dirty="0">
                <a:solidFill>
                  <a:srgbClr val="39C0BA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H</a:t>
            </a:r>
            <a:r>
              <a:rPr lang="en-IN" sz="2800" dirty="0">
                <a:solidFill>
                  <a:srgbClr val="39C0BA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OW DOES IT WORK?</a:t>
            </a:r>
            <a:endParaRPr sz="2800" dirty="0">
              <a:solidFill>
                <a:srgbClr val="39C0BA"/>
              </a:solidFill>
              <a:latin typeface="Footlight MT Light" panose="0204060206030A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553967" y="1544096"/>
            <a:ext cx="9489854" cy="496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507987">
              <a:spcBef>
                <a:spcPts val="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Relax is a software that helps hospitals or equipped persons collect and analyze data related to sleep disorders</a:t>
            </a:r>
          </a:p>
          <a:p>
            <a:pPr indent="-507987">
              <a:spcBef>
                <a:spcPts val="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Collect polysomnography data during sleep such as ECG, EEG, EMG (13 such signals) </a:t>
            </a:r>
          </a:p>
          <a:p>
            <a:pPr indent="-507987">
              <a:spcBef>
                <a:spcPts val="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Classify as a person having sleep disorder or not based on the number of sleep arousals they have</a:t>
            </a:r>
          </a:p>
          <a:p>
            <a:pPr indent="-507987">
              <a:spcBef>
                <a:spcPts val="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If yes, which kind of sleep disorder can be told by the pattern observed – is it apnea related or non-apnea related?</a:t>
            </a:r>
          </a:p>
          <a:p>
            <a:pPr indent="-507987">
              <a:spcBef>
                <a:spcPts val="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Give it as a report so the hospitals can give effective treatment accordingly.</a:t>
            </a:r>
          </a:p>
          <a:p>
            <a:pPr indent="-507987">
              <a:spcBef>
                <a:spcPts val="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The backend of our app uses Deep Neural Network to process the data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8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239812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553967" y="732865"/>
            <a:ext cx="9144000" cy="46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2800" dirty="0">
                <a:solidFill>
                  <a:srgbClr val="39C0BA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T</a:t>
            </a:r>
            <a:r>
              <a:rPr lang="en-IN" sz="2800" dirty="0">
                <a:solidFill>
                  <a:srgbClr val="39C0BA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H</a:t>
            </a:r>
            <a:r>
              <a:rPr lang="en-IN" sz="2800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E STORY SO FAR AND THE FUTURE</a:t>
            </a:r>
            <a:endParaRPr sz="2800" dirty="0">
              <a:solidFill>
                <a:srgbClr val="39C0BA"/>
              </a:solidFill>
              <a:latin typeface="Footlight MT Light" panose="0204060206030A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553967" y="1544096"/>
            <a:ext cx="9144000" cy="496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507987">
              <a:spcBef>
                <a:spcPts val="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We have collected polysomnographic data of 900 patients and classified them as arousal and non-arousal using Deep Neural Networks.</a:t>
            </a:r>
          </a:p>
          <a:p>
            <a:pPr indent="-507987">
              <a:spcBef>
                <a:spcPts val="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We are getting an accuracy of 75% which is really good at this stage of development in this field</a:t>
            </a:r>
          </a:p>
          <a:p>
            <a:pPr indent="-507987">
              <a:spcBef>
                <a:spcPts val="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With enough funding, we will be able to: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Gain more computational resources and hence run the diagnosis for multiple people at the same time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Location scalability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Rope in more data analysts to operate the software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9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73709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28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31B0C1"/>
      </a:accent1>
      <a:accent2>
        <a:srgbClr val="CB488B"/>
      </a:accent2>
      <a:accent3>
        <a:srgbClr val="BC9230"/>
      </a:accent3>
      <a:accent4>
        <a:srgbClr val="126974"/>
      </a:accent4>
      <a:accent5>
        <a:srgbClr val="C13131"/>
      </a:accent5>
      <a:accent6>
        <a:srgbClr val="8E8016"/>
      </a:accent6>
      <a:hlink>
        <a:srgbClr val="31B0C1"/>
      </a:hlink>
      <a:folHlink>
        <a:srgbClr val="31B0C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652269_Healthcare pitch deck_RVA_v5" id="{131D69DF-5A4C-4D7D-9CA6-F5F98F0CBF64}" vid="{02C95288-9555-411A-9D92-BD9F03F3A2C3}"/>
    </a:ext>
  </a:extLst>
</a:theme>
</file>

<file path=ppt/theme/theme3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23188392_Professional services pitch deck_SL_V1.potx" id="{A16A60D7-542B-43C6-BB27-7BA8168B4019}" vid="{8C6CFC53-4DED-4518-8264-5814B6A3711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765</Words>
  <Application>Microsoft Office PowerPoint</Application>
  <PresentationFormat>Widescreen</PresentationFormat>
  <Paragraphs>95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32" baseType="lpstr">
      <vt:lpstr>Arial</vt:lpstr>
      <vt:lpstr>Arial </vt:lpstr>
      <vt:lpstr>Calibri</vt:lpstr>
      <vt:lpstr>Calibri Light</vt:lpstr>
      <vt:lpstr>Corbel</vt:lpstr>
      <vt:lpstr>Felix Titling</vt:lpstr>
      <vt:lpstr>Footlight MT Light</vt:lpstr>
      <vt:lpstr>Gill Sans MT</vt:lpstr>
      <vt:lpstr>Lato</vt:lpstr>
      <vt:lpstr>Quicksand</vt:lpstr>
      <vt:lpstr>Roboto Medium</vt:lpstr>
      <vt:lpstr>Roboto Thin</vt:lpstr>
      <vt:lpstr>Source Sans Pro</vt:lpstr>
      <vt:lpstr>Times New Roman</vt:lpstr>
      <vt:lpstr>Wingdings</vt:lpstr>
      <vt:lpstr>Office Theme</vt:lpstr>
      <vt:lpstr>1_Office Theme</vt:lpstr>
      <vt:lpstr>3_Office Theme</vt:lpstr>
      <vt:lpstr>Eleanor template</vt:lpstr>
      <vt:lpstr>4_Office Theme</vt:lpstr>
      <vt:lpstr>PowerPoint Presentation</vt:lpstr>
      <vt:lpstr>THE  COMPANY</vt:lpstr>
      <vt:lpstr>PowerPoint Presentation</vt:lpstr>
      <vt:lpstr>OUR  SERVICES</vt:lpstr>
      <vt:lpstr>PowerPoint Presentation</vt:lpstr>
      <vt:lpstr>PowerPoint Presentation</vt:lpstr>
      <vt:lpstr>PowerPoint Presentation</vt:lpstr>
      <vt:lpstr>HOW DOES IT WORK?</vt:lpstr>
      <vt:lpstr>THE STORY SO FAR AND THE FUTURE</vt:lpstr>
      <vt:lpstr>PowerPoint Presentation</vt:lpstr>
      <vt:lpstr>DEMO – How the app works</vt:lpstr>
      <vt:lpstr>If you have any questions or suggestions, do leave them in the comment section below.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Harini S</dc:creator>
  <cp:lastModifiedBy>Harini S</cp:lastModifiedBy>
  <cp:revision>54</cp:revision>
  <dcterms:created xsi:type="dcterms:W3CDTF">2019-09-21T14:17:21Z</dcterms:created>
  <dcterms:modified xsi:type="dcterms:W3CDTF">2019-09-22T08:08:47Z</dcterms:modified>
</cp:coreProperties>
</file>