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69" r:id="rId4"/>
    <p:sldId id="270" r:id="rId6"/>
    <p:sldId id="271" r:id="rId7"/>
    <p:sldId id="272" r:id="rId8"/>
    <p:sldId id="257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4" r:id="rId18"/>
    <p:sldId id="275" r:id="rId19"/>
    <p:sldId id="267" r:id="rId2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78150" y="374650"/>
            <a:ext cx="58197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 i="1"/>
              <a:t>JDBC CONNECTION IN PG ADMIN </a:t>
            </a:r>
            <a:endParaRPr lang="en-IN" altLang="en-US" sz="3200" b="1" i="1"/>
          </a:p>
        </p:txBody>
      </p:sp>
      <p:sp>
        <p:nvSpPr>
          <p:cNvPr id="5" name="Text Box 4"/>
          <p:cNvSpPr txBox="1"/>
          <p:nvPr/>
        </p:nvSpPr>
        <p:spPr>
          <a:xfrm>
            <a:off x="349250" y="1666240"/>
            <a:ext cx="2991485" cy="2655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800"/>
              <a:t>The main </a:t>
            </a:r>
            <a:r>
              <a:rPr lang="en-IN" altLang="en-US" sz="2800" b="1" u="sng">
                <a:solidFill>
                  <a:srgbClr val="FF0000"/>
                </a:solidFill>
              </a:rPr>
              <a:t>PGADMIN </a:t>
            </a:r>
            <a:r>
              <a:rPr lang="en-IN" altLang="en-US" sz="2800"/>
              <a:t>Page will be opened after that we need to connect to </a:t>
            </a:r>
            <a:r>
              <a:rPr lang="en-IN" altLang="en-US" sz="2800" b="1" u="sng">
                <a:solidFill>
                  <a:srgbClr val="FF0000"/>
                </a:solidFill>
              </a:rPr>
              <a:t>server</a:t>
            </a:r>
            <a:r>
              <a:rPr lang="en-IN" altLang="en-US" sz="2800"/>
              <a:t>.</a:t>
            </a:r>
            <a:endParaRPr lang="en-IN" alt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1247140"/>
            <a:ext cx="7191375" cy="4867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707005" y="2487930"/>
            <a:ext cx="1613535" cy="179705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2295" y="834390"/>
            <a:ext cx="5975350" cy="502031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123690" y="1913890"/>
            <a:ext cx="1724660" cy="57531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121410" y="1689735"/>
            <a:ext cx="3759200" cy="180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Here we have to write your own </a:t>
            </a:r>
            <a:r>
              <a:rPr lang="en-IN" altLang="en-US" sz="2800" b="1" u="sng">
                <a:solidFill>
                  <a:srgbClr val="FF0000"/>
                </a:solidFill>
              </a:rPr>
              <a:t>Project name </a:t>
            </a:r>
            <a:r>
              <a:rPr lang="en-IN" altLang="en-US" sz="2800"/>
              <a:t>and then click on finish </a:t>
            </a:r>
            <a:endParaRPr lang="en-I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161925"/>
            <a:ext cx="8020050" cy="65341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062720" y="1365885"/>
            <a:ext cx="2693670" cy="3935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Now left-click on created project then choose </a:t>
            </a:r>
            <a:r>
              <a:rPr lang="en-IN" altLang="en-US" sz="2800" b="1" u="sng">
                <a:solidFill>
                  <a:srgbClr val="FF0000"/>
                </a:solidFill>
              </a:rPr>
              <a:t>new </a:t>
            </a:r>
            <a:r>
              <a:rPr lang="en-IN" altLang="en-US" sz="2800"/>
              <a:t>and then choose to create a </a:t>
            </a:r>
            <a:r>
              <a:rPr lang="en-IN" altLang="en-US" sz="2800" b="1" u="sng">
                <a:solidFill>
                  <a:srgbClr val="FF0000"/>
                </a:solidFill>
              </a:rPr>
              <a:t>class </a:t>
            </a:r>
            <a:r>
              <a:rPr lang="en-IN" altLang="en-US" sz="2800"/>
              <a:t>for your Java Program</a:t>
            </a:r>
            <a:endParaRPr lang="en-I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5185" y="489585"/>
            <a:ext cx="4972050" cy="59340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46735" y="1255395"/>
            <a:ext cx="3465195" cy="2655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Here we give the </a:t>
            </a:r>
            <a:r>
              <a:rPr lang="en-IN" altLang="en-US" sz="2800" b="1" u="sng">
                <a:solidFill>
                  <a:srgbClr val="FF0000"/>
                </a:solidFill>
              </a:rPr>
              <a:t>Package </a:t>
            </a:r>
            <a:r>
              <a:rPr lang="en-IN" altLang="en-US" sz="2800"/>
              <a:t>and also Class </a:t>
            </a:r>
            <a:r>
              <a:rPr lang="en-IN" altLang="en-US" sz="2800" b="1" u="sng">
                <a:solidFill>
                  <a:srgbClr val="FF0000"/>
                </a:solidFill>
              </a:rPr>
              <a:t>Name </a:t>
            </a:r>
            <a:r>
              <a:rPr lang="en-IN" altLang="en-US" sz="2800"/>
              <a:t>of your own then we can create our own Java Project </a:t>
            </a:r>
            <a:endParaRPr lang="en-IN" altLang="en-US" sz="28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11930" y="1913890"/>
            <a:ext cx="1836420" cy="69215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067810" y="2686050"/>
            <a:ext cx="1857375" cy="6858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883920" y="4704715"/>
            <a:ext cx="360616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IN" altLang="en-US"/>
              <a:t>Class name  starting should always be capital.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altLang="en-US"/>
              <a:t>It is always a best practice to give a Package name for the created class.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78460" y="4384675"/>
            <a:ext cx="1332865" cy="42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US" sz="2150" b="1">
                <a:solidFill>
                  <a:srgbClr val="FF0000"/>
                </a:solidFill>
              </a:rPr>
              <a:t>Note:</a:t>
            </a:r>
            <a:endParaRPr lang="en-I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915" y="313055"/>
            <a:ext cx="7277100" cy="60629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726170" y="1702435"/>
            <a:ext cx="2861945" cy="2655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A Class has been created with class name and with a package of your own</a:t>
            </a:r>
            <a:endParaRPr lang="en-I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166485" y="2322195"/>
            <a:ext cx="786955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/>
              <a:t>Now we need to add </a:t>
            </a:r>
            <a:r>
              <a:rPr lang="en-IN" altLang="en-US" sz="2400" b="1" u="sng">
                <a:solidFill>
                  <a:srgbClr val="FF0000"/>
                </a:solidFill>
              </a:rPr>
              <a:t>postgesql</a:t>
            </a:r>
            <a:endParaRPr lang="en-IN" altLang="en-US" sz="2400" b="1" u="sng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2400"/>
              <a:t>   in our running project . </a:t>
            </a:r>
            <a:endParaRPr lang="en-IN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75565"/>
            <a:ext cx="5484495" cy="6517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" y="210185"/>
            <a:ext cx="5502910" cy="3294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3594100"/>
            <a:ext cx="5235575" cy="30530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588885" y="2036445"/>
            <a:ext cx="412686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/>
              <a:t>Now we need to choose the directory from the files and select </a:t>
            </a:r>
            <a:r>
              <a:rPr lang="en-IN" altLang="en-US" sz="2400" b="1" u="sng">
                <a:solidFill>
                  <a:srgbClr val="FF0000"/>
                </a:solidFill>
              </a:rPr>
              <a:t>pg_jar </a:t>
            </a:r>
            <a:r>
              <a:rPr lang="en-IN" altLang="en-US" sz="2400"/>
              <a:t>and choose </a:t>
            </a:r>
            <a:r>
              <a:rPr lang="en-IN" altLang="en-US" sz="2400" b="1" u="sng">
                <a:solidFill>
                  <a:srgbClr val="FF0000"/>
                </a:solidFill>
              </a:rPr>
              <a:t>postgesql </a:t>
            </a:r>
            <a:r>
              <a:rPr lang="en-IN" altLang="en-US" sz="2400"/>
              <a:t>from it </a:t>
            </a:r>
            <a:endParaRPr lang="en-IN" altLang="en-US" sz="240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9050" y="1983105"/>
            <a:ext cx="1452880" cy="198755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412490" y="4752975"/>
            <a:ext cx="1032510" cy="393065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735" y="1320165"/>
            <a:ext cx="4152900" cy="40386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883150" y="1878965"/>
            <a:ext cx="3221990" cy="10795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235585" y="1654175"/>
            <a:ext cx="378650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/>
              <a:t>Now write the code and</a:t>
            </a:r>
            <a:endParaRPr lang="en-IN" alt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b="1" u="sng">
                <a:solidFill>
                  <a:srgbClr val="FF0000"/>
                </a:solidFill>
              </a:rPr>
              <a:t>run </a:t>
            </a:r>
            <a:r>
              <a:rPr lang="en-IN" altLang="en-US" sz="2400"/>
              <a:t>the program in eclipse</a:t>
            </a:r>
            <a:endParaRPr lang="en-I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049385" y="2315845"/>
            <a:ext cx="2764155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After clicking on run button we can see our Output in the </a:t>
            </a:r>
            <a:r>
              <a:rPr lang="en-IN" altLang="en-US" sz="2800" b="1" u="sng">
                <a:solidFill>
                  <a:srgbClr val="FF0000"/>
                </a:solidFill>
              </a:rPr>
              <a:t>Console </a:t>
            </a:r>
            <a:r>
              <a:rPr lang="en-IN" altLang="en-US" sz="2800"/>
              <a:t>Area</a:t>
            </a:r>
            <a:endParaRPr lang="en-IN" alt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484505"/>
            <a:ext cx="7028180" cy="56864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916805" y="4417695"/>
            <a:ext cx="4132580" cy="87376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6200" y="422910"/>
            <a:ext cx="59512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000"/>
              <a:t>We create the server with a name and save it </a:t>
            </a:r>
            <a:endParaRPr lang="en-IN" alt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1014730"/>
            <a:ext cx="4885690" cy="5361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65" y="1039495"/>
            <a:ext cx="4895215" cy="53333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27420" y="311150"/>
            <a:ext cx="5944235" cy="7035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000"/>
              <a:t>Now add host address and add password to it which </a:t>
            </a:r>
            <a:endParaRPr lang="en-IN" altLang="en-US" sz="2000"/>
          </a:p>
          <a:p>
            <a:pPr indent="0">
              <a:buFont typeface="Wingdings" panose="05000000000000000000" charset="0"/>
              <a:buNone/>
            </a:pPr>
            <a:r>
              <a:rPr lang="en-IN" altLang="en-US" sz="2000"/>
              <a:t>      is shared with you</a:t>
            </a:r>
            <a:endParaRPr lang="en-I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7005" y="18415"/>
            <a:ext cx="3209925" cy="6567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255" y="53340"/>
            <a:ext cx="4157980" cy="653288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907415" y="510540"/>
            <a:ext cx="1799590" cy="41275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07415" y="1057275"/>
            <a:ext cx="2006600" cy="8382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346200" y="2357120"/>
            <a:ext cx="2092325" cy="18415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51660" y="4269740"/>
            <a:ext cx="1880235" cy="70485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182485" y="2239010"/>
            <a:ext cx="1727835" cy="52705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435215" y="4806950"/>
            <a:ext cx="1644650" cy="3810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629920" y="34734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1</a:t>
            </a:r>
            <a:endParaRPr lang="en-IN" alt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601980" y="869315"/>
            <a:ext cx="33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2</a:t>
            </a:r>
            <a:endParaRPr lang="en-IN" alt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1009015" y="2136140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3</a:t>
            </a:r>
            <a:endParaRPr lang="en-IN" alt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1514475" y="407479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4</a:t>
            </a:r>
            <a:endParaRPr lang="en-IN" alt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6845300" y="2035175"/>
            <a:ext cx="3371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/>
              <a:t>5</a:t>
            </a:r>
            <a:endParaRPr lang="en-IN" altLang="en-US" sz="2400"/>
          </a:p>
        </p:txBody>
      </p:sp>
      <p:sp>
        <p:nvSpPr>
          <p:cNvPr id="15" name="Text Box 14"/>
          <p:cNvSpPr txBox="1"/>
          <p:nvPr/>
        </p:nvSpPr>
        <p:spPr>
          <a:xfrm>
            <a:off x="7013575" y="4596130"/>
            <a:ext cx="421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6</a:t>
            </a:r>
            <a:endParaRPr lang="en-IN" altLang="en-US" sz="2400"/>
          </a:p>
        </p:txBody>
      </p:sp>
      <p:sp>
        <p:nvSpPr>
          <p:cNvPr id="16" name="Text Box 15"/>
          <p:cNvSpPr txBox="1"/>
          <p:nvPr/>
        </p:nvSpPr>
        <p:spPr>
          <a:xfrm>
            <a:off x="2145665" y="6125845"/>
            <a:ext cx="8416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 b="1">
                <a:solidFill>
                  <a:schemeClr val="tx1"/>
                </a:solidFill>
              </a:rPr>
              <a:t>Follow these steps to create table</a:t>
            </a:r>
            <a:endParaRPr lang="en-IN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750935" y="1608455"/>
            <a:ext cx="2626995" cy="16192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2800"/>
              <a:t> </a:t>
            </a:r>
            <a:r>
              <a:rPr lang="en-IN" altLang="en-US" sz="2400"/>
              <a:t>Click on </a:t>
            </a:r>
            <a:r>
              <a:rPr lang="en-IN" altLang="en-US" sz="2400" b="1" u="sng">
                <a:solidFill>
                  <a:srgbClr val="FF0000"/>
                </a:solidFill>
              </a:rPr>
              <a:t>Tools </a:t>
            </a:r>
            <a:endParaRPr lang="en-IN" altLang="en-US" sz="2400" b="1" u="sng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sz="2400"/>
              <a:t>  and then</a:t>
            </a:r>
            <a:endParaRPr lang="en-IN" altLang="en-US" sz="2400"/>
          </a:p>
          <a:p>
            <a:pPr indent="0">
              <a:buFont typeface="Wingdings" panose="05000000000000000000" charset="0"/>
              <a:buNone/>
            </a:pPr>
            <a:r>
              <a:rPr lang="en-IN" altLang="en-US" sz="2400"/>
              <a:t> select </a:t>
            </a:r>
            <a:r>
              <a:rPr lang="en-IN" altLang="en-US" sz="2400" b="1" u="sng">
                <a:solidFill>
                  <a:srgbClr val="FF0000"/>
                </a:solidFill>
              </a:rPr>
              <a:t>Query tool</a:t>
            </a:r>
            <a:r>
              <a:rPr lang="en-IN" altLang="en-US" sz="2400"/>
              <a:t> </a:t>
            </a:r>
            <a:endParaRPr lang="en-IN" altLang="en-US" sz="2400"/>
          </a:p>
          <a:p>
            <a:pPr indent="0">
              <a:buFont typeface="Wingdings" panose="05000000000000000000" charset="0"/>
              <a:buNone/>
            </a:pPr>
            <a:r>
              <a:rPr lang="en-IN" altLang="en-US" sz="2400"/>
              <a:t>to write the queries</a:t>
            </a:r>
            <a:endParaRPr lang="en-IN" alt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679450"/>
            <a:ext cx="7442200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579120"/>
            <a:ext cx="7675245" cy="54190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677275" y="1744345"/>
            <a:ext cx="3019425" cy="19234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/>
              <a:t>Now in </a:t>
            </a:r>
            <a:r>
              <a:rPr lang="en-IN" altLang="en-US" sz="2400" b="1" u="sng">
                <a:solidFill>
                  <a:srgbClr val="FF0000"/>
                </a:solidFill>
              </a:rPr>
              <a:t>Query tool</a:t>
            </a:r>
            <a:r>
              <a:rPr lang="en-IN" altLang="en-US" sz="2400"/>
              <a:t> </a:t>
            </a:r>
            <a:endParaRPr lang="en-IN" altLang="en-US" sz="2400"/>
          </a:p>
          <a:p>
            <a:pPr indent="0">
              <a:buFont typeface="Wingdings" panose="05000000000000000000" charset="0"/>
              <a:buNone/>
            </a:pPr>
            <a:r>
              <a:rPr lang="en-IN" altLang="en-US" sz="2400"/>
              <a:t>create table and write</a:t>
            </a:r>
            <a:endParaRPr lang="en-IN" altLang="en-US" sz="2400"/>
          </a:p>
          <a:p>
            <a:pPr indent="0">
              <a:buFont typeface="Wingdings" panose="05000000000000000000" charset="0"/>
              <a:buNone/>
            </a:pPr>
            <a:r>
              <a:rPr lang="en-IN" altLang="en-US" sz="2400"/>
              <a:t>the required fields of it</a:t>
            </a:r>
            <a:endParaRPr lang="en-IN" altLang="en-US" sz="2400"/>
          </a:p>
          <a:p>
            <a:pPr indent="0">
              <a:buFont typeface="Wingdings" panose="05000000000000000000" charset="0"/>
              <a:buNone/>
            </a:pPr>
            <a:r>
              <a:rPr lang="en-IN" altLang="en-US" sz="2400"/>
              <a:t>and then </a:t>
            </a:r>
            <a:r>
              <a:rPr lang="en-IN" altLang="en-US" sz="2400" b="1" u="sng">
                <a:solidFill>
                  <a:srgbClr val="FF0000"/>
                </a:solidFill>
              </a:rPr>
              <a:t>execute </a:t>
            </a:r>
            <a:r>
              <a:rPr lang="en-IN" altLang="en-US" sz="2400"/>
              <a:t>the</a:t>
            </a:r>
            <a:endParaRPr lang="en-IN" altLang="en-US" sz="2400"/>
          </a:p>
          <a:p>
            <a:pPr indent="0">
              <a:buFont typeface="Wingdings" panose="05000000000000000000" charset="0"/>
              <a:buNone/>
            </a:pPr>
            <a:r>
              <a:rPr lang="en-IN" altLang="en-US" sz="2400"/>
              <a:t> query</a:t>
            </a:r>
            <a:endParaRPr lang="en-IN" altLang="en-US" sz="24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275070" y="1744345"/>
            <a:ext cx="2054860" cy="3232785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8239760" y="4977130"/>
            <a:ext cx="2960370" cy="7035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000"/>
              <a:t>By selecting this we can</a:t>
            </a:r>
            <a:endParaRPr lang="en-IN" altLang="en-US" sz="2000"/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000"/>
              <a:t>execute the written query </a:t>
            </a:r>
            <a:endParaRPr lang="en-I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1584325"/>
            <a:ext cx="7421880" cy="429387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8488045" y="1253490"/>
            <a:ext cx="3296920" cy="478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After opening the Eclipse we will get the workspace dialog box then we should create an empty directory in </a:t>
            </a:r>
            <a:r>
              <a:rPr lang="en-IN" altLang="en-US" sz="2800" b="1" u="sng">
                <a:solidFill>
                  <a:srgbClr val="FF0000"/>
                </a:solidFill>
              </a:rPr>
              <a:t>Local Disk</a:t>
            </a:r>
            <a:r>
              <a:rPr lang="en-IN" altLang="en-US" sz="2800">
                <a:solidFill>
                  <a:schemeClr val="tx1"/>
                </a:solidFill>
              </a:rPr>
              <a:t>(respective drive) then  we should click on launch</a:t>
            </a:r>
            <a:endParaRPr lang="en-IN" altLang="en-US" sz="2800" b="1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762000"/>
            <a:ext cx="6898005" cy="51650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178800" y="1645920"/>
            <a:ext cx="3325495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A welcome page will appears to create of our own projects based on our configuration</a:t>
            </a:r>
            <a:endParaRPr lang="en-I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805" y="1100455"/>
            <a:ext cx="8029575" cy="46577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907540" y="1772920"/>
            <a:ext cx="1724660" cy="57531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90220" y="1100455"/>
            <a:ext cx="1866265" cy="2655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IN" altLang="en-US" sz="2800"/>
              <a:t>Click on the </a:t>
            </a:r>
            <a:r>
              <a:rPr lang="en-IN" altLang="en-US" sz="2800" b="1" u="sng">
                <a:solidFill>
                  <a:srgbClr val="FF0000"/>
                </a:solidFill>
              </a:rPr>
              <a:t>New </a:t>
            </a:r>
            <a:r>
              <a:rPr lang="en-IN" altLang="en-US" sz="2800"/>
              <a:t>we can create our own Java Project </a:t>
            </a:r>
            <a:endParaRPr lang="en-I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9285" y="359410"/>
            <a:ext cx="7324725" cy="633603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320540" y="2881630"/>
            <a:ext cx="1724660" cy="575310"/>
          </a:xfrm>
          <a:prstGeom prst="straightConnector1">
            <a:avLst/>
          </a:prstGeom>
          <a:ln w="28575" cap="rnd" cmpd="sng">
            <a:solidFill>
              <a:srgbClr val="FF0000"/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332230" y="2595245"/>
            <a:ext cx="3359150" cy="2228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800"/>
              <a:t>Choose the </a:t>
            </a:r>
            <a:r>
              <a:rPr lang="en-IN" altLang="en-US" sz="2800" b="1" u="sng">
                <a:solidFill>
                  <a:srgbClr val="FF0000"/>
                </a:solidFill>
              </a:rPr>
              <a:t>Java Project</a:t>
            </a:r>
            <a:r>
              <a:rPr lang="en-IN" altLang="en-US" sz="2800"/>
              <a:t> in the dialog box which will help to create a new Java Project </a:t>
            </a:r>
            <a:endParaRPr lang="en-I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WPS Presentation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Wingdings</vt:lpstr>
      <vt:lpstr>Calibri</vt:lpstr>
      <vt:lpstr>Microsoft YaHei</vt:lpstr>
      <vt:lpstr>Calibri Light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sravani.s</dc:creator>
  <cp:lastModifiedBy>sravani.s</cp:lastModifiedBy>
  <cp:revision>6</cp:revision>
  <dcterms:created xsi:type="dcterms:W3CDTF">2022-10-17T09:29:00Z</dcterms:created>
  <dcterms:modified xsi:type="dcterms:W3CDTF">2022-10-20T08:59:29Z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