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0358711-4D08-4506-A4A1-E9A9E1B94375}" type="datetimeFigureOut">
              <a:rPr lang="en-US" smtClean="0"/>
              <a:t>12/7/2021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1CD72F-2C80-4FBC-9C9C-A4D5822E6DF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1CD72F-2C80-4FBC-9C9C-A4D5822E6DFC}"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41CD72F-2C80-4FBC-9C9C-A4D5822E6DFC}" type="datetimeFigureOut">
              <a:rPr lang="en-US" smtClean="0"/>
              <a:t>12/7/2021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41CD72F-2C80-4FBC-9C9C-A4D5822E6DFC}" type="datetimeFigureOut">
              <a:rPr lang="en-US" smtClean="0"/>
              <a:t>12/7/2021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52EFE8B-080A-41E9-9E8A-15D9FE7D719B}"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41CD72F-2C80-4FBC-9C9C-A4D5822E6DFC}" type="datetimeFigureOut">
              <a:rPr lang="en-US" smtClean="0"/>
              <a:t>12/7/2021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41CD72F-2C80-4FBC-9C9C-A4D5822E6DFC}" type="datetimeFigureOut">
              <a:rPr lang="en-US" smtClean="0"/>
              <a:t>12/7/2021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52EFE8B-080A-41E9-9E8A-15D9FE7D71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1CD72F-2C80-4FBC-9C9C-A4D5822E6DFC}"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41CD72F-2C80-4FBC-9C9C-A4D5822E6DFC}" type="datetimeFigureOut">
              <a:rPr lang="en-US" smtClean="0"/>
              <a:t>12/7/2021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52EFE8B-080A-41E9-9E8A-15D9FE7D71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41CD72F-2C80-4FBC-9C9C-A4D5822E6DFC}" type="datetimeFigureOut">
              <a:rPr lang="en-US" smtClean="0"/>
              <a:t>12/7/2021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52EFE8B-080A-41E9-9E8A-15D9FE7D71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41CD72F-2C80-4FBC-9C9C-A4D5822E6DFC}" type="datetimeFigureOut">
              <a:rPr lang="en-US" smtClean="0"/>
              <a:t>12/7/2021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52EFE8B-080A-41E9-9E8A-15D9FE7D71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41CD72F-2C80-4FBC-9C9C-A4D5822E6DFC}" type="datetimeFigureOut">
              <a:rPr lang="en-US" smtClean="0"/>
              <a:t>12/7/2021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52EFE8B-080A-41E9-9E8A-15D9FE7D71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ransition>
    <p:fade thruBlk="1"/>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81000"/>
            <a:ext cx="9144000" cy="707886"/>
          </a:xfrm>
          <a:prstGeom prst="rect">
            <a:avLst/>
          </a:prstGeom>
          <a:noFill/>
        </p:spPr>
        <p:txBody>
          <a:bodyPr wrap="square" rtlCol="0">
            <a:spAutoFit/>
          </a:bodyPr>
          <a:lstStyle/>
          <a:p>
            <a:pPr algn="ctr"/>
            <a:r>
              <a:rPr lang="en-US" sz="4000" dirty="0" smtClean="0">
                <a:solidFill>
                  <a:schemeClr val="accent5">
                    <a:lumMod val="40000"/>
                    <a:lumOff val="60000"/>
                  </a:schemeClr>
                </a:solidFill>
                <a:latin typeface="Segoe UI Black" pitchFamily="34" charset="0"/>
                <a:ea typeface="Segoe UI Black" pitchFamily="34" charset="0"/>
              </a:rPr>
              <a:t>EVOLUATION  OF  COPMUTER</a:t>
            </a:r>
            <a:endParaRPr lang="en-US" sz="4000" dirty="0">
              <a:solidFill>
                <a:schemeClr val="accent5">
                  <a:lumMod val="40000"/>
                  <a:lumOff val="60000"/>
                </a:schemeClr>
              </a:solidFill>
              <a:latin typeface="Segoe UI Black" pitchFamily="34" charset="0"/>
              <a:ea typeface="Segoe UI Black" pitchFamily="34" charset="0"/>
            </a:endParaRPr>
          </a:p>
        </p:txBody>
      </p:sp>
      <p:sp>
        <p:nvSpPr>
          <p:cNvPr id="6" name="TextBox 5"/>
          <p:cNvSpPr txBox="1"/>
          <p:nvPr/>
        </p:nvSpPr>
        <p:spPr>
          <a:xfrm>
            <a:off x="228600" y="1447800"/>
            <a:ext cx="8915400" cy="4401205"/>
          </a:xfrm>
          <a:prstGeom prst="rect">
            <a:avLst/>
          </a:prstGeom>
          <a:noFill/>
        </p:spPr>
        <p:txBody>
          <a:bodyPr wrap="square" rtlCol="0">
            <a:spAutoFit/>
          </a:bodyPr>
          <a:lstStyle/>
          <a:p>
            <a:r>
              <a:rPr lang="en-US" sz="2800" dirty="0" smtClean="0">
                <a:latin typeface="Candara" pitchFamily="34" charset="0"/>
              </a:rPr>
              <a:t>The evolution  is often referred to in a reference to the different generation of computing devices .According to the kind of processor installed in a machine , the  development of computer can be divided in to five distinct generation . They are:</a:t>
            </a:r>
          </a:p>
          <a:p>
            <a:pPr marL="342900" indent="-342900">
              <a:buFont typeface="+mj-lt"/>
              <a:buAutoNum type="arabicPeriod"/>
            </a:pPr>
            <a:r>
              <a:rPr lang="en-US" sz="2800" dirty="0" smtClean="0">
                <a:latin typeface="Candara" pitchFamily="34" charset="0"/>
              </a:rPr>
              <a:t>First Generation Computer</a:t>
            </a:r>
          </a:p>
          <a:p>
            <a:pPr marL="342900" indent="-342900">
              <a:buFont typeface="+mj-lt"/>
              <a:buAutoNum type="arabicPeriod"/>
            </a:pPr>
            <a:r>
              <a:rPr lang="en-US" sz="2800" dirty="0" smtClean="0">
                <a:latin typeface="Candara" pitchFamily="34" charset="0"/>
              </a:rPr>
              <a:t>Second </a:t>
            </a:r>
            <a:r>
              <a:rPr lang="en-US" sz="2800" dirty="0" smtClean="0">
                <a:latin typeface="Candara" pitchFamily="34" charset="0"/>
              </a:rPr>
              <a:t>Generation Computer</a:t>
            </a:r>
            <a:endParaRPr lang="en-US" sz="2800" dirty="0" smtClean="0">
              <a:latin typeface="Candara" pitchFamily="34" charset="0"/>
            </a:endParaRPr>
          </a:p>
          <a:p>
            <a:pPr marL="342900" indent="-342900">
              <a:buFont typeface="+mj-lt"/>
              <a:buAutoNum type="arabicPeriod"/>
            </a:pPr>
            <a:r>
              <a:rPr lang="en-US" sz="2800" dirty="0" smtClean="0">
                <a:latin typeface="Candara" pitchFamily="34" charset="0"/>
              </a:rPr>
              <a:t>Third </a:t>
            </a:r>
            <a:r>
              <a:rPr lang="en-US" sz="2800" dirty="0" smtClean="0">
                <a:latin typeface="Candara" pitchFamily="34" charset="0"/>
              </a:rPr>
              <a:t>Generation Computer</a:t>
            </a:r>
            <a:endParaRPr lang="en-US" sz="2800" dirty="0" smtClean="0">
              <a:latin typeface="Candara" pitchFamily="34" charset="0"/>
            </a:endParaRPr>
          </a:p>
          <a:p>
            <a:pPr marL="342900" indent="-342900">
              <a:buFont typeface="+mj-lt"/>
              <a:buAutoNum type="arabicPeriod"/>
            </a:pPr>
            <a:r>
              <a:rPr lang="en-US" sz="2800" dirty="0" smtClean="0">
                <a:latin typeface="Candara" pitchFamily="34" charset="0"/>
              </a:rPr>
              <a:t>Fourth </a:t>
            </a:r>
            <a:r>
              <a:rPr lang="en-US" sz="2800" dirty="0" smtClean="0">
                <a:latin typeface="Candara" pitchFamily="34" charset="0"/>
              </a:rPr>
              <a:t>Generation Computer</a:t>
            </a:r>
            <a:endParaRPr lang="en-US" sz="2800" dirty="0" smtClean="0">
              <a:latin typeface="Candara" pitchFamily="34" charset="0"/>
            </a:endParaRPr>
          </a:p>
          <a:p>
            <a:pPr marL="342900" indent="-342900">
              <a:buFont typeface="+mj-lt"/>
              <a:buAutoNum type="arabicPeriod"/>
            </a:pPr>
            <a:r>
              <a:rPr lang="en-US" sz="2800" dirty="0" smtClean="0">
                <a:latin typeface="Candara" pitchFamily="34" charset="0"/>
              </a:rPr>
              <a:t>Fifth </a:t>
            </a:r>
            <a:r>
              <a:rPr lang="en-US" sz="2800" dirty="0" smtClean="0">
                <a:latin typeface="Candara" pitchFamily="34" charset="0"/>
              </a:rPr>
              <a:t>Generation Computer</a:t>
            </a:r>
          </a:p>
        </p:txBody>
      </p:sp>
    </p:spTree>
    <p:extLst>
      <p:ext uri="{BB962C8B-B14F-4D97-AF65-F5344CB8AC3E}">
        <p14:creationId xmlns:p14="http://schemas.microsoft.com/office/powerpoint/2010/main" val="89732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7225"/>
            <a:ext cx="9144000" cy="584775"/>
          </a:xfrm>
          <a:prstGeom prst="rect">
            <a:avLst/>
          </a:prstGeom>
          <a:noFill/>
        </p:spPr>
        <p:txBody>
          <a:bodyPr wrap="square" rtlCol="0">
            <a:spAutoFit/>
          </a:bodyPr>
          <a:lstStyle/>
          <a:p>
            <a:pPr algn="ctr"/>
            <a:r>
              <a:rPr lang="en-US" sz="3200" dirty="0" smtClean="0">
                <a:solidFill>
                  <a:schemeClr val="accent5">
                    <a:lumMod val="40000"/>
                    <a:lumOff val="60000"/>
                  </a:schemeClr>
                </a:solidFill>
                <a:latin typeface="Segoe UI Black" pitchFamily="34" charset="0"/>
                <a:ea typeface="Segoe UI Black" pitchFamily="34" charset="0"/>
              </a:rPr>
              <a:t>First</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Generation</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Of</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Computer</a:t>
            </a:r>
            <a:endParaRPr lang="en-US" sz="3200" dirty="0">
              <a:solidFill>
                <a:schemeClr val="accent5">
                  <a:lumMod val="40000"/>
                  <a:lumOff val="60000"/>
                </a:schemeClr>
              </a:solidFill>
              <a:latin typeface="Segoe UI Black" pitchFamily="34" charset="0"/>
              <a:ea typeface="Segoe UI Black" pitchFamily="34" charset="0"/>
            </a:endParaRPr>
          </a:p>
        </p:txBody>
      </p:sp>
      <p:sp>
        <p:nvSpPr>
          <p:cNvPr id="5" name="TextBox 4"/>
          <p:cNvSpPr txBox="1"/>
          <p:nvPr/>
        </p:nvSpPr>
        <p:spPr>
          <a:xfrm>
            <a:off x="0" y="1143000"/>
            <a:ext cx="9144000" cy="4154984"/>
          </a:xfrm>
          <a:prstGeom prst="rect">
            <a:avLst/>
          </a:prstGeom>
          <a:noFill/>
        </p:spPr>
        <p:txBody>
          <a:bodyPr wrap="square" rtlCol="0">
            <a:spAutoFit/>
          </a:bodyPr>
          <a:lstStyle/>
          <a:p>
            <a:r>
              <a:rPr lang="en-US" sz="2400" dirty="0" smtClean="0">
                <a:latin typeface="Candara" pitchFamily="34" charset="0"/>
              </a:rPr>
              <a:t>This generation computers were vacuum tubes based machines . These computers used vacuum tubes for circuitry and magnetic drums for memory</a:t>
            </a:r>
          </a:p>
          <a:p>
            <a:r>
              <a:rPr lang="en-US" sz="2400" dirty="0" smtClean="0">
                <a:latin typeface="Candara" pitchFamily="34" charset="0"/>
              </a:rPr>
              <a:t>The main characteristics of First Generation Computer:</a:t>
            </a:r>
          </a:p>
          <a:p>
            <a:pPr marL="342900" indent="-342900">
              <a:buFont typeface="Arial" pitchFamily="34" charset="0"/>
              <a:buChar char="•"/>
            </a:pPr>
            <a:r>
              <a:rPr lang="en-US" sz="2400" dirty="0" smtClean="0">
                <a:latin typeface="Candara" pitchFamily="34" charset="0"/>
              </a:rPr>
              <a:t>These computer were based on the vacuum tubes .</a:t>
            </a:r>
          </a:p>
          <a:p>
            <a:pPr marL="342900" indent="-342900">
              <a:buFont typeface="Arial" pitchFamily="34" charset="0"/>
              <a:buChar char="•"/>
            </a:pPr>
            <a:r>
              <a:rPr lang="en-US" sz="2400" dirty="0" smtClean="0">
                <a:latin typeface="Candara" pitchFamily="34" charset="0"/>
              </a:rPr>
              <a:t>These computer were  very large  and required  a lot of space for installation.</a:t>
            </a:r>
          </a:p>
          <a:p>
            <a:pPr marL="342900" indent="-342900">
              <a:buFont typeface="Arial" pitchFamily="34" charset="0"/>
              <a:buChar char="•"/>
            </a:pPr>
            <a:r>
              <a:rPr lang="en-US" sz="2400" dirty="0" smtClean="0">
                <a:latin typeface="Candara" pitchFamily="34" charset="0"/>
              </a:rPr>
              <a:t>Punch card for input and printout display for output.</a:t>
            </a:r>
          </a:p>
          <a:p>
            <a:pPr marL="342900" indent="-342900">
              <a:buFont typeface="Arial" pitchFamily="34" charset="0"/>
              <a:buChar char="•"/>
            </a:pPr>
            <a:r>
              <a:rPr lang="en-US" sz="2400" dirty="0" smtClean="0">
                <a:latin typeface="Candara" pitchFamily="34" charset="0"/>
              </a:rPr>
              <a:t>No programmed operating system was used.</a:t>
            </a:r>
          </a:p>
          <a:p>
            <a:pPr marL="342900" indent="-342900">
              <a:buFont typeface="Arial" pitchFamily="34" charset="0"/>
              <a:buChar char="•"/>
            </a:pPr>
            <a:r>
              <a:rPr lang="en-US" sz="2400" dirty="0" smtClean="0">
                <a:latin typeface="Candara" pitchFamily="34" charset="0"/>
              </a:rPr>
              <a:t>They lacked in versatility . </a:t>
            </a:r>
            <a:r>
              <a:rPr lang="en-US" sz="2400" dirty="0" err="1" smtClean="0">
                <a:latin typeface="Candara" pitchFamily="34" charset="0"/>
              </a:rPr>
              <a:t>I.e</a:t>
            </a:r>
            <a:r>
              <a:rPr lang="en-US" sz="2400" dirty="0" smtClean="0">
                <a:latin typeface="Candara" pitchFamily="34" charset="0"/>
              </a:rPr>
              <a:t> only used for scientific research.</a:t>
            </a:r>
          </a:p>
          <a:p>
            <a:pPr marL="342900" indent="-342900">
              <a:buFont typeface="Arial" pitchFamily="34" charset="0"/>
              <a:buChar char="•"/>
            </a:pPr>
            <a:r>
              <a:rPr lang="en-US" sz="2400" dirty="0" smtClean="0">
                <a:latin typeface="Candara" pitchFamily="34" charset="0"/>
              </a:rPr>
              <a:t>Example: Mark I, ENIAC, EDVAC, </a:t>
            </a:r>
            <a:r>
              <a:rPr lang="en-US" sz="2400" dirty="0" err="1" smtClean="0">
                <a:latin typeface="Candara" pitchFamily="34" charset="0"/>
              </a:rPr>
              <a:t>etc</a:t>
            </a:r>
            <a:r>
              <a:rPr lang="en-US" sz="2400" dirty="0" smtClean="0">
                <a:latin typeface="Candara" pitchFamily="34" charset="0"/>
              </a:rPr>
              <a:t> </a:t>
            </a:r>
            <a:endParaRPr lang="en-US" sz="2400" dirty="0">
              <a:latin typeface="Candara" pitchFamily="34" charset="0"/>
            </a:endParaRPr>
          </a:p>
        </p:txBody>
      </p:sp>
    </p:spTree>
    <p:extLst>
      <p:ext uri="{BB962C8B-B14F-4D97-AF65-F5344CB8AC3E}">
        <p14:creationId xmlns:p14="http://schemas.microsoft.com/office/powerpoint/2010/main" val="323213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82" y="152400"/>
            <a:ext cx="9144000" cy="1077218"/>
          </a:xfrm>
          <a:prstGeom prst="rect">
            <a:avLst/>
          </a:prstGeom>
          <a:noFill/>
        </p:spPr>
        <p:txBody>
          <a:bodyPr wrap="square" rtlCol="0">
            <a:spAutoFit/>
          </a:bodyPr>
          <a:lstStyle/>
          <a:p>
            <a:pPr algn="ctr"/>
            <a:r>
              <a:rPr lang="en-US" sz="3200" dirty="0" smtClean="0">
                <a:solidFill>
                  <a:schemeClr val="accent5">
                    <a:lumMod val="40000"/>
                    <a:lumOff val="60000"/>
                  </a:schemeClr>
                </a:solidFill>
                <a:latin typeface="Segoe UI Black" pitchFamily="34" charset="0"/>
                <a:ea typeface="Segoe UI Black" pitchFamily="34" charset="0"/>
              </a:rPr>
              <a:t>Second</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Generation</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Of</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Computer</a:t>
            </a:r>
          </a:p>
          <a:p>
            <a:pPr algn="ctr"/>
            <a:endParaRPr lang="en-US" sz="3200" dirty="0"/>
          </a:p>
        </p:txBody>
      </p:sp>
      <p:sp>
        <p:nvSpPr>
          <p:cNvPr id="6" name="TextBox 5"/>
          <p:cNvSpPr txBox="1"/>
          <p:nvPr/>
        </p:nvSpPr>
        <p:spPr>
          <a:xfrm>
            <a:off x="0" y="1447800"/>
            <a:ext cx="9144000" cy="4893647"/>
          </a:xfrm>
          <a:prstGeom prst="rect">
            <a:avLst/>
          </a:prstGeom>
          <a:noFill/>
        </p:spPr>
        <p:txBody>
          <a:bodyPr wrap="square" rtlCol="0">
            <a:spAutoFit/>
          </a:bodyPr>
          <a:lstStyle/>
          <a:p>
            <a:r>
              <a:rPr lang="en-US" sz="2400" dirty="0" smtClean="0"/>
              <a:t>Second generation computers were used transistors instead of vacuum tubes, which were superior to vacuum tubes. A transistors is made up of semiconductor  material like germanium and silicon</a:t>
            </a:r>
          </a:p>
          <a:p>
            <a:r>
              <a:rPr lang="en-US" sz="2400" dirty="0" smtClean="0">
                <a:latin typeface="Candara" pitchFamily="34" charset="0"/>
              </a:rPr>
              <a:t>The main characteristics of Second Generation Computer:</a:t>
            </a:r>
          </a:p>
          <a:p>
            <a:pPr marL="285750" indent="-285750">
              <a:buFont typeface="Arial" pitchFamily="34" charset="0"/>
              <a:buChar char="•"/>
            </a:pPr>
            <a:r>
              <a:rPr lang="en-US" sz="2400" dirty="0" smtClean="0">
                <a:latin typeface="Candara" pitchFamily="34" charset="0"/>
              </a:rPr>
              <a:t>These computer were based on transistor technology.</a:t>
            </a:r>
          </a:p>
          <a:p>
            <a:pPr marL="285750" indent="-285750">
              <a:buFont typeface="Arial" pitchFamily="34" charset="0"/>
              <a:buChar char="•"/>
            </a:pPr>
            <a:r>
              <a:rPr lang="en-US" sz="2400" dirty="0" smtClean="0">
                <a:latin typeface="Candara" pitchFamily="34" charset="0"/>
              </a:rPr>
              <a:t>They were smaller as compared to first generation .</a:t>
            </a:r>
          </a:p>
          <a:p>
            <a:pPr marL="285750" indent="-285750">
              <a:buFont typeface="Arial" pitchFamily="34" charset="0"/>
              <a:buChar char="•"/>
            </a:pPr>
            <a:r>
              <a:rPr lang="en-US" sz="2400" dirty="0" smtClean="0">
                <a:latin typeface="Candara" pitchFamily="34" charset="0"/>
              </a:rPr>
              <a:t>Available for commercial use as well as scientific purpose .</a:t>
            </a:r>
          </a:p>
          <a:p>
            <a:pPr marL="285750" indent="-285750">
              <a:buFont typeface="Arial" pitchFamily="34" charset="0"/>
              <a:buChar char="•"/>
            </a:pPr>
            <a:r>
              <a:rPr lang="en-US" sz="2400" dirty="0" smtClean="0">
                <a:latin typeface="Candara" pitchFamily="34" charset="0"/>
              </a:rPr>
              <a:t>Batch operating system was used .</a:t>
            </a:r>
          </a:p>
          <a:p>
            <a:pPr marL="285750" indent="-285750">
              <a:buFont typeface="Arial" pitchFamily="34" charset="0"/>
              <a:buChar char="•"/>
            </a:pPr>
            <a:r>
              <a:rPr lang="en-US" sz="2400" dirty="0" smtClean="0">
                <a:latin typeface="Candara" pitchFamily="34" charset="0"/>
              </a:rPr>
              <a:t> More reliable and faster than first generation computer.</a:t>
            </a:r>
          </a:p>
          <a:p>
            <a:pPr marL="285750" indent="-285750">
              <a:buFont typeface="Arial" pitchFamily="34" charset="0"/>
              <a:buChar char="•"/>
            </a:pPr>
            <a:r>
              <a:rPr lang="en-US" sz="2400" dirty="0" smtClean="0">
                <a:latin typeface="Candara" pitchFamily="34" charset="0"/>
              </a:rPr>
              <a:t>Example: IBM 1401 ,IBM7090,etc </a:t>
            </a:r>
          </a:p>
          <a:p>
            <a:endParaRPr lang="en-US" sz="2400" dirty="0" smtClean="0">
              <a:latin typeface="Candara" pitchFamily="34" charset="0"/>
            </a:endParaRPr>
          </a:p>
          <a:p>
            <a:endParaRPr lang="en-US" sz="2400" dirty="0"/>
          </a:p>
        </p:txBody>
      </p:sp>
    </p:spTree>
    <p:extLst>
      <p:ext uri="{BB962C8B-B14F-4D97-AF65-F5344CB8AC3E}">
        <p14:creationId xmlns:p14="http://schemas.microsoft.com/office/powerpoint/2010/main" val="42109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52400"/>
            <a:ext cx="9144000" cy="1077218"/>
          </a:xfrm>
          <a:prstGeom prst="rect">
            <a:avLst/>
          </a:prstGeom>
          <a:noFill/>
        </p:spPr>
        <p:txBody>
          <a:bodyPr wrap="square" rtlCol="0">
            <a:spAutoFit/>
          </a:bodyPr>
          <a:lstStyle/>
          <a:p>
            <a:pPr algn="ctr"/>
            <a:r>
              <a:rPr lang="en-US" sz="3200" dirty="0" smtClean="0">
                <a:solidFill>
                  <a:schemeClr val="accent5">
                    <a:lumMod val="40000"/>
                    <a:lumOff val="60000"/>
                  </a:schemeClr>
                </a:solidFill>
                <a:latin typeface="Segoe UI Black" pitchFamily="34" charset="0"/>
                <a:ea typeface="Segoe UI Black" pitchFamily="34" charset="0"/>
              </a:rPr>
              <a:t>Third</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Generation</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Of</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Computer</a:t>
            </a:r>
          </a:p>
          <a:p>
            <a:pPr algn="ctr"/>
            <a:endParaRPr lang="en-US" sz="3200" dirty="0"/>
          </a:p>
        </p:txBody>
      </p:sp>
      <p:sp>
        <p:nvSpPr>
          <p:cNvPr id="7" name="TextBox 6"/>
          <p:cNvSpPr txBox="1"/>
          <p:nvPr/>
        </p:nvSpPr>
        <p:spPr>
          <a:xfrm>
            <a:off x="0" y="1447800"/>
            <a:ext cx="9144000" cy="4154984"/>
          </a:xfrm>
          <a:prstGeom prst="rect">
            <a:avLst/>
          </a:prstGeom>
          <a:noFill/>
        </p:spPr>
        <p:txBody>
          <a:bodyPr wrap="square" rtlCol="0">
            <a:spAutoFit/>
          </a:bodyPr>
          <a:lstStyle/>
          <a:p>
            <a:r>
              <a:rPr lang="en-US" sz="2400" dirty="0" smtClean="0">
                <a:latin typeface="Candara" pitchFamily="34" charset="0"/>
              </a:rPr>
              <a:t>In his generation computer, integrated circuits (IC) were  used as major components . </a:t>
            </a:r>
          </a:p>
          <a:p>
            <a:r>
              <a:rPr lang="en-US" sz="2400" dirty="0" smtClean="0">
                <a:latin typeface="Candara" pitchFamily="34" charset="0"/>
              </a:rPr>
              <a:t>The main characteristics of </a:t>
            </a:r>
            <a:r>
              <a:rPr lang="en-US" sz="2400" dirty="0" smtClean="0">
                <a:latin typeface="Candara" pitchFamily="34" charset="0"/>
              </a:rPr>
              <a:t>Third </a:t>
            </a:r>
            <a:r>
              <a:rPr lang="en-US" sz="2400" dirty="0" smtClean="0">
                <a:latin typeface="Candara" pitchFamily="34" charset="0"/>
              </a:rPr>
              <a:t>Generation Computer:</a:t>
            </a:r>
          </a:p>
          <a:p>
            <a:pPr marL="285750" indent="-285750">
              <a:buFont typeface="Arial" pitchFamily="34" charset="0"/>
              <a:buChar char="•"/>
            </a:pPr>
            <a:r>
              <a:rPr lang="en-US" sz="2400" dirty="0" smtClean="0">
                <a:latin typeface="Candara" pitchFamily="34" charset="0"/>
              </a:rPr>
              <a:t>These computers were based on IC technology .</a:t>
            </a:r>
          </a:p>
          <a:p>
            <a:pPr marL="285750" indent="-285750">
              <a:buFont typeface="Arial" pitchFamily="34" charset="0"/>
              <a:buChar char="•"/>
            </a:pPr>
            <a:r>
              <a:rPr lang="en-US" sz="2400" dirty="0" smtClean="0">
                <a:latin typeface="Candara" pitchFamily="34" charset="0"/>
              </a:rPr>
              <a:t>They were portable and more reliable than the second generation computers</a:t>
            </a:r>
          </a:p>
          <a:p>
            <a:pPr marL="285750" indent="-285750">
              <a:buFont typeface="Arial" pitchFamily="34" charset="0"/>
              <a:buChar char="•"/>
            </a:pPr>
            <a:r>
              <a:rPr lang="en-US" sz="2400" dirty="0" smtClean="0">
                <a:latin typeface="Candara" pitchFamily="34" charset="0"/>
              </a:rPr>
              <a:t>Keyboards and monitors were introduced  for input and output.</a:t>
            </a:r>
          </a:p>
          <a:p>
            <a:pPr marL="285750" indent="-285750">
              <a:buFont typeface="Arial" pitchFamily="34" charset="0"/>
              <a:buChar char="•"/>
            </a:pPr>
            <a:r>
              <a:rPr lang="en-US" sz="2400" dirty="0" smtClean="0">
                <a:latin typeface="Candara" pitchFamily="34" charset="0"/>
              </a:rPr>
              <a:t>High level programming language were used .</a:t>
            </a:r>
          </a:p>
          <a:p>
            <a:pPr marL="285750" indent="-285750">
              <a:buFont typeface="Arial" pitchFamily="34" charset="0"/>
              <a:buChar char="•"/>
            </a:pPr>
            <a:r>
              <a:rPr lang="en-US" sz="2400" dirty="0" smtClean="0">
                <a:latin typeface="Candara" pitchFamily="34" charset="0"/>
              </a:rPr>
              <a:t>Low cost computers were  commercially manufactured.</a:t>
            </a:r>
          </a:p>
          <a:p>
            <a:pPr marL="285750" indent="-285750">
              <a:buFont typeface="Arial" pitchFamily="34" charset="0"/>
              <a:buChar char="•"/>
            </a:pPr>
            <a:r>
              <a:rPr lang="en-US" sz="2400" dirty="0" smtClean="0">
                <a:latin typeface="Candara" pitchFamily="34" charset="0"/>
              </a:rPr>
              <a:t>Example: IBM 360 ,STAR , </a:t>
            </a:r>
            <a:r>
              <a:rPr lang="en-US" sz="2400" dirty="0" err="1" smtClean="0">
                <a:latin typeface="Candara" pitchFamily="34" charset="0"/>
              </a:rPr>
              <a:t>etc</a:t>
            </a:r>
            <a:r>
              <a:rPr lang="en-US" sz="2400" dirty="0" smtClean="0">
                <a:latin typeface="Candara" pitchFamily="34" charset="0"/>
              </a:rPr>
              <a:t> </a:t>
            </a:r>
            <a:endParaRPr lang="en-US" sz="2400" dirty="0">
              <a:latin typeface="Candara" pitchFamily="34" charset="0"/>
            </a:endParaRPr>
          </a:p>
          <a:p>
            <a:endParaRPr lang="en-US" sz="2400" dirty="0" smtClean="0">
              <a:latin typeface="Candara" pitchFamily="34" charset="0"/>
            </a:endParaRPr>
          </a:p>
        </p:txBody>
      </p:sp>
    </p:spTree>
    <p:extLst>
      <p:ext uri="{BB962C8B-B14F-4D97-AF65-F5344CB8AC3E}">
        <p14:creationId xmlns:p14="http://schemas.microsoft.com/office/powerpoint/2010/main" val="3279703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7696200" cy="1569660"/>
          </a:xfrm>
          <a:prstGeom prst="rect">
            <a:avLst/>
          </a:prstGeom>
          <a:noFill/>
        </p:spPr>
        <p:txBody>
          <a:bodyPr wrap="square" rtlCol="0">
            <a:spAutoFit/>
          </a:bodyPr>
          <a:lstStyle/>
          <a:p>
            <a:pPr algn="ctr"/>
            <a:r>
              <a:rPr lang="en-US" sz="3200" dirty="0" smtClean="0">
                <a:solidFill>
                  <a:schemeClr val="accent5">
                    <a:lumMod val="40000"/>
                    <a:lumOff val="60000"/>
                  </a:schemeClr>
                </a:solidFill>
                <a:latin typeface="Segoe UI Black" pitchFamily="34" charset="0"/>
                <a:ea typeface="Segoe UI Black" pitchFamily="34" charset="0"/>
              </a:rPr>
              <a:t>Fourth</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Generation</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Of</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Computer</a:t>
            </a:r>
          </a:p>
          <a:p>
            <a:pPr algn="ctr"/>
            <a:endParaRPr lang="en-US" sz="3200" dirty="0" smtClean="0">
              <a:latin typeface="Segoe UI Black" pitchFamily="34" charset="0"/>
              <a:ea typeface="Segoe UI Black" pitchFamily="34" charset="0"/>
            </a:endParaRPr>
          </a:p>
          <a:p>
            <a:endParaRPr lang="en-US" sz="3200" dirty="0">
              <a:latin typeface="Segoe UI Black" pitchFamily="34" charset="0"/>
              <a:ea typeface="Segoe UI Black" pitchFamily="34" charset="0"/>
            </a:endParaRPr>
          </a:p>
        </p:txBody>
      </p:sp>
      <p:sp>
        <p:nvSpPr>
          <p:cNvPr id="5" name="TextBox 4"/>
          <p:cNvSpPr txBox="1"/>
          <p:nvPr/>
        </p:nvSpPr>
        <p:spPr>
          <a:xfrm>
            <a:off x="0" y="1274618"/>
            <a:ext cx="8458200" cy="6001643"/>
          </a:xfrm>
          <a:prstGeom prst="rect">
            <a:avLst/>
          </a:prstGeom>
          <a:noFill/>
        </p:spPr>
        <p:txBody>
          <a:bodyPr wrap="square" rtlCol="0">
            <a:spAutoFit/>
          </a:bodyPr>
          <a:lstStyle/>
          <a:p>
            <a:r>
              <a:rPr lang="en-US" sz="2400" dirty="0" smtClean="0">
                <a:latin typeface="Candara" pitchFamily="34" charset="0"/>
              </a:rPr>
              <a:t>The fourth generation is an extension of third generation technology. This Generation computers led to an era of LSI and VLSI technologies. These technologies allowed large amount of ICs to be packed in an extremely small area. So, computer became more reliable , powerful, compact, and affordable.</a:t>
            </a:r>
          </a:p>
          <a:p>
            <a:r>
              <a:rPr lang="en-US" sz="2400" dirty="0" smtClean="0">
                <a:latin typeface="Candara" pitchFamily="34" charset="0"/>
              </a:rPr>
              <a:t>The main characteristics of Fourth Generation Computer:</a:t>
            </a:r>
          </a:p>
          <a:p>
            <a:pPr marL="285750" indent="-285750">
              <a:buFont typeface="Arial" pitchFamily="34" charset="0"/>
              <a:buChar char="•"/>
            </a:pPr>
            <a:r>
              <a:rPr lang="en-US" sz="2400" dirty="0" smtClean="0">
                <a:latin typeface="Candara" pitchFamily="34" charset="0"/>
              </a:rPr>
              <a:t>These computers are microprocessor based computers.</a:t>
            </a:r>
          </a:p>
          <a:p>
            <a:pPr marL="285750" indent="-285750">
              <a:buFont typeface="Arial" pitchFamily="34" charset="0"/>
              <a:buChar char="•"/>
            </a:pPr>
            <a:r>
              <a:rPr lang="en-US" sz="2400" dirty="0" smtClean="0">
                <a:latin typeface="Candara" pitchFamily="34" charset="0"/>
              </a:rPr>
              <a:t>High speed and large sixe semiconductor memory.</a:t>
            </a:r>
          </a:p>
          <a:p>
            <a:pPr marL="285750" indent="-285750">
              <a:buFont typeface="Arial" pitchFamily="34" charset="0"/>
              <a:buChar char="•"/>
            </a:pPr>
            <a:r>
              <a:rPr lang="en-US" sz="2400" dirty="0" smtClean="0">
                <a:latin typeface="Candara" pitchFamily="34" charset="0"/>
              </a:rPr>
              <a:t>Fast processing speed.</a:t>
            </a:r>
          </a:p>
          <a:p>
            <a:pPr marL="285750" indent="-285750">
              <a:buFont typeface="Arial" pitchFamily="34" charset="0"/>
              <a:buChar char="•"/>
            </a:pPr>
            <a:r>
              <a:rPr lang="en-US" sz="2400" dirty="0" smtClean="0">
                <a:latin typeface="Candara" pitchFamily="34" charset="0"/>
              </a:rPr>
              <a:t>All different types of input/output (I/O) capabilities available.</a:t>
            </a:r>
          </a:p>
          <a:p>
            <a:pPr marL="285750" indent="-285750">
              <a:buFont typeface="Arial" pitchFamily="34" charset="0"/>
              <a:buChar char="•"/>
            </a:pPr>
            <a:r>
              <a:rPr lang="en-US" sz="2400" dirty="0" smtClean="0">
                <a:latin typeface="Candara" pitchFamily="34" charset="0"/>
              </a:rPr>
              <a:t>Fourth generation computers are the cheapest among all the previous generation.</a:t>
            </a:r>
          </a:p>
          <a:p>
            <a:pPr marL="285750" indent="-285750">
              <a:buFont typeface="Arial" pitchFamily="34" charset="0"/>
              <a:buChar char="•"/>
            </a:pPr>
            <a:r>
              <a:rPr lang="en-US" sz="2400" dirty="0" smtClean="0">
                <a:latin typeface="Candara" pitchFamily="34" charset="0"/>
              </a:rPr>
              <a:t>Example: CRAY</a:t>
            </a:r>
            <a:r>
              <a:rPr lang="en-US" sz="2400" dirty="0" smtClean="0">
                <a:latin typeface="Candara" pitchFamily="34" charset="0"/>
              </a:rPr>
              <a:t>-1, APPLE II, </a:t>
            </a:r>
            <a:r>
              <a:rPr lang="en-US" sz="2400" dirty="0" err="1" smtClean="0">
                <a:latin typeface="Candara" pitchFamily="34" charset="0"/>
              </a:rPr>
              <a:t>etc</a:t>
            </a:r>
            <a:endParaRPr lang="en-US" sz="2400" dirty="0" smtClean="0">
              <a:latin typeface="Candara" pitchFamily="34" charset="0"/>
            </a:endParaRPr>
          </a:p>
          <a:p>
            <a:pPr marL="285750" indent="-285750">
              <a:buFont typeface="Arial" pitchFamily="34" charset="0"/>
              <a:buChar char="•"/>
            </a:pPr>
            <a:endParaRPr lang="en-US" sz="2400" dirty="0" smtClean="0">
              <a:latin typeface="Candara" pitchFamily="34" charset="0"/>
            </a:endParaRPr>
          </a:p>
          <a:p>
            <a:endParaRPr lang="en-US" sz="2400" dirty="0" smtClean="0">
              <a:latin typeface="Candara" pitchFamily="34" charset="0"/>
            </a:endParaRPr>
          </a:p>
          <a:p>
            <a:r>
              <a:rPr lang="en-US" sz="2400" dirty="0" smtClean="0">
                <a:latin typeface="Candara" pitchFamily="34" charset="0"/>
              </a:rPr>
              <a:t> </a:t>
            </a:r>
            <a:endParaRPr lang="en-US" sz="2400" dirty="0">
              <a:latin typeface="Candara" pitchFamily="34" charset="0"/>
            </a:endParaRPr>
          </a:p>
        </p:txBody>
      </p:sp>
    </p:spTree>
    <p:extLst>
      <p:ext uri="{BB962C8B-B14F-4D97-AF65-F5344CB8AC3E}">
        <p14:creationId xmlns:p14="http://schemas.microsoft.com/office/powerpoint/2010/main" val="132771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709"/>
            <a:ext cx="9144000" cy="2062103"/>
          </a:xfrm>
          <a:prstGeom prst="rect">
            <a:avLst/>
          </a:prstGeom>
          <a:noFill/>
        </p:spPr>
        <p:txBody>
          <a:bodyPr wrap="square" rtlCol="0">
            <a:spAutoFit/>
          </a:bodyPr>
          <a:lstStyle/>
          <a:p>
            <a:pPr algn="ctr"/>
            <a:r>
              <a:rPr lang="en-US" sz="3200" dirty="0" smtClean="0">
                <a:solidFill>
                  <a:schemeClr val="accent5">
                    <a:lumMod val="40000"/>
                    <a:lumOff val="60000"/>
                  </a:schemeClr>
                </a:solidFill>
                <a:latin typeface="Segoe UI Black" pitchFamily="34" charset="0"/>
                <a:ea typeface="Segoe UI Black" pitchFamily="34" charset="0"/>
              </a:rPr>
              <a:t>Fifth </a:t>
            </a:r>
            <a:r>
              <a:rPr lang="en-US" sz="3200" dirty="0" smtClean="0">
                <a:solidFill>
                  <a:schemeClr val="accent5">
                    <a:lumMod val="40000"/>
                    <a:lumOff val="60000"/>
                  </a:schemeClr>
                </a:solidFill>
                <a:latin typeface="Segoe UI Black" pitchFamily="34" charset="0"/>
                <a:ea typeface="Segoe UI Black" pitchFamily="34" charset="0"/>
              </a:rPr>
              <a:t>Generation</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Of</a:t>
            </a:r>
            <a:r>
              <a:rPr lang="en-US" sz="3200" dirty="0" smtClean="0">
                <a:latin typeface="Segoe UI Black" pitchFamily="34" charset="0"/>
                <a:ea typeface="Segoe UI Black" pitchFamily="34" charset="0"/>
              </a:rPr>
              <a:t> </a:t>
            </a:r>
            <a:r>
              <a:rPr lang="en-US" sz="3200" dirty="0" smtClean="0">
                <a:solidFill>
                  <a:schemeClr val="accent5">
                    <a:lumMod val="40000"/>
                    <a:lumOff val="60000"/>
                  </a:schemeClr>
                </a:solidFill>
                <a:latin typeface="Segoe UI Black" pitchFamily="34" charset="0"/>
                <a:ea typeface="Segoe UI Black" pitchFamily="34" charset="0"/>
              </a:rPr>
              <a:t>Computer</a:t>
            </a:r>
          </a:p>
          <a:p>
            <a:pPr algn="ctr"/>
            <a:endParaRPr lang="en-US" sz="3200" dirty="0" smtClean="0">
              <a:latin typeface="Segoe UI Black" pitchFamily="34" charset="0"/>
              <a:ea typeface="Segoe UI Black" pitchFamily="34" charset="0"/>
            </a:endParaRPr>
          </a:p>
          <a:p>
            <a:endParaRPr lang="en-US" sz="3200" dirty="0" smtClean="0">
              <a:latin typeface="Segoe UI Black" pitchFamily="34" charset="0"/>
              <a:ea typeface="Segoe UI Black" pitchFamily="34" charset="0"/>
            </a:endParaRPr>
          </a:p>
          <a:p>
            <a:endParaRPr lang="en-US" sz="3200" dirty="0">
              <a:latin typeface="Segoe UI Black" pitchFamily="34" charset="0"/>
              <a:ea typeface="Segoe UI Black" pitchFamily="34" charset="0"/>
            </a:endParaRPr>
          </a:p>
        </p:txBody>
      </p:sp>
      <p:sp>
        <p:nvSpPr>
          <p:cNvPr id="5" name="TextBox 4"/>
          <p:cNvSpPr txBox="1"/>
          <p:nvPr/>
        </p:nvSpPr>
        <p:spPr>
          <a:xfrm>
            <a:off x="0" y="1058760"/>
            <a:ext cx="9144000" cy="3046988"/>
          </a:xfrm>
          <a:prstGeom prst="rect">
            <a:avLst/>
          </a:prstGeom>
          <a:noFill/>
        </p:spPr>
        <p:txBody>
          <a:bodyPr wrap="square" rtlCol="0">
            <a:spAutoFit/>
          </a:bodyPr>
          <a:lstStyle/>
          <a:p>
            <a:r>
              <a:rPr lang="en-US" sz="2400" dirty="0" smtClean="0">
                <a:latin typeface="Candara" pitchFamily="34" charset="0"/>
              </a:rPr>
              <a:t>Computer technology is expected to dominate other  technologies for quite  some time in future. The fifth generation computers are still in development stage .</a:t>
            </a:r>
          </a:p>
          <a:p>
            <a:r>
              <a:rPr lang="en-US" sz="2400" dirty="0" smtClean="0">
                <a:latin typeface="Candara" pitchFamily="34" charset="0"/>
              </a:rPr>
              <a:t>The main characteristics of Fourth Generation Computer:</a:t>
            </a:r>
          </a:p>
          <a:p>
            <a:pPr marL="285750" indent="-285750">
              <a:buFont typeface="Arial" pitchFamily="34" charset="0"/>
              <a:buChar char="•"/>
            </a:pPr>
            <a:r>
              <a:rPr lang="en-US" sz="2400" dirty="0" smtClean="0">
                <a:latin typeface="Candara" pitchFamily="34" charset="0"/>
              </a:rPr>
              <a:t>Bio chips will  be used as processing components .</a:t>
            </a:r>
          </a:p>
          <a:p>
            <a:pPr marL="285750" indent="-285750">
              <a:buFont typeface="Arial" pitchFamily="34" charset="0"/>
              <a:buChar char="•"/>
            </a:pPr>
            <a:r>
              <a:rPr lang="en-US" sz="2400" dirty="0" smtClean="0">
                <a:latin typeface="Candara" pitchFamily="34" charset="0"/>
              </a:rPr>
              <a:t>Input and output will be in the form of speech and graphic image.</a:t>
            </a:r>
          </a:p>
          <a:p>
            <a:pPr marL="285750" indent="-285750">
              <a:buFont typeface="Arial" pitchFamily="34" charset="0"/>
              <a:buChar char="•"/>
            </a:pPr>
            <a:r>
              <a:rPr lang="en-US" sz="2400" dirty="0" smtClean="0">
                <a:latin typeface="Candara" pitchFamily="34" charset="0"/>
              </a:rPr>
              <a:t>Based on parallel processing architecture .</a:t>
            </a:r>
          </a:p>
          <a:p>
            <a:pPr marL="285750" indent="-285750">
              <a:buFont typeface="Arial" pitchFamily="34" charset="0"/>
              <a:buChar char="•"/>
            </a:pPr>
            <a:r>
              <a:rPr lang="en-US" sz="2400" dirty="0" smtClean="0">
                <a:latin typeface="Candara" pitchFamily="34" charset="0"/>
              </a:rPr>
              <a:t>Are intended to copy with natural language .</a:t>
            </a:r>
          </a:p>
        </p:txBody>
      </p:sp>
    </p:spTree>
    <p:extLst>
      <p:ext uri="{BB962C8B-B14F-4D97-AF65-F5344CB8AC3E}">
        <p14:creationId xmlns:p14="http://schemas.microsoft.com/office/powerpoint/2010/main" val="522897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75</TotalTime>
  <Words>518</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Verve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gopalrijal2036@gmail.com</dc:creator>
  <cp:lastModifiedBy>gopalrijal2036@gmail.com</cp:lastModifiedBy>
  <cp:revision>8</cp:revision>
  <dcterms:created xsi:type="dcterms:W3CDTF">2021-12-07T01:36:06Z</dcterms:created>
  <dcterms:modified xsi:type="dcterms:W3CDTF">2021-12-07T02:51:55Z</dcterms:modified>
</cp:coreProperties>
</file>