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regular r:id="rId37"/>
      <p:bold r:id="rId38"/>
      <p:italic r:id="rId39"/>
      <p:boldItalic r:id="rId40"/>
    </p:embeddedFont>
    <p:embeddedFont>
      <p:font typeface="Lexend Dec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F7C183-8F60-4CD4-93F0-96E28EB4641F}">
  <a:tblStyle styleId="{D7F7C183-8F60-4CD4-93F0-96E28EB4641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LexendDeca-bold.fntdata"/><Relationship Id="rId41" Type="http://schemas.openxmlformats.org/officeDocument/2006/relationships/font" Target="fonts/LexendDec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c00372fb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22c00372fb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c00372fb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2c00372fb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c00372fb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2c00372fb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c00372fb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22c00372fb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2c00372fb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22c00372fb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c00372fb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22c00372fb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c00372fb_1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22c00372fb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c00372fb_1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22c00372fb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c00372fb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22c00372fb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c00372fb_1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22c00372fb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c00372fb_1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2c00372fb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c00372fb_1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2c00372fb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c00372fb_1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22c00372fb_1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2c00372fb_1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22c00372fb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c00372fb_1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22c00372fb_1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2c00372fb_1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22c00372fb_1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f316099e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1f316099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f316099e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1f316099e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c00372fb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2c00372fb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2" name="Google Shape;12;p2"/>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3" name="Google Shape;13;p2"/>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4" name="Google Shape;14;p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 name="Google Shape;17;p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3"/>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19" name="Google Shape;19;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25" name="Google Shape;25;p5"/>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6"/>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9" name="Google Shape;29;p6"/>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7"/>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34" name="Google Shape;34;p7"/>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Arial"/>
                <a:ea typeface="Arial"/>
                <a:cs typeface="Arial"/>
                <a:sym typeface="Arial"/>
              </a:rPr>
              <a:t>“</a:t>
            </a:r>
            <a:endParaRPr b="0" i="0" sz="7200" u="none" cap="none" strike="noStrike">
              <a:solidFill>
                <a:schemeClr val="lt1"/>
              </a:solidFill>
              <a:latin typeface="Arial"/>
              <a:ea typeface="Arial"/>
              <a:cs typeface="Arial"/>
              <a:sym typeface="Arial"/>
            </a:endParaRPr>
          </a:p>
        </p:txBody>
      </p:sp>
      <p:sp>
        <p:nvSpPr>
          <p:cNvPr id="35" name="Google Shape;35;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8"/>
          <p:cNvSpPr txBox="1"/>
          <p:nvPr>
            <p:ph type="title"/>
          </p:nvPr>
        </p:nvSpPr>
        <p:spPr>
          <a:xfrm>
            <a:off x="580550" y="205975"/>
            <a:ext cx="64056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9" name="Google Shape;39;p8"/>
          <p:cNvSpPr txBox="1"/>
          <p:nvPr>
            <p:ph idx="1" type="body"/>
          </p:nvPr>
        </p:nvSpPr>
        <p:spPr>
          <a:xfrm>
            <a:off x="580550"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0" name="Google Shape;40;p8"/>
          <p:cNvSpPr txBox="1"/>
          <p:nvPr>
            <p:ph idx="2" type="body"/>
          </p:nvPr>
        </p:nvSpPr>
        <p:spPr>
          <a:xfrm>
            <a:off x="2780447"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1" name="Google Shape;41;p8"/>
          <p:cNvSpPr txBox="1"/>
          <p:nvPr>
            <p:ph idx="3" type="body"/>
          </p:nvPr>
        </p:nvSpPr>
        <p:spPr>
          <a:xfrm>
            <a:off x="4980344"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9"/>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6" name="Google Shape;46;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pic>
        <p:nvPicPr>
          <p:cNvPr id="48" name="Google Shape;48;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9" name="Google Shape;49;p10"/>
          <p:cNvSpPr txBox="1"/>
          <p:nvPr>
            <p:ph idx="1" type="body"/>
          </p:nvPr>
        </p:nvSpPr>
        <p:spPr>
          <a:xfrm>
            <a:off x="580550" y="4406300"/>
            <a:ext cx="61359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0"/>
              </a:spcAft>
              <a:buSzPts val="1400"/>
              <a:buNone/>
              <a:defRPr sz="1400"/>
            </a:lvl1pPr>
          </a:lstStyle>
          <a:p/>
        </p:txBody>
      </p:sp>
      <p:sp>
        <p:nvSpPr>
          <p:cNvPr id="50" name="Google Shape;50;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oi.org/10.1145/2791405.279146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nvSpPr>
        <p:spPr>
          <a:xfrm>
            <a:off x="435750" y="1251700"/>
            <a:ext cx="7474200" cy="1356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78"/>
              <a:buFont typeface="Arial"/>
              <a:buNone/>
            </a:pPr>
            <a:r>
              <a:rPr b="1" i="0" lang="en" sz="2778" u="none" cap="none" strike="noStrike">
                <a:solidFill>
                  <a:srgbClr val="FFFFFF"/>
                </a:solidFill>
                <a:latin typeface="Lexend Deca"/>
                <a:ea typeface="Lexend Deca"/>
                <a:cs typeface="Lexend Deca"/>
                <a:sym typeface="Lexend Deca"/>
              </a:rPr>
              <a:t>RAINFALL PREDICTION USING FEATURE ENGINEERING TECHNIQUES</a:t>
            </a:r>
            <a:endParaRPr b="1" i="0" sz="2778" u="none" cap="none" strike="noStrike">
              <a:solidFill>
                <a:srgbClr val="FFFFFF"/>
              </a:solidFill>
              <a:latin typeface="Lexend Deca"/>
              <a:ea typeface="Lexend Deca"/>
              <a:cs typeface="Lexend Deca"/>
              <a:sym typeface="Lexend Deca"/>
            </a:endParaRPr>
          </a:p>
        </p:txBody>
      </p:sp>
      <p:sp>
        <p:nvSpPr>
          <p:cNvPr id="61" name="Google Shape;61;p13"/>
          <p:cNvSpPr txBox="1"/>
          <p:nvPr/>
        </p:nvSpPr>
        <p:spPr>
          <a:xfrm>
            <a:off x="435750" y="2993350"/>
            <a:ext cx="2116500" cy="1409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35"/>
              <a:buFont typeface="Arial"/>
              <a:buNone/>
            </a:pPr>
            <a:r>
              <a:rPr b="0" i="0" lang="en" u="none" cap="none" strike="noStrike">
                <a:solidFill>
                  <a:srgbClr val="CCCCCC"/>
                </a:solidFill>
                <a:latin typeface="Proxima Nova"/>
                <a:ea typeface="Proxima Nova"/>
                <a:cs typeface="Proxima Nova"/>
                <a:sym typeface="Proxima Nova"/>
              </a:rPr>
              <a:t>Presentation By:</a:t>
            </a:r>
            <a:endParaRPr b="0" i="0" u="none" cap="none" strike="noStrike">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35"/>
              <a:buFont typeface="Arial"/>
              <a:buNone/>
            </a:pPr>
            <a:r>
              <a:t/>
            </a:r>
            <a:endParaRPr b="0" i="0" u="none" cap="none" strike="noStrike">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35"/>
              <a:buFont typeface="Arial"/>
              <a:buNone/>
            </a:pPr>
            <a:r>
              <a:rPr b="0" i="0" lang="en" u="none" cap="none" strike="noStrike">
                <a:solidFill>
                  <a:srgbClr val="CCCCCC"/>
                </a:solidFill>
                <a:latin typeface="Proxima Nova"/>
                <a:ea typeface="Proxima Nova"/>
                <a:cs typeface="Proxima Nova"/>
                <a:sym typeface="Proxima Nova"/>
              </a:rPr>
              <a:t>18BEC0397</a:t>
            </a:r>
            <a:endParaRPr b="0" i="0" u="none" cap="none" strike="noStrike">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35"/>
              <a:buFont typeface="Arial"/>
              <a:buNone/>
            </a:pPr>
            <a:r>
              <a:rPr b="0" i="0" lang="en" u="none" cap="none" strike="noStrike">
                <a:solidFill>
                  <a:srgbClr val="CCCCCC"/>
                </a:solidFill>
                <a:latin typeface="Proxima Nova"/>
                <a:ea typeface="Proxima Nova"/>
                <a:cs typeface="Proxima Nova"/>
                <a:sym typeface="Proxima Nova"/>
              </a:rPr>
              <a:t>Satish Sarma</a:t>
            </a:r>
            <a:endParaRPr b="0" i="0" u="none" cap="none" strike="noStrike">
              <a:solidFill>
                <a:srgbClr val="CCCCCC"/>
              </a:solidFill>
              <a:latin typeface="Proxima Nova"/>
              <a:ea typeface="Proxima Nova"/>
              <a:cs typeface="Proxima Nova"/>
              <a:sym typeface="Proxima Nova"/>
            </a:endParaRPr>
          </a:p>
        </p:txBody>
      </p:sp>
      <p:sp>
        <p:nvSpPr>
          <p:cNvPr id="62" name="Google Shape;62;p13"/>
          <p:cNvSpPr txBox="1"/>
          <p:nvPr/>
        </p:nvSpPr>
        <p:spPr>
          <a:xfrm>
            <a:off x="1728975" y="3419450"/>
            <a:ext cx="1355400" cy="676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50"/>
              <a:buFont typeface="Arial"/>
              <a:buNone/>
            </a:pPr>
            <a:r>
              <a:rPr b="0" i="0" lang="en" u="none" cap="none" strike="noStrike">
                <a:solidFill>
                  <a:srgbClr val="CCCCCC"/>
                </a:solidFill>
                <a:latin typeface="Proxima Nova"/>
                <a:ea typeface="Proxima Nova"/>
                <a:cs typeface="Proxima Nova"/>
                <a:sym typeface="Proxima Nova"/>
              </a:rPr>
              <a:t>18BEC0389</a:t>
            </a:r>
            <a:endParaRPr b="0" i="0" u="none" cap="none" strike="noStrike">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50"/>
              <a:buFont typeface="Arial"/>
              <a:buNone/>
            </a:pPr>
            <a:r>
              <a:rPr b="0" i="0" lang="en" u="none" cap="none" strike="noStrike">
                <a:solidFill>
                  <a:srgbClr val="CCCCCC"/>
                </a:solidFill>
                <a:latin typeface="Proxima Nova"/>
                <a:ea typeface="Proxima Nova"/>
                <a:cs typeface="Proxima Nova"/>
                <a:sym typeface="Proxima Nova"/>
              </a:rPr>
              <a:t>Inturi Harshith</a:t>
            </a:r>
            <a:endParaRPr b="0" i="0" u="none" cap="none" strike="noStrike">
              <a:solidFill>
                <a:srgbClr val="CCCCCC"/>
              </a:solidFill>
              <a:latin typeface="Proxima Nova"/>
              <a:ea typeface="Proxima Nova"/>
              <a:cs typeface="Proxima Nova"/>
              <a:sym typeface="Proxima Nova"/>
            </a:endParaRPr>
          </a:p>
        </p:txBody>
      </p:sp>
      <p:sp>
        <p:nvSpPr>
          <p:cNvPr id="63" name="Google Shape;63;p13"/>
          <p:cNvSpPr txBox="1"/>
          <p:nvPr/>
        </p:nvSpPr>
        <p:spPr>
          <a:xfrm>
            <a:off x="435750" y="4049850"/>
            <a:ext cx="2200800" cy="7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50"/>
              <a:buFont typeface="Arial"/>
              <a:buNone/>
            </a:pPr>
            <a:r>
              <a:rPr b="0" i="0" lang="en" u="none" cap="none" strike="noStrike">
                <a:solidFill>
                  <a:srgbClr val="CCCCCC"/>
                </a:solidFill>
                <a:latin typeface="Proxima Nova"/>
                <a:ea typeface="Proxima Nova"/>
                <a:cs typeface="Proxima Nova"/>
                <a:sym typeface="Proxima Nova"/>
              </a:rPr>
              <a:t>18BEC0951</a:t>
            </a:r>
            <a:endParaRPr b="0" i="0" u="none" cap="none" strike="noStrike">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50"/>
              <a:buFont typeface="Arial"/>
              <a:buNone/>
            </a:pPr>
            <a:r>
              <a:rPr b="0" i="0" lang="en" u="none" cap="none" strike="noStrike">
                <a:solidFill>
                  <a:srgbClr val="CCCCCC"/>
                </a:solidFill>
                <a:latin typeface="Proxima Nova"/>
                <a:ea typeface="Proxima Nova"/>
                <a:cs typeface="Proxima Nova"/>
                <a:sym typeface="Proxima Nova"/>
              </a:rPr>
              <a:t>Vanganur Madhusudhan</a:t>
            </a:r>
            <a:endParaRPr b="0" i="0" u="none" cap="none" strike="noStrike">
              <a:solidFill>
                <a:srgbClr val="CCCCCC"/>
              </a:solidFill>
              <a:latin typeface="Proxima Nova"/>
              <a:ea typeface="Proxima Nova"/>
              <a:cs typeface="Proxima Nova"/>
              <a:sym typeface="Proxima Nova"/>
            </a:endParaRPr>
          </a:p>
        </p:txBody>
      </p:sp>
      <p:sp>
        <p:nvSpPr>
          <p:cNvPr id="64" name="Google Shape;64;p13"/>
          <p:cNvSpPr txBox="1"/>
          <p:nvPr/>
        </p:nvSpPr>
        <p:spPr>
          <a:xfrm>
            <a:off x="435750" y="656500"/>
            <a:ext cx="65190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50">
                <a:solidFill>
                  <a:srgbClr val="EFEFEF"/>
                </a:solidFill>
                <a:latin typeface="Proxima Nova"/>
                <a:ea typeface="Proxima Nova"/>
                <a:cs typeface="Proxima Nova"/>
                <a:sym typeface="Proxima Nova"/>
              </a:rPr>
              <a:t>B.Tech ECE Final Year Project - Final Review</a:t>
            </a:r>
            <a:endParaRPr sz="1850">
              <a:solidFill>
                <a:srgbClr val="EFEFEF"/>
              </a:solidFill>
              <a:latin typeface="Proxima Nova"/>
              <a:ea typeface="Proxima Nova"/>
              <a:cs typeface="Proxima Nova"/>
              <a:sym typeface="Proxima Nova"/>
            </a:endParaRPr>
          </a:p>
        </p:txBody>
      </p:sp>
      <p:sp>
        <p:nvSpPr>
          <p:cNvPr id="65" name="Google Shape;65;p13"/>
          <p:cNvSpPr txBox="1"/>
          <p:nvPr/>
        </p:nvSpPr>
        <p:spPr>
          <a:xfrm>
            <a:off x="3530550" y="3038450"/>
            <a:ext cx="2809200" cy="170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35"/>
              <a:buFont typeface="Arial"/>
              <a:buNone/>
            </a:pPr>
            <a:r>
              <a:rPr lang="en">
                <a:solidFill>
                  <a:srgbClr val="CCCCCC"/>
                </a:solidFill>
                <a:latin typeface="Proxima Nova"/>
                <a:ea typeface="Proxima Nova"/>
                <a:cs typeface="Proxima Nova"/>
                <a:sym typeface="Proxima Nova"/>
              </a:rPr>
              <a:t>Project Guide: </a:t>
            </a:r>
            <a:endParaRPr b="0" i="0" u="none" cap="none" strike="noStrike">
              <a:solidFill>
                <a:srgbClr val="CCCCCC"/>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935"/>
              <a:buFont typeface="Arial"/>
              <a:buNone/>
            </a:pPr>
            <a:r>
              <a:t/>
            </a:r>
            <a:endParaRPr b="0" i="0" u="none" cap="none" strike="noStrike">
              <a:solidFill>
                <a:srgbClr val="CCCCCC"/>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935"/>
              <a:buFont typeface="Arial"/>
              <a:buNone/>
            </a:pPr>
            <a:r>
              <a:rPr lang="en">
                <a:solidFill>
                  <a:srgbClr val="CCCCCC"/>
                </a:solidFill>
                <a:latin typeface="Proxima Nova"/>
                <a:ea typeface="Proxima Nova"/>
                <a:cs typeface="Proxima Nova"/>
                <a:sym typeface="Proxima Nova"/>
              </a:rPr>
              <a:t>Dr. Karthikeyan M</a:t>
            </a:r>
            <a:endParaRPr>
              <a:solidFill>
                <a:srgbClr val="CCCCCC"/>
              </a:solidFill>
              <a:latin typeface="Proxima Nova"/>
              <a:ea typeface="Proxima Nova"/>
              <a:cs typeface="Proxima Nova"/>
              <a:sym typeface="Proxima Nova"/>
            </a:endParaRPr>
          </a:p>
          <a:p>
            <a:pPr indent="0" lvl="0" marL="0" marR="0" rtl="0" algn="ctr">
              <a:lnSpc>
                <a:spcPct val="100000"/>
              </a:lnSpc>
              <a:spcBef>
                <a:spcPts val="0"/>
              </a:spcBef>
              <a:spcAft>
                <a:spcPts val="0"/>
              </a:spcAft>
              <a:buNone/>
            </a:pPr>
            <a:r>
              <a:rPr lang="en" sz="1300">
                <a:solidFill>
                  <a:srgbClr val="CCCCCC"/>
                </a:solidFill>
                <a:latin typeface="Proxima Nova"/>
                <a:ea typeface="Proxima Nova"/>
                <a:cs typeface="Proxima Nova"/>
                <a:sym typeface="Proxima Nova"/>
              </a:rPr>
              <a:t>School of Electronics Engineering</a:t>
            </a:r>
            <a:endParaRPr sz="1300">
              <a:solidFill>
                <a:srgbClr val="CCCCCC"/>
              </a:solidFill>
              <a:latin typeface="Proxima Nova"/>
              <a:ea typeface="Proxima Nova"/>
              <a:cs typeface="Proxima Nova"/>
              <a:sym typeface="Proxima Nova"/>
            </a:endParaRPr>
          </a:p>
          <a:p>
            <a:pPr indent="0" lvl="0" marL="0" marR="0" rtl="0" algn="ctr">
              <a:lnSpc>
                <a:spcPct val="100000"/>
              </a:lnSpc>
              <a:spcBef>
                <a:spcPts val="0"/>
              </a:spcBef>
              <a:spcAft>
                <a:spcPts val="0"/>
              </a:spcAft>
              <a:buNone/>
            </a:pPr>
            <a:r>
              <a:rPr lang="en" sz="1300">
                <a:solidFill>
                  <a:srgbClr val="CCCCCC"/>
                </a:solidFill>
                <a:latin typeface="Proxima Nova"/>
                <a:ea typeface="Proxima Nova"/>
                <a:cs typeface="Proxima Nova"/>
                <a:sym typeface="Proxima Nova"/>
              </a:rPr>
              <a:t>VIT, Vellore</a:t>
            </a:r>
            <a:endParaRPr sz="1300">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500">
              <a:solidFill>
                <a:srgbClr val="CCCCCC"/>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35"/>
              <a:buFont typeface="Arial"/>
              <a:buNone/>
            </a:pPr>
            <a:r>
              <a:t/>
            </a:r>
            <a:endParaRPr sz="1500">
              <a:solidFill>
                <a:srgbClr val="CCCCCC"/>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568025" y="532125"/>
            <a:ext cx="7552200" cy="7932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latin typeface="Arial"/>
                <a:ea typeface="Arial"/>
                <a:cs typeface="Arial"/>
                <a:sym typeface="Arial"/>
              </a:rPr>
              <a:t>The variables we used after dealing with the multicollinearity issue, and their respective VIF (Variable Inflation Factor) values are shown below:</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graphicFrame>
        <p:nvGraphicFramePr>
          <p:cNvPr id="120" name="Google Shape;120;p22"/>
          <p:cNvGraphicFramePr/>
          <p:nvPr/>
        </p:nvGraphicFramePr>
        <p:xfrm>
          <a:off x="1483388" y="1514650"/>
          <a:ext cx="3000000" cy="3000000"/>
        </p:xfrm>
        <a:graphic>
          <a:graphicData uri="http://schemas.openxmlformats.org/drawingml/2006/table">
            <a:tbl>
              <a:tblPr>
                <a:noFill/>
                <a:tableStyleId>{D7F7C183-8F60-4CD4-93F0-96E28EB4641F}</a:tableStyleId>
              </a:tblPr>
              <a:tblGrid>
                <a:gridCol w="697125"/>
                <a:gridCol w="1321125"/>
                <a:gridCol w="1163325"/>
                <a:gridCol w="679475"/>
                <a:gridCol w="1226450"/>
                <a:gridCol w="1089725"/>
              </a:tblGrid>
              <a:tr h="304775">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S. No</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Variable</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VIF</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S. No</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Variable</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solidFill>
                            <a:schemeClr val="lt1"/>
                          </a:solidFill>
                          <a:latin typeface="Arial"/>
                          <a:ea typeface="Arial"/>
                          <a:cs typeface="Arial"/>
                          <a:sym typeface="Arial"/>
                        </a:rPr>
                        <a:t>VIF</a:t>
                      </a:r>
                      <a:endParaRPr sz="10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Location</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3.679918</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8</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WindSpeed9am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4.949934</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2</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MinTemp</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5.741403</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9</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WindSpeed3pm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7.750609</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3</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Evaporation</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4.848245</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10</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Humidity3pm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10.311760</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4</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Sunshine</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7.816628</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11</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Cloud9am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8.091534</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000000">
                        <a:alpha val="0"/>
                      </a:srgbClr>
                    </a:solidFill>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5</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WindGustDir</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6.167268</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12</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Cloud3pm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9.122193</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6</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WindDir9am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4.133418</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13</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RainToday</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1.590356</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7</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WindDir3pm</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5.967294</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chemeClr val="lt1"/>
                          </a:solidFill>
                          <a:latin typeface="Arial"/>
                          <a:ea typeface="Arial"/>
                          <a:cs typeface="Arial"/>
                          <a:sym typeface="Arial"/>
                        </a:rPr>
                        <a:t>14</a:t>
                      </a:r>
                      <a:endParaRPr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900" u="none" cap="none" strike="noStrike">
                          <a:solidFill>
                            <a:schemeClr val="lt1"/>
                          </a:solidFill>
                          <a:latin typeface="Arial"/>
                          <a:ea typeface="Arial"/>
                          <a:cs typeface="Arial"/>
                          <a:sym typeface="Arial"/>
                        </a:rPr>
                        <a:t>RainTomorrow</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i="1" lang="en" sz="900" u="none" cap="none" strike="noStrike">
                          <a:solidFill>
                            <a:schemeClr val="lt1"/>
                          </a:solidFill>
                          <a:latin typeface="Arial"/>
                          <a:ea typeface="Arial"/>
                          <a:cs typeface="Arial"/>
                          <a:sym typeface="Arial"/>
                        </a:rPr>
                        <a:t>1.704695</a:t>
                      </a:r>
                      <a:endParaRPr b="1"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568025" y="532125"/>
            <a:ext cx="77880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Labels of the categories are converted into sequential numbers, which is a more machine-readable format </a:t>
            </a:r>
            <a:r>
              <a:rPr i="1" lang="en" sz="1600"/>
              <a:t>(Label Encoding):</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26" name="Google Shape;126;p23"/>
          <p:cNvPicPr preferRelativeResize="0"/>
          <p:nvPr/>
        </p:nvPicPr>
        <p:blipFill rotWithShape="1">
          <a:blip r:embed="rId3">
            <a:alphaModFix/>
          </a:blip>
          <a:srcRect b="9999" l="0" r="0" t="0"/>
          <a:stretch/>
        </p:blipFill>
        <p:spPr>
          <a:xfrm>
            <a:off x="1351025" y="1563725"/>
            <a:ext cx="6441950" cy="2925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568025" y="532125"/>
            <a:ext cx="77880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The data is also normalized to remove any extremely high scaled data categories that can skew the predictions. One of such values in our data is shown below:</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32" name="Google Shape;132;p24"/>
          <p:cNvPicPr preferRelativeResize="0"/>
          <p:nvPr/>
        </p:nvPicPr>
        <p:blipFill>
          <a:blip r:embed="rId3">
            <a:alphaModFix/>
          </a:blip>
          <a:stretch>
            <a:fillRect/>
          </a:stretch>
        </p:blipFill>
        <p:spPr>
          <a:xfrm>
            <a:off x="1981200" y="1548925"/>
            <a:ext cx="5181600" cy="1676400"/>
          </a:xfrm>
          <a:prstGeom prst="rect">
            <a:avLst/>
          </a:prstGeom>
          <a:noFill/>
          <a:ln>
            <a:noFill/>
          </a:ln>
        </p:spPr>
      </p:pic>
      <p:cxnSp>
        <p:nvCxnSpPr>
          <p:cNvPr id="133" name="Google Shape;133;p24"/>
          <p:cNvCxnSpPr/>
          <p:nvPr/>
        </p:nvCxnSpPr>
        <p:spPr>
          <a:xfrm rot="10800000">
            <a:off x="3494850" y="1584500"/>
            <a:ext cx="17100" cy="1512300"/>
          </a:xfrm>
          <a:prstGeom prst="straightConnector1">
            <a:avLst/>
          </a:prstGeom>
          <a:noFill/>
          <a:ln cap="flat" cmpd="sng" w="28575">
            <a:solidFill>
              <a:schemeClr val="dk1"/>
            </a:solidFill>
            <a:prstDash val="solid"/>
            <a:round/>
            <a:headEnd len="med" w="med" type="none"/>
            <a:tailEnd len="med" w="med" type="none"/>
          </a:ln>
        </p:spPr>
      </p:cxnSp>
      <p:cxnSp>
        <p:nvCxnSpPr>
          <p:cNvPr id="134" name="Google Shape;134;p24"/>
          <p:cNvCxnSpPr/>
          <p:nvPr/>
        </p:nvCxnSpPr>
        <p:spPr>
          <a:xfrm flipH="1">
            <a:off x="3512000" y="3079725"/>
            <a:ext cx="1409700" cy="17100"/>
          </a:xfrm>
          <a:prstGeom prst="straightConnector1">
            <a:avLst/>
          </a:prstGeom>
          <a:noFill/>
          <a:ln cap="flat" cmpd="sng" w="28575">
            <a:solidFill>
              <a:schemeClr val="dk1"/>
            </a:solidFill>
            <a:prstDash val="solid"/>
            <a:round/>
            <a:headEnd len="med" w="med" type="none"/>
            <a:tailEnd len="med" w="med" type="none"/>
          </a:ln>
        </p:spPr>
      </p:cxnSp>
      <p:cxnSp>
        <p:nvCxnSpPr>
          <p:cNvPr id="135" name="Google Shape;135;p24"/>
          <p:cNvCxnSpPr/>
          <p:nvPr/>
        </p:nvCxnSpPr>
        <p:spPr>
          <a:xfrm rot="10800000">
            <a:off x="3494775" y="1601750"/>
            <a:ext cx="1401300" cy="8400"/>
          </a:xfrm>
          <a:prstGeom prst="straightConnector1">
            <a:avLst/>
          </a:prstGeom>
          <a:noFill/>
          <a:ln cap="flat" cmpd="sng" w="28575">
            <a:solidFill>
              <a:srgbClr val="000000"/>
            </a:solidFill>
            <a:prstDash val="solid"/>
            <a:round/>
            <a:headEnd len="med" w="med" type="none"/>
            <a:tailEnd len="med" w="med" type="none"/>
          </a:ln>
        </p:spPr>
      </p:cxnSp>
      <p:cxnSp>
        <p:nvCxnSpPr>
          <p:cNvPr id="136" name="Google Shape;136;p24"/>
          <p:cNvCxnSpPr/>
          <p:nvPr/>
        </p:nvCxnSpPr>
        <p:spPr>
          <a:xfrm>
            <a:off x="4904625" y="1610150"/>
            <a:ext cx="0" cy="1469700"/>
          </a:xfrm>
          <a:prstGeom prst="straightConnector1">
            <a:avLst/>
          </a:prstGeom>
          <a:noFill/>
          <a:ln cap="flat" cmpd="sng" w="28575">
            <a:solidFill>
              <a:srgbClr val="000000"/>
            </a:solidFill>
            <a:prstDash val="solid"/>
            <a:round/>
            <a:headEnd len="med" w="med" type="none"/>
            <a:tailEnd len="med" w="med" type="none"/>
          </a:ln>
        </p:spPr>
      </p:cxnSp>
      <p:pic>
        <p:nvPicPr>
          <p:cNvPr id="137" name="Google Shape;137;p24"/>
          <p:cNvPicPr preferRelativeResize="0"/>
          <p:nvPr/>
        </p:nvPicPr>
        <p:blipFill>
          <a:blip r:embed="rId4">
            <a:alphaModFix/>
          </a:blip>
          <a:stretch>
            <a:fillRect/>
          </a:stretch>
        </p:blipFill>
        <p:spPr>
          <a:xfrm>
            <a:off x="2316950" y="3565700"/>
            <a:ext cx="4510100" cy="7945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1504200" y="206000"/>
            <a:ext cx="61356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Machine Learning Algorithms</a:t>
            </a:r>
            <a:endParaRPr/>
          </a:p>
        </p:txBody>
      </p:sp>
      <p:sp>
        <p:nvSpPr>
          <p:cNvPr id="143" name="Google Shape;143;p25"/>
          <p:cNvSpPr txBox="1"/>
          <p:nvPr>
            <p:ph idx="1" type="body"/>
          </p:nvPr>
        </p:nvSpPr>
        <p:spPr>
          <a:xfrm>
            <a:off x="683700" y="1552400"/>
            <a:ext cx="7552200" cy="3161700"/>
          </a:xfrm>
          <a:prstGeom prst="rect">
            <a:avLst/>
          </a:prstGeom>
          <a:noFill/>
          <a:ln>
            <a:noFill/>
          </a:ln>
        </p:spPr>
        <p:txBody>
          <a:bodyPr anchorCtr="0" anchor="t" bIns="0" lIns="0" spcFirstLastPara="1" rIns="0" wrap="square" tIns="0">
            <a:noAutofit/>
          </a:bodyPr>
          <a:lstStyle/>
          <a:p>
            <a:pPr indent="0" lvl="0" marL="0" rtl="0" algn="just">
              <a:lnSpc>
                <a:spcPct val="105000"/>
              </a:lnSpc>
              <a:spcBef>
                <a:spcPts val="0"/>
              </a:spcBef>
              <a:spcAft>
                <a:spcPts val="0"/>
              </a:spcAft>
              <a:buSzPts val="2400"/>
              <a:buNone/>
            </a:pPr>
            <a:r>
              <a:rPr lang="en" sz="1600">
                <a:latin typeface="Arial"/>
                <a:ea typeface="Arial"/>
                <a:cs typeface="Arial"/>
                <a:sym typeface="Arial"/>
              </a:rPr>
              <a:t>After completion of our Data Analysis and Feature Engineering Techniques, we use the data to train the various machine learning algorithms listed below:</a:t>
            </a:r>
            <a:endParaRPr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36550" lvl="0" marL="457200" rtl="0" algn="just">
              <a:lnSpc>
                <a:spcPct val="115000"/>
              </a:lnSpc>
              <a:spcBef>
                <a:spcPts val="1200"/>
              </a:spcBef>
              <a:spcAft>
                <a:spcPts val="0"/>
              </a:spcAft>
              <a:buSzPts val="1700"/>
              <a:buFont typeface="Arial"/>
              <a:buChar char="⬡"/>
            </a:pPr>
            <a:r>
              <a:rPr lang="en" sz="1600">
                <a:latin typeface="Arial"/>
                <a:ea typeface="Arial"/>
                <a:cs typeface="Arial"/>
                <a:sym typeface="Arial"/>
              </a:rPr>
              <a:t>Linear Regression Algorithm</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Random Forest Algorithm</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XGBoost Algorithm</a:t>
            </a:r>
            <a:endParaRPr sz="16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15000"/>
              </a:lnSpc>
              <a:spcBef>
                <a:spcPts val="1200"/>
              </a:spcBef>
              <a:spcAft>
                <a:spcPts val="0"/>
              </a:spcAft>
              <a:buSzPts val="2400"/>
              <a:buNone/>
            </a:pPr>
            <a:r>
              <a:rPr lang="en" sz="1600">
                <a:latin typeface="Arial"/>
                <a:ea typeface="Arial"/>
                <a:cs typeface="Arial"/>
                <a:sym typeface="Arial"/>
              </a:rPr>
              <a:t>The execution of the algorithms is shown </a:t>
            </a:r>
            <a:r>
              <a:rPr lang="en" sz="1600"/>
              <a:t>in the upcoming sections</a:t>
            </a:r>
            <a:r>
              <a:rPr lang="en" sz="1600">
                <a:latin typeface="Arial"/>
                <a:ea typeface="Arial"/>
                <a:cs typeface="Arial"/>
                <a:sym typeface="Arial"/>
              </a:rPr>
              <a:t>.</a:t>
            </a:r>
            <a:endParaRPr sz="16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1521600" y="146175"/>
            <a:ext cx="61008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K-Cross Validation Technique</a:t>
            </a:r>
            <a:endParaRPr/>
          </a:p>
        </p:txBody>
      </p:sp>
      <p:sp>
        <p:nvSpPr>
          <p:cNvPr id="149" name="Google Shape;149;p26"/>
          <p:cNvSpPr txBox="1"/>
          <p:nvPr>
            <p:ph idx="1" type="body"/>
          </p:nvPr>
        </p:nvSpPr>
        <p:spPr>
          <a:xfrm>
            <a:off x="795900" y="1136100"/>
            <a:ext cx="7552200" cy="13953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1200"/>
              </a:spcBef>
              <a:spcAft>
                <a:spcPts val="0"/>
              </a:spcAft>
              <a:buNone/>
            </a:pPr>
            <a:r>
              <a:rPr lang="en" sz="1500"/>
              <a:t>We test the effectiveness of our algorithms using this technique. The data is divided into ‘k’ folds, and one fold is considered for testing while the rest are considered for training. Multiple iterations of the training of the model are run, with different folds considered for testing in each iteration. An accuracy score is obtained for every iteration, and the arithmetic mean of the scores is considered as the overall accuracy:</a:t>
            </a:r>
            <a:endParaRPr/>
          </a:p>
        </p:txBody>
      </p:sp>
      <p:pic>
        <p:nvPicPr>
          <p:cNvPr id="150" name="Google Shape;150;p26"/>
          <p:cNvPicPr preferRelativeResize="0"/>
          <p:nvPr/>
        </p:nvPicPr>
        <p:blipFill>
          <a:blip r:embed="rId3">
            <a:alphaModFix/>
          </a:blip>
          <a:stretch>
            <a:fillRect/>
          </a:stretch>
        </p:blipFill>
        <p:spPr>
          <a:xfrm>
            <a:off x="2242037" y="2663925"/>
            <a:ext cx="4659924" cy="2086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686525" y="745725"/>
            <a:ext cx="49353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First, we train the Linear Regression Algorithm: </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56" name="Google Shape;156;p27"/>
          <p:cNvPicPr preferRelativeResize="0"/>
          <p:nvPr/>
        </p:nvPicPr>
        <p:blipFill rotWithShape="1">
          <a:blip r:embed="rId3">
            <a:alphaModFix/>
          </a:blip>
          <a:srcRect b="6217" l="0" r="0" t="0"/>
          <a:stretch/>
        </p:blipFill>
        <p:spPr>
          <a:xfrm>
            <a:off x="1314177" y="1495200"/>
            <a:ext cx="6515637" cy="261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686525" y="745725"/>
            <a:ext cx="49353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Next, we train the Random Forest Algorithm:</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62" name="Google Shape;162;p28"/>
          <p:cNvPicPr preferRelativeResize="0"/>
          <p:nvPr/>
        </p:nvPicPr>
        <p:blipFill rotWithShape="1">
          <a:blip r:embed="rId3">
            <a:alphaModFix/>
          </a:blip>
          <a:srcRect b="7037" l="0" r="0" t="0"/>
          <a:stretch/>
        </p:blipFill>
        <p:spPr>
          <a:xfrm>
            <a:off x="1231275" y="1495200"/>
            <a:ext cx="6681450" cy="261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1" type="body"/>
          </p:nvPr>
        </p:nvSpPr>
        <p:spPr>
          <a:xfrm>
            <a:off x="686525" y="745725"/>
            <a:ext cx="49353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Finally, the XGBoost Algorithm:</a:t>
            </a:r>
            <a:r>
              <a:rPr i="1" lang="en" sz="1600"/>
              <a:t> </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68" name="Google Shape;168;p29"/>
          <p:cNvPicPr preferRelativeResize="0"/>
          <p:nvPr/>
        </p:nvPicPr>
        <p:blipFill rotWithShape="1">
          <a:blip r:embed="rId3">
            <a:alphaModFix/>
          </a:blip>
          <a:srcRect b="7621" l="0" r="0" t="0"/>
          <a:stretch/>
        </p:blipFill>
        <p:spPr>
          <a:xfrm>
            <a:off x="1400150" y="1503750"/>
            <a:ext cx="6343750" cy="261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2560213" y="529725"/>
            <a:ext cx="4023600" cy="474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K-Means Clustering</a:t>
            </a:r>
            <a:endParaRPr/>
          </a:p>
        </p:txBody>
      </p:sp>
      <p:sp>
        <p:nvSpPr>
          <p:cNvPr id="174" name="Google Shape;174;p30"/>
          <p:cNvSpPr txBox="1"/>
          <p:nvPr>
            <p:ph idx="1" type="body"/>
          </p:nvPr>
        </p:nvSpPr>
        <p:spPr>
          <a:xfrm>
            <a:off x="795900" y="1227750"/>
            <a:ext cx="7552200" cy="9339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1200"/>
              </a:spcBef>
              <a:spcAft>
                <a:spcPts val="0"/>
              </a:spcAft>
              <a:buNone/>
            </a:pPr>
            <a:r>
              <a:rPr lang="en" sz="1500"/>
              <a:t>K-Means Clustering is a type of unsupervised learning algorithm which is used with unlabeled data, by finding ‘k’ number of groups/clusters into which the data is divided, based on similar variables or factors among the data.</a:t>
            </a:r>
            <a:endParaRPr/>
          </a:p>
        </p:txBody>
      </p:sp>
      <p:pic>
        <p:nvPicPr>
          <p:cNvPr id="175" name="Google Shape;175;p30"/>
          <p:cNvPicPr preferRelativeResize="0"/>
          <p:nvPr/>
        </p:nvPicPr>
        <p:blipFill>
          <a:blip r:embed="rId3">
            <a:alphaModFix/>
          </a:blip>
          <a:stretch>
            <a:fillRect/>
          </a:stretch>
        </p:blipFill>
        <p:spPr>
          <a:xfrm>
            <a:off x="2303875" y="2308775"/>
            <a:ext cx="4536300" cy="2279375"/>
          </a:xfrm>
          <a:prstGeom prst="rect">
            <a:avLst/>
          </a:prstGeom>
          <a:noFill/>
          <a:ln cap="flat" cmpd="sng" w="12700">
            <a:solidFill>
              <a:srgbClr val="B7B7B7"/>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686525" y="600500"/>
            <a:ext cx="75927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We use Tableau software to help in the visualization of the clustering process. We can observe the various locations in the country </a:t>
            </a:r>
            <a:r>
              <a:rPr i="1" lang="en" sz="1600" u="sng"/>
              <a:t>before</a:t>
            </a:r>
            <a:r>
              <a:rPr i="1" lang="en" sz="1600"/>
              <a:t> the clustering, as follows:</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81" name="Google Shape;181;p31"/>
          <p:cNvPicPr preferRelativeResize="0"/>
          <p:nvPr/>
        </p:nvPicPr>
        <p:blipFill rotWithShape="1">
          <a:blip r:embed="rId3">
            <a:alphaModFix/>
          </a:blip>
          <a:srcRect b="2238" l="4400" r="6512" t="0"/>
          <a:stretch/>
        </p:blipFill>
        <p:spPr>
          <a:xfrm>
            <a:off x="2126075" y="1621975"/>
            <a:ext cx="4793975" cy="3162700"/>
          </a:xfrm>
          <a:prstGeom prst="rect">
            <a:avLst/>
          </a:prstGeom>
          <a:noFill/>
          <a:ln cap="flat" cmpd="sng" w="12700">
            <a:solidFill>
              <a:srgbClr val="B7B7B7"/>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856850" y="259025"/>
            <a:ext cx="6932400" cy="516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Current Status and Motivation</a:t>
            </a:r>
            <a:endParaRPr/>
          </a:p>
        </p:txBody>
      </p:sp>
      <p:sp>
        <p:nvSpPr>
          <p:cNvPr id="71" name="Google Shape;71;p14"/>
          <p:cNvSpPr txBox="1"/>
          <p:nvPr>
            <p:ph idx="1" type="body"/>
          </p:nvPr>
        </p:nvSpPr>
        <p:spPr>
          <a:xfrm>
            <a:off x="546950" y="990900"/>
            <a:ext cx="7552200" cy="3161700"/>
          </a:xfrm>
          <a:prstGeom prst="rect">
            <a:avLst/>
          </a:prstGeom>
          <a:noFill/>
          <a:ln>
            <a:noFill/>
          </a:ln>
        </p:spPr>
        <p:txBody>
          <a:bodyPr anchorCtr="0" anchor="t" bIns="0" lIns="0" spcFirstLastPara="1" rIns="0" wrap="square" tIns="0">
            <a:noAutofit/>
          </a:bodyPr>
          <a:lstStyle/>
          <a:p>
            <a:pPr indent="-323850" lvl="0" marL="457200" rtl="0" algn="just">
              <a:lnSpc>
                <a:spcPct val="105000"/>
              </a:lnSpc>
              <a:spcBef>
                <a:spcPts val="0"/>
              </a:spcBef>
              <a:spcAft>
                <a:spcPts val="0"/>
              </a:spcAft>
              <a:buSzPts val="1500"/>
              <a:buChar char="⬡"/>
            </a:pPr>
            <a:r>
              <a:rPr lang="en" sz="1500">
                <a:latin typeface="Arial"/>
                <a:ea typeface="Arial"/>
                <a:cs typeface="Arial"/>
                <a:sym typeface="Arial"/>
              </a:rPr>
              <a:t>The current </a:t>
            </a:r>
            <a:r>
              <a:rPr lang="en" sz="1500"/>
              <a:t>r</a:t>
            </a:r>
            <a:r>
              <a:rPr lang="en" sz="1500">
                <a:latin typeface="Arial"/>
                <a:ea typeface="Arial"/>
                <a:cs typeface="Arial"/>
                <a:sym typeface="Arial"/>
              </a:rPr>
              <a:t>ainfall </a:t>
            </a:r>
            <a:r>
              <a:rPr lang="en" sz="1500"/>
              <a:t>p</a:t>
            </a:r>
            <a:r>
              <a:rPr lang="en" sz="1500">
                <a:latin typeface="Arial"/>
                <a:ea typeface="Arial"/>
                <a:cs typeface="Arial"/>
                <a:sym typeface="Arial"/>
              </a:rPr>
              <a:t>rediction </a:t>
            </a:r>
            <a:r>
              <a:rPr lang="en" sz="1500"/>
              <a:t>s</a:t>
            </a:r>
            <a:r>
              <a:rPr lang="en" sz="1500">
                <a:latin typeface="Arial"/>
                <a:ea typeface="Arial"/>
                <a:cs typeface="Arial"/>
                <a:sym typeface="Arial"/>
              </a:rPr>
              <a:t>ystems </a:t>
            </a:r>
            <a:r>
              <a:rPr lang="en" sz="1500"/>
              <a:t>are</a:t>
            </a:r>
            <a:r>
              <a:rPr lang="en" sz="1500">
                <a:latin typeface="Arial"/>
                <a:ea typeface="Arial"/>
                <a:cs typeface="Arial"/>
                <a:sym typeface="Arial"/>
              </a:rPr>
              <a:t> made to be one of the fastest procedures to predict rainfall distributions and screen floods, </a:t>
            </a:r>
            <a:r>
              <a:rPr lang="en" sz="1500"/>
              <a:t>which</a:t>
            </a:r>
            <a:r>
              <a:rPr lang="en" sz="1500">
                <a:latin typeface="Arial"/>
                <a:ea typeface="Arial"/>
                <a:cs typeface="Arial"/>
                <a:sym typeface="Arial"/>
              </a:rPr>
              <a:t> use Internet of Things (IoT) systems to obtain data, combined with Machine Learning and Feature Engineering Techniques used for the estimation.</a:t>
            </a:r>
            <a:endParaRPr sz="15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23850" lvl="0" marL="457200" rtl="0" algn="just">
              <a:lnSpc>
                <a:spcPct val="105000"/>
              </a:lnSpc>
              <a:spcBef>
                <a:spcPts val="1200"/>
              </a:spcBef>
              <a:spcAft>
                <a:spcPts val="0"/>
              </a:spcAft>
              <a:buSzPts val="1500"/>
              <a:buFont typeface="Arial"/>
              <a:buChar char="⬡"/>
            </a:pPr>
            <a:r>
              <a:rPr lang="en" sz="1500">
                <a:latin typeface="Arial"/>
                <a:ea typeface="Arial"/>
                <a:cs typeface="Arial"/>
                <a:sym typeface="Arial"/>
              </a:rPr>
              <a:t>There exist many methods of early detection of floods, that use various models and prediction techniques to best estimate rainfall. However, they tend to be more time consuming, less efficient, and less effective than what is possible.</a:t>
            </a:r>
            <a:endParaRPr sz="15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23850" lvl="0" marL="457200" rtl="0" algn="just">
              <a:lnSpc>
                <a:spcPct val="115000"/>
              </a:lnSpc>
              <a:spcBef>
                <a:spcPts val="1200"/>
              </a:spcBef>
              <a:spcAft>
                <a:spcPts val="0"/>
              </a:spcAft>
              <a:buSzPts val="1500"/>
              <a:buFont typeface="Arial"/>
              <a:buChar char="⬡"/>
            </a:pPr>
            <a:r>
              <a:rPr lang="en" sz="1500">
                <a:latin typeface="Arial"/>
                <a:ea typeface="Arial"/>
                <a:cs typeface="Arial"/>
                <a:sym typeface="Arial"/>
              </a:rPr>
              <a:t>The Data analysis and Feature Engineering techniques carried out in our project are extremely effective in preparing the data to be clean and uniformly distributed, and the usage of a GPU in execution of our models shows the time efficiency of our system in comparison to standard CPU executions.</a:t>
            </a:r>
            <a:endParaRPr sz="15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669450" y="523550"/>
            <a:ext cx="7592700" cy="6384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u="sng"/>
              <a:t>After</a:t>
            </a:r>
            <a:r>
              <a:rPr i="1" lang="en" sz="1600"/>
              <a:t> Clustering, we can clearly observe the split of the seven zones from the tableau graph, which have been clustered based on geographical location. Each color represents a specific zone:</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87" name="Google Shape;187;p32"/>
          <p:cNvPicPr preferRelativeResize="0"/>
          <p:nvPr/>
        </p:nvPicPr>
        <p:blipFill rotWithShape="1">
          <a:blip r:embed="rId3">
            <a:alphaModFix/>
          </a:blip>
          <a:srcRect b="8875" l="0" r="2987" t="0"/>
          <a:stretch/>
        </p:blipFill>
        <p:spPr>
          <a:xfrm>
            <a:off x="2034451" y="1536550"/>
            <a:ext cx="5075100" cy="3265200"/>
          </a:xfrm>
          <a:prstGeom prst="rect">
            <a:avLst/>
          </a:prstGeom>
          <a:noFill/>
          <a:ln cap="flat" cmpd="sng" w="12700">
            <a:solidFill>
              <a:srgbClr val="B7B7B7"/>
            </a:solidFill>
            <a:prstDash val="solid"/>
            <a:miter lim="8000"/>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580550" y="205975"/>
            <a:ext cx="69927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Results - Comparison of Metrics</a:t>
            </a:r>
            <a:endParaRPr/>
          </a:p>
        </p:txBody>
      </p:sp>
      <p:sp>
        <p:nvSpPr>
          <p:cNvPr id="193" name="Google Shape;193;p33"/>
          <p:cNvSpPr txBox="1"/>
          <p:nvPr>
            <p:ph idx="1" type="body"/>
          </p:nvPr>
        </p:nvSpPr>
        <p:spPr>
          <a:xfrm>
            <a:off x="683700" y="1552400"/>
            <a:ext cx="7552200" cy="3161700"/>
          </a:xfrm>
          <a:prstGeom prst="rect">
            <a:avLst/>
          </a:prstGeom>
          <a:noFill/>
          <a:ln>
            <a:noFill/>
          </a:ln>
        </p:spPr>
        <p:txBody>
          <a:bodyPr anchorCtr="0" anchor="t" bIns="0" lIns="0" spcFirstLastPara="1" rIns="0" wrap="square" tIns="0">
            <a:noAutofit/>
          </a:bodyPr>
          <a:lstStyle/>
          <a:p>
            <a:pPr indent="0" lvl="0" marL="0" rtl="0" algn="just">
              <a:lnSpc>
                <a:spcPct val="105000"/>
              </a:lnSpc>
              <a:spcBef>
                <a:spcPts val="0"/>
              </a:spcBef>
              <a:spcAft>
                <a:spcPts val="0"/>
              </a:spcAft>
              <a:buSzPts val="2400"/>
              <a:buNone/>
            </a:pPr>
            <a:r>
              <a:rPr i="1" lang="en" sz="1600">
                <a:latin typeface="Arial"/>
                <a:ea typeface="Arial"/>
                <a:cs typeface="Arial"/>
                <a:sym typeface="Arial"/>
              </a:rPr>
              <a:t>After the execution of our algorithms, we have </a:t>
            </a:r>
            <a:r>
              <a:rPr i="1" lang="en" sz="1600"/>
              <a:t>made a comparison of</a:t>
            </a:r>
            <a:r>
              <a:rPr i="1" lang="en" sz="1600">
                <a:latin typeface="Arial"/>
                <a:ea typeface="Arial"/>
                <a:cs typeface="Arial"/>
                <a:sym typeface="Arial"/>
              </a:rPr>
              <a:t> the measures listed below with regards to each algorithm, to determine the best algorithm suited for the dataset. </a:t>
            </a:r>
            <a:endParaRPr i="1" sz="1600">
              <a:latin typeface="Arial"/>
              <a:ea typeface="Arial"/>
              <a:cs typeface="Arial"/>
              <a:sym typeface="Arial"/>
            </a:endParaRPr>
          </a:p>
          <a:p>
            <a:pPr indent="0" lvl="0" marL="0" rtl="0" algn="just">
              <a:lnSpc>
                <a:spcPct val="105000"/>
              </a:lnSpc>
              <a:spcBef>
                <a:spcPts val="1200"/>
              </a:spcBef>
              <a:spcAft>
                <a:spcPts val="0"/>
              </a:spcAft>
              <a:buSzPts val="2400"/>
              <a:buNone/>
            </a:pPr>
            <a:r>
              <a:rPr i="1" lang="en" sz="1600">
                <a:latin typeface="Arial"/>
                <a:ea typeface="Arial"/>
                <a:cs typeface="Arial"/>
                <a:sym typeface="Arial"/>
              </a:rPr>
              <a:t>The various measures considered for comparison are:</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36550" lvl="0" marL="457200" rtl="0" algn="just">
              <a:lnSpc>
                <a:spcPct val="115000"/>
              </a:lnSpc>
              <a:spcBef>
                <a:spcPts val="1200"/>
              </a:spcBef>
              <a:spcAft>
                <a:spcPts val="0"/>
              </a:spcAft>
              <a:buSzPts val="1700"/>
              <a:buFont typeface="Arial"/>
              <a:buChar char="⬡"/>
            </a:pPr>
            <a:r>
              <a:rPr lang="en" sz="1600">
                <a:latin typeface="Arial"/>
                <a:ea typeface="Arial"/>
                <a:cs typeface="Arial"/>
                <a:sym typeface="Arial"/>
              </a:rPr>
              <a:t>Mean Absolute Error (MAE)</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Root Mean Square Error (RMSE)</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Execution Times (CPU vs GPU)</a:t>
            </a:r>
            <a:endParaRPr sz="1600">
              <a:latin typeface="Arial"/>
              <a:ea typeface="Arial"/>
              <a:cs typeface="Arial"/>
              <a:sym typeface="Arial"/>
            </a:endParaRPr>
          </a:p>
          <a:p>
            <a:pPr indent="0" lvl="0" marL="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686525" y="600500"/>
            <a:ext cx="7592700" cy="11421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We observe the performance of the three algorithms on the complete processed data shown below. The table shows a comparison of the </a:t>
            </a:r>
            <a:r>
              <a:rPr i="1" lang="en" sz="1600"/>
              <a:t>Mean Absolute Error (MAE), </a:t>
            </a:r>
            <a:r>
              <a:rPr i="1" lang="en" sz="1600"/>
              <a:t>Root Mean Square Error (RMSE), and the CPU and GPU Execution Times of each of the algorithms:</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graphicFrame>
        <p:nvGraphicFramePr>
          <p:cNvPr id="199" name="Google Shape;199;p34"/>
          <p:cNvGraphicFramePr/>
          <p:nvPr/>
        </p:nvGraphicFramePr>
        <p:xfrm>
          <a:off x="540825" y="2028000"/>
          <a:ext cx="3000000" cy="3000000"/>
        </p:xfrm>
        <a:graphic>
          <a:graphicData uri="http://schemas.openxmlformats.org/drawingml/2006/table">
            <a:tbl>
              <a:tblPr>
                <a:noFill/>
                <a:tableStyleId>{D7F7C183-8F60-4CD4-93F0-96E28EB4641F}</a:tableStyleId>
              </a:tblPr>
              <a:tblGrid>
                <a:gridCol w="1444275"/>
                <a:gridCol w="1771125"/>
                <a:gridCol w="1615650"/>
                <a:gridCol w="1615650"/>
                <a:gridCol w="1615650"/>
              </a:tblGrid>
              <a:tr h="5746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Algorithm</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Mean Absolute Error (MAE)</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Root Mean Square Error (RMSE)</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Execution Time</a:t>
                      </a:r>
                      <a:endParaRPr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(CPU)</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Execution Time</a:t>
                      </a:r>
                      <a:endParaRPr sz="1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Arial"/>
                          <a:ea typeface="Arial"/>
                          <a:cs typeface="Arial"/>
                          <a:sym typeface="Arial"/>
                        </a:rPr>
                        <a:t>(GPU)</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5902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Linear </a:t>
                      </a:r>
                      <a:r>
                        <a:rPr b="1" lang="en" sz="1200">
                          <a:solidFill>
                            <a:schemeClr val="lt1"/>
                          </a:solidFill>
                        </a:rPr>
                        <a:t>R</a:t>
                      </a:r>
                      <a:r>
                        <a:rPr b="1" lang="en" sz="1200" u="none" cap="none" strike="noStrike">
                          <a:solidFill>
                            <a:schemeClr val="lt1"/>
                          </a:solidFill>
                          <a:latin typeface="Arial"/>
                          <a:ea typeface="Arial"/>
                          <a:cs typeface="Arial"/>
                          <a:sym typeface="Arial"/>
                        </a:rPr>
                        <a:t>egression</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200">
                          <a:solidFill>
                            <a:schemeClr val="lt1"/>
                          </a:solidFill>
                        </a:rPr>
                        <a:t>2.48502</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7.239231</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373ms</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171ms</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902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Random Forest</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1.872458</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6.589059</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43.5s</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21.5s</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47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XGBoost</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200">
                          <a:solidFill>
                            <a:schemeClr val="lt1"/>
                          </a:solidFill>
                        </a:rPr>
                        <a:t>1.786853</a:t>
                      </a:r>
                      <a:r>
                        <a:rPr b="1" i="1" lang="en" sz="1200" cap="none" strike="noStrike">
                          <a:solidFill>
                            <a:schemeClr val="lt1"/>
                          </a:solidFill>
                          <a:latin typeface="Arial"/>
                          <a:ea typeface="Arial"/>
                          <a:cs typeface="Arial"/>
                          <a:sym typeface="Arial"/>
                        </a:rPr>
                        <a:t> </a:t>
                      </a:r>
                      <a:endParaRPr b="1" i="1" sz="1200"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6.393161</a:t>
                      </a:r>
                      <a:endParaRPr b="1" i="1" sz="1200"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4.5s</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u="none" cap="none" strike="noStrike">
                          <a:solidFill>
                            <a:schemeClr val="lt1"/>
                          </a:solidFill>
                          <a:latin typeface="Arial"/>
                          <a:ea typeface="Arial"/>
                          <a:cs typeface="Arial"/>
                          <a:sym typeface="Arial"/>
                        </a:rPr>
                        <a:t>3.27s</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686525" y="600500"/>
            <a:ext cx="7592700" cy="8892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We display below the values obtained from each of the three algorithms in our base reference paper, and a comparison of them with the values obtained in our work:</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graphicFrame>
        <p:nvGraphicFramePr>
          <p:cNvPr id="205" name="Google Shape;205;p35"/>
          <p:cNvGraphicFramePr/>
          <p:nvPr/>
        </p:nvGraphicFramePr>
        <p:xfrm>
          <a:off x="842975" y="1704775"/>
          <a:ext cx="3000000" cy="3000000"/>
        </p:xfrm>
        <a:graphic>
          <a:graphicData uri="http://schemas.openxmlformats.org/drawingml/2006/table">
            <a:tbl>
              <a:tblPr>
                <a:noFill/>
                <a:tableStyleId>{D7F7C183-8F60-4CD4-93F0-96E28EB4641F}</a:tableStyleId>
              </a:tblPr>
              <a:tblGrid>
                <a:gridCol w="1877125"/>
                <a:gridCol w="1518000"/>
                <a:gridCol w="1390150"/>
                <a:gridCol w="1501000"/>
                <a:gridCol w="1473925"/>
              </a:tblGrid>
              <a:tr h="574675">
                <a:tc rowSpan="2">
                  <a:txBody>
                    <a:bodyPr/>
                    <a:lstStyle/>
                    <a:p>
                      <a:pPr indent="0" lvl="0" marL="0" rtl="0" algn="ctr">
                        <a:spcBef>
                          <a:spcPts val="0"/>
                        </a:spcBef>
                        <a:spcAft>
                          <a:spcPts val="0"/>
                        </a:spcAft>
                        <a:buNone/>
                      </a:pPr>
                      <a:r>
                        <a:rPr lang="en" sz="1200">
                          <a:solidFill>
                            <a:schemeClr val="lt1"/>
                          </a:solidFill>
                        </a:rPr>
                        <a:t>Algorithm</a:t>
                      </a:r>
                      <a:endParaRPr sz="12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gridSpan="2">
                  <a:txBody>
                    <a:bodyPr/>
                    <a:lstStyle/>
                    <a:p>
                      <a:pPr indent="0" lvl="0" marL="0" rtl="0" algn="ctr">
                        <a:spcBef>
                          <a:spcPts val="0"/>
                        </a:spcBef>
                        <a:spcAft>
                          <a:spcPts val="0"/>
                        </a:spcAft>
                        <a:buNone/>
                      </a:pPr>
                      <a:r>
                        <a:rPr lang="en" sz="1200">
                          <a:solidFill>
                            <a:schemeClr val="lt1"/>
                          </a:solidFill>
                        </a:rPr>
                        <a:t>Mean Absolute Error (MAE)</a:t>
                      </a:r>
                      <a:endParaRPr sz="12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gridSpan="2">
                  <a:txBody>
                    <a:bodyPr/>
                    <a:lstStyle/>
                    <a:p>
                      <a:pPr indent="0" lvl="0" marL="0" rtl="0" algn="ctr">
                        <a:spcBef>
                          <a:spcPts val="0"/>
                        </a:spcBef>
                        <a:spcAft>
                          <a:spcPts val="0"/>
                        </a:spcAft>
                        <a:buNone/>
                      </a:pPr>
                      <a:r>
                        <a:rPr lang="en" sz="1200">
                          <a:solidFill>
                            <a:schemeClr val="lt1"/>
                          </a:solidFill>
                        </a:rPr>
                        <a:t>Root Mean Square Error (RMSE)</a:t>
                      </a:r>
                      <a:endParaRPr sz="12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r>
              <a:tr h="574675">
                <a:tc vMerge="1"/>
                <a:tc>
                  <a:txBody>
                    <a:bodyPr/>
                    <a:lstStyle/>
                    <a:p>
                      <a:pPr indent="0" lvl="0" marL="0" marR="0" rtl="0" algn="ctr">
                        <a:lnSpc>
                          <a:spcPct val="100000"/>
                        </a:lnSpc>
                        <a:spcBef>
                          <a:spcPts val="0"/>
                        </a:spcBef>
                        <a:spcAft>
                          <a:spcPts val="0"/>
                        </a:spcAft>
                        <a:buNone/>
                      </a:pPr>
                      <a:r>
                        <a:rPr lang="en" sz="1200">
                          <a:solidFill>
                            <a:schemeClr val="lt1"/>
                          </a:solidFill>
                        </a:rPr>
                        <a:t>Base Paper</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200">
                          <a:solidFill>
                            <a:schemeClr val="lt1"/>
                          </a:solidFill>
                        </a:rPr>
                        <a:t>Our Design</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200">
                          <a:solidFill>
                            <a:schemeClr val="lt1"/>
                          </a:solidFill>
                        </a:rPr>
                        <a:t>Base Paper</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200">
                          <a:solidFill>
                            <a:schemeClr val="lt1"/>
                          </a:solidFill>
                        </a:rPr>
                        <a:t>Our Design</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1"/>
                    </a:solidFill>
                  </a:tcPr>
                </a:tc>
              </a:tr>
              <a:tr h="5902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Linear </a:t>
                      </a:r>
                      <a:r>
                        <a:rPr b="1" lang="en" sz="1200">
                          <a:solidFill>
                            <a:schemeClr val="lt1"/>
                          </a:solidFill>
                        </a:rPr>
                        <a:t>R</a:t>
                      </a:r>
                      <a:r>
                        <a:rPr b="1" lang="en" sz="1200" u="none" cap="none" strike="noStrike">
                          <a:solidFill>
                            <a:schemeClr val="lt1"/>
                          </a:solidFill>
                          <a:latin typeface="Arial"/>
                          <a:ea typeface="Arial"/>
                          <a:cs typeface="Arial"/>
                          <a:sym typeface="Arial"/>
                        </a:rPr>
                        <a:t>egression</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200">
                          <a:solidFill>
                            <a:schemeClr val="lt1"/>
                          </a:solidFill>
                        </a:rPr>
                        <a:t>4.97</a:t>
                      </a:r>
                      <a:endParaRPr b="1" i="1"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2.485</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8.61</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7.239</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5902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Random Forest</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200">
                          <a:solidFill>
                            <a:schemeClr val="lt1"/>
                          </a:solidFill>
                        </a:rPr>
                        <a:t>4.49</a:t>
                      </a:r>
                      <a:endParaRPr b="1" i="1" sz="12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1.872</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8.82</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6.589</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747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Arial"/>
                          <a:ea typeface="Arial"/>
                          <a:cs typeface="Arial"/>
                          <a:sym typeface="Arial"/>
                        </a:rPr>
                        <a:t>XGBoost</a:t>
                      </a:r>
                      <a:endParaRPr b="1" sz="12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200">
                          <a:solidFill>
                            <a:schemeClr val="lt1"/>
                          </a:solidFill>
                        </a:rPr>
                        <a:t>3.58</a:t>
                      </a:r>
                      <a:endParaRPr b="1" i="1" sz="1200"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1.787</a:t>
                      </a:r>
                      <a:endParaRPr b="1" i="1" sz="1200"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7.85</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200">
                          <a:solidFill>
                            <a:schemeClr val="lt1"/>
                          </a:solidFill>
                        </a:rPr>
                        <a:t>6.393</a:t>
                      </a:r>
                      <a:endParaRPr b="1" i="1" sz="12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idx="1" type="body"/>
          </p:nvPr>
        </p:nvSpPr>
        <p:spPr>
          <a:xfrm>
            <a:off x="686525" y="528250"/>
            <a:ext cx="7592700" cy="3531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Now we compare our obtained accuracy scores from each of the seven zones:</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graphicFrame>
        <p:nvGraphicFramePr>
          <p:cNvPr id="211" name="Google Shape;211;p36"/>
          <p:cNvGraphicFramePr/>
          <p:nvPr/>
        </p:nvGraphicFramePr>
        <p:xfrm>
          <a:off x="814825" y="1041825"/>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1</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3.36</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9.16</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2.84</a:t>
                      </a:r>
                      <a:endParaRPr b="1" i="1" sz="1100">
                        <a:solidFill>
                          <a:schemeClr val="lt1"/>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9.32</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2.71</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9.08</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graphicFrame>
        <p:nvGraphicFramePr>
          <p:cNvPr id="212" name="Google Shape;212;p36"/>
          <p:cNvGraphicFramePr/>
          <p:nvPr/>
        </p:nvGraphicFramePr>
        <p:xfrm>
          <a:off x="4694800" y="1041825"/>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2</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1.74</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38100">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4.35</a:t>
                      </a:r>
                      <a:endParaRPr b="1" i="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1.52</a:t>
                      </a:r>
                      <a:endParaRPr b="1" i="1" sz="1100">
                        <a:solidFill>
                          <a:schemeClr val="lt1"/>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4.34</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1.56</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4.37</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chemeClr val="lt1"/>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213" name="Google Shape;213;p36"/>
          <p:cNvGraphicFramePr/>
          <p:nvPr/>
        </p:nvGraphicFramePr>
        <p:xfrm>
          <a:off x="814825" y="3084750"/>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3</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1.06</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38100">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3.67</a:t>
                      </a:r>
                      <a:endParaRPr b="1" i="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999999"/>
                      </a:solidFill>
                      <a:prstDash val="solid"/>
                      <a:round/>
                      <a:headEnd len="sm" w="sm" type="none"/>
                      <a:tailEnd len="sm" w="sm" type="none"/>
                    </a:lnL>
                    <a:lnR cap="flat" cmpd="sng" w="38100">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0.73</a:t>
                      </a:r>
                      <a:endParaRPr b="1" i="1" sz="1100">
                        <a:solidFill>
                          <a:schemeClr val="lt1"/>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3.52</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0.77</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3.87</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214" name="Google Shape;214;p36"/>
          <p:cNvGraphicFramePr/>
          <p:nvPr/>
        </p:nvGraphicFramePr>
        <p:xfrm>
          <a:off x="4694800" y="3084750"/>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4</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1.87</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3.71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1.57</a:t>
                      </a:r>
                      <a:endParaRPr b="1" i="1" sz="11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3.62</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1.53</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3.54</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37"/>
          <p:cNvGraphicFramePr/>
          <p:nvPr/>
        </p:nvGraphicFramePr>
        <p:xfrm>
          <a:off x="903950" y="674063"/>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5</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6.15</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14.21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3.73</a:t>
                      </a:r>
                      <a:endParaRPr b="1" i="1" sz="1100">
                        <a:solidFill>
                          <a:schemeClr val="lt1"/>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12.23</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3.95</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12.3</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220" name="Google Shape;220;p37"/>
          <p:cNvGraphicFramePr/>
          <p:nvPr/>
        </p:nvGraphicFramePr>
        <p:xfrm>
          <a:off x="4783925" y="674063"/>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6</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1.41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3.71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1.13</a:t>
                      </a:r>
                      <a:endParaRPr b="1" i="1" sz="11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3.62</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1.09</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3.54</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graphicFrame>
        <p:nvGraphicFramePr>
          <p:cNvPr id="221" name="Google Shape;221;p37"/>
          <p:cNvGraphicFramePr/>
          <p:nvPr/>
        </p:nvGraphicFramePr>
        <p:xfrm>
          <a:off x="903950" y="2716988"/>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lang="en" sz="1100">
                          <a:solidFill>
                            <a:schemeClr val="lt1"/>
                          </a:solidFill>
                        </a:rPr>
                        <a:t>Zone 7</a:t>
                      </a:r>
                      <a:endParaRPr sz="11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lang="en" sz="1100">
                          <a:solidFill>
                            <a:schemeClr val="lt1"/>
                          </a:solidFill>
                        </a:rPr>
                        <a:t>Algorithm</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MAE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100">
                          <a:solidFill>
                            <a:schemeClr val="lt1"/>
                          </a:solidFill>
                        </a:rPr>
                        <a:t>RMSE</a:t>
                      </a:r>
                      <a:endParaRPr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5.09</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12.41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3.01</a:t>
                      </a:r>
                      <a:endParaRPr b="1" i="1" sz="11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10.21</a:t>
                      </a:r>
                      <a:endParaRPr b="1" i="1" sz="1100" u="none"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chemeClr val="lt2"/>
                      </a:solidFill>
                      <a:prstDash val="solid"/>
                      <a:round/>
                      <a:headEnd len="sm" w="sm" type="none"/>
                      <a:tailEnd len="sm" w="sm" type="none"/>
                    </a:lnT>
                    <a:lnB cap="flat" cmpd="sng" w="38100">
                      <a:solidFill>
                        <a:srgbClr val="FFFF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00"/>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2.85</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9.93</a:t>
                      </a:r>
                      <a:endParaRPr b="1" i="1" sz="1100" cap="none" strike="noStrike">
                        <a:solidFill>
                          <a:schemeClr val="lt1"/>
                        </a:solidFill>
                        <a:latin typeface="Arial"/>
                        <a:ea typeface="Arial"/>
                        <a:cs typeface="Arial"/>
                        <a:sym typeface="Arial"/>
                      </a:endParaRPr>
                    </a:p>
                  </a:txBody>
                  <a:tcPr marT="91425" marB="91425" marR="91425" marL="91425" anchor="ctr">
                    <a:lnL cap="flat" cmpd="sng" w="9525">
                      <a:solidFill>
                        <a:srgbClr val="999999"/>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graphicFrame>
        <p:nvGraphicFramePr>
          <p:cNvPr id="222" name="Google Shape;222;p37"/>
          <p:cNvGraphicFramePr/>
          <p:nvPr/>
        </p:nvGraphicFramePr>
        <p:xfrm>
          <a:off x="4783925" y="2716988"/>
          <a:ext cx="3000000" cy="3000000"/>
        </p:xfrm>
        <a:graphic>
          <a:graphicData uri="http://schemas.openxmlformats.org/drawingml/2006/table">
            <a:tbl>
              <a:tblPr>
                <a:noFill/>
                <a:tableStyleId>{D7F7C183-8F60-4CD4-93F0-96E28EB4641F}</a:tableStyleId>
              </a:tblPr>
              <a:tblGrid>
                <a:gridCol w="1355725"/>
                <a:gridCol w="1096375"/>
                <a:gridCol w="1004025"/>
              </a:tblGrid>
              <a:tr h="293625">
                <a:tc gridSpan="3">
                  <a:txBody>
                    <a:bodyPr/>
                    <a:lstStyle/>
                    <a:p>
                      <a:pPr indent="0" lvl="0" marL="0" rtl="0" algn="ctr">
                        <a:spcBef>
                          <a:spcPts val="0"/>
                        </a:spcBef>
                        <a:spcAft>
                          <a:spcPts val="0"/>
                        </a:spcAft>
                        <a:buNone/>
                      </a:pPr>
                      <a:r>
                        <a:rPr b="1" lang="en" sz="1100">
                          <a:solidFill>
                            <a:schemeClr val="lt1"/>
                          </a:solidFill>
                        </a:rPr>
                        <a:t>OVERALL</a:t>
                      </a:r>
                      <a:endParaRPr b="1" sz="1100">
                        <a:solidFill>
                          <a:schemeClr val="lt1"/>
                        </a:solidFil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c hMerge="1"/>
                <a:tc hMerge="1"/>
              </a:tr>
              <a:tr h="325675">
                <a:tc>
                  <a:txBody>
                    <a:bodyPr/>
                    <a:lstStyle/>
                    <a:p>
                      <a:pPr indent="0" lvl="0" marL="0" marR="0" rtl="0" algn="ctr">
                        <a:lnSpc>
                          <a:spcPct val="100000"/>
                        </a:lnSpc>
                        <a:spcBef>
                          <a:spcPts val="0"/>
                        </a:spcBef>
                        <a:spcAft>
                          <a:spcPts val="0"/>
                        </a:spcAft>
                        <a:buNone/>
                      </a:pPr>
                      <a:r>
                        <a:rPr b="1" lang="en" sz="1100">
                          <a:solidFill>
                            <a:schemeClr val="lt1"/>
                          </a:solidFill>
                        </a:rPr>
                        <a:t>Algorithm</a:t>
                      </a:r>
                      <a:endParaRPr b="1" sz="1100" u="none" cap="none" strike="noStrike">
                        <a:solidFill>
                          <a:schemeClr val="lt1"/>
                        </a:solidFil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100">
                          <a:solidFill>
                            <a:schemeClr val="lt1"/>
                          </a:solidFill>
                        </a:rPr>
                        <a:t>MAE</a:t>
                      </a:r>
                      <a:endParaRPr b="1" sz="1100" u="none" cap="none" strike="noStrike">
                        <a:solidFill>
                          <a:schemeClr val="lt1"/>
                        </a:solidFil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 sz="1100">
                          <a:solidFill>
                            <a:schemeClr val="lt1"/>
                          </a:solidFill>
                        </a:rPr>
                        <a:t>RMSE</a:t>
                      </a:r>
                      <a:endParaRPr b="1" sz="1100" u="none" cap="none" strike="noStrike">
                        <a:solidFill>
                          <a:schemeClr val="lt1"/>
                        </a:solidFil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LR</a:t>
                      </a:r>
                      <a:endParaRPr b="1" sz="1100" u="none" cap="none" strike="noStrike">
                        <a:solidFill>
                          <a:schemeClr val="lt1"/>
                        </a:solidFill>
                        <a:latin typeface="Arial"/>
                        <a:ea typeface="Arial"/>
                        <a:cs typeface="Arial"/>
                        <a:sym typeface="Aria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2.5</a:t>
                      </a:r>
                      <a:endParaRPr b="1" i="1" sz="1100" u="none" cap="none" strike="noStrike">
                        <a:solidFill>
                          <a:schemeClr val="lt1"/>
                        </a:solidFill>
                        <a:latin typeface="Arial"/>
                        <a:ea typeface="Arial"/>
                        <a:cs typeface="Arial"/>
                        <a:sym typeface="Aria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7.17</a:t>
                      </a:r>
                      <a:endParaRPr b="1" i="1" sz="1100" u="none" cap="none" strike="noStrike">
                        <a:solidFill>
                          <a:schemeClr val="lt1"/>
                        </a:solidFill>
                        <a:latin typeface="Arial"/>
                        <a:ea typeface="Arial"/>
                        <a:cs typeface="Arial"/>
                        <a:sym typeface="Aria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a:solidFill>
                            <a:schemeClr val="lt1"/>
                          </a:solidFill>
                        </a:rPr>
                        <a:t>RF</a:t>
                      </a:r>
                      <a:endParaRPr b="1" sz="1100" u="none" cap="none" strike="noStrike">
                        <a:solidFill>
                          <a:schemeClr val="lt1"/>
                        </a:solidFill>
                        <a:latin typeface="Arial"/>
                        <a:ea typeface="Arial"/>
                        <a:cs typeface="Arial"/>
                        <a:sym typeface="Aria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None/>
                      </a:pPr>
                      <a:r>
                        <a:rPr b="1" i="1" lang="en" sz="1100">
                          <a:solidFill>
                            <a:schemeClr val="lt1"/>
                          </a:solidFill>
                        </a:rPr>
                        <a:t>1.92</a:t>
                      </a:r>
                      <a:endParaRPr b="1" i="1" sz="1100">
                        <a:solidFill>
                          <a:schemeClr val="lt1"/>
                        </a:solidFil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6.64</a:t>
                      </a:r>
                      <a:endParaRPr b="1" i="1" sz="1100" u="none" cap="none" strike="noStrike">
                        <a:solidFill>
                          <a:schemeClr val="lt1"/>
                        </a:solidFill>
                        <a:latin typeface="Arial"/>
                        <a:ea typeface="Arial"/>
                        <a:cs typeface="Arial"/>
                        <a:sym typeface="Arial"/>
                      </a:endParaRPr>
                    </a:p>
                  </a:txBody>
                  <a:tcPr marT="91425" marB="91425" marR="91425" marL="9142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38100">
                      <a:solidFill>
                        <a:srgbClr val="FFFFFF"/>
                      </a:solidFill>
                      <a:prstDash val="solid"/>
                      <a:round/>
                      <a:headEnd len="sm" w="sm" type="none"/>
                      <a:tailEnd len="sm" w="sm" type="none"/>
                    </a:lnB>
                  </a:tcPr>
                </a:tc>
              </a:tr>
              <a:tr h="29362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solidFill>
                            <a:schemeClr val="lt1"/>
                          </a:solidFill>
                          <a:latin typeface="Arial"/>
                          <a:ea typeface="Arial"/>
                          <a:cs typeface="Arial"/>
                          <a:sym typeface="Arial"/>
                        </a:rPr>
                        <a:t>XGBoost</a:t>
                      </a:r>
                      <a:endParaRPr b="1" sz="1100" u="none" cap="none" strike="noStrike">
                        <a:solidFill>
                          <a:schemeClr val="lt1"/>
                        </a:solidFill>
                        <a:latin typeface="Arial"/>
                        <a:ea typeface="Arial"/>
                        <a:cs typeface="Arial"/>
                        <a:sym typeface="Aria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1" lang="en" sz="1100">
                          <a:solidFill>
                            <a:schemeClr val="lt1"/>
                          </a:solidFill>
                        </a:rPr>
                        <a:t>1.83</a:t>
                      </a:r>
                      <a:endParaRPr b="1" i="1" sz="1100" cap="none" strike="noStrike">
                        <a:solidFill>
                          <a:schemeClr val="lt1"/>
                        </a:solidFill>
                        <a:latin typeface="Arial"/>
                        <a:ea typeface="Arial"/>
                        <a:cs typeface="Arial"/>
                        <a:sym typeface="Aria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1" lang="en" sz="1100">
                          <a:solidFill>
                            <a:schemeClr val="lt1"/>
                          </a:solidFill>
                        </a:rPr>
                        <a:t>6.41</a:t>
                      </a:r>
                      <a:endParaRPr b="1" i="1" sz="1100" cap="none" strike="noStrike">
                        <a:solidFill>
                          <a:schemeClr val="lt1"/>
                        </a:solidFill>
                        <a:latin typeface="Arial"/>
                        <a:ea typeface="Arial"/>
                        <a:cs typeface="Arial"/>
                        <a:sym typeface="Arial"/>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403050" y="75950"/>
            <a:ext cx="23379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Conclusion</a:t>
            </a:r>
            <a:endParaRPr/>
          </a:p>
        </p:txBody>
      </p:sp>
      <p:sp>
        <p:nvSpPr>
          <p:cNvPr id="228" name="Google Shape;228;p38"/>
          <p:cNvSpPr txBox="1"/>
          <p:nvPr>
            <p:ph idx="1" type="body"/>
          </p:nvPr>
        </p:nvSpPr>
        <p:spPr>
          <a:xfrm>
            <a:off x="795900" y="1220075"/>
            <a:ext cx="7552200" cy="31617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600"/>
              <a:t>Our design for the prediction of rainfall has provided optimal results under most circumstances:</a:t>
            </a:r>
            <a:endParaRPr sz="1600"/>
          </a:p>
          <a:p>
            <a:pPr indent="0" lvl="0" marL="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It has shown great improvement in accuracy scores in comparison to our reference paper. </a:t>
            </a:r>
            <a:endParaRPr sz="1600"/>
          </a:p>
          <a:p>
            <a:pPr indent="0" lvl="0" marL="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The analysis of clusters has shown how our algorithms can perform when provided with different types of data in different distributions, and has shown that the </a:t>
            </a:r>
            <a:r>
              <a:rPr b="1" lang="en" sz="1600" u="sng"/>
              <a:t>XGBoost</a:t>
            </a:r>
            <a:r>
              <a:rPr lang="en" sz="1600"/>
              <a:t> algorithm is most suitable for prediction overall.</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en" sz="1600"/>
              <a:t>It has proven to be more time efficient, highly reliable, and simple to understand and execute, and can therefore be used in real time to predict rainfall in a location.</a:t>
            </a:r>
            <a:endParaRPr sz="1600">
              <a:latin typeface="Arial"/>
              <a:ea typeface="Arial"/>
              <a:cs typeface="Arial"/>
              <a:sym typeface="Arial"/>
            </a:endParaRPr>
          </a:p>
          <a:p>
            <a:pPr indent="0" lvl="0" marL="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2000250" y="148200"/>
            <a:ext cx="51435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Scope For Improvement</a:t>
            </a:r>
            <a:endParaRPr/>
          </a:p>
        </p:txBody>
      </p:sp>
      <p:sp>
        <p:nvSpPr>
          <p:cNvPr id="234" name="Google Shape;234;p39"/>
          <p:cNvSpPr txBox="1"/>
          <p:nvPr>
            <p:ph idx="1" type="body"/>
          </p:nvPr>
        </p:nvSpPr>
        <p:spPr>
          <a:xfrm>
            <a:off x="882600" y="1436775"/>
            <a:ext cx="7396200" cy="31617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600"/>
              <a:t>Our design has shown good reliability in </a:t>
            </a:r>
            <a:r>
              <a:rPr lang="en" sz="1600"/>
              <a:t>prediction</a:t>
            </a:r>
            <a:r>
              <a:rPr lang="en" sz="1600"/>
              <a:t> of rainfall. However, it is a fairly simple model which does not </a:t>
            </a:r>
            <a:r>
              <a:rPr lang="en" sz="1600"/>
              <a:t>have much</a:t>
            </a:r>
            <a:r>
              <a:rPr lang="en" sz="1600"/>
              <a:t> complexity and does not take much time to execute. </a:t>
            </a:r>
            <a:endParaRPr sz="1600"/>
          </a:p>
          <a:p>
            <a:pPr indent="0" lvl="0" marL="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The model can be improved by working with Deep Learning Algorithms such as Convolutional Neural Networks, which provides higher accuracy scores as a tradeoff for more complexity and higher execution times.</a:t>
            </a:r>
            <a:endParaRPr sz="1600"/>
          </a:p>
          <a:p>
            <a:pPr indent="0" lvl="0" marL="4572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Deep Learning models go through more epochs in the process of model training, which reduces the error by a sequential manner.</a:t>
            </a:r>
            <a:endParaRPr sz="1600"/>
          </a:p>
          <a:p>
            <a:pPr indent="0" lvl="0" marL="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869200" y="296025"/>
            <a:ext cx="3405600" cy="516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Project Timeline</a:t>
            </a:r>
            <a:endParaRPr/>
          </a:p>
        </p:txBody>
      </p:sp>
      <p:graphicFrame>
        <p:nvGraphicFramePr>
          <p:cNvPr id="240" name="Google Shape;240;p40"/>
          <p:cNvGraphicFramePr/>
          <p:nvPr/>
        </p:nvGraphicFramePr>
        <p:xfrm>
          <a:off x="736213" y="1068200"/>
          <a:ext cx="3000000" cy="3000000"/>
        </p:xfrm>
        <a:graphic>
          <a:graphicData uri="http://schemas.openxmlformats.org/drawingml/2006/table">
            <a:tbl>
              <a:tblPr>
                <a:noFill/>
                <a:tableStyleId>{D7F7C183-8F60-4CD4-93F0-96E28EB4641F}</a:tableStyleId>
              </a:tblPr>
              <a:tblGrid>
                <a:gridCol w="3868125"/>
                <a:gridCol w="3803450"/>
              </a:tblGrid>
              <a:tr h="360500">
                <a:tc>
                  <a:txBody>
                    <a:bodyPr/>
                    <a:lstStyle/>
                    <a:p>
                      <a:pPr indent="0" lvl="0" marL="0" marR="0" rtl="0" algn="ctr">
                        <a:lnSpc>
                          <a:spcPct val="100000"/>
                        </a:lnSpc>
                        <a:spcBef>
                          <a:spcPts val="0"/>
                        </a:spcBef>
                        <a:spcAft>
                          <a:spcPts val="0"/>
                        </a:spcAft>
                        <a:buClr>
                          <a:srgbClr val="000000"/>
                        </a:buClr>
                        <a:buSzPts val="1000"/>
                        <a:buFont typeface="Arial"/>
                        <a:buNone/>
                      </a:pPr>
                      <a:r>
                        <a:rPr lang="en" sz="1200">
                          <a:solidFill>
                            <a:schemeClr val="lt1"/>
                          </a:solidFill>
                        </a:rPr>
                        <a:t>Timeline</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 sz="1200" u="none" cap="none" strike="noStrike">
                          <a:solidFill>
                            <a:schemeClr val="lt1"/>
                          </a:solidFill>
                          <a:latin typeface="Arial"/>
                          <a:ea typeface="Arial"/>
                          <a:cs typeface="Arial"/>
                          <a:sym typeface="Arial"/>
                        </a:rPr>
                        <a:t>Progress</a:t>
                      </a:r>
                      <a:endParaRPr sz="12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721050">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December 1st - January 1st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Completion of Literature Survey and Analysis of Current Research and Improvements</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635575">
                <a:tc>
                  <a:txBody>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rPr>
                        <a:t>January 1st - February 1st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Learning and Implementing Preprocessing and Feature Engineering Techniques</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687675">
                <a:tc>
                  <a:txBody>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rPr>
                        <a:t>February 1st - March 1st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Implementation of Machine Learning Algorithms and comparison of their performance measures</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540750">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February 1st - March 1st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200" u="none" cap="none" strike="noStrike">
                          <a:solidFill>
                            <a:schemeClr val="lt1"/>
                          </a:solidFill>
                        </a:rPr>
                        <a:t>Research Paper and Project Completion</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540775">
                <a:tc>
                  <a:txBody>
                    <a:bodyPr/>
                    <a:lstStyle/>
                    <a:p>
                      <a:pPr indent="0" lvl="0" marL="0" marR="0" rtl="0" algn="ctr">
                        <a:lnSpc>
                          <a:spcPct val="100000"/>
                        </a:lnSpc>
                        <a:spcBef>
                          <a:spcPts val="0"/>
                        </a:spcBef>
                        <a:spcAft>
                          <a:spcPts val="0"/>
                        </a:spcAft>
                        <a:buClr>
                          <a:schemeClr val="dk1"/>
                        </a:buClr>
                        <a:buSzPts val="1100"/>
                        <a:buFont typeface="Arial"/>
                        <a:buNone/>
                      </a:pPr>
                      <a:r>
                        <a:rPr lang="en" sz="1200">
                          <a:solidFill>
                            <a:schemeClr val="lt1"/>
                          </a:solidFill>
                        </a:rPr>
                        <a:t>April 1st - May 1st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200">
                          <a:solidFill>
                            <a:schemeClr val="lt1"/>
                          </a:solidFill>
                        </a:rPr>
                        <a:t>Completion of project and design of the final Project Report</a:t>
                      </a:r>
                      <a:endParaRPr sz="1200" u="none" cap="none" strike="noStrike">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1106700" y="452300"/>
            <a:ext cx="6930600" cy="516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References</a:t>
            </a:r>
            <a:endParaRPr/>
          </a:p>
        </p:txBody>
      </p:sp>
      <p:sp>
        <p:nvSpPr>
          <p:cNvPr id="246" name="Google Shape;246;p41"/>
          <p:cNvSpPr txBox="1"/>
          <p:nvPr>
            <p:ph idx="1" type="body"/>
          </p:nvPr>
        </p:nvSpPr>
        <p:spPr>
          <a:xfrm>
            <a:off x="795900" y="1268425"/>
            <a:ext cx="7552200" cy="3161700"/>
          </a:xfrm>
          <a:prstGeom prst="rect">
            <a:avLst/>
          </a:prstGeom>
          <a:noFill/>
          <a:ln>
            <a:noFill/>
          </a:ln>
        </p:spPr>
        <p:txBody>
          <a:bodyPr anchorCtr="0" anchor="t" bIns="0" lIns="0" spcFirstLastPara="1" rIns="0" wrap="square" tIns="0">
            <a:noAutofit/>
          </a:bodyPr>
          <a:lstStyle/>
          <a:p>
            <a:pPr indent="-298450" lvl="0" marL="457200" rtl="0" algn="just">
              <a:lnSpc>
                <a:spcPct val="150000"/>
              </a:lnSpc>
              <a:spcBef>
                <a:spcPts val="0"/>
              </a:spcBef>
              <a:spcAft>
                <a:spcPts val="0"/>
              </a:spcAft>
              <a:buSzPts val="1100"/>
              <a:buChar char="⬡"/>
            </a:pPr>
            <a:r>
              <a:rPr i="1" lang="en" sz="1100"/>
              <a:t>Liyew, Chalachew &amp; Melese, Haileyesus. (2021). Machine learning techniques to predict daily rainfall amount. Journal of Big Data. 8. 10.1186/s40537-021-00545-4. </a:t>
            </a:r>
            <a:endParaRPr i="1" sz="1100"/>
          </a:p>
          <a:p>
            <a:pPr indent="-298450" lvl="0" marL="457200" rtl="0" algn="just">
              <a:lnSpc>
                <a:spcPct val="150000"/>
              </a:lnSpc>
              <a:spcBef>
                <a:spcPts val="0"/>
              </a:spcBef>
              <a:spcAft>
                <a:spcPts val="0"/>
              </a:spcAft>
              <a:buSzPts val="1100"/>
              <a:buChar char="⬡"/>
            </a:pPr>
            <a:r>
              <a:rPr i="1" lang="en" sz="1100"/>
              <a:t>Atitallah, S.B., et al.: Leveraging Deep Learning and IoT big data analytics to support the smart cities development: review and future directions. Comput. Sci. Rev. 38, 100303 (2020)</a:t>
            </a:r>
            <a:endParaRPr i="1" sz="1100"/>
          </a:p>
          <a:p>
            <a:pPr indent="-298450" lvl="0" marL="457200" rtl="0" algn="just">
              <a:lnSpc>
                <a:spcPct val="150000"/>
              </a:lnSpc>
              <a:spcBef>
                <a:spcPts val="0"/>
              </a:spcBef>
              <a:spcAft>
                <a:spcPts val="0"/>
              </a:spcAft>
              <a:buSzPts val="1100"/>
              <a:buChar char="⬡"/>
            </a:pPr>
            <a:r>
              <a:rPr i="1" lang="en" sz="1100"/>
              <a:t>Dai, Weijun &amp; Tang, Yanni &amp; Zhang, Zeyu &amp; Cai, Zhiming. (2021). Ensemble Learning Technology for Coastal Flood Forecasting in Internet-of-Things-Enabled Smart City. International Journal of Computational Intelligence Systems.14. 166. 10.1007/s44196-021-00023-y.</a:t>
            </a:r>
            <a:endParaRPr i="1" sz="1100"/>
          </a:p>
          <a:p>
            <a:pPr indent="-298450" lvl="0" marL="457200" rtl="0" algn="just">
              <a:lnSpc>
                <a:spcPct val="150000"/>
              </a:lnSpc>
              <a:spcBef>
                <a:spcPts val="0"/>
              </a:spcBef>
              <a:spcAft>
                <a:spcPts val="0"/>
              </a:spcAft>
              <a:buSzPts val="1100"/>
              <a:buChar char="⬡"/>
            </a:pPr>
            <a:r>
              <a:rPr i="1" lang="en" sz="1100"/>
              <a:t>B. M. Shankar, T. J. John, S. Karthick, B. Pattanaik, M. Pattnaik and S. Karthikeyan, "Internet of Things based Smart Flood forecasting and Early Warning System," 2021 5th International Conference on Computing Methodologies and Communication (ICCMC), 2021, pp. 443-447, doi: 10.1109/ICCMC51019.2021.9418331.</a:t>
            </a:r>
            <a:endParaRPr i="1" sz="1100"/>
          </a:p>
          <a:p>
            <a:pPr indent="-298450" lvl="0" marL="457200" rtl="0" algn="just">
              <a:lnSpc>
                <a:spcPct val="150000"/>
              </a:lnSpc>
              <a:spcBef>
                <a:spcPts val="0"/>
              </a:spcBef>
              <a:spcAft>
                <a:spcPts val="0"/>
              </a:spcAft>
              <a:buSzPts val="1100"/>
              <a:buChar char="⬡"/>
            </a:pPr>
            <a:r>
              <a:rPr i="1" lang="en" sz="1100"/>
              <a:t>Moussa, Moustafa &amp; Zhang, Xiangliang &amp; Claudel, Christian. (2016). Flash Flood Detection in Urban Cities Using Ultrasonic and Infrared Sensors. IEEE Sensors Journal. 16. 1-1. 10.1109/JSEN.2016.2592359.</a:t>
            </a:r>
            <a:endParaRPr i="1" sz="1100"/>
          </a:p>
          <a:p>
            <a:pPr indent="0" lvl="0" marL="457200" rtl="0" algn="just">
              <a:lnSpc>
                <a:spcPct val="150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564800" y="220900"/>
            <a:ext cx="6014400" cy="474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Literature Survey</a:t>
            </a:r>
            <a:endParaRPr/>
          </a:p>
        </p:txBody>
      </p:sp>
      <p:graphicFrame>
        <p:nvGraphicFramePr>
          <p:cNvPr id="77" name="Google Shape;77;p15"/>
          <p:cNvGraphicFramePr/>
          <p:nvPr/>
        </p:nvGraphicFramePr>
        <p:xfrm>
          <a:off x="318313" y="852975"/>
          <a:ext cx="3000000" cy="3000000"/>
        </p:xfrm>
        <a:graphic>
          <a:graphicData uri="http://schemas.openxmlformats.org/drawingml/2006/table">
            <a:tbl>
              <a:tblPr>
                <a:noFill/>
                <a:tableStyleId>{D7F7C183-8F60-4CD4-93F0-96E28EB4641F}</a:tableStyleId>
              </a:tblPr>
              <a:tblGrid>
                <a:gridCol w="1492525"/>
                <a:gridCol w="627100"/>
                <a:gridCol w="1806975"/>
                <a:gridCol w="1562350"/>
                <a:gridCol w="1672425"/>
                <a:gridCol w="1391050"/>
              </a:tblGrid>
              <a:tr h="333175">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Author</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Year</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Title</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Aim</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Method Used</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chemeClr val="lt1"/>
                          </a:solidFill>
                          <a:latin typeface="Arial"/>
                          <a:ea typeface="Arial"/>
                          <a:cs typeface="Arial"/>
                          <a:sym typeface="Arial"/>
                        </a:rPr>
                        <a:t>Conclusion</a:t>
                      </a:r>
                      <a:endParaRPr b="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737275">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Dai, Weijun &amp; Tang, Yanni &amp; Zhang, </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Zeyu &amp; Cai, Zhiming</a:t>
                      </a:r>
                      <a:endParaRPr sz="8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2021</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Ensemble Learning Technology for Coastal Flood</a:t>
                      </a:r>
                      <a:endParaRPr i="1"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Forecasting in Internet of Things Enabled Smart City</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To use an ensemble learning method based on BMC-EL to predict flood</a:t>
                      </a:r>
                      <a:r>
                        <a:rPr i="1" lang="en" sz="800">
                          <a:solidFill>
                            <a:schemeClr val="lt1"/>
                          </a:solidFill>
                        </a:rPr>
                        <a:t>s</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BMC-EL, LR,</a:t>
                      </a:r>
                      <a:endParaRPr i="1"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LSVM, QSVM, BPNN and RF models, and their reliability comparison</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i="1" lang="en" sz="900" u="none" cap="none" strike="noStrike">
                          <a:solidFill>
                            <a:schemeClr val="lt1"/>
                          </a:solidFill>
                          <a:latin typeface="Arial"/>
                          <a:ea typeface="Arial"/>
                          <a:cs typeface="Arial"/>
                          <a:sym typeface="Arial"/>
                        </a:rPr>
                        <a:t>BMC-EL model has the best prediction results, and the highest reliability</a:t>
                      </a:r>
                      <a:endParaRPr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1154975">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 M. Shankar,</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 T. J. John, </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S. Karthick, </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B. Pattanaik, </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M. Pattnaik and </a:t>
                      </a:r>
                      <a:endParaRPr sz="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S. Karthikeyan</a:t>
                      </a:r>
                      <a:endParaRPr sz="8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i="1" lang="en" sz="800" u="none" cap="none" strike="noStrike">
                          <a:solidFill>
                            <a:schemeClr val="lt1"/>
                          </a:solidFill>
                          <a:latin typeface="Arial"/>
                          <a:ea typeface="Arial"/>
                          <a:cs typeface="Arial"/>
                          <a:sym typeface="Arial"/>
                        </a:rPr>
                        <a:t>2021</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Internet of Things based Smart Flood forecasting and Early Warning System</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To demonstrate an effective flood detection and early warning system using Arduino and IoT Systems</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An IoT multi-sensor system to measure real-time environmental variables via cloud and monitor data threshold levels</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i="1" lang="en" sz="900" u="none" cap="none" strike="noStrike">
                          <a:solidFill>
                            <a:schemeClr val="lt1"/>
                          </a:solidFill>
                          <a:latin typeface="Arial"/>
                          <a:ea typeface="Arial"/>
                          <a:cs typeface="Arial"/>
                          <a:sym typeface="Arial"/>
                        </a:rPr>
                        <a:t>IoT system gives productive and precise detection</a:t>
                      </a:r>
                      <a:endParaRPr i="1"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i="1" lang="en" sz="900" u="none" cap="none" strike="noStrike">
                          <a:solidFill>
                            <a:schemeClr val="lt1"/>
                          </a:solidFill>
                          <a:latin typeface="Arial"/>
                          <a:ea typeface="Arial"/>
                          <a:cs typeface="Arial"/>
                          <a:sym typeface="Arial"/>
                        </a:rPr>
                        <a:t>information for observing and cautioning purposes</a:t>
                      </a:r>
                      <a:endParaRPr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940875">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V P, Tharun &amp; Prakash, Ramya &amp; Subramanian, Renuga devi</a:t>
                      </a:r>
                      <a:endParaRPr sz="8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i="1" lang="en" sz="800" u="none" cap="none" strike="noStrike">
                          <a:solidFill>
                            <a:schemeClr val="lt1"/>
                          </a:solidFill>
                          <a:latin typeface="Arial"/>
                          <a:ea typeface="Arial"/>
                          <a:cs typeface="Arial"/>
                          <a:sym typeface="Arial"/>
                        </a:rPr>
                        <a:t>2018</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Prediction of Rainfall Using Data Mining Techniques </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To predict rainfall via various Data mining techniques and machine learning models</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Data Preprocessing, feeding into SVM, RF and DT regression models, and measuring performance of each</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i="1" lang="en" sz="900" u="none" cap="none" strike="noStrike">
                          <a:solidFill>
                            <a:schemeClr val="lt1"/>
                          </a:solidFill>
                          <a:latin typeface="Arial"/>
                          <a:ea typeface="Arial"/>
                          <a:cs typeface="Arial"/>
                          <a:sym typeface="Arial"/>
                        </a:rPr>
                        <a:t>Best regression technique is RF with r-square value 0.981 and adjusted r-square value 0.980</a:t>
                      </a:r>
                      <a:endParaRPr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r h="827900">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chemeClr val="lt1"/>
                          </a:solidFill>
                          <a:latin typeface="Arial"/>
                          <a:ea typeface="Arial"/>
                          <a:cs typeface="Arial"/>
                          <a:sym typeface="Arial"/>
                        </a:rPr>
                        <a:t>Aswin S, Geetha P, Vinayakumar R</a:t>
                      </a:r>
                      <a:endParaRPr sz="800" u="none" cap="none" strike="noStrike">
                        <a:solidFill>
                          <a:schemeClr val="lt1"/>
                        </a:solidFill>
                        <a:latin typeface="Arial"/>
                        <a:ea typeface="Arial"/>
                        <a:cs typeface="Arial"/>
                        <a:sym typeface="Arial"/>
                      </a:endParaRPr>
                    </a:p>
                  </a:txBody>
                  <a:tcPr marT="91425" marB="91425" marR="91425" marL="91425" anchor="ctr">
                    <a:lnL cap="flat" cmpd="sng" w="9525">
                      <a:solidFill>
                        <a:schemeClr val="lt2"/>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2018</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Deep Learning Models for the Prediction of Rainfall</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To obtain rainfall precipitation models using Deep Learning Architectures and their comparison</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i="1" lang="en" sz="800" u="none" cap="none" strike="noStrike">
                          <a:solidFill>
                            <a:schemeClr val="lt1"/>
                          </a:solidFill>
                          <a:latin typeface="Arial"/>
                          <a:ea typeface="Arial"/>
                          <a:cs typeface="Arial"/>
                          <a:sym typeface="Arial"/>
                        </a:rPr>
                        <a:t>LSTM and ConvNet Deep Learning Architectures, and a comparison of their RMSE and MAPE Error values</a:t>
                      </a:r>
                      <a:endParaRPr i="1" sz="8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i="1" lang="en" sz="900" u="none" cap="none" strike="noStrike">
                          <a:solidFill>
                            <a:schemeClr val="lt1"/>
                          </a:solidFill>
                          <a:latin typeface="Arial"/>
                          <a:ea typeface="Arial"/>
                          <a:cs typeface="Arial"/>
                          <a:sym typeface="Arial"/>
                        </a:rPr>
                        <a:t>Both architectures effective, ConvNet architecture showing lower RMSE values</a:t>
                      </a:r>
                      <a:endParaRPr i="1" sz="900" u="none" cap="none" strike="noStrike">
                        <a:solidFill>
                          <a:schemeClr val="lt1"/>
                        </a:solidFill>
                        <a:latin typeface="Arial"/>
                        <a:ea typeface="Arial"/>
                        <a:cs typeface="Arial"/>
                        <a:sym typeface="Aria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idx="1" type="body"/>
          </p:nvPr>
        </p:nvSpPr>
        <p:spPr>
          <a:xfrm>
            <a:off x="795900" y="1268425"/>
            <a:ext cx="7552200" cy="3161700"/>
          </a:xfrm>
          <a:prstGeom prst="rect">
            <a:avLst/>
          </a:prstGeom>
          <a:noFill/>
          <a:ln>
            <a:noFill/>
          </a:ln>
        </p:spPr>
        <p:txBody>
          <a:bodyPr anchorCtr="0" anchor="t" bIns="0" lIns="0" spcFirstLastPara="1" rIns="0" wrap="square" tIns="0">
            <a:noAutofit/>
          </a:bodyPr>
          <a:lstStyle/>
          <a:p>
            <a:pPr indent="-298450" lvl="0" marL="457200" rtl="0" algn="just">
              <a:lnSpc>
                <a:spcPct val="150000"/>
              </a:lnSpc>
              <a:spcBef>
                <a:spcPts val="0"/>
              </a:spcBef>
              <a:spcAft>
                <a:spcPts val="0"/>
              </a:spcAft>
              <a:buSzPts val="1100"/>
              <a:buChar char="⬡"/>
            </a:pPr>
            <a:r>
              <a:rPr i="1" lang="en" sz="1100"/>
              <a:t>Namitha K, Jayapriya A, Santhosh Kumar G. Rainfall prediction using artificial neural network on map-reduce framework. ACM. 2015. </a:t>
            </a:r>
            <a:r>
              <a:rPr i="1" lang="en" sz="1100" u="sng">
                <a:solidFill>
                  <a:schemeClr val="hlink"/>
                </a:solidFill>
                <a:hlinkClick r:id="rId3"/>
              </a:rPr>
              <a:t>https://doi.org/10.1145/2791405.2791468</a:t>
            </a:r>
            <a:r>
              <a:rPr i="1" lang="en" sz="1100"/>
              <a:t>.</a:t>
            </a:r>
            <a:endParaRPr i="1" sz="1100"/>
          </a:p>
          <a:p>
            <a:pPr indent="-298450" lvl="0" marL="457200" rtl="0" algn="just">
              <a:lnSpc>
                <a:spcPct val="150000"/>
              </a:lnSpc>
              <a:spcBef>
                <a:spcPts val="0"/>
              </a:spcBef>
              <a:spcAft>
                <a:spcPts val="0"/>
              </a:spcAft>
              <a:buSzPts val="1100"/>
              <a:buChar char="⬡"/>
            </a:pPr>
            <a:r>
              <a:rPr i="1" lang="en" sz="1100"/>
              <a:t>Tharun VP, Prakash R, Devi SR. Prediction of Rainfall Using Data Mining Techniques. In 2018 Second International Conference on Inventive Communication and Computational Technologies (ICICCT). IEEE Xplore. 2018; pp. 1</a:t>
            </a:r>
            <a:endParaRPr i="1" sz="1100"/>
          </a:p>
          <a:p>
            <a:pPr indent="-298450" lvl="0" marL="457200" rtl="0" algn="just">
              <a:lnSpc>
                <a:spcPct val="150000"/>
              </a:lnSpc>
              <a:spcBef>
                <a:spcPts val="0"/>
              </a:spcBef>
              <a:spcAft>
                <a:spcPts val="0"/>
              </a:spcAft>
              <a:buSzPts val="1100"/>
              <a:buChar char="⬡"/>
            </a:pPr>
            <a:r>
              <a:rPr i="1" lang="en" sz="1100"/>
              <a:t>Garg, Arnav &amp; Pandey, Himanshu. (2019). Rainfall Prediction Using Machine Learning. 10.13140/RG.2.2.26691.04648. </a:t>
            </a:r>
            <a:endParaRPr i="1" sz="1100"/>
          </a:p>
          <a:p>
            <a:pPr indent="-298450" lvl="0" marL="457200" rtl="0" algn="just">
              <a:lnSpc>
                <a:spcPct val="150000"/>
              </a:lnSpc>
              <a:spcBef>
                <a:spcPts val="0"/>
              </a:spcBef>
              <a:spcAft>
                <a:spcPts val="0"/>
              </a:spcAft>
              <a:buSzPts val="1100"/>
              <a:buChar char="⬡"/>
            </a:pPr>
            <a:r>
              <a:rPr i="1" lang="en" sz="1100"/>
              <a:t>Aswin S, Geetha P, Vinayakumar R. Deep learning models for the prediction of rainfall. In 2018 International Conference on Communication and Signal Processing (ICCSP). IEEE: New York. 2018; pp. 0657</a:t>
            </a:r>
            <a:endParaRPr i="1" sz="1100"/>
          </a:p>
          <a:p>
            <a:pPr indent="0" lvl="0" marL="457200" rtl="0" algn="just">
              <a:lnSpc>
                <a:spcPct val="150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idx="4294967295" type="ctrTitle"/>
          </p:nvPr>
        </p:nvSpPr>
        <p:spPr>
          <a:xfrm>
            <a:off x="2853600" y="2247600"/>
            <a:ext cx="3436800" cy="648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3200"/>
              <a:buFont typeface="Lexend Deca"/>
              <a:buNone/>
            </a:pPr>
            <a:r>
              <a:rPr b="1" i="0" lang="en" sz="4800" u="none" cap="none" strike="noStrike">
                <a:solidFill>
                  <a:schemeClr val="lt1"/>
                </a:solidFill>
                <a:latin typeface="Lexend Deca"/>
                <a:ea typeface="Lexend Deca"/>
                <a:cs typeface="Lexend Deca"/>
                <a:sym typeface="Lexend Deca"/>
              </a:rPr>
              <a:t>Thank You</a:t>
            </a:r>
            <a:endParaRPr b="1" i="0" sz="4800" u="none" cap="none" strike="noStrike">
              <a:solidFill>
                <a:schemeClr val="lt1"/>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106700" y="452300"/>
            <a:ext cx="6930600" cy="516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Hardware and Software Details</a:t>
            </a:r>
            <a:endParaRPr/>
          </a:p>
        </p:txBody>
      </p:sp>
      <p:sp>
        <p:nvSpPr>
          <p:cNvPr id="83" name="Google Shape;83;p16"/>
          <p:cNvSpPr txBox="1"/>
          <p:nvPr>
            <p:ph idx="1" type="body"/>
          </p:nvPr>
        </p:nvSpPr>
        <p:spPr>
          <a:xfrm>
            <a:off x="795900" y="1981800"/>
            <a:ext cx="7552200" cy="2726100"/>
          </a:xfrm>
          <a:prstGeom prst="rect">
            <a:avLst/>
          </a:prstGeom>
          <a:noFill/>
          <a:ln>
            <a:noFill/>
          </a:ln>
        </p:spPr>
        <p:txBody>
          <a:bodyPr anchorCtr="0" anchor="t" bIns="0" lIns="0" spcFirstLastPara="1" rIns="0" wrap="square" tIns="0">
            <a:noAutofit/>
          </a:bodyPr>
          <a:lstStyle/>
          <a:p>
            <a:pPr indent="-330200" lvl="0" marL="457200" rtl="0" algn="just">
              <a:lnSpc>
                <a:spcPct val="150000"/>
              </a:lnSpc>
              <a:spcBef>
                <a:spcPts val="0"/>
              </a:spcBef>
              <a:spcAft>
                <a:spcPts val="0"/>
              </a:spcAft>
              <a:buSzPts val="1600"/>
              <a:buFont typeface="Arial"/>
              <a:buChar char="⬡"/>
            </a:pPr>
            <a:r>
              <a:rPr b="1" i="1" lang="en" sz="1600"/>
              <a:t>Python - </a:t>
            </a:r>
            <a:r>
              <a:rPr i="1" lang="en" sz="1600"/>
              <a:t>Primary programming language used.</a:t>
            </a:r>
            <a:endParaRPr i="1" sz="1600"/>
          </a:p>
          <a:p>
            <a:pPr indent="-330200" lvl="0" marL="457200" rtl="0" algn="just">
              <a:lnSpc>
                <a:spcPct val="150000"/>
              </a:lnSpc>
              <a:spcBef>
                <a:spcPts val="0"/>
              </a:spcBef>
              <a:spcAft>
                <a:spcPts val="0"/>
              </a:spcAft>
              <a:buSzPts val="1600"/>
              <a:buFont typeface="Arial"/>
              <a:buChar char="⬡"/>
            </a:pPr>
            <a:r>
              <a:rPr b="1" i="1" lang="en" sz="1600">
                <a:latin typeface="Arial"/>
                <a:ea typeface="Arial"/>
                <a:cs typeface="Arial"/>
                <a:sym typeface="Arial"/>
              </a:rPr>
              <a:t>Jupyter Notebooks - </a:t>
            </a:r>
            <a:r>
              <a:rPr i="1" lang="en" sz="1600">
                <a:latin typeface="Arial"/>
                <a:ea typeface="Arial"/>
                <a:cs typeface="Arial"/>
                <a:sym typeface="Arial"/>
              </a:rPr>
              <a:t>Primary programming software used.</a:t>
            </a:r>
            <a:endParaRPr i="1" sz="1600">
              <a:latin typeface="Arial"/>
              <a:ea typeface="Arial"/>
              <a:cs typeface="Arial"/>
              <a:sym typeface="Arial"/>
            </a:endParaRPr>
          </a:p>
          <a:p>
            <a:pPr indent="-330200" lvl="0" marL="457200" rtl="0" algn="just">
              <a:lnSpc>
                <a:spcPct val="150000"/>
              </a:lnSpc>
              <a:spcBef>
                <a:spcPts val="0"/>
              </a:spcBef>
              <a:spcAft>
                <a:spcPts val="0"/>
              </a:spcAft>
              <a:buSzPts val="1600"/>
              <a:buFont typeface="Arial"/>
              <a:buChar char="⬡"/>
            </a:pPr>
            <a:r>
              <a:rPr b="1" i="1" lang="en" sz="1600">
                <a:latin typeface="Arial"/>
                <a:ea typeface="Arial"/>
                <a:cs typeface="Arial"/>
                <a:sym typeface="Arial"/>
              </a:rPr>
              <a:t>Tableau - </a:t>
            </a:r>
            <a:r>
              <a:rPr i="1" lang="en" sz="1600"/>
              <a:t>Software for visualization of maps of rainfall distributions and </a:t>
            </a:r>
            <a:endParaRPr i="1" sz="1600"/>
          </a:p>
          <a:p>
            <a:pPr indent="0" lvl="0" marL="457200" rtl="0" algn="just">
              <a:lnSpc>
                <a:spcPct val="150000"/>
              </a:lnSpc>
              <a:spcBef>
                <a:spcPts val="0"/>
              </a:spcBef>
              <a:spcAft>
                <a:spcPts val="0"/>
              </a:spcAft>
              <a:buNone/>
            </a:pPr>
            <a:r>
              <a:rPr i="1" lang="en" sz="1600"/>
              <a:t>cluster analysis.</a:t>
            </a:r>
            <a:endParaRPr i="1" sz="1600">
              <a:latin typeface="Arial"/>
              <a:ea typeface="Arial"/>
              <a:cs typeface="Arial"/>
              <a:sym typeface="Arial"/>
            </a:endParaRPr>
          </a:p>
          <a:p>
            <a:pPr indent="-330200" lvl="0" marL="457200" rtl="0" algn="just">
              <a:lnSpc>
                <a:spcPct val="150000"/>
              </a:lnSpc>
              <a:spcBef>
                <a:spcPts val="0"/>
              </a:spcBef>
              <a:spcAft>
                <a:spcPts val="0"/>
              </a:spcAft>
              <a:buSzPts val="1600"/>
              <a:buFont typeface="Arial"/>
              <a:buChar char="⬡"/>
            </a:pPr>
            <a:r>
              <a:rPr b="1" i="1" lang="en" sz="1600">
                <a:latin typeface="Arial"/>
                <a:ea typeface="Arial"/>
                <a:cs typeface="Arial"/>
                <a:sym typeface="Arial"/>
              </a:rPr>
              <a:t>GPU - </a:t>
            </a:r>
            <a:r>
              <a:rPr i="1" lang="en" sz="1600">
                <a:latin typeface="Arial"/>
                <a:ea typeface="Arial"/>
                <a:cs typeface="Arial"/>
                <a:sym typeface="Arial"/>
              </a:rPr>
              <a:t>Graphic processing unit used for comparison of execution times of the model with standard CPU execution times</a:t>
            </a:r>
            <a:r>
              <a:rPr i="1" lang="en" sz="1600"/>
              <a:t> in a computer.</a:t>
            </a:r>
            <a:endParaRPr i="1" sz="1600">
              <a:latin typeface="Arial"/>
              <a:ea typeface="Arial"/>
              <a:cs typeface="Arial"/>
              <a:sym typeface="Arial"/>
            </a:endParaRPr>
          </a:p>
          <a:p>
            <a:pPr indent="0" lvl="0" marL="457200" rtl="0" algn="just">
              <a:lnSpc>
                <a:spcPct val="150000"/>
              </a:lnSpc>
              <a:spcBef>
                <a:spcPts val="1200"/>
              </a:spcBef>
              <a:spcAft>
                <a:spcPts val="0"/>
              </a:spcAft>
              <a:buSzPts val="2400"/>
              <a:buNone/>
            </a:pPr>
            <a:r>
              <a:t/>
            </a:r>
            <a:endParaRPr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
        <p:nvSpPr>
          <p:cNvPr id="84" name="Google Shape;84;p16"/>
          <p:cNvSpPr txBox="1"/>
          <p:nvPr/>
        </p:nvSpPr>
        <p:spPr>
          <a:xfrm>
            <a:off x="1106700" y="1119300"/>
            <a:ext cx="7027200" cy="689400"/>
          </a:xfrm>
          <a:prstGeom prst="rect">
            <a:avLst/>
          </a:prstGeom>
          <a:noFill/>
          <a:ln>
            <a:noFill/>
          </a:ln>
        </p:spPr>
        <p:txBody>
          <a:bodyPr anchorCtr="0" anchor="t" bIns="91425" lIns="91425" spcFirstLastPara="1" rIns="91425" wrap="square" tIns="91425">
            <a:spAutoFit/>
          </a:bodyPr>
          <a:lstStyle/>
          <a:p>
            <a:pPr indent="0" lvl="0" marL="0" rtl="0" algn="just">
              <a:lnSpc>
                <a:spcPct val="105000"/>
              </a:lnSpc>
              <a:spcBef>
                <a:spcPts val="0"/>
              </a:spcBef>
              <a:spcAft>
                <a:spcPts val="0"/>
              </a:spcAft>
              <a:buNone/>
            </a:pPr>
            <a:r>
              <a:rPr lang="en" sz="1600">
                <a:solidFill>
                  <a:schemeClr val="lt1"/>
                </a:solidFill>
              </a:rPr>
              <a:t>The various softwares and hardware components used in our work are listed as follows:</a:t>
            </a:r>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231000" y="483875"/>
            <a:ext cx="2682000" cy="474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Objective</a:t>
            </a:r>
            <a:endParaRPr/>
          </a:p>
        </p:txBody>
      </p:sp>
      <p:sp>
        <p:nvSpPr>
          <p:cNvPr id="90" name="Google Shape;90;p17"/>
          <p:cNvSpPr txBox="1"/>
          <p:nvPr>
            <p:ph idx="1" type="body"/>
          </p:nvPr>
        </p:nvSpPr>
        <p:spPr>
          <a:xfrm>
            <a:off x="557475" y="1447200"/>
            <a:ext cx="7731000" cy="31617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Char char="⬡"/>
            </a:pPr>
            <a:r>
              <a:rPr lang="en" sz="1600">
                <a:latin typeface="Arial"/>
                <a:ea typeface="Arial"/>
                <a:cs typeface="Arial"/>
                <a:sym typeface="Arial"/>
              </a:rPr>
              <a:t>We aim to find and demonstrate the best fitting algorithm and the best techniques for prediction of rainfall with the help of Australian rainfall distribution data obtained from kaggle. We aim to show a comparison of various models used for such prediction, and conclude which model is most suitable for the work, by comparing the accuracies, errors and execution times of each</a:t>
            </a:r>
            <a:endParaRPr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30200" lvl="0" marL="457200" rtl="0" algn="just">
              <a:lnSpc>
                <a:spcPct val="105000"/>
              </a:lnSpc>
              <a:spcBef>
                <a:spcPts val="1200"/>
              </a:spcBef>
              <a:spcAft>
                <a:spcPts val="0"/>
              </a:spcAft>
              <a:buSzPts val="1600"/>
              <a:buChar char="⬡"/>
            </a:pPr>
            <a:r>
              <a:rPr lang="en" sz="1600">
                <a:latin typeface="Arial"/>
                <a:ea typeface="Arial"/>
                <a:cs typeface="Arial"/>
                <a:sym typeface="Arial"/>
              </a:rPr>
              <a:t>As weather conditions are not same for the entire nation, we also plan to cluster the locations based on GPS such that the weather conditions are similar in those particular clustered zones. Then we will attempt to find the best fitting algorithm for each zone, and evaluate the reliability and efficiency of each.</a:t>
            </a:r>
            <a:endParaRPr sz="17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021438" y="220925"/>
            <a:ext cx="3101100" cy="4743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200"/>
              <a:buNone/>
            </a:pPr>
            <a:r>
              <a:rPr lang="en"/>
              <a:t>Methodology</a:t>
            </a:r>
            <a:endParaRPr/>
          </a:p>
        </p:txBody>
      </p:sp>
      <p:pic>
        <p:nvPicPr>
          <p:cNvPr id="96" name="Google Shape;96;p18"/>
          <p:cNvPicPr preferRelativeResize="0"/>
          <p:nvPr/>
        </p:nvPicPr>
        <p:blipFill>
          <a:blip r:embed="rId3">
            <a:alphaModFix amt="85000"/>
          </a:blip>
          <a:stretch>
            <a:fillRect/>
          </a:stretch>
        </p:blipFill>
        <p:spPr>
          <a:xfrm>
            <a:off x="1661050" y="798450"/>
            <a:ext cx="5853726" cy="4027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580550" y="205975"/>
            <a:ext cx="6992700" cy="8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200"/>
              <a:buNone/>
            </a:pPr>
            <a:r>
              <a:rPr lang="en"/>
              <a:t>Feature Engineering Techniques</a:t>
            </a:r>
            <a:endParaRPr/>
          </a:p>
        </p:txBody>
      </p:sp>
      <p:sp>
        <p:nvSpPr>
          <p:cNvPr id="102" name="Google Shape;102;p19"/>
          <p:cNvSpPr txBox="1"/>
          <p:nvPr>
            <p:ph idx="1" type="body"/>
          </p:nvPr>
        </p:nvSpPr>
        <p:spPr>
          <a:xfrm>
            <a:off x="683700" y="1447225"/>
            <a:ext cx="7552200" cy="3161700"/>
          </a:xfrm>
          <a:prstGeom prst="rect">
            <a:avLst/>
          </a:prstGeom>
          <a:noFill/>
          <a:ln>
            <a:noFill/>
          </a:ln>
        </p:spPr>
        <p:txBody>
          <a:bodyPr anchorCtr="0" anchor="t" bIns="0" lIns="0" spcFirstLastPara="1" rIns="0" wrap="square" tIns="0">
            <a:noAutofit/>
          </a:bodyPr>
          <a:lstStyle/>
          <a:p>
            <a:pPr indent="0" lvl="0" marL="0" rtl="0" algn="just">
              <a:lnSpc>
                <a:spcPct val="105000"/>
              </a:lnSpc>
              <a:spcBef>
                <a:spcPts val="0"/>
              </a:spcBef>
              <a:spcAft>
                <a:spcPts val="0"/>
              </a:spcAft>
              <a:buSzPts val="2400"/>
              <a:buNone/>
            </a:pPr>
            <a:r>
              <a:rPr i="1" lang="en" sz="1600">
                <a:latin typeface="Arial"/>
                <a:ea typeface="Arial"/>
                <a:cs typeface="Arial"/>
                <a:sym typeface="Arial"/>
              </a:rPr>
              <a:t>In order to make machine learning work well on new tasks, it might be necessary to design and train better features obtained from the </a:t>
            </a:r>
            <a:r>
              <a:rPr i="1" lang="en" sz="1600"/>
              <a:t>data in the dataset</a:t>
            </a:r>
            <a:r>
              <a:rPr i="1" lang="en" sz="1600">
                <a:latin typeface="Arial"/>
                <a:ea typeface="Arial"/>
                <a:cs typeface="Arial"/>
                <a:sym typeface="Arial"/>
              </a:rPr>
              <a:t>. </a:t>
            </a:r>
            <a:endParaRPr i="1" sz="1600">
              <a:latin typeface="Arial"/>
              <a:ea typeface="Arial"/>
              <a:cs typeface="Arial"/>
              <a:sym typeface="Arial"/>
            </a:endParaRPr>
          </a:p>
          <a:p>
            <a:pPr indent="0" lvl="0" marL="0" rtl="0" algn="just">
              <a:lnSpc>
                <a:spcPct val="105000"/>
              </a:lnSpc>
              <a:spcBef>
                <a:spcPts val="1200"/>
              </a:spcBef>
              <a:spcAft>
                <a:spcPts val="0"/>
              </a:spcAft>
              <a:buSzPts val="2400"/>
              <a:buNone/>
            </a:pPr>
            <a:r>
              <a:rPr i="1" lang="en" sz="1600">
                <a:latin typeface="Arial"/>
                <a:ea typeface="Arial"/>
                <a:cs typeface="Arial"/>
                <a:sym typeface="Arial"/>
              </a:rPr>
              <a:t>Some of the Feature Engineering techniques we use on our data are:</a:t>
            </a:r>
            <a:endParaRPr i="1" sz="1600">
              <a:latin typeface="Arial"/>
              <a:ea typeface="Arial"/>
              <a:cs typeface="Arial"/>
              <a:sym typeface="Arial"/>
            </a:endParaRPr>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336550" lvl="0" marL="457200" rtl="0" algn="just">
              <a:lnSpc>
                <a:spcPct val="115000"/>
              </a:lnSpc>
              <a:spcBef>
                <a:spcPts val="1200"/>
              </a:spcBef>
              <a:spcAft>
                <a:spcPts val="0"/>
              </a:spcAft>
              <a:buSzPts val="1700"/>
              <a:buFont typeface="Arial"/>
              <a:buChar char="⬡"/>
            </a:pPr>
            <a:r>
              <a:rPr lang="en" sz="1600">
                <a:latin typeface="Arial"/>
                <a:ea typeface="Arial"/>
                <a:cs typeface="Arial"/>
                <a:sym typeface="Arial"/>
              </a:rPr>
              <a:t>Missing Values Imputation by me</a:t>
            </a:r>
            <a:r>
              <a:rPr lang="en" sz="1600"/>
              <a:t>dian</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Categorical Values Imputation by mode</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Data Normalization</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Label Encoding</a:t>
            </a:r>
            <a:endParaRPr sz="1600">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 sz="1600">
                <a:latin typeface="Arial"/>
                <a:ea typeface="Arial"/>
                <a:cs typeface="Arial"/>
                <a:sym typeface="Arial"/>
              </a:rPr>
              <a:t>Resolving Multicollinearity Issues using VIF</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568025" y="532125"/>
            <a:ext cx="7552200" cy="7932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Missing values in the data are imputed via median or mode of the non missing values. An example of how this process works is illustrated below:</a:t>
            </a:r>
            <a:endParaRPr i="1" sz="1600"/>
          </a:p>
          <a:p>
            <a:pPr indent="0" lvl="0" marL="457200" rtl="0" algn="just">
              <a:lnSpc>
                <a:spcPct val="105000"/>
              </a:lnSpc>
              <a:spcBef>
                <a:spcPts val="0"/>
              </a:spcBef>
              <a:spcAft>
                <a:spcPts val="0"/>
              </a:spcAft>
              <a:buNone/>
            </a:pPr>
            <a:r>
              <a:t/>
            </a:r>
            <a:endParaRPr i="1" sz="1600"/>
          </a:p>
          <a:p>
            <a:pPr indent="0" lvl="0" marL="457200" rtl="0" algn="just">
              <a:lnSpc>
                <a:spcPct val="105000"/>
              </a:lnSpc>
              <a:spcBef>
                <a:spcPts val="1200"/>
              </a:spcBef>
              <a:spcAft>
                <a:spcPts val="0"/>
              </a:spcAft>
              <a:buSzPts val="2400"/>
              <a:buNone/>
            </a:pPr>
            <a:r>
              <a:t/>
            </a:r>
            <a:endParaRPr sz="100">
              <a:latin typeface="Arial"/>
              <a:ea typeface="Arial"/>
              <a:cs typeface="Arial"/>
              <a:sym typeface="Arial"/>
            </a:endParaRPr>
          </a:p>
          <a:p>
            <a:pPr indent="0" lvl="0" marL="457200" rtl="0" algn="just">
              <a:lnSpc>
                <a:spcPct val="115000"/>
              </a:lnSpc>
              <a:spcBef>
                <a:spcPts val="1200"/>
              </a:spcBef>
              <a:spcAft>
                <a:spcPts val="0"/>
              </a:spcAft>
              <a:buSzPts val="2400"/>
              <a:buNone/>
            </a:pPr>
            <a:r>
              <a:t/>
            </a:r>
            <a:endParaRPr sz="1600">
              <a:latin typeface="Arial"/>
              <a:ea typeface="Arial"/>
              <a:cs typeface="Arial"/>
              <a:sym typeface="Arial"/>
            </a:endParaRPr>
          </a:p>
          <a:p>
            <a:pPr indent="0" lvl="0" marL="0" rtl="0" algn="just">
              <a:lnSpc>
                <a:spcPct val="105000"/>
              </a:lnSpc>
              <a:spcBef>
                <a:spcPts val="1200"/>
              </a:spcBef>
              <a:spcAft>
                <a:spcPts val="0"/>
              </a:spcAft>
              <a:buSzPts val="2400"/>
              <a:buNone/>
            </a:pPr>
            <a:r>
              <a:t/>
            </a:r>
            <a:endParaRPr sz="1600">
              <a:latin typeface="Arial"/>
              <a:ea typeface="Arial"/>
              <a:cs typeface="Arial"/>
              <a:sym typeface="Arial"/>
            </a:endParaRPr>
          </a:p>
          <a:p>
            <a:pPr indent="0" lvl="0" marL="0" rtl="0" algn="l">
              <a:lnSpc>
                <a:spcPct val="115000"/>
              </a:lnSpc>
              <a:spcBef>
                <a:spcPts val="1200"/>
              </a:spcBef>
              <a:spcAft>
                <a:spcPts val="0"/>
              </a:spcAft>
              <a:buSzPts val="2400"/>
              <a:buNone/>
            </a:pPr>
            <a:r>
              <a:t/>
            </a:r>
            <a:endParaRPr/>
          </a:p>
        </p:txBody>
      </p:sp>
      <p:pic>
        <p:nvPicPr>
          <p:cNvPr id="108" name="Google Shape;108;p20"/>
          <p:cNvPicPr preferRelativeResize="0"/>
          <p:nvPr/>
        </p:nvPicPr>
        <p:blipFill>
          <a:blip r:embed="rId3">
            <a:alphaModFix/>
          </a:blip>
          <a:stretch>
            <a:fillRect/>
          </a:stretch>
        </p:blipFill>
        <p:spPr>
          <a:xfrm>
            <a:off x="3277575" y="1256975"/>
            <a:ext cx="2588850" cy="351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body"/>
          </p:nvPr>
        </p:nvSpPr>
        <p:spPr>
          <a:xfrm>
            <a:off x="703325" y="967875"/>
            <a:ext cx="7552200" cy="10827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When multiple independent variables are highly correlated in the data, the effects of each variable on our target </a:t>
            </a:r>
            <a:r>
              <a:rPr i="1" lang="en" sz="1600"/>
              <a:t>variable</a:t>
            </a:r>
            <a:r>
              <a:rPr i="1" lang="en" sz="1600"/>
              <a:t> are hard to analyze. This is called multicollinearity, and can be resolved by keeping a highly </a:t>
            </a:r>
            <a:r>
              <a:rPr i="1" lang="en" sz="1600"/>
              <a:t>correlated variable</a:t>
            </a:r>
            <a:r>
              <a:rPr i="1" lang="en" sz="1600"/>
              <a:t> and dropping the others</a:t>
            </a:r>
            <a:endParaRPr/>
          </a:p>
        </p:txBody>
      </p:sp>
      <p:sp>
        <p:nvSpPr>
          <p:cNvPr id="114" name="Google Shape;114;p21"/>
          <p:cNvSpPr txBox="1"/>
          <p:nvPr>
            <p:ph idx="1" type="body"/>
          </p:nvPr>
        </p:nvSpPr>
        <p:spPr>
          <a:xfrm>
            <a:off x="703325" y="2350600"/>
            <a:ext cx="7552200" cy="1425900"/>
          </a:xfrm>
          <a:prstGeom prst="rect">
            <a:avLst/>
          </a:prstGeom>
          <a:noFill/>
          <a:ln>
            <a:noFill/>
          </a:ln>
        </p:spPr>
        <p:txBody>
          <a:bodyPr anchorCtr="0" anchor="t" bIns="0" lIns="0" spcFirstLastPara="1" rIns="0" wrap="square" tIns="0">
            <a:noAutofit/>
          </a:bodyPr>
          <a:lstStyle/>
          <a:p>
            <a:pPr indent="-330200" lvl="0" marL="457200" rtl="0" algn="just">
              <a:lnSpc>
                <a:spcPct val="105000"/>
              </a:lnSpc>
              <a:spcBef>
                <a:spcPts val="0"/>
              </a:spcBef>
              <a:spcAft>
                <a:spcPts val="0"/>
              </a:spcAft>
              <a:buSzPts val="1600"/>
              <a:buFont typeface="Arial"/>
              <a:buChar char="❖"/>
            </a:pPr>
            <a:r>
              <a:rPr i="1" lang="en" sz="1600"/>
              <a:t>we resolve this issue using </a:t>
            </a:r>
            <a:r>
              <a:rPr b="1" i="1" lang="en" sz="1600"/>
              <a:t>Variable Inflation Factor (VIF)</a:t>
            </a:r>
            <a:r>
              <a:rPr i="1" lang="en" sz="1600"/>
              <a:t> which is a number that shows the strength of correlation between the highly correlated variables. If two values are found to be highly correlated through the comparison of their VIFs, one of the two values can be removed from the data to resolve the multicollinearity.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