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71" r:id="rId3"/>
    <p:sldId id="267" r:id="rId4"/>
    <p:sldId id="260" r:id="rId5"/>
    <p:sldId id="259" r:id="rId6"/>
    <p:sldId id="261" r:id="rId7"/>
    <p:sldId id="268" r:id="rId8"/>
    <p:sldId id="258" r:id="rId9"/>
    <p:sldId id="262" r:id="rId10"/>
    <p:sldId id="263"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3C80F9-348D-624F-98C3-274937A7CF46}">
          <p14:sldIdLst>
            <p14:sldId id="266"/>
            <p14:sldId id="271"/>
            <p14:sldId id="267"/>
            <p14:sldId id="260"/>
            <p14:sldId id="259"/>
            <p14:sldId id="261"/>
            <p14:sldId id="268"/>
          </p14:sldIdLst>
        </p14:section>
        <p14:section name="Ignore" id="{A98BCCFA-C39B-9848-9EBF-CD9D65D0DB8B}">
          <p14:sldIdLst>
            <p14:sldId id="258"/>
            <p14:sldId id="262"/>
            <p14:sldId id="263"/>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68BA-9375-14CA-5F57-6B7ABA525E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29B9BBF-95D5-CE9D-0BE9-406067E2E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21D26D7-F879-462C-B814-C3F4F059039D}"/>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5" name="Footer Placeholder 4">
            <a:extLst>
              <a:ext uri="{FF2B5EF4-FFF2-40B4-BE49-F238E27FC236}">
                <a16:creationId xmlns:a16="http://schemas.microsoft.com/office/drawing/2014/main" id="{81662ECA-1BDB-D06D-D030-5DC47B188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0A14E-7C1F-B8D1-6720-E1CA809CF8BD}"/>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333497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7C99-E746-B52E-5FDD-BAB01DE44F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9FF753-C512-0A46-2129-F2A85000BB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85A398-D322-15EC-D8AD-F3FC135C5D79}"/>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5" name="Footer Placeholder 4">
            <a:extLst>
              <a:ext uri="{FF2B5EF4-FFF2-40B4-BE49-F238E27FC236}">
                <a16:creationId xmlns:a16="http://schemas.microsoft.com/office/drawing/2014/main" id="{4CD3CFA7-AD75-1337-5FD3-45B8F7C78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8F1E4-0178-ADC8-4093-4BC1FCB6E7F9}"/>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317399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60EE0-2A8D-9C67-A934-9CCFE4AC01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5BBE5DE-025A-EA6D-35CB-F3281FE55E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1467D3-D27D-C871-251C-B4D31356E8E8}"/>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5" name="Footer Placeholder 4">
            <a:extLst>
              <a:ext uri="{FF2B5EF4-FFF2-40B4-BE49-F238E27FC236}">
                <a16:creationId xmlns:a16="http://schemas.microsoft.com/office/drawing/2014/main" id="{530EC79E-E668-F759-410E-BEAB329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DE7BB-7304-0916-D576-6DDE9428B24D}"/>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298360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C642-EB5C-3E7F-8BF6-5BA06DFFDCC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D82059E-5668-FAC8-1DAF-1DAD3017556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6B14A9-699A-7AEF-267A-DD7696DA8379}"/>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5" name="Footer Placeholder 4">
            <a:extLst>
              <a:ext uri="{FF2B5EF4-FFF2-40B4-BE49-F238E27FC236}">
                <a16:creationId xmlns:a16="http://schemas.microsoft.com/office/drawing/2014/main" id="{6D5F44F9-7687-11A3-6E61-F1311DF70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4925D-6DD6-46EB-F878-2294792C15D0}"/>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33458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3A9E-EB38-8760-A6D4-DD07ECD11D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63E495D-1C0F-7276-7C0F-861E89661B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5F6943-1AD3-0A8D-B82B-25A280DE92E1}"/>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5" name="Footer Placeholder 4">
            <a:extLst>
              <a:ext uri="{FF2B5EF4-FFF2-40B4-BE49-F238E27FC236}">
                <a16:creationId xmlns:a16="http://schemas.microsoft.com/office/drawing/2014/main" id="{CFB7E432-82DB-0E5F-1D33-BBAAFCCEB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E79AC-5568-CDE3-FBC3-FFC496B3C435}"/>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121622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99AD-1B81-6E5F-1342-40668153D8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94CE1F6-83B7-59B5-0D1E-807E57C0B7B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C8C0F1A-26EC-5760-C833-4FC3BA47D94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3B1F6B8-2338-F95E-4DFF-5BD5005DC24A}"/>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6" name="Footer Placeholder 5">
            <a:extLst>
              <a:ext uri="{FF2B5EF4-FFF2-40B4-BE49-F238E27FC236}">
                <a16:creationId xmlns:a16="http://schemas.microsoft.com/office/drawing/2014/main" id="{6696B64F-223C-A685-8F47-E6B1824A7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789D9-D180-0B47-F1E3-C8A5BE10E293}"/>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1456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2840-5C7F-288D-784B-5956B38E3E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E6A276-73D6-3418-D495-C0B796EF7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5A9202-9626-B5E8-F082-5B8C111A02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CDE42D-8A9E-AC5F-3A6C-3B36989CD0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4135751-1EFB-61CA-6B0A-2CFF7190A3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A623A29-91B8-E34C-A22E-1F4437428EBA}"/>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8" name="Footer Placeholder 7">
            <a:extLst>
              <a:ext uri="{FF2B5EF4-FFF2-40B4-BE49-F238E27FC236}">
                <a16:creationId xmlns:a16="http://schemas.microsoft.com/office/drawing/2014/main" id="{853EBA55-DB19-0074-F6B8-221243B5B8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E8BA7-4888-C472-70DA-E7D1C62BC2B4}"/>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413971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69D1-341A-ACA9-90E1-5952DDCB711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8232B63-19A2-115A-42BC-F098D263EBB4}"/>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4" name="Footer Placeholder 3">
            <a:extLst>
              <a:ext uri="{FF2B5EF4-FFF2-40B4-BE49-F238E27FC236}">
                <a16:creationId xmlns:a16="http://schemas.microsoft.com/office/drawing/2014/main" id="{58214229-7515-3DFE-D8F1-F8C652F28D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60AF56-0EF2-DF90-E40A-03879B4108AF}"/>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151072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1AB52D-740A-0D39-676B-CFE462DE8393}"/>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3" name="Footer Placeholder 2">
            <a:extLst>
              <a:ext uri="{FF2B5EF4-FFF2-40B4-BE49-F238E27FC236}">
                <a16:creationId xmlns:a16="http://schemas.microsoft.com/office/drawing/2014/main" id="{AC0446CD-5558-DED2-E983-74431D06F7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A07EFC-7415-5C97-F30D-CF220E6B503E}"/>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86792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F81F-285C-1DFA-5FB8-F52EF1D75C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D75F09D-0DA0-041C-0A62-32304B207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88A221-8BBC-5886-AD8F-4DC191022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993082-3E93-5F3F-2D1B-307A5EEB8FFE}"/>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6" name="Footer Placeholder 5">
            <a:extLst>
              <a:ext uri="{FF2B5EF4-FFF2-40B4-BE49-F238E27FC236}">
                <a16:creationId xmlns:a16="http://schemas.microsoft.com/office/drawing/2014/main" id="{210D3606-81BD-C1C0-3294-4BAD761F8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5198A-A4F1-35B1-ECA7-A3358012C590}"/>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107066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8FF1-DA72-972A-C28F-692A914DB9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01D40B8-BC69-0C8E-4333-A52CC1E2E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914891-4FD1-1C40-B9CE-6217188DC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52285B-7DE1-326A-6F17-85373FA11685}"/>
              </a:ext>
            </a:extLst>
          </p:cNvPr>
          <p:cNvSpPr>
            <a:spLocks noGrp="1"/>
          </p:cNvSpPr>
          <p:nvPr>
            <p:ph type="dt" sz="half" idx="10"/>
          </p:nvPr>
        </p:nvSpPr>
        <p:spPr/>
        <p:txBody>
          <a:bodyPr/>
          <a:lstStyle/>
          <a:p>
            <a:fld id="{0EF8FFFD-937D-F549-99AF-AD4F50A103CE}" type="datetimeFigureOut">
              <a:rPr lang="en-US" smtClean="0"/>
              <a:t>6/25/24</a:t>
            </a:fld>
            <a:endParaRPr lang="en-US"/>
          </a:p>
        </p:txBody>
      </p:sp>
      <p:sp>
        <p:nvSpPr>
          <p:cNvPr id="6" name="Footer Placeholder 5">
            <a:extLst>
              <a:ext uri="{FF2B5EF4-FFF2-40B4-BE49-F238E27FC236}">
                <a16:creationId xmlns:a16="http://schemas.microsoft.com/office/drawing/2014/main" id="{C4C33737-2FFE-F465-D517-C699625B7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29B4F-09BA-302F-AADA-F829B9866494}"/>
              </a:ext>
            </a:extLst>
          </p:cNvPr>
          <p:cNvSpPr>
            <a:spLocks noGrp="1"/>
          </p:cNvSpPr>
          <p:nvPr>
            <p:ph type="sldNum" sz="quarter" idx="12"/>
          </p:nvPr>
        </p:nvSpPr>
        <p:spPr/>
        <p:txBody>
          <a:bodyPr/>
          <a:lstStyle/>
          <a:p>
            <a:fld id="{AF922C4A-C25B-544E-9502-E317B75F4EF3}" type="slidenum">
              <a:rPr lang="en-US" smtClean="0"/>
              <a:t>‹#›</a:t>
            </a:fld>
            <a:endParaRPr lang="en-US"/>
          </a:p>
        </p:txBody>
      </p:sp>
    </p:spTree>
    <p:extLst>
      <p:ext uri="{BB962C8B-B14F-4D97-AF65-F5344CB8AC3E}">
        <p14:creationId xmlns:p14="http://schemas.microsoft.com/office/powerpoint/2010/main" val="206111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8A511-9CD3-7A33-7A45-972326DF23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8C8049-454B-DBD6-1ACA-3F071C3CB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CA4A25-4618-8A29-4215-DE894CB83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F8FFFD-937D-F549-99AF-AD4F50A103CE}" type="datetimeFigureOut">
              <a:rPr lang="en-US" smtClean="0"/>
              <a:t>6/25/24</a:t>
            </a:fld>
            <a:endParaRPr lang="en-US"/>
          </a:p>
        </p:txBody>
      </p:sp>
      <p:sp>
        <p:nvSpPr>
          <p:cNvPr id="5" name="Footer Placeholder 4">
            <a:extLst>
              <a:ext uri="{FF2B5EF4-FFF2-40B4-BE49-F238E27FC236}">
                <a16:creationId xmlns:a16="http://schemas.microsoft.com/office/drawing/2014/main" id="{A734FC00-0D3B-EE65-98BE-B30EBFA0D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1BE6B4-D22F-39EF-2D3A-F3193D054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922C4A-C25B-544E-9502-E317B75F4EF3}" type="slidenum">
              <a:rPr lang="en-US" smtClean="0"/>
              <a:t>‹#›</a:t>
            </a:fld>
            <a:endParaRPr lang="en-US"/>
          </a:p>
        </p:txBody>
      </p:sp>
    </p:spTree>
    <p:extLst>
      <p:ext uri="{BB962C8B-B14F-4D97-AF65-F5344CB8AC3E}">
        <p14:creationId xmlns:p14="http://schemas.microsoft.com/office/powerpoint/2010/main" val="3621497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arketplace/actions/dependency-review" TargetMode="External"/><Relationship Id="rId2" Type="http://schemas.openxmlformats.org/officeDocument/2006/relationships/hyperlink" Target="https://github.com/marketplac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github.com/en/code-security/getting-started/github-security-features" TargetMode="External"/><Relationship Id="rId13" Type="http://schemas.openxmlformats.org/officeDocument/2006/relationships/hyperlink" Target="https://docs.github.com/en/organizations/keeping-your-organization-secure/managing-security-and-analysis-settings-for-your-organization#enabling-or-disabling-a-feature-for-all-existing-repositories" TargetMode="External"/><Relationship Id="rId18" Type="http://schemas.openxmlformats.org/officeDocument/2006/relationships/hyperlink" Target="https://docs.github.com/en/graphql" TargetMode="External"/><Relationship Id="rId3" Type="http://schemas.openxmlformats.org/officeDocument/2006/relationships/hyperlink" Target="https://docs.github.com/en/rest/dependabot" TargetMode="External"/><Relationship Id="rId7" Type="http://schemas.openxmlformats.org/officeDocument/2006/relationships/hyperlink" Target="https://docs.github.com/en/code-security/code-scanning/integrating-with-code-scanning" TargetMode="External"/><Relationship Id="rId12" Type="http://schemas.openxmlformats.org/officeDocument/2006/relationships/hyperlink" Target="https://docs.github.com/en/code-security/supply-chain-security/understanding-your-software-supply-chain/about-dependency-review" TargetMode="External"/><Relationship Id="rId17" Type="http://schemas.openxmlformats.org/officeDocument/2006/relationships/hyperlink" Target="https://docs.github.com/en/rest" TargetMode="External"/><Relationship Id="rId2" Type="http://schemas.openxmlformats.org/officeDocument/2006/relationships/hyperlink" Target="https://docs.github.com/en/code-security/security-overview/about-the-security-overview" TargetMode="External"/><Relationship Id="rId16" Type="http://schemas.openxmlformats.org/officeDocument/2006/relationships/hyperlink" Target="https://docs.github.com/en/code-security/getting-started/adding-a-security-policy-to-your-repository" TargetMode="External"/><Relationship Id="rId1" Type="http://schemas.openxmlformats.org/officeDocument/2006/relationships/slideLayout" Target="../slideLayouts/slideLayout2.xml"/><Relationship Id="rId6" Type="http://schemas.openxmlformats.org/officeDocument/2006/relationships/hyperlink" Target="https://docs.github.com/en/code-security/code-scanning/automatically-scanning-your-code-for-vulnerabilities-and-errors/about-code-scanning-with-codeql#about-code-scanning-with-codeql" TargetMode="External"/><Relationship Id="rId11" Type="http://schemas.openxmlformats.org/officeDocument/2006/relationships/hyperlink" Target="https://docs.github.com/en/code-security/secret-scanning/about-secret-scanning" TargetMode="External"/><Relationship Id="rId5" Type="http://schemas.openxmlformats.org/officeDocument/2006/relationships/hyperlink" Target="https://docs.github.com/en/code-security/secret-scanning" TargetMode="External"/><Relationship Id="rId15" Type="http://schemas.openxmlformats.org/officeDocument/2006/relationships/hyperlink" Target="https://docs.github.com/en/enterprise-cloud@latest/admin/policies/enforcing-policies-for-your-enterprise/enforcing-policies-for-advanced-security-in-your-enterprise#enforcing-a-policy-for-the-use-of-github-advanced-security-in-your-enterprise" TargetMode="External"/><Relationship Id="rId10" Type="http://schemas.openxmlformats.org/officeDocument/2006/relationships/hyperlink" Target="https://docs.github.com/en/code-security/code-scanning/automatically-scanning-your-code-for-vulnerabilities-and-errors/about-code-scanning" TargetMode="External"/><Relationship Id="rId19" Type="http://schemas.openxmlformats.org/officeDocument/2006/relationships/hyperlink" Target="https://docs.github.com/en/actions/security-guides/automatic-token-authentication" TargetMode="External"/><Relationship Id="rId4" Type="http://schemas.openxmlformats.org/officeDocument/2006/relationships/hyperlink" Target="https://docs.github.com/en/code-security/code-scanning" TargetMode="External"/><Relationship Id="rId9" Type="http://schemas.openxmlformats.org/officeDocument/2006/relationships/hyperlink" Target="https://docs.github.com/en/get-started/learning-about-github/about-github-advanced-security#about-advanced-security-features" TargetMode="External"/><Relationship Id="rId14" Type="http://schemas.openxmlformats.org/officeDocument/2006/relationships/hyperlink" Target="https://docs.github.com/en/enterprise-server@3.3/admin/advanced-security/enabling-github-advanced-security-for-your-enterpris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E2F7B5-B62B-6F6F-4BB3-7960F531D5FC}"/>
              </a:ext>
            </a:extLst>
          </p:cNvPr>
          <p:cNvSpPr txBox="1"/>
          <p:nvPr/>
        </p:nvSpPr>
        <p:spPr>
          <a:xfrm>
            <a:off x="1223319" y="531341"/>
            <a:ext cx="10231395" cy="3877985"/>
          </a:xfrm>
          <a:prstGeom prst="rect">
            <a:avLst/>
          </a:prstGeom>
          <a:noFill/>
        </p:spPr>
        <p:txBody>
          <a:bodyPr wrap="square">
            <a:spAutoFit/>
          </a:bodyPr>
          <a:lstStyle/>
          <a:p>
            <a:r>
              <a:rPr lang="en-IN" sz="3200" b="1" dirty="0">
                <a:solidFill>
                  <a:srgbClr val="1C191C"/>
                </a:solidFill>
                <a:effectLst/>
                <a:highlight>
                  <a:srgbClr val="FFFFFF"/>
                </a:highlight>
                <a:latin typeface="Arial" panose="020B0604020202020204" pitchFamily="34" charset="0"/>
              </a:rPr>
              <a:t>Customer scenario</a:t>
            </a:r>
          </a:p>
          <a:p>
            <a:endParaRPr lang="en-IN" dirty="0">
              <a:effectLst/>
              <a:highlight>
                <a:srgbClr val="FFFFFF"/>
              </a:highlight>
            </a:endParaRPr>
          </a:p>
          <a:p>
            <a:r>
              <a:rPr lang="en-IN" sz="2800" dirty="0">
                <a:solidFill>
                  <a:srgbClr val="1C191C"/>
                </a:solidFill>
                <a:effectLst/>
                <a:highlight>
                  <a:srgbClr val="FFFFFF"/>
                </a:highlight>
                <a:latin typeface="ArialMT"/>
              </a:rPr>
              <a:t>Let’s take a look at the customer scenario: "Our security team is asking for help ensuring proper reviews are being done to code being added into our repositories. We have hundreds of repositories in our organization. What is the best way we can achieve at scale? We are new to some of the out-of-the-box settings and the GitHub API. Can you please help us create a solution that will accomplish this for our security team?" </a:t>
            </a:r>
            <a:endParaRPr lang="en-IN" sz="2800" dirty="0">
              <a:effectLst/>
              <a:highlight>
                <a:srgbClr val="FFFFFF"/>
              </a:highlight>
            </a:endParaRPr>
          </a:p>
        </p:txBody>
      </p:sp>
    </p:spTree>
    <p:extLst>
      <p:ext uri="{BB962C8B-B14F-4D97-AF65-F5344CB8AC3E}">
        <p14:creationId xmlns:p14="http://schemas.microsoft.com/office/powerpoint/2010/main" val="80236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9D32A-1DBF-520E-B11A-FA1707CF0741}"/>
              </a:ext>
            </a:extLst>
          </p:cNvPr>
          <p:cNvSpPr>
            <a:spLocks noGrp="1"/>
          </p:cNvSpPr>
          <p:nvPr>
            <p:ph type="title"/>
          </p:nvPr>
        </p:nvSpPr>
        <p:spPr>
          <a:xfrm>
            <a:off x="742950" y="1482811"/>
            <a:ext cx="3476625" cy="4222664"/>
          </a:xfrm>
        </p:spPr>
        <p:txBody>
          <a:bodyPr vert="horz" lIns="91440" tIns="45720" rIns="91440" bIns="45720" rtlCol="0" anchor="ctr">
            <a:normAutofit fontScale="90000"/>
          </a:bodyPr>
          <a:lstStyle/>
          <a:p>
            <a:pPr algn="ctr"/>
            <a:r>
              <a:rPr lang="en-US" sz="2600" kern="1200" dirty="0">
                <a:solidFill>
                  <a:srgbClr val="FFFFFF"/>
                </a:solidFill>
                <a:latin typeface="+mj-lt"/>
                <a:ea typeface="+mj-ea"/>
                <a:cs typeface="+mj-cs"/>
              </a:rPr>
              <a:t>If you're already familiar with GitHub Actions, another approach to start with dependency review is through the </a:t>
            </a:r>
            <a:r>
              <a:rPr lang="en-US" sz="2600" kern="1200" dirty="0">
                <a:solidFill>
                  <a:srgbClr val="FFFFFF"/>
                </a:solidFill>
                <a:latin typeface="+mj-lt"/>
                <a:ea typeface="+mj-ea"/>
                <a:cs typeface="+mj-cs"/>
                <a:hlinkClick r:id="rId2"/>
              </a:rPr>
              <a:t>GitHub marketplace</a:t>
            </a:r>
            <a:r>
              <a:rPr lang="en-US" sz="2600" kern="1200" dirty="0">
                <a:solidFill>
                  <a:srgbClr val="FFFFFF"/>
                </a:solidFill>
                <a:latin typeface="+mj-lt"/>
                <a:ea typeface="+mj-ea"/>
                <a:cs typeface="+mj-cs"/>
              </a:rPr>
              <a:t>. From here, you can learn what the </a:t>
            </a:r>
            <a:r>
              <a:rPr lang="en-US" sz="2600" kern="1200" dirty="0">
                <a:solidFill>
                  <a:srgbClr val="FFFFFF"/>
                </a:solidFill>
                <a:latin typeface="+mj-lt"/>
                <a:ea typeface="+mj-ea"/>
                <a:cs typeface="+mj-cs"/>
                <a:hlinkClick r:id="rId3"/>
              </a:rPr>
              <a:t>dependency-review-action</a:t>
            </a:r>
            <a:r>
              <a:rPr lang="en-US" sz="2600" kern="1200" dirty="0">
                <a:solidFill>
                  <a:srgbClr val="FFFFFF"/>
                </a:solidFill>
                <a:latin typeface="+mj-lt"/>
                <a:ea typeface="+mj-ea"/>
                <a:cs typeface="+mj-cs"/>
              </a:rPr>
              <a:t> workflow does and copy sample code to use in your project.</a:t>
            </a:r>
          </a:p>
        </p:txBody>
      </p:sp>
      <p:pic>
        <p:nvPicPr>
          <p:cNvPr id="5" name="Picture 4">
            <a:extLst>
              <a:ext uri="{FF2B5EF4-FFF2-40B4-BE49-F238E27FC236}">
                <a16:creationId xmlns:a16="http://schemas.microsoft.com/office/drawing/2014/main" id="{DEFDD932-06ED-082A-CDDE-8B3A344DE39E}"/>
              </a:ext>
            </a:extLst>
          </p:cNvPr>
          <p:cNvPicPr>
            <a:picLocks noChangeAspect="1"/>
          </p:cNvPicPr>
          <p:nvPr/>
        </p:nvPicPr>
        <p:blipFill>
          <a:blip r:embed="rId4"/>
          <a:stretch>
            <a:fillRect/>
          </a:stretch>
        </p:blipFill>
        <p:spPr>
          <a:xfrm>
            <a:off x="5153822" y="1352221"/>
            <a:ext cx="6553545" cy="4161500"/>
          </a:xfrm>
          <a:prstGeom prst="rect">
            <a:avLst/>
          </a:prstGeom>
        </p:spPr>
      </p:pic>
      <p:sp>
        <p:nvSpPr>
          <p:cNvPr id="7" name="TextBox 6">
            <a:extLst>
              <a:ext uri="{FF2B5EF4-FFF2-40B4-BE49-F238E27FC236}">
                <a16:creationId xmlns:a16="http://schemas.microsoft.com/office/drawing/2014/main" id="{9CD52908-177B-78F0-3C99-D8B3EB285A49}"/>
              </a:ext>
            </a:extLst>
          </p:cNvPr>
          <p:cNvSpPr txBox="1"/>
          <p:nvPr/>
        </p:nvSpPr>
        <p:spPr>
          <a:xfrm>
            <a:off x="4840759" y="451707"/>
            <a:ext cx="6098058" cy="477054"/>
          </a:xfrm>
          <a:prstGeom prst="rect">
            <a:avLst/>
          </a:prstGeom>
          <a:noFill/>
        </p:spPr>
        <p:txBody>
          <a:bodyPr wrap="square">
            <a:spAutoFit/>
          </a:bodyPr>
          <a:lstStyle/>
          <a:p>
            <a:r>
              <a:rPr lang="en-IN" sz="2500" b="1" dirty="0"/>
              <a:t>Dependency review</a:t>
            </a:r>
          </a:p>
        </p:txBody>
      </p:sp>
    </p:spTree>
    <p:extLst>
      <p:ext uri="{BB962C8B-B14F-4D97-AF65-F5344CB8AC3E}">
        <p14:creationId xmlns:p14="http://schemas.microsoft.com/office/powerpoint/2010/main" val="274338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2BE5A6-7A2E-029F-D369-A2A63E40FEA9}"/>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The GitHub Advanced Security features</a:t>
            </a:r>
          </a:p>
        </p:txBody>
      </p:sp>
      <p:pic>
        <p:nvPicPr>
          <p:cNvPr id="7" name="Picture 6">
            <a:extLst>
              <a:ext uri="{FF2B5EF4-FFF2-40B4-BE49-F238E27FC236}">
                <a16:creationId xmlns:a16="http://schemas.microsoft.com/office/drawing/2014/main" id="{3FCD34D2-7172-307D-AADA-FC2362DBBE1D}"/>
              </a:ext>
            </a:extLst>
          </p:cNvPr>
          <p:cNvPicPr>
            <a:picLocks noChangeAspect="1"/>
          </p:cNvPicPr>
          <p:nvPr/>
        </p:nvPicPr>
        <p:blipFill>
          <a:blip r:embed="rId2"/>
          <a:stretch>
            <a:fillRect/>
          </a:stretch>
        </p:blipFill>
        <p:spPr>
          <a:xfrm>
            <a:off x="926351" y="1675227"/>
            <a:ext cx="10339298" cy="4394199"/>
          </a:xfrm>
          <a:prstGeom prst="rect">
            <a:avLst/>
          </a:prstGeom>
        </p:spPr>
      </p:pic>
    </p:spTree>
    <p:extLst>
      <p:ext uri="{BB962C8B-B14F-4D97-AF65-F5344CB8AC3E}">
        <p14:creationId xmlns:p14="http://schemas.microsoft.com/office/powerpoint/2010/main" val="364086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9FDC-B951-CC77-ADEA-B6F4487BB5FC}"/>
              </a:ext>
            </a:extLst>
          </p:cNvPr>
          <p:cNvSpPr>
            <a:spLocks noGrp="1"/>
          </p:cNvSpPr>
          <p:nvPr>
            <p:ph type="title"/>
          </p:nvPr>
        </p:nvSpPr>
        <p:spPr>
          <a:xfrm>
            <a:off x="838200" y="365126"/>
            <a:ext cx="10515600" cy="957048"/>
          </a:xfrm>
        </p:spPr>
        <p:txBody>
          <a:bodyPr>
            <a:normAutofit/>
          </a:bodyPr>
          <a:lstStyle/>
          <a:p>
            <a:pPr algn="ctr"/>
            <a:r>
              <a:rPr lang="en-US" sz="2800" b="1" dirty="0"/>
              <a:t>High-Level Solution Summary</a:t>
            </a:r>
          </a:p>
        </p:txBody>
      </p:sp>
      <p:sp>
        <p:nvSpPr>
          <p:cNvPr id="3" name="Content Placeholder 2">
            <a:extLst>
              <a:ext uri="{FF2B5EF4-FFF2-40B4-BE49-F238E27FC236}">
                <a16:creationId xmlns:a16="http://schemas.microsoft.com/office/drawing/2014/main" id="{CD13A7C0-C371-1536-7BE5-63B0E9F580DE}"/>
              </a:ext>
            </a:extLst>
          </p:cNvPr>
          <p:cNvSpPr>
            <a:spLocks noGrp="1"/>
          </p:cNvSpPr>
          <p:nvPr>
            <p:ph idx="1"/>
          </p:nvPr>
        </p:nvSpPr>
        <p:spPr>
          <a:xfrm>
            <a:off x="838200" y="1253331"/>
            <a:ext cx="10515600" cy="4351338"/>
          </a:xfrm>
        </p:spPr>
        <p:txBody>
          <a:bodyPr>
            <a:normAutofit/>
          </a:bodyPr>
          <a:lstStyle/>
          <a:p>
            <a:pPr marL="0" indent="0">
              <a:buNone/>
            </a:pPr>
            <a:r>
              <a:rPr lang="en-IN" sz="1800" dirty="0"/>
              <a:t>Customer should leverage GitHub advance security features, along with some of other best practices</a:t>
            </a:r>
          </a:p>
          <a:p>
            <a:pPr marL="0" indent="0">
              <a:buNone/>
            </a:pPr>
            <a:endParaRPr lang="en-IN" sz="1800" dirty="0"/>
          </a:p>
          <a:p>
            <a:r>
              <a:rPr lang="en-IN" sz="1800" dirty="0"/>
              <a:t>Code Security configuration would help with Secret scanning and also blocking commits by Push Protection</a:t>
            </a:r>
          </a:p>
          <a:p>
            <a:r>
              <a:rPr lang="en-IN" sz="1800" dirty="0"/>
              <a:t>Code scanning with </a:t>
            </a:r>
            <a:r>
              <a:rPr lang="en-IN" sz="1800" dirty="0" err="1"/>
              <a:t>CodeQL</a:t>
            </a:r>
            <a:r>
              <a:rPr lang="en-IN" sz="1800" dirty="0"/>
              <a:t> default configuration automatically detects vulnerabilities and coding errors</a:t>
            </a:r>
          </a:p>
          <a:p>
            <a:r>
              <a:rPr lang="en-IN" sz="1800" dirty="0"/>
              <a:t>Dependency graph would give details about vulnerabilities with dependencies and also auto remediation by security updates.</a:t>
            </a:r>
          </a:p>
          <a:p>
            <a:r>
              <a:rPr lang="en-IN" sz="1800" dirty="0"/>
              <a:t>Private vulnerability reporting: Allow your community to privately report potential security vulnerabilities in public repositories</a:t>
            </a:r>
          </a:p>
          <a:p>
            <a:r>
              <a:rPr lang="en-IN" sz="1800" dirty="0"/>
              <a:t>GitHub API and webhook to leverage alerts integration</a:t>
            </a:r>
          </a:p>
          <a:p>
            <a:r>
              <a:rPr lang="en-IN" sz="1800" dirty="0"/>
              <a:t>Repository Rulesets for enforcing Branch protection</a:t>
            </a:r>
          </a:p>
          <a:p>
            <a:r>
              <a:rPr lang="en-IN" sz="1800" dirty="0"/>
              <a:t>Organization Team and events for notifying team or individual about code review</a:t>
            </a:r>
          </a:p>
        </p:txBody>
      </p:sp>
    </p:spTree>
    <p:extLst>
      <p:ext uri="{BB962C8B-B14F-4D97-AF65-F5344CB8AC3E}">
        <p14:creationId xmlns:p14="http://schemas.microsoft.com/office/powerpoint/2010/main" val="275149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6F8C15-CE7E-9486-E69F-400901520161}"/>
              </a:ext>
            </a:extLst>
          </p:cNvPr>
          <p:cNvSpPr txBox="1"/>
          <p:nvPr/>
        </p:nvSpPr>
        <p:spPr>
          <a:xfrm>
            <a:off x="424539" y="316710"/>
            <a:ext cx="11210925" cy="744836"/>
          </a:xfrm>
          <a:prstGeom prst="rect">
            <a:avLst/>
          </a:prstGeom>
        </p:spPr>
        <p:txBody>
          <a:bodyPr vert="horz" lIns="91440" tIns="45720" rIns="91440" bIns="45720" rtlCol="0" anchor="ctr">
            <a:normAutofit fontScale="85000" lnSpcReduction="20000"/>
          </a:bodyPr>
          <a:lstStyle/>
          <a:p>
            <a:pPr>
              <a:lnSpc>
                <a:spcPct val="90000"/>
              </a:lnSpc>
              <a:spcBef>
                <a:spcPct val="0"/>
              </a:spcBef>
              <a:spcAft>
                <a:spcPts val="600"/>
              </a:spcAft>
            </a:pPr>
            <a:r>
              <a:rPr lang="en-US" sz="3200" b="1" kern="1200" dirty="0">
                <a:latin typeface="+mj-lt"/>
                <a:ea typeface="+mj-ea"/>
                <a:cs typeface="+mj-cs"/>
              </a:rPr>
              <a:t>GitHub Advanced Security features has below solutions for challenges faced by customer</a:t>
            </a:r>
          </a:p>
        </p:txBody>
      </p:sp>
      <p:sp>
        <p:nvSpPr>
          <p:cNvPr id="6" name="TextBox 5">
            <a:extLst>
              <a:ext uri="{FF2B5EF4-FFF2-40B4-BE49-F238E27FC236}">
                <a16:creationId xmlns:a16="http://schemas.microsoft.com/office/drawing/2014/main" id="{DD9FD76C-EE45-718A-CC67-8EB1C9592DD5}"/>
              </a:ext>
            </a:extLst>
          </p:cNvPr>
          <p:cNvSpPr txBox="1"/>
          <p:nvPr/>
        </p:nvSpPr>
        <p:spPr>
          <a:xfrm>
            <a:off x="399829" y="1312375"/>
            <a:ext cx="10758322" cy="2031325"/>
          </a:xfrm>
          <a:prstGeom prst="rect">
            <a:avLst/>
          </a:prstGeom>
          <a:noFill/>
        </p:spPr>
        <p:txBody>
          <a:bodyPr wrap="square">
            <a:spAutoFit/>
          </a:bodyPr>
          <a:lstStyle/>
          <a:p>
            <a:r>
              <a:rPr lang="en-IN" b="1" dirty="0"/>
              <a:t>Repository Security</a:t>
            </a:r>
          </a:p>
          <a:p>
            <a:pPr marL="285750" indent="-285750">
              <a:buFontTx/>
              <a:buChar char="-"/>
            </a:pPr>
            <a:r>
              <a:rPr lang="en-IN" b="1" dirty="0"/>
              <a:t>Private repositories: </a:t>
            </a:r>
            <a:r>
              <a:rPr lang="en-IN" dirty="0"/>
              <a:t>Host code that you don't want to share with the world in private GitHub repositories only accessible to you and people you share them with. </a:t>
            </a:r>
          </a:p>
          <a:p>
            <a:pPr marL="285750" indent="-285750">
              <a:buFontTx/>
              <a:buChar char="-"/>
            </a:pPr>
            <a:r>
              <a:rPr lang="en-IN" b="1" dirty="0"/>
              <a:t>Repository rules </a:t>
            </a:r>
            <a:r>
              <a:rPr lang="en-IN" dirty="0"/>
              <a:t>Elevate your organization's security with source code protections that scale. Rule insights make it easy to review how and why code changed in your repositories. </a:t>
            </a:r>
            <a:endParaRPr lang="en-IN" b="1" dirty="0"/>
          </a:p>
          <a:p>
            <a:pPr marL="285750" indent="-285750">
              <a:buFontTx/>
              <a:buChar char="-"/>
            </a:pPr>
            <a:endParaRPr lang="en-IN" dirty="0"/>
          </a:p>
          <a:p>
            <a:pPr marL="285750" indent="-285750">
              <a:buFontTx/>
              <a:buChar char="-"/>
            </a:pPr>
            <a:endParaRPr lang="en-IN" b="1" dirty="0"/>
          </a:p>
        </p:txBody>
      </p:sp>
      <p:sp>
        <p:nvSpPr>
          <p:cNvPr id="8" name="TextBox 7">
            <a:extLst>
              <a:ext uri="{FF2B5EF4-FFF2-40B4-BE49-F238E27FC236}">
                <a16:creationId xmlns:a16="http://schemas.microsoft.com/office/drawing/2014/main" id="{2ECC5B02-214B-305E-91C0-EA5BFF78659A}"/>
              </a:ext>
            </a:extLst>
          </p:cNvPr>
          <p:cNvSpPr txBox="1"/>
          <p:nvPr/>
        </p:nvSpPr>
        <p:spPr>
          <a:xfrm>
            <a:off x="399829" y="3006416"/>
            <a:ext cx="10511187" cy="646331"/>
          </a:xfrm>
          <a:prstGeom prst="rect">
            <a:avLst/>
          </a:prstGeom>
          <a:noFill/>
        </p:spPr>
        <p:txBody>
          <a:bodyPr wrap="square">
            <a:spAutoFit/>
          </a:bodyPr>
          <a:lstStyle/>
          <a:p>
            <a:r>
              <a:rPr lang="en-IN" sz="1800" b="1" dirty="0"/>
              <a:t>Code scanning</a:t>
            </a:r>
            <a:r>
              <a:rPr lang="en-IN" sz="1800" dirty="0"/>
              <a:t>: </a:t>
            </a:r>
            <a:r>
              <a:rPr lang="en-IN" dirty="0"/>
              <a:t>Secure code as you write it. Automatically review every change to your codebase and identify vulnerabilities before they reach production.</a:t>
            </a:r>
            <a:endParaRPr lang="en-US" dirty="0"/>
          </a:p>
        </p:txBody>
      </p:sp>
      <p:sp>
        <p:nvSpPr>
          <p:cNvPr id="10" name="TextBox 9">
            <a:extLst>
              <a:ext uri="{FF2B5EF4-FFF2-40B4-BE49-F238E27FC236}">
                <a16:creationId xmlns:a16="http://schemas.microsoft.com/office/drawing/2014/main" id="{1E28E480-5E4A-C1F3-20A6-3FC1C18DEF14}"/>
              </a:ext>
            </a:extLst>
          </p:cNvPr>
          <p:cNvSpPr txBox="1"/>
          <p:nvPr/>
        </p:nvSpPr>
        <p:spPr>
          <a:xfrm>
            <a:off x="399830" y="3784620"/>
            <a:ext cx="10511187" cy="923330"/>
          </a:xfrm>
          <a:prstGeom prst="rect">
            <a:avLst/>
          </a:prstGeom>
          <a:noFill/>
        </p:spPr>
        <p:txBody>
          <a:bodyPr wrap="square">
            <a:spAutoFit/>
          </a:bodyPr>
          <a:lstStyle/>
          <a:p>
            <a:r>
              <a:rPr lang="en-IN" sz="1800" b="1" dirty="0"/>
              <a:t>Secret scanning</a:t>
            </a:r>
            <a:r>
              <a:rPr lang="en-IN" sz="1800" dirty="0"/>
              <a:t>: </a:t>
            </a:r>
            <a:r>
              <a:rPr lang="en-IN" dirty="0"/>
              <a:t>Automatically detect and deactivate secrets committed to your repos. </a:t>
            </a:r>
            <a:r>
              <a:rPr lang="en-IN" sz="1800" dirty="0"/>
              <a:t>Receives alerts when secrets or keys are checked in and defines custom patterns.</a:t>
            </a:r>
            <a:br>
              <a:rPr lang="en-IN" sz="1800" dirty="0"/>
            </a:br>
            <a:endParaRPr lang="en-US" dirty="0"/>
          </a:p>
        </p:txBody>
      </p:sp>
      <p:sp>
        <p:nvSpPr>
          <p:cNvPr id="12" name="TextBox 11">
            <a:extLst>
              <a:ext uri="{FF2B5EF4-FFF2-40B4-BE49-F238E27FC236}">
                <a16:creationId xmlns:a16="http://schemas.microsoft.com/office/drawing/2014/main" id="{8EF11FCA-7714-9A3D-0668-73E0DB36AAA2}"/>
              </a:ext>
            </a:extLst>
          </p:cNvPr>
          <p:cNvSpPr txBox="1"/>
          <p:nvPr/>
        </p:nvSpPr>
        <p:spPr>
          <a:xfrm>
            <a:off x="424539" y="4684866"/>
            <a:ext cx="10511186" cy="646331"/>
          </a:xfrm>
          <a:prstGeom prst="rect">
            <a:avLst/>
          </a:prstGeom>
          <a:noFill/>
        </p:spPr>
        <p:txBody>
          <a:bodyPr wrap="square">
            <a:spAutoFit/>
          </a:bodyPr>
          <a:lstStyle/>
          <a:p>
            <a:r>
              <a:rPr lang="en-IN" sz="1800" b="1" dirty="0"/>
              <a:t>Dependency review</a:t>
            </a:r>
            <a:r>
              <a:rPr lang="en-IN" sz="1800" dirty="0"/>
              <a:t>: Shows the full effect of changes to dependencies and sees details of any vulnerable versions before you merge a pull request.</a:t>
            </a:r>
            <a:endParaRPr lang="en-US" dirty="0"/>
          </a:p>
        </p:txBody>
      </p:sp>
      <p:sp>
        <p:nvSpPr>
          <p:cNvPr id="16" name="TextBox 15">
            <a:extLst>
              <a:ext uri="{FF2B5EF4-FFF2-40B4-BE49-F238E27FC236}">
                <a16:creationId xmlns:a16="http://schemas.microsoft.com/office/drawing/2014/main" id="{9BC01477-A107-29EE-9400-64CB00B7B3D6}"/>
              </a:ext>
            </a:extLst>
          </p:cNvPr>
          <p:cNvSpPr txBox="1"/>
          <p:nvPr/>
        </p:nvSpPr>
        <p:spPr>
          <a:xfrm>
            <a:off x="424539" y="5476326"/>
            <a:ext cx="10511185" cy="646331"/>
          </a:xfrm>
          <a:prstGeom prst="rect">
            <a:avLst/>
          </a:prstGeom>
          <a:noFill/>
        </p:spPr>
        <p:txBody>
          <a:bodyPr wrap="square">
            <a:spAutoFit/>
          </a:bodyPr>
          <a:lstStyle/>
          <a:p>
            <a:r>
              <a:rPr lang="en-IN" b="1" dirty="0"/>
              <a:t>GitHub Advisory Database </a:t>
            </a:r>
            <a:r>
              <a:rPr lang="en-IN" dirty="0"/>
              <a:t>Browse or search for the vulnerabilities that GitHub knows about. The database contains all curated CVEs and security advisories on the GitHub dependency graph.</a:t>
            </a:r>
            <a:endParaRPr lang="en-IN" b="1" dirty="0"/>
          </a:p>
        </p:txBody>
      </p:sp>
    </p:spTree>
    <p:extLst>
      <p:ext uri="{BB962C8B-B14F-4D97-AF65-F5344CB8AC3E}">
        <p14:creationId xmlns:p14="http://schemas.microsoft.com/office/powerpoint/2010/main" val="327169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9FDC-B951-CC77-ADEA-B6F4487BB5FC}"/>
              </a:ext>
            </a:extLst>
          </p:cNvPr>
          <p:cNvSpPr>
            <a:spLocks noGrp="1"/>
          </p:cNvSpPr>
          <p:nvPr>
            <p:ph type="title"/>
          </p:nvPr>
        </p:nvSpPr>
        <p:spPr>
          <a:xfrm>
            <a:off x="838200" y="365126"/>
            <a:ext cx="10515600" cy="957048"/>
          </a:xfrm>
        </p:spPr>
        <p:txBody>
          <a:bodyPr>
            <a:normAutofit/>
          </a:bodyPr>
          <a:lstStyle/>
          <a:p>
            <a:pPr algn="ctr"/>
            <a:r>
              <a:rPr lang="en-US" sz="2800" b="1" dirty="0"/>
              <a:t>Security built into the Developer Lifecycle</a:t>
            </a:r>
          </a:p>
        </p:txBody>
      </p:sp>
      <p:sp>
        <p:nvSpPr>
          <p:cNvPr id="3" name="Content Placeholder 2">
            <a:extLst>
              <a:ext uri="{FF2B5EF4-FFF2-40B4-BE49-F238E27FC236}">
                <a16:creationId xmlns:a16="http://schemas.microsoft.com/office/drawing/2014/main" id="{CD13A7C0-C371-1536-7BE5-63B0E9F580DE}"/>
              </a:ext>
            </a:extLst>
          </p:cNvPr>
          <p:cNvSpPr>
            <a:spLocks noGrp="1"/>
          </p:cNvSpPr>
          <p:nvPr>
            <p:ph idx="1"/>
          </p:nvPr>
        </p:nvSpPr>
        <p:spPr>
          <a:xfrm>
            <a:off x="838200" y="1467280"/>
            <a:ext cx="10515600" cy="4351338"/>
          </a:xfrm>
        </p:spPr>
        <p:txBody>
          <a:bodyPr>
            <a:normAutofit/>
          </a:bodyPr>
          <a:lstStyle/>
          <a:p>
            <a:pPr marL="0" indent="0">
              <a:buNone/>
            </a:pPr>
            <a:r>
              <a:rPr lang="en-IN" sz="2600" dirty="0"/>
              <a:t>Benefits of Organization level Code Security configuration</a:t>
            </a:r>
          </a:p>
          <a:p>
            <a:pPr marL="0" indent="0">
              <a:buNone/>
            </a:pPr>
            <a:endParaRPr lang="en-IN" sz="1800" dirty="0"/>
          </a:p>
          <a:p>
            <a:r>
              <a:rPr lang="en-IN" sz="1800" dirty="0"/>
              <a:t>Dependency graph: Display license information and vulnerability severity for your dependencies. Always enabled for public repositories.</a:t>
            </a:r>
          </a:p>
          <a:p>
            <a:r>
              <a:rPr lang="en-IN" sz="1800" dirty="0" err="1"/>
              <a:t>Dependabot</a:t>
            </a:r>
            <a:r>
              <a:rPr lang="en-IN" sz="1800" dirty="0"/>
              <a:t>: Receive alerts for vulnerabilities that affect your dependencies</a:t>
            </a:r>
          </a:p>
          <a:p>
            <a:r>
              <a:rPr lang="en-IN" sz="1800" dirty="0"/>
              <a:t>Security updates: Allow </a:t>
            </a:r>
            <a:r>
              <a:rPr lang="en-IN" sz="1800" dirty="0" err="1"/>
              <a:t>Dependabot</a:t>
            </a:r>
            <a:r>
              <a:rPr lang="en-IN" sz="1800" dirty="0"/>
              <a:t> to open pull requests automatically to resolve alerts</a:t>
            </a:r>
          </a:p>
          <a:p>
            <a:r>
              <a:rPr lang="en-IN" sz="1800" dirty="0"/>
              <a:t>Code scanning: Receive alerts for automatically detected vulnerabilities and coding errors using </a:t>
            </a:r>
            <a:r>
              <a:rPr lang="en-IN" sz="1800" dirty="0" err="1"/>
              <a:t>CodeQL</a:t>
            </a:r>
            <a:r>
              <a:rPr lang="en-IN" sz="1800" dirty="0"/>
              <a:t> default configuration</a:t>
            </a:r>
          </a:p>
          <a:p>
            <a:r>
              <a:rPr lang="en-IN" sz="1800" dirty="0"/>
              <a:t>Secret scanning: Receive alerts for detected secrets, keys, or other tokens</a:t>
            </a:r>
          </a:p>
          <a:p>
            <a:r>
              <a:rPr lang="en-IN" sz="1800" dirty="0"/>
              <a:t>Push protection: Block commits that contain supported secrets</a:t>
            </a:r>
          </a:p>
          <a:p>
            <a:r>
              <a:rPr lang="en-IN" sz="1800" dirty="0"/>
              <a:t>Private vulnerability reporting: Allow your community to privately report potential security vulnerabilities in public repositories</a:t>
            </a:r>
          </a:p>
        </p:txBody>
      </p:sp>
    </p:spTree>
    <p:extLst>
      <p:ext uri="{BB962C8B-B14F-4D97-AF65-F5344CB8AC3E}">
        <p14:creationId xmlns:p14="http://schemas.microsoft.com/office/powerpoint/2010/main" val="345493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EE1681-5A37-0F95-A8AF-3DE62BE0EF79}"/>
              </a:ext>
            </a:extLst>
          </p:cNvPr>
          <p:cNvSpPr txBox="1"/>
          <p:nvPr/>
        </p:nvSpPr>
        <p:spPr>
          <a:xfrm>
            <a:off x="702275" y="1128596"/>
            <a:ext cx="10787449" cy="5355312"/>
          </a:xfrm>
          <a:prstGeom prst="rect">
            <a:avLst/>
          </a:prstGeom>
          <a:noFill/>
        </p:spPr>
        <p:txBody>
          <a:bodyPr wrap="square">
            <a:spAutoFit/>
          </a:bodyPr>
          <a:lstStyle/>
          <a:p>
            <a:r>
              <a:rPr lang="en-IN" dirty="0"/>
              <a:t>Code Scanning Alerts:</a:t>
            </a:r>
          </a:p>
          <a:p>
            <a:pPr marL="285750" indent="-285750">
              <a:buFont typeface="Arial" panose="020B0604020202020204" pitchFamily="34" charset="0"/>
              <a:buChar char="•"/>
            </a:pPr>
            <a:r>
              <a:rPr lang="en-IN" dirty="0" err="1"/>
              <a:t>CodeQL</a:t>
            </a:r>
            <a:r>
              <a:rPr lang="en-IN" dirty="0"/>
              <a:t> Analysis Alerts: Generated by </a:t>
            </a:r>
            <a:r>
              <a:rPr lang="en-IN" dirty="0" err="1"/>
              <a:t>CodeQL</a:t>
            </a:r>
            <a:r>
              <a:rPr lang="en-IN" dirty="0"/>
              <a:t>, GitHub's semantic code analysis engine, these alerts identify potential security vulnerabilities in the codebase. They cover a wide range of issues, including but not limited to SQL injection, cross-site scripting, and other code vulnerabilities.</a:t>
            </a:r>
          </a:p>
          <a:p>
            <a:endParaRPr lang="en-IN" dirty="0"/>
          </a:p>
          <a:p>
            <a:r>
              <a:rPr lang="en-IN" dirty="0"/>
              <a:t>Secret Scanning Alerts:</a:t>
            </a:r>
          </a:p>
          <a:p>
            <a:pPr marL="285750" indent="-285750">
              <a:buFont typeface="Arial" panose="020B0604020202020204" pitchFamily="34" charset="0"/>
              <a:buChar char="•"/>
            </a:pPr>
            <a:r>
              <a:rPr lang="en-IN" dirty="0"/>
              <a:t>These alerts are triggered when potentially sensitive information, such as API keys or credentials, is identified within the repository's source code. </a:t>
            </a:r>
          </a:p>
          <a:p>
            <a:endParaRPr lang="en-IN" dirty="0"/>
          </a:p>
          <a:p>
            <a:r>
              <a:rPr lang="en-IN" dirty="0"/>
              <a:t>Dependency Alerts:</a:t>
            </a:r>
          </a:p>
          <a:p>
            <a:pPr marL="285750" indent="-285750">
              <a:buFont typeface="Arial" panose="020B0604020202020204" pitchFamily="34" charset="0"/>
              <a:buChar char="•"/>
            </a:pPr>
            <a:r>
              <a:rPr lang="en-IN" dirty="0" err="1"/>
              <a:t>Dependabot</a:t>
            </a:r>
            <a:r>
              <a:rPr lang="en-IN" dirty="0"/>
              <a:t> automatically detects outdated dependencies in a project and creates pull requests to update them to the latest, secure versions. </a:t>
            </a:r>
          </a:p>
          <a:p>
            <a:endParaRPr lang="en-IN" dirty="0"/>
          </a:p>
          <a:p>
            <a:r>
              <a:rPr lang="en-IN" dirty="0"/>
              <a:t>Security Overview Alerts:</a:t>
            </a:r>
          </a:p>
          <a:p>
            <a:pPr marL="285750" indent="-285750">
              <a:buFont typeface="Arial" panose="020B0604020202020204" pitchFamily="34" charset="0"/>
              <a:buChar char="•"/>
            </a:pPr>
            <a:r>
              <a:rPr lang="en-IN" dirty="0"/>
              <a:t>The Security Overview provides a comprehensive dashboard summarizing the security status of the repository.</a:t>
            </a:r>
          </a:p>
          <a:p>
            <a:endParaRPr lang="en-IN" dirty="0"/>
          </a:p>
          <a:p>
            <a:r>
              <a:rPr lang="en-IN" dirty="0"/>
              <a:t>Third Party Alerts:</a:t>
            </a:r>
          </a:p>
          <a:p>
            <a:pPr marL="285750" indent="-285750">
              <a:buFont typeface="Arial" panose="020B0604020202020204" pitchFamily="34" charset="0"/>
              <a:buChar char="•"/>
            </a:pPr>
            <a:r>
              <a:rPr lang="en-IN" dirty="0"/>
              <a:t>Integrate third-party code analysis tools with GitHub code scanning by uploading data as SARIF files. </a:t>
            </a:r>
          </a:p>
        </p:txBody>
      </p:sp>
      <p:sp>
        <p:nvSpPr>
          <p:cNvPr id="6" name="Title 1">
            <a:extLst>
              <a:ext uri="{FF2B5EF4-FFF2-40B4-BE49-F238E27FC236}">
                <a16:creationId xmlns:a16="http://schemas.microsoft.com/office/drawing/2014/main" id="{E0574FF1-6E90-59F9-F83E-B302A688DC67}"/>
              </a:ext>
            </a:extLst>
          </p:cNvPr>
          <p:cNvSpPr>
            <a:spLocks noGrp="1"/>
          </p:cNvSpPr>
          <p:nvPr>
            <p:ph type="title"/>
          </p:nvPr>
        </p:nvSpPr>
        <p:spPr>
          <a:xfrm>
            <a:off x="838200" y="365126"/>
            <a:ext cx="10515600" cy="957048"/>
          </a:xfrm>
        </p:spPr>
        <p:txBody>
          <a:bodyPr>
            <a:normAutofit/>
          </a:bodyPr>
          <a:lstStyle/>
          <a:p>
            <a:pPr algn="ctr"/>
            <a:r>
              <a:rPr lang="en-US" sz="2800" b="1" dirty="0"/>
              <a:t>GitHub API and Security Alerts</a:t>
            </a:r>
          </a:p>
        </p:txBody>
      </p:sp>
    </p:spTree>
    <p:extLst>
      <p:ext uri="{BB962C8B-B14F-4D97-AF65-F5344CB8AC3E}">
        <p14:creationId xmlns:p14="http://schemas.microsoft.com/office/powerpoint/2010/main" val="373286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423DB3-1D2D-A10E-E3DF-8D25C41930B5}"/>
              </a:ext>
            </a:extLst>
          </p:cNvPr>
          <p:cNvSpPr txBox="1"/>
          <p:nvPr/>
        </p:nvSpPr>
        <p:spPr>
          <a:xfrm>
            <a:off x="420129" y="469555"/>
            <a:ext cx="10700951" cy="5632311"/>
          </a:xfrm>
          <a:prstGeom prst="rect">
            <a:avLst/>
          </a:prstGeom>
          <a:noFill/>
        </p:spPr>
        <p:txBody>
          <a:bodyPr wrap="square">
            <a:spAutoFit/>
          </a:bodyPr>
          <a:lstStyle/>
          <a:p>
            <a:r>
              <a:rPr lang="en-IN" dirty="0">
                <a:hlinkClick r:id="rId2"/>
              </a:rPr>
              <a:t>GitHub Security Overview</a:t>
            </a:r>
            <a:endParaRPr lang="en-IN" dirty="0"/>
          </a:p>
          <a:p>
            <a:r>
              <a:rPr lang="en-IN" dirty="0">
                <a:hlinkClick r:id="rId3"/>
              </a:rPr>
              <a:t>Dependabot</a:t>
            </a:r>
            <a:endParaRPr lang="en-IN" dirty="0"/>
          </a:p>
          <a:p>
            <a:r>
              <a:rPr lang="en-IN" dirty="0">
                <a:hlinkClick r:id="rId4"/>
              </a:rPr>
              <a:t>Code scanning</a:t>
            </a:r>
            <a:endParaRPr lang="en-IN" dirty="0"/>
          </a:p>
          <a:p>
            <a:r>
              <a:rPr lang="en-IN" dirty="0">
                <a:hlinkClick r:id="rId5"/>
              </a:rPr>
              <a:t>Secret scanning</a:t>
            </a:r>
            <a:endParaRPr lang="en-IN" dirty="0"/>
          </a:p>
          <a:p>
            <a:r>
              <a:rPr lang="en-IN" dirty="0">
                <a:hlinkClick r:id="rId6"/>
              </a:rPr>
              <a:t>CodeQL</a:t>
            </a:r>
            <a:endParaRPr lang="en-IN" dirty="0"/>
          </a:p>
          <a:p>
            <a:r>
              <a:rPr lang="en-IN" dirty="0">
                <a:hlinkClick r:id="rId7"/>
              </a:rPr>
              <a:t>Integrating with code scanning</a:t>
            </a:r>
            <a:endParaRPr lang="en-IN" dirty="0"/>
          </a:p>
          <a:p>
            <a:r>
              <a:rPr lang="en-IN" dirty="0">
                <a:hlinkClick r:id="rId8"/>
              </a:rPr>
              <a:t>GitHub security features</a:t>
            </a:r>
            <a:endParaRPr lang="en-IN" dirty="0"/>
          </a:p>
          <a:p>
            <a:r>
              <a:rPr lang="en-IN" dirty="0">
                <a:hlinkClick r:id="rId9"/>
              </a:rPr>
              <a:t>About GitHub Advanced Security</a:t>
            </a:r>
            <a:endParaRPr lang="en-IN" dirty="0"/>
          </a:p>
          <a:p>
            <a:r>
              <a:rPr lang="en-IN" dirty="0">
                <a:hlinkClick r:id="rId10"/>
              </a:rPr>
              <a:t>About code scanning</a:t>
            </a:r>
            <a:endParaRPr lang="en-IN" dirty="0"/>
          </a:p>
          <a:p>
            <a:r>
              <a:rPr lang="en-IN" dirty="0">
                <a:hlinkClick r:id="rId11"/>
              </a:rPr>
              <a:t>About secret scanning</a:t>
            </a:r>
            <a:endParaRPr lang="en-IN" dirty="0"/>
          </a:p>
          <a:p>
            <a:r>
              <a:rPr lang="en-IN" dirty="0">
                <a:hlinkClick r:id="rId12"/>
              </a:rPr>
              <a:t>About dependency review</a:t>
            </a:r>
            <a:endParaRPr lang="en-IN" dirty="0"/>
          </a:p>
          <a:p>
            <a:r>
              <a:rPr lang="en-IN" dirty="0">
                <a:hlinkClick r:id="rId2"/>
              </a:rPr>
              <a:t>About security overview</a:t>
            </a:r>
            <a:endParaRPr lang="en-IN" dirty="0"/>
          </a:p>
          <a:p>
            <a:r>
              <a:rPr lang="en-IN" dirty="0">
                <a:hlinkClick r:id="rId13"/>
              </a:rPr>
              <a:t>Enabling or disabling a feature for all existing repositories</a:t>
            </a:r>
            <a:endParaRPr lang="en-IN" dirty="0"/>
          </a:p>
          <a:p>
            <a:r>
              <a:rPr lang="en-IN" dirty="0">
                <a:hlinkClick r:id="rId14"/>
              </a:rPr>
              <a:t>Enabling GitHub Advanced Security for your enterprise</a:t>
            </a:r>
            <a:endParaRPr lang="en-IN" dirty="0"/>
          </a:p>
          <a:p>
            <a:r>
              <a:rPr lang="en-IN" dirty="0">
                <a:hlinkClick r:id="rId15"/>
              </a:rPr>
              <a:t>Enforcing a policy for the use of GitHub Advanced Security in your enterprise</a:t>
            </a:r>
            <a:endParaRPr lang="en-IN" dirty="0"/>
          </a:p>
          <a:p>
            <a:r>
              <a:rPr lang="en-IN" dirty="0">
                <a:hlinkClick r:id="rId16"/>
              </a:rPr>
              <a:t>Adding a security policy to your repository</a:t>
            </a:r>
            <a:endParaRPr lang="en-IN" dirty="0"/>
          </a:p>
          <a:p>
            <a:r>
              <a:rPr lang="en-IN" dirty="0">
                <a:hlinkClick r:id="rId17"/>
              </a:rPr>
              <a:t>REST API</a:t>
            </a:r>
            <a:endParaRPr lang="en-IN" dirty="0"/>
          </a:p>
          <a:p>
            <a:r>
              <a:rPr lang="en-IN" dirty="0">
                <a:hlinkClick r:id="rId18"/>
              </a:rPr>
              <a:t>GraphQL API</a:t>
            </a:r>
            <a:endParaRPr lang="en-IN" dirty="0"/>
          </a:p>
          <a:p>
            <a:r>
              <a:rPr lang="en-IN" dirty="0">
                <a:hlinkClick r:id="rId19"/>
              </a:rPr>
              <a:t>Automatic token authentication</a:t>
            </a:r>
            <a:endParaRPr lang="en-IN" dirty="0"/>
          </a:p>
          <a:p>
            <a:endParaRPr lang="en-IN" dirty="0"/>
          </a:p>
        </p:txBody>
      </p:sp>
    </p:spTree>
    <p:extLst>
      <p:ext uri="{BB962C8B-B14F-4D97-AF65-F5344CB8AC3E}">
        <p14:creationId xmlns:p14="http://schemas.microsoft.com/office/powerpoint/2010/main" val="306893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5B2F4CF-8B2C-81B1-66EC-90212D44BA2E}"/>
              </a:ext>
            </a:extLst>
          </p:cNvPr>
          <p:cNvPicPr>
            <a:picLocks noGrp="1" noChangeAspect="1"/>
          </p:cNvPicPr>
          <p:nvPr>
            <p:ph idx="1"/>
          </p:nvPr>
        </p:nvPicPr>
        <p:blipFill>
          <a:blip r:embed="rId2"/>
          <a:stretch>
            <a:fillRect/>
          </a:stretch>
        </p:blipFill>
        <p:spPr>
          <a:xfrm>
            <a:off x="643467" y="825416"/>
            <a:ext cx="10905066" cy="5207166"/>
          </a:xfrm>
          <a:prstGeom prst="rect">
            <a:avLst/>
          </a:prstGeom>
        </p:spPr>
      </p:pic>
    </p:spTree>
    <p:extLst>
      <p:ext uri="{BB962C8B-B14F-4D97-AF65-F5344CB8AC3E}">
        <p14:creationId xmlns:p14="http://schemas.microsoft.com/office/powerpoint/2010/main" val="29537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03575A-BF86-8FA4-88B9-4C3D22780D16}"/>
              </a:ext>
            </a:extLst>
          </p:cNvPr>
          <p:cNvPicPr>
            <a:picLocks noChangeAspect="1"/>
          </p:cNvPicPr>
          <p:nvPr/>
        </p:nvPicPr>
        <p:blipFill>
          <a:blip r:embed="rId2"/>
          <a:stretch>
            <a:fillRect/>
          </a:stretch>
        </p:blipFill>
        <p:spPr>
          <a:xfrm>
            <a:off x="490536" y="1045858"/>
            <a:ext cx="2024623" cy="1402467"/>
          </a:xfrm>
          <a:prstGeom prst="rect">
            <a:avLst/>
          </a:prstGeom>
        </p:spPr>
      </p:pic>
      <p:pic>
        <p:nvPicPr>
          <p:cNvPr id="7" name="Picture 6">
            <a:extLst>
              <a:ext uri="{FF2B5EF4-FFF2-40B4-BE49-F238E27FC236}">
                <a16:creationId xmlns:a16="http://schemas.microsoft.com/office/drawing/2014/main" id="{90066B4A-9AB0-4D36-2EC0-EDA6BF5415A1}"/>
              </a:ext>
            </a:extLst>
          </p:cNvPr>
          <p:cNvPicPr>
            <a:picLocks noChangeAspect="1"/>
          </p:cNvPicPr>
          <p:nvPr/>
        </p:nvPicPr>
        <p:blipFill>
          <a:blip r:embed="rId3"/>
          <a:stretch>
            <a:fillRect/>
          </a:stretch>
        </p:blipFill>
        <p:spPr>
          <a:xfrm>
            <a:off x="490536" y="2727766"/>
            <a:ext cx="2024623" cy="1402467"/>
          </a:xfrm>
          <a:prstGeom prst="rect">
            <a:avLst/>
          </a:prstGeom>
        </p:spPr>
      </p:pic>
      <p:pic>
        <p:nvPicPr>
          <p:cNvPr id="9" name="Picture 8">
            <a:extLst>
              <a:ext uri="{FF2B5EF4-FFF2-40B4-BE49-F238E27FC236}">
                <a16:creationId xmlns:a16="http://schemas.microsoft.com/office/drawing/2014/main" id="{68B5F492-A63C-3AD6-AB8B-FBE2BB620718}"/>
              </a:ext>
            </a:extLst>
          </p:cNvPr>
          <p:cNvPicPr>
            <a:picLocks noChangeAspect="1"/>
          </p:cNvPicPr>
          <p:nvPr/>
        </p:nvPicPr>
        <p:blipFill>
          <a:blip r:embed="rId4"/>
          <a:stretch>
            <a:fillRect/>
          </a:stretch>
        </p:blipFill>
        <p:spPr>
          <a:xfrm>
            <a:off x="490536" y="4409674"/>
            <a:ext cx="2024623" cy="1402467"/>
          </a:xfrm>
          <a:prstGeom prst="rect">
            <a:avLst/>
          </a:prstGeom>
        </p:spPr>
      </p:pic>
      <p:sp>
        <p:nvSpPr>
          <p:cNvPr id="11" name="TextBox 10">
            <a:extLst>
              <a:ext uri="{FF2B5EF4-FFF2-40B4-BE49-F238E27FC236}">
                <a16:creationId xmlns:a16="http://schemas.microsoft.com/office/drawing/2014/main" id="{C93CF2C8-843B-3651-6D7F-65820693E166}"/>
              </a:ext>
            </a:extLst>
          </p:cNvPr>
          <p:cNvSpPr txBox="1"/>
          <p:nvPr/>
        </p:nvSpPr>
        <p:spPr>
          <a:xfrm>
            <a:off x="2706601" y="1178616"/>
            <a:ext cx="6100762" cy="1200329"/>
          </a:xfrm>
          <a:prstGeom prst="rect">
            <a:avLst/>
          </a:prstGeom>
          <a:noFill/>
        </p:spPr>
        <p:txBody>
          <a:bodyPr wrap="square">
            <a:spAutoFit/>
          </a:bodyPr>
          <a:lstStyle/>
          <a:p>
            <a:r>
              <a:rPr lang="en-IN" sz="1800" b="1" dirty="0"/>
              <a:t>Secret scanning</a:t>
            </a:r>
            <a:r>
              <a:rPr lang="en-IN" sz="1800" dirty="0"/>
              <a:t>: </a:t>
            </a:r>
            <a:r>
              <a:rPr lang="en-IN" dirty="0"/>
              <a:t>Automatically detect and deactivate secrets committed to your repos. </a:t>
            </a:r>
            <a:r>
              <a:rPr lang="en-IN" sz="1800" dirty="0"/>
              <a:t>Receives alerts when secrets or keys are checked in and defines custom patterns.</a:t>
            </a:r>
            <a:br>
              <a:rPr lang="en-IN" sz="1800" dirty="0"/>
            </a:br>
            <a:endParaRPr lang="en-US" dirty="0"/>
          </a:p>
        </p:txBody>
      </p:sp>
      <p:sp>
        <p:nvSpPr>
          <p:cNvPr id="13" name="TextBox 12">
            <a:extLst>
              <a:ext uri="{FF2B5EF4-FFF2-40B4-BE49-F238E27FC236}">
                <a16:creationId xmlns:a16="http://schemas.microsoft.com/office/drawing/2014/main" id="{51DFAABD-BE45-9866-12FD-EA2BD67161CD}"/>
              </a:ext>
            </a:extLst>
          </p:cNvPr>
          <p:cNvSpPr txBox="1"/>
          <p:nvPr/>
        </p:nvSpPr>
        <p:spPr>
          <a:xfrm>
            <a:off x="2706601" y="2727766"/>
            <a:ext cx="6098058" cy="923330"/>
          </a:xfrm>
          <a:prstGeom prst="rect">
            <a:avLst/>
          </a:prstGeom>
          <a:noFill/>
        </p:spPr>
        <p:txBody>
          <a:bodyPr wrap="square">
            <a:spAutoFit/>
          </a:bodyPr>
          <a:lstStyle/>
          <a:p>
            <a:r>
              <a:rPr lang="en-IN" sz="1800" b="1" dirty="0"/>
              <a:t>Code scanning</a:t>
            </a:r>
            <a:r>
              <a:rPr lang="en-IN" sz="1800" dirty="0"/>
              <a:t>: </a:t>
            </a:r>
            <a:r>
              <a:rPr lang="en-IN" dirty="0"/>
              <a:t>Secure code as you write it. Automatically review every change to your codebase and identify vulnerabilities before they reach production.</a:t>
            </a:r>
            <a:endParaRPr lang="en-US" dirty="0"/>
          </a:p>
        </p:txBody>
      </p:sp>
      <p:sp>
        <p:nvSpPr>
          <p:cNvPr id="15" name="TextBox 14">
            <a:extLst>
              <a:ext uri="{FF2B5EF4-FFF2-40B4-BE49-F238E27FC236}">
                <a16:creationId xmlns:a16="http://schemas.microsoft.com/office/drawing/2014/main" id="{279D5599-B3B0-0495-A7F3-A9BFC8D554E2}"/>
              </a:ext>
            </a:extLst>
          </p:cNvPr>
          <p:cNvSpPr txBox="1"/>
          <p:nvPr/>
        </p:nvSpPr>
        <p:spPr>
          <a:xfrm>
            <a:off x="2706601" y="4409674"/>
            <a:ext cx="6098058" cy="923330"/>
          </a:xfrm>
          <a:prstGeom prst="rect">
            <a:avLst/>
          </a:prstGeom>
          <a:noFill/>
        </p:spPr>
        <p:txBody>
          <a:bodyPr wrap="square">
            <a:spAutoFit/>
          </a:bodyPr>
          <a:lstStyle/>
          <a:p>
            <a:r>
              <a:rPr lang="en-IN" sz="1800" b="1" dirty="0"/>
              <a:t>Dependency review</a:t>
            </a:r>
            <a:r>
              <a:rPr lang="en-IN" sz="1800" dirty="0"/>
              <a:t>: Shows the full effect of changes to dependencies and sees details of any vulnerable versions before you merge a pull request.</a:t>
            </a:r>
            <a:endParaRPr lang="en-US" dirty="0"/>
          </a:p>
        </p:txBody>
      </p:sp>
      <p:sp>
        <p:nvSpPr>
          <p:cNvPr id="18" name="TextBox 17">
            <a:extLst>
              <a:ext uri="{FF2B5EF4-FFF2-40B4-BE49-F238E27FC236}">
                <a16:creationId xmlns:a16="http://schemas.microsoft.com/office/drawing/2014/main" id="{047C758F-9A0C-250D-37D7-E02BF07CB127}"/>
              </a:ext>
            </a:extLst>
          </p:cNvPr>
          <p:cNvSpPr txBox="1"/>
          <p:nvPr/>
        </p:nvSpPr>
        <p:spPr>
          <a:xfrm>
            <a:off x="490536" y="161302"/>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latin typeface="+mj-lt"/>
                <a:ea typeface="+mj-ea"/>
                <a:cs typeface="+mj-cs"/>
              </a:rPr>
              <a:t>The GitHub Advanced Security features</a:t>
            </a:r>
          </a:p>
        </p:txBody>
      </p:sp>
    </p:spTree>
    <p:extLst>
      <p:ext uri="{BB962C8B-B14F-4D97-AF65-F5344CB8AC3E}">
        <p14:creationId xmlns:p14="http://schemas.microsoft.com/office/powerpoint/2010/main" val="27020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D606D1-FF43-0450-AA11-8FFC0CE01CD4}"/>
              </a:ext>
            </a:extLst>
          </p:cNvPr>
          <p:cNvPicPr>
            <a:picLocks noGrp="1" noChangeAspect="1"/>
          </p:cNvPicPr>
          <p:nvPr>
            <p:ph idx="1"/>
          </p:nvPr>
        </p:nvPicPr>
        <p:blipFill>
          <a:blip r:embed="rId2"/>
          <a:stretch>
            <a:fillRect/>
          </a:stretch>
        </p:blipFill>
        <p:spPr>
          <a:xfrm>
            <a:off x="973989" y="1825625"/>
            <a:ext cx="10244021" cy="4351338"/>
          </a:xfrm>
        </p:spPr>
      </p:pic>
      <p:sp>
        <p:nvSpPr>
          <p:cNvPr id="6" name="Title 5">
            <a:extLst>
              <a:ext uri="{FF2B5EF4-FFF2-40B4-BE49-F238E27FC236}">
                <a16:creationId xmlns:a16="http://schemas.microsoft.com/office/drawing/2014/main" id="{B71CC8CF-6D7D-D171-4000-66395CFED71F}"/>
              </a:ext>
            </a:extLst>
          </p:cNvPr>
          <p:cNvSpPr txBox="1">
            <a:spLocks noGrp="1"/>
          </p:cNvSpPr>
          <p:nvPr>
            <p:ph type="title"/>
          </p:nvPr>
        </p:nvSpPr>
        <p:spPr>
          <a:prstGeom prst="rect">
            <a:avLst/>
          </a:prstGeom>
          <a:noFill/>
        </p:spPr>
        <p:txBody>
          <a:bodyPr wrap="square">
            <a:spAutoFit/>
          </a:bodyPr>
          <a:lstStyle/>
          <a:p>
            <a:r>
              <a:rPr lang="en-IN" sz="1800" b="1" dirty="0"/>
              <a:t>Security Overview</a:t>
            </a:r>
            <a:r>
              <a:rPr lang="en-IN" sz="1800" dirty="0"/>
              <a:t>: Reviews the security configuration and alerts for an organization and identifies the repositories at greatest risk.</a:t>
            </a:r>
            <a:endParaRPr lang="en-US" dirty="0"/>
          </a:p>
        </p:txBody>
      </p:sp>
    </p:spTree>
    <p:extLst>
      <p:ext uri="{BB962C8B-B14F-4D97-AF65-F5344CB8AC3E}">
        <p14:creationId xmlns:p14="http://schemas.microsoft.com/office/powerpoint/2010/main" val="200614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TotalTime>
  <Words>853</Words>
  <Application>Microsoft Macintosh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ArialMT</vt:lpstr>
      <vt:lpstr>Office Theme</vt:lpstr>
      <vt:lpstr>PowerPoint Presentation</vt:lpstr>
      <vt:lpstr>High-Level Solution Summary</vt:lpstr>
      <vt:lpstr>PowerPoint Presentation</vt:lpstr>
      <vt:lpstr>Security built into the Developer Lifecycle</vt:lpstr>
      <vt:lpstr>GitHub API and Security Alerts</vt:lpstr>
      <vt:lpstr>PowerPoint Presentation</vt:lpstr>
      <vt:lpstr>PowerPoint Presentation</vt:lpstr>
      <vt:lpstr>PowerPoint Presentation</vt:lpstr>
      <vt:lpstr>Security Overview: Reviews the security configuration and alerts for an organization and identifies the repositories at greatest risk.</vt:lpstr>
      <vt:lpstr>If you're already familiar with GitHub Actions, another approach to start with dependency review is through the GitHub marketplace. From here, you can learn what the dependency-review-action workflow does and copy sample code to use in your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Shedge</dc:creator>
  <cp:lastModifiedBy>Satish Shedge</cp:lastModifiedBy>
  <cp:revision>7</cp:revision>
  <dcterms:created xsi:type="dcterms:W3CDTF">2024-06-25T13:19:29Z</dcterms:created>
  <dcterms:modified xsi:type="dcterms:W3CDTF">2024-06-25T16:46:43Z</dcterms:modified>
</cp:coreProperties>
</file>