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DFBDC-E926-0537-9253-2286B2F3AF1C}" v="13" dt="2023-03-16T10:49:19.785"/>
    <p1510:client id="{C626E790-344C-4A35-BC15-CBC11A275D33}" v="1" dt="2023-03-16T10:48:19.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8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1"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0F10D2F-9636-4E92-8808-85D246339308}"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114" name="CustomShape 3"/>
          <p:cNvSpPr/>
          <p:nvPr/>
        </p:nvSpPr>
        <p:spPr>
          <a:xfrm>
            <a:off x="0" y="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800" b="0" strike="noStrike" spc="-1">
                <a:solidFill>
                  <a:srgbClr val="7F7F7F"/>
                </a:solidFill>
                <a:latin typeface="Arial"/>
                <a:ea typeface="+mn-ea"/>
              </a:rPr>
              <a:t>Public Information</a:t>
            </a:r>
            <a:endParaRPr lang="en-IN" sz="800" b="0" strike="noStrike" spc="-1">
              <a:latin typeface="Arial"/>
            </a:endParaRPr>
          </a:p>
        </p:txBody>
      </p:sp>
      <p:sp>
        <p:nvSpPr>
          <p:cNvPr id="115" name="CustomShape 4"/>
          <p:cNvSpPr/>
          <p:nvPr/>
        </p:nvSpPr>
        <p:spPr>
          <a:xfrm>
            <a:off x="0" y="8685360"/>
            <a:ext cx="2971080" cy="457920"/>
          </a:xfrm>
          <a:prstGeom prst="rect">
            <a:avLst/>
          </a:prstGeom>
          <a:noFill/>
          <a:ln>
            <a:noFill/>
          </a:ln>
        </p:spPr>
        <p:style>
          <a:lnRef idx="0">
            <a:scrgbClr r="0" g="0" b="0"/>
          </a:lnRef>
          <a:fillRef idx="0">
            <a:scrgbClr r="0" g="0" b="0"/>
          </a:fillRef>
          <a:effectRef idx="0">
            <a:scrgbClr r="0" g="0" b="0"/>
          </a:effectRef>
          <a:fontRef idx="minor"/>
        </p:style>
      </p:sp>
      <p:sp>
        <p:nvSpPr>
          <p:cNvPr id="116" name="CustomShape 5"/>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A661A157-D1AF-416E-A5C9-40BE1F55E5D0}" type="slidenum">
              <a:rPr lang="en-US" sz="1200" b="0" strike="noStrike" spc="-1">
                <a:solidFill>
                  <a:srgbClr val="000000"/>
                </a:solidFill>
                <a:latin typeface="Calibri"/>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446400" y="3240360"/>
            <a:ext cx="11744640" cy="1972440"/>
          </a:xfrm>
          <a:prstGeom prst="rect">
            <a:avLst/>
          </a:prstGeom>
          <a:solidFill>
            <a:schemeClr val="bg2"/>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6531480"/>
            <a:ext cx="12191400" cy="323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40" name="Picture 7" descr="Logo&#10;&#10;Description automatically generated"/>
          <p:cNvPicPr/>
          <p:nvPr/>
        </p:nvPicPr>
        <p:blipFill>
          <a:blip r:embed="rId14"/>
          <a:stretch/>
        </p:blipFill>
        <p:spPr>
          <a:xfrm>
            <a:off x="11280600" y="6582240"/>
            <a:ext cx="371160" cy="227520"/>
          </a:xfrm>
          <a:prstGeom prst="rect">
            <a:avLst/>
          </a:prstGeom>
          <a:ln>
            <a:noFill/>
          </a:ln>
        </p:spPr>
      </p:pic>
      <p:sp>
        <p:nvSpPr>
          <p:cNvPr id="41"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flipH="1">
            <a:off x="1508040" y="1572120"/>
            <a:ext cx="176400" cy="384840"/>
          </a:xfrm>
          <a:prstGeom prst="rect">
            <a:avLst/>
          </a:prstGeom>
          <a:solidFill>
            <a:schemeClr val="bg1"/>
          </a:solidFill>
          <a:ln cap="rnd">
            <a:solidFill>
              <a:schemeClr val="bg1"/>
            </a:solidFill>
            <a:round/>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3454200"/>
            <a:ext cx="11755800" cy="2001960"/>
          </a:xfrm>
          <a:prstGeom prst="rect">
            <a:avLst/>
          </a:prstGeom>
          <a:solidFill>
            <a:schemeClr val="tx2"/>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87" name="Picture 4" descr="A close up of a logo&#10;&#10;Description automatically generated"/>
          <p:cNvPicPr/>
          <p:nvPr/>
        </p:nvPicPr>
        <p:blipFill>
          <a:blip r:embed="rId3"/>
          <a:stretch/>
        </p:blipFill>
        <p:spPr>
          <a:xfrm>
            <a:off x="593640" y="1079280"/>
            <a:ext cx="2184120" cy="1303920"/>
          </a:xfrm>
          <a:prstGeom prst="rect">
            <a:avLst/>
          </a:prstGeom>
          <a:ln>
            <a:noFill/>
          </a:ln>
        </p:spPr>
      </p:pic>
      <p:sp>
        <p:nvSpPr>
          <p:cNvPr id="88" name="CustomShape 3"/>
          <p:cNvSpPr/>
          <p:nvPr/>
        </p:nvSpPr>
        <p:spPr>
          <a:xfrm>
            <a:off x="311760" y="3764160"/>
            <a:ext cx="8719200" cy="88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000" lnSpcReduction="10000"/>
          </a:bodyPr>
          <a:lstStyle/>
          <a:p>
            <a:pPr>
              <a:lnSpc>
                <a:spcPct val="100000"/>
              </a:lnSpc>
              <a:spcBef>
                <a:spcPts val="641"/>
              </a:spcBef>
              <a:spcAft>
                <a:spcPts val="601"/>
              </a:spcAft>
              <a:tabLst>
                <a:tab pos="0" algn="l"/>
              </a:tabLst>
            </a:pPr>
            <a:r>
              <a:rPr lang="en-US" sz="3200" b="0" strike="noStrike" spc="-1" dirty="0">
                <a:solidFill>
                  <a:srgbClr val="FFFFFF"/>
                </a:solidFill>
                <a:latin typeface="Arial"/>
                <a:ea typeface="DejaVu Sans"/>
              </a:rPr>
              <a:t>ProcDNA Case Study: Venture Creed </a:t>
            </a:r>
            <a:endParaRPr lang="en-IN" sz="3200" b="0" strike="noStrike" spc="-1" dirty="0">
              <a:latin typeface="Arial"/>
            </a:endParaRPr>
          </a:p>
          <a:p>
            <a:pPr>
              <a:lnSpc>
                <a:spcPct val="100000"/>
              </a:lnSpc>
              <a:spcBef>
                <a:spcPts val="641"/>
              </a:spcBef>
              <a:spcAft>
                <a:spcPts val="601"/>
              </a:spcAft>
              <a:tabLst>
                <a:tab pos="0" algn="l"/>
              </a:tabLst>
            </a:pPr>
            <a:r>
              <a:rPr lang="en-IN" sz="1600" b="0" i="1" strike="noStrike" spc="-1" dirty="0">
                <a:solidFill>
                  <a:srgbClr val="FFFFFF"/>
                </a:solidFill>
                <a:latin typeface="Arial"/>
                <a:ea typeface="DejaVu Sans"/>
              </a:rPr>
              <a:t>Propensity Modelling</a:t>
            </a:r>
            <a:endParaRPr lang="en-IN" sz="1600" b="0" strike="noStrike" spc="-1" dirty="0">
              <a:latin typeface="Arial"/>
            </a:endParaRPr>
          </a:p>
        </p:txBody>
      </p:sp>
      <p:sp>
        <p:nvSpPr>
          <p:cNvPr id="89" name="CustomShape 4"/>
          <p:cNvSpPr/>
          <p:nvPr/>
        </p:nvSpPr>
        <p:spPr>
          <a:xfrm>
            <a:off x="0" y="6076800"/>
            <a:ext cx="12191400" cy="449640"/>
          </a:xfrm>
          <a:prstGeom prst="rect">
            <a:avLst/>
          </a:prstGeom>
          <a:solidFill>
            <a:schemeClr val="accent2">
              <a:lumMod val="75000"/>
            </a:schemeClr>
          </a:solidFill>
          <a:ln cap="rnd">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Arial"/>
                <a:ea typeface="DejaVu Sans"/>
              </a:rPr>
              <a:t>Please do not write anything on this booklet</a:t>
            </a:r>
            <a:endParaRPr lang="en-IN" sz="1800" b="0" strike="noStrike" spc="-1">
              <a:latin typeface="Arial"/>
            </a:endParaRPr>
          </a:p>
        </p:txBody>
      </p:sp>
      <p:sp>
        <p:nvSpPr>
          <p:cNvPr id="90" name="CustomShape 5"/>
          <p:cNvSpPr/>
          <p:nvPr/>
        </p:nvSpPr>
        <p:spPr>
          <a:xfrm>
            <a:off x="114120" y="5548320"/>
            <a:ext cx="117558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i="1" strike="noStrike" spc="-1">
                <a:solidFill>
                  <a:srgbClr val="141414"/>
                </a:solidFill>
                <a:latin typeface="Calibri"/>
                <a:ea typeface="Times New Roman"/>
              </a:rPr>
              <a:t>This document contains information that is not to be circulated in the public domain, the information herein is confidential and proprietary of ProcDNA, and intended for use only by the individuals to whom it is addressed. </a:t>
            </a:r>
            <a:endParaRPr lang="en-IN"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4680" y="312840"/>
            <a:ext cx="112816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rPr>
              <a:t>Case Study: Venture Creed</a:t>
            </a:r>
            <a:endParaRPr lang="en-IN" sz="2400" b="0" strike="noStrike" spc="-1">
              <a:latin typeface="Arial"/>
            </a:endParaRPr>
          </a:p>
        </p:txBody>
      </p:sp>
      <p:sp>
        <p:nvSpPr>
          <p:cNvPr id="92" name="CustomShape 2"/>
          <p:cNvSpPr/>
          <p:nvPr/>
        </p:nvSpPr>
        <p:spPr>
          <a:xfrm>
            <a:off x="5961600" y="6528600"/>
            <a:ext cx="267840" cy="3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spc="-1" dirty="0">
                <a:solidFill>
                  <a:srgbClr val="FFFFFF"/>
                </a:solidFill>
                <a:latin typeface="Arial"/>
              </a:rPr>
              <a:t>2</a:t>
            </a:r>
            <a:endParaRPr lang="en-IN" sz="1000" b="0" strike="noStrike" spc="-1" dirty="0">
              <a:latin typeface="Arial"/>
            </a:endParaRPr>
          </a:p>
        </p:txBody>
      </p:sp>
      <p:sp>
        <p:nvSpPr>
          <p:cNvPr id="93" name="CustomShape 3"/>
          <p:cNvSpPr/>
          <p:nvPr/>
        </p:nvSpPr>
        <p:spPr>
          <a:xfrm>
            <a:off x="454680" y="740160"/>
            <a:ext cx="4370040" cy="58464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Background</a:t>
            </a:r>
            <a:endParaRPr lang="en-IN" sz="2000" b="0" strike="noStrike" spc="-1">
              <a:latin typeface="Arial"/>
            </a:endParaRPr>
          </a:p>
        </p:txBody>
      </p:sp>
      <p:sp>
        <p:nvSpPr>
          <p:cNvPr id="94" name="CustomShape 4"/>
          <p:cNvSpPr/>
          <p:nvPr/>
        </p:nvSpPr>
        <p:spPr>
          <a:xfrm>
            <a:off x="298080" y="1515960"/>
            <a:ext cx="11650320" cy="450396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33840" rIns="33840" bIns="33840" anchor="t">
            <a:noAutofit/>
          </a:bodyPr>
          <a:lstStyle/>
          <a:p>
            <a:pPr marL="286385" indent="-285750">
              <a:lnSpc>
                <a:spcPct val="100000"/>
              </a:lnSpc>
              <a:spcBef>
                <a:spcPts val="601"/>
              </a:spcBef>
              <a:buClr>
                <a:srgbClr val="000000"/>
              </a:buClr>
              <a:buFont typeface="Arial"/>
              <a:buChar char="•"/>
            </a:pPr>
            <a:r>
              <a:rPr lang="en-US" sz="1800" b="0" strike="noStrike" spc="-1" dirty="0">
                <a:solidFill>
                  <a:srgbClr val="000000"/>
                </a:solidFill>
                <a:latin typeface="Calibri"/>
                <a:ea typeface="DejaVu Sans"/>
              </a:rPr>
              <a:t>Venture Creed is a leading retailer of Casino gaming machines specializing in selling/leasing different classes of Casino machines.</a:t>
            </a:r>
            <a:endParaRPr lang="en-IN" sz="1800" b="0" strike="noStrike" spc="-1" dirty="0">
              <a:latin typeface="Arial"/>
            </a:endParaRPr>
          </a:p>
          <a:p>
            <a:pPr marL="286385" indent="-285750">
              <a:lnSpc>
                <a:spcPct val="100000"/>
              </a:lnSpc>
              <a:spcBef>
                <a:spcPts val="601"/>
              </a:spcBef>
              <a:buClr>
                <a:srgbClr val="000000"/>
              </a:buClr>
              <a:buFont typeface="Arial"/>
              <a:buChar char="•"/>
            </a:pPr>
            <a:r>
              <a:rPr lang="en-US" sz="1800" b="0" strike="noStrike" spc="-1" dirty="0">
                <a:solidFill>
                  <a:srgbClr val="000000"/>
                </a:solidFill>
                <a:latin typeface="Calibri"/>
                <a:ea typeface="DejaVu Sans"/>
              </a:rPr>
              <a:t>Venture Creed’s senior management has tasked ProcDNA with calculating a “Propensity” score for each of its customer base, i.e., how likely is a customer to buy its product. This exercise would help Venture Creed to target its customers better and optimize its sales team efforts.</a:t>
            </a:r>
            <a:endParaRPr lang="en-IN" sz="1800" b="0" strike="noStrike" spc="-1" dirty="0">
              <a:latin typeface="Arial"/>
            </a:endParaRPr>
          </a:p>
          <a:p>
            <a:pPr marL="287020" indent="-285750">
              <a:lnSpc>
                <a:spcPct val="100000"/>
              </a:lnSpc>
              <a:spcBef>
                <a:spcPts val="1001"/>
              </a:spcBef>
              <a:spcAft>
                <a:spcPts val="499"/>
              </a:spcAft>
              <a:buClr>
                <a:srgbClr val="000000"/>
              </a:buClr>
              <a:buFont typeface="Arial"/>
              <a:buChar char="•"/>
            </a:pPr>
            <a:r>
              <a:rPr lang="en-US" sz="1800" b="0" strike="noStrike" spc="-1" dirty="0">
                <a:solidFill>
                  <a:srgbClr val="000000"/>
                </a:solidFill>
                <a:latin typeface="Calibri"/>
                <a:ea typeface="DejaVu Sans"/>
              </a:rPr>
              <a:t>Wherever required, please research and take relevant assumptions. Any assumptions taken should be highlighted.</a:t>
            </a:r>
            <a:endParaRPr lang="en-IN" sz="1800" b="0" strike="noStrike" spc="-1" dirty="0">
              <a:latin typeface="Arial"/>
            </a:endParaRPr>
          </a:p>
          <a:p>
            <a:pPr marL="287020" indent="-285750">
              <a:lnSpc>
                <a:spcPct val="100000"/>
              </a:lnSpc>
              <a:spcBef>
                <a:spcPts val="1001"/>
              </a:spcBef>
              <a:spcAft>
                <a:spcPts val="499"/>
              </a:spcAft>
              <a:buClr>
                <a:srgbClr val="000000"/>
              </a:buClr>
              <a:buFont typeface="Arial"/>
              <a:buChar char="•"/>
            </a:pPr>
            <a:r>
              <a:rPr lang="en-US" sz="1800" b="0" strike="noStrike" spc="-1" dirty="0">
                <a:solidFill>
                  <a:srgbClr val="000000"/>
                </a:solidFill>
                <a:latin typeface="Calibri"/>
                <a:ea typeface="DejaVu Sans"/>
              </a:rPr>
              <a:t>Please capture your final answers/approach for each question in the provided answer sheet clearly</a:t>
            </a:r>
            <a:endParaRPr lang="en-IN" sz="1800" b="0" strike="noStrike" spc="-1" dirty="0">
              <a:latin typeface="Arial"/>
            </a:endParaRPr>
          </a:p>
          <a:p>
            <a:pPr marL="287020" indent="-285750">
              <a:lnSpc>
                <a:spcPct val="100000"/>
              </a:lnSpc>
              <a:spcBef>
                <a:spcPts val="1001"/>
              </a:spcBef>
              <a:spcAft>
                <a:spcPts val="499"/>
              </a:spcAft>
              <a:buClr>
                <a:srgbClr val="000000"/>
              </a:buClr>
              <a:buFont typeface="Arial"/>
              <a:buChar char="•"/>
            </a:pPr>
            <a:r>
              <a:rPr lang="en-US" sz="1800" b="1" strike="noStrike" spc="-1" dirty="0">
                <a:solidFill>
                  <a:srgbClr val="000000"/>
                </a:solidFill>
                <a:latin typeface="Calibri"/>
                <a:ea typeface="DejaVu Sans"/>
              </a:rPr>
              <a:t>Note</a:t>
            </a:r>
            <a:r>
              <a:rPr lang="en-US" sz="1800" b="0" strike="noStrike" spc="-1" dirty="0">
                <a:solidFill>
                  <a:srgbClr val="000000"/>
                </a:solidFill>
                <a:latin typeface="Calibri"/>
                <a:ea typeface="DejaVu Sans"/>
              </a:rPr>
              <a:t>: The focus of the case study is to test your approach and deductive reasoning skills. The result is secondary to this exercise.</a:t>
            </a:r>
            <a:endParaRPr lang="en-IN" sz="1800" b="0" strike="noStrike" spc="-1" dirty="0">
              <a:latin typeface="Arial"/>
            </a:endParaRPr>
          </a:p>
        </p:txBody>
      </p:sp>
      <p:sp>
        <p:nvSpPr>
          <p:cNvPr id="95" name="CustomShape 5"/>
          <p:cNvSpPr/>
          <p:nvPr/>
        </p:nvSpPr>
        <p:spPr>
          <a:xfrm rot="16200000">
            <a:off x="10758240" y="-442800"/>
            <a:ext cx="870480" cy="199512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6" name="CustomShape 6"/>
          <p:cNvSpPr/>
          <p:nvPr/>
        </p:nvSpPr>
        <p:spPr>
          <a:xfrm>
            <a:off x="10618965" y="256295"/>
            <a:ext cx="188316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Data Science</a:t>
            </a:r>
          </a:p>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Case Study</a:t>
            </a:r>
            <a:endParaRPr lang="en-IN" sz="1400" b="0" strike="noStrike" spc="-1" dirty="0">
              <a:latin typeface="Calibri" panose="020F0502020204030204" pitchFamily="34" charset="0"/>
              <a:cs typeface="Calibri" panose="020F0502020204030204" pitchFamily="34" charset="0"/>
            </a:endParaRPr>
          </a:p>
        </p:txBody>
      </p:sp>
      <p:sp>
        <p:nvSpPr>
          <p:cNvPr id="97" name="CustomShape 7"/>
          <p:cNvSpPr/>
          <p:nvPr/>
        </p:nvSpPr>
        <p:spPr>
          <a:xfrm>
            <a:off x="0" y="6151680"/>
            <a:ext cx="12191400" cy="328680"/>
          </a:xfrm>
          <a:prstGeom prst="rect">
            <a:avLst/>
          </a:prstGeom>
          <a:solidFill>
            <a:srgbClr val="00843C"/>
          </a:solidFill>
          <a:ln w="2232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4680" y="312840"/>
            <a:ext cx="112816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rPr>
              <a:t>Case Study: Venture Creed</a:t>
            </a:r>
            <a:endParaRPr lang="en-IN" sz="2400" b="0" strike="noStrike" spc="-1">
              <a:latin typeface="Arial"/>
            </a:endParaRPr>
          </a:p>
        </p:txBody>
      </p:sp>
      <p:sp>
        <p:nvSpPr>
          <p:cNvPr id="99" name="CustomShape 2"/>
          <p:cNvSpPr/>
          <p:nvPr/>
        </p:nvSpPr>
        <p:spPr>
          <a:xfrm>
            <a:off x="5961600" y="6528600"/>
            <a:ext cx="267840" cy="3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spc="-1" dirty="0">
                <a:solidFill>
                  <a:srgbClr val="FFFFFF"/>
                </a:solidFill>
                <a:latin typeface="Arial"/>
              </a:rPr>
              <a:t>3</a:t>
            </a:r>
          </a:p>
        </p:txBody>
      </p:sp>
      <p:sp>
        <p:nvSpPr>
          <p:cNvPr id="100" name="CustomShape 3"/>
          <p:cNvSpPr/>
          <p:nvPr/>
        </p:nvSpPr>
        <p:spPr>
          <a:xfrm>
            <a:off x="454680" y="740160"/>
            <a:ext cx="4370040" cy="58464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Problem Statement</a:t>
            </a:r>
            <a:endParaRPr lang="en-IN" sz="2000" b="0" strike="noStrike" spc="-1">
              <a:latin typeface="Arial"/>
            </a:endParaRPr>
          </a:p>
        </p:txBody>
      </p:sp>
      <p:sp>
        <p:nvSpPr>
          <p:cNvPr id="101" name="CustomShape 4"/>
          <p:cNvSpPr/>
          <p:nvPr/>
        </p:nvSpPr>
        <p:spPr>
          <a:xfrm>
            <a:off x="298080" y="1515960"/>
            <a:ext cx="11650320" cy="450396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182880" rIns="33840" bIns="33840" anchor="t">
            <a:noAutofit/>
          </a:bodyPr>
          <a:lstStyle/>
          <a:p>
            <a:pPr marL="343535" indent="-342900">
              <a:lnSpc>
                <a:spcPct val="100000"/>
              </a:lnSpc>
              <a:spcBef>
                <a:spcPts val="601"/>
              </a:spcBef>
              <a:buClr>
                <a:srgbClr val="000000"/>
              </a:buClr>
              <a:buFont typeface="Arial"/>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Venture Creed wants to calculate “</a:t>
            </a:r>
            <a:r>
              <a:rPr lang="en-US" i="1" strike="noStrike" spc="-1" dirty="0">
                <a:solidFill>
                  <a:srgbClr val="000000"/>
                </a:solidFill>
                <a:latin typeface="Calibri" panose="020F0502020204030204" pitchFamily="34" charset="0"/>
                <a:ea typeface="DejaVu Sans"/>
                <a:cs typeface="Calibri" panose="020F0502020204030204" pitchFamily="34" charset="0"/>
              </a:rPr>
              <a:t>Propensity to Buy</a:t>
            </a:r>
            <a:r>
              <a:rPr lang="en-US" b="0" strike="noStrike" spc="-1" dirty="0">
                <a:solidFill>
                  <a:srgbClr val="000000"/>
                </a:solidFill>
                <a:latin typeface="Calibri" panose="020F0502020204030204" pitchFamily="34" charset="0"/>
                <a:ea typeface="DejaVu Sans"/>
                <a:cs typeface="Calibri" panose="020F0502020204030204" pitchFamily="34" charset="0"/>
              </a:rPr>
              <a:t>” for each of its customers, which would greatly help it to target its customers better.</a:t>
            </a:r>
            <a:endParaRPr lang="en-IN" b="0" strike="noStrike" spc="-1" dirty="0">
              <a:latin typeface="Calibri" panose="020F0502020204030204" pitchFamily="34" charset="0"/>
              <a:cs typeface="Calibri" panose="020F0502020204030204" pitchFamily="34" charset="0"/>
            </a:endParaRPr>
          </a:p>
          <a:p>
            <a:pPr marL="342900" indent="-342900">
              <a:lnSpc>
                <a:spcPct val="100000"/>
              </a:lnSpc>
              <a:spcBef>
                <a:spcPts val="601"/>
              </a:spcBef>
              <a:buFont typeface="Arial"/>
              <a:buChar char="•"/>
            </a:pPr>
            <a:endParaRPr lang="en-IN" b="0" strike="noStrike" spc="-1" dirty="0">
              <a:latin typeface="Calibri" panose="020F0502020204030204" pitchFamily="34" charset="0"/>
              <a:cs typeface="Calibri" panose="020F0502020204030204" pitchFamily="34" charset="0"/>
            </a:endParaRPr>
          </a:p>
          <a:p>
            <a:pPr marL="343535" indent="-342900">
              <a:lnSpc>
                <a:spcPct val="100000"/>
              </a:lnSpc>
              <a:spcBef>
                <a:spcPts val="601"/>
              </a:spcBef>
              <a:buClr>
                <a:srgbClr val="000000"/>
              </a:buClr>
              <a:buFont typeface="Arial"/>
              <a:buChar char="•"/>
            </a:pPr>
            <a:r>
              <a:rPr lang="en-US" spc="-1" dirty="0">
                <a:solidFill>
                  <a:srgbClr val="000000"/>
                </a:solidFill>
                <a:latin typeface="Calibri" panose="020F0502020204030204" pitchFamily="34" charset="0"/>
                <a:ea typeface="DejaVu Sans"/>
                <a:cs typeface="Calibri" panose="020F0502020204030204" pitchFamily="34" charset="0"/>
              </a:rPr>
              <a:t>You n</a:t>
            </a:r>
            <a:r>
              <a:rPr lang="en-US" b="0" strike="noStrike" spc="-1" dirty="0">
                <a:solidFill>
                  <a:srgbClr val="000000"/>
                </a:solidFill>
                <a:latin typeface="Calibri" panose="020F0502020204030204" pitchFamily="34" charset="0"/>
                <a:ea typeface="DejaVu Sans"/>
                <a:cs typeface="Calibri" panose="020F0502020204030204" pitchFamily="34" charset="0"/>
              </a:rPr>
              <a:t>eed to calculate propensity scores for each customer based on two datasets provided:</a:t>
            </a:r>
            <a:endParaRPr lang="en-IN" b="0" strike="noStrike" spc="-1" dirty="0">
              <a:latin typeface="Calibri" panose="020F0502020204030204" pitchFamily="34" charset="0"/>
              <a:cs typeface="Calibri" panose="020F0502020204030204" pitchFamily="34" charset="0"/>
            </a:endParaRPr>
          </a:p>
          <a:p>
            <a:pPr marL="673735" lvl="1" indent="-457200">
              <a:lnSpc>
                <a:spcPct val="100000"/>
              </a:lnSpc>
              <a:spcBef>
                <a:spcPts val="601"/>
              </a:spcBef>
              <a:buClr>
                <a:srgbClr val="000000"/>
              </a:buClr>
              <a:buSzPct val="45000"/>
              <a:buFont typeface="Courier New"/>
              <a:buChar char="o"/>
            </a:pPr>
            <a:r>
              <a:rPr lang="en-US" b="0" strike="noStrike" spc="-1" dirty="0">
                <a:solidFill>
                  <a:srgbClr val="000000"/>
                </a:solidFill>
                <a:latin typeface="Calibri" panose="020F0502020204030204" pitchFamily="34" charset="0"/>
                <a:ea typeface="DejaVu Sans"/>
                <a:cs typeface="Calibri" panose="020F0502020204030204" pitchFamily="34" charset="0"/>
              </a:rPr>
              <a:t>Propensity Data :  This is a dataset containing different customer-level attributes</a:t>
            </a:r>
            <a:endParaRPr lang="en-IN" b="0" strike="noStrike" spc="-1" dirty="0">
              <a:latin typeface="Calibri" panose="020F0502020204030204" pitchFamily="34" charset="0"/>
              <a:cs typeface="Calibri" panose="020F0502020204030204" pitchFamily="34" charset="0"/>
            </a:endParaRPr>
          </a:p>
          <a:p>
            <a:pPr marL="673735" lvl="1" indent="-457200">
              <a:lnSpc>
                <a:spcPct val="100000"/>
              </a:lnSpc>
              <a:spcBef>
                <a:spcPts val="601"/>
              </a:spcBef>
              <a:buClr>
                <a:srgbClr val="000000"/>
              </a:buClr>
              <a:buSzPct val="45000"/>
              <a:buFont typeface="Courier New"/>
              <a:buChar char="o"/>
            </a:pPr>
            <a:r>
              <a:rPr lang="en-US" b="0" strike="noStrike" spc="-1" dirty="0">
                <a:solidFill>
                  <a:srgbClr val="000000"/>
                </a:solidFill>
                <a:latin typeface="Calibri" panose="020F0502020204030204" pitchFamily="34" charset="0"/>
                <a:ea typeface="DejaVu Sans"/>
                <a:cs typeface="Calibri" panose="020F0502020204030204" pitchFamily="34" charset="0"/>
              </a:rPr>
              <a:t>SF Master : This dataset contains order-level information</a:t>
            </a:r>
            <a:endParaRPr lang="en-IN" b="0" strike="noStrike" spc="-1" dirty="0">
              <a:latin typeface="Calibri" panose="020F0502020204030204" pitchFamily="34" charset="0"/>
              <a:cs typeface="Calibri" panose="020F0502020204030204" pitchFamily="34" charset="0"/>
            </a:endParaRPr>
          </a:p>
          <a:p>
            <a:pPr marL="342900" indent="-342900">
              <a:lnSpc>
                <a:spcPct val="100000"/>
              </a:lnSpc>
              <a:spcBef>
                <a:spcPts val="601"/>
              </a:spcBef>
              <a:buFont typeface="Arial"/>
              <a:buChar char="•"/>
            </a:pPr>
            <a:endParaRPr lang="en-IN" b="0" strike="noStrike" spc="-1" dirty="0">
              <a:latin typeface="Calibri" panose="020F0502020204030204" pitchFamily="34" charset="0"/>
              <a:cs typeface="Calibri" panose="020F0502020204030204" pitchFamily="34" charset="0"/>
            </a:endParaRPr>
          </a:p>
          <a:p>
            <a:pPr marL="343535" indent="-342900">
              <a:lnSpc>
                <a:spcPct val="100000"/>
              </a:lnSpc>
              <a:spcBef>
                <a:spcPts val="601"/>
              </a:spcBef>
              <a:buClr>
                <a:srgbClr val="000000"/>
              </a:buClr>
              <a:buFont typeface="Arial"/>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Output of the problem statement - </a:t>
            </a:r>
            <a:endParaRPr lang="en-IN" b="0" strike="noStrike" spc="-1" dirty="0">
              <a:latin typeface="Calibri" panose="020F0502020204030204" pitchFamily="34" charset="0"/>
              <a:cs typeface="Calibri" panose="020F0502020204030204" pitchFamily="34" charset="0"/>
            </a:endParaRPr>
          </a:p>
          <a:p>
            <a:pPr marL="673735" lvl="1" indent="-457200">
              <a:lnSpc>
                <a:spcPct val="100000"/>
              </a:lnSpc>
              <a:spcBef>
                <a:spcPts val="601"/>
              </a:spcBef>
              <a:buClr>
                <a:srgbClr val="000000"/>
              </a:buClr>
              <a:buSzPct val="45000"/>
              <a:buFont typeface="Courier New"/>
              <a:buChar char="o"/>
            </a:pPr>
            <a:r>
              <a:rPr lang="en-US" b="0" strike="noStrike" spc="-1" dirty="0">
                <a:solidFill>
                  <a:srgbClr val="000000"/>
                </a:solidFill>
                <a:latin typeface="Calibri" panose="020F0502020204030204" pitchFamily="34" charset="0"/>
                <a:ea typeface="DejaVu Sans"/>
                <a:cs typeface="Calibri" panose="020F0502020204030204" pitchFamily="34" charset="0"/>
              </a:rPr>
              <a:t>Propensity scores for each customer </a:t>
            </a:r>
            <a:r>
              <a:rPr lang="en-US" spc="-1" dirty="0">
                <a:solidFill>
                  <a:srgbClr val="000000"/>
                </a:solidFill>
                <a:latin typeface="Calibri" panose="020F0502020204030204" pitchFamily="34" charset="0"/>
                <a:ea typeface="DejaVu Sans"/>
                <a:cs typeface="Calibri" panose="020F0502020204030204" pitchFamily="34" charset="0"/>
              </a:rPr>
              <a:t>using the </a:t>
            </a:r>
            <a:r>
              <a:rPr lang="en-US" b="0" strike="noStrike" spc="-1" dirty="0">
                <a:solidFill>
                  <a:srgbClr val="000000"/>
                </a:solidFill>
                <a:latin typeface="Calibri" panose="020F0502020204030204" pitchFamily="34" charset="0"/>
                <a:ea typeface="DejaVu Sans"/>
                <a:cs typeface="Calibri" panose="020F0502020204030204" pitchFamily="34" charset="0"/>
              </a:rPr>
              <a:t>provided datasets</a:t>
            </a:r>
            <a:endParaRPr lang="en-US" spc="-1" dirty="0">
              <a:solidFill>
                <a:srgbClr val="000000"/>
              </a:solidFill>
              <a:latin typeface="Calibri" panose="020F0502020204030204" pitchFamily="34" charset="0"/>
              <a:ea typeface="DejaVu Sans"/>
              <a:cs typeface="Calibri" panose="020F0502020204030204" pitchFamily="34" charset="0"/>
            </a:endParaRPr>
          </a:p>
          <a:p>
            <a:pPr marL="673735" lvl="1" indent="-457200">
              <a:lnSpc>
                <a:spcPct val="100000"/>
              </a:lnSpc>
              <a:spcBef>
                <a:spcPts val="601"/>
              </a:spcBef>
              <a:buClr>
                <a:srgbClr val="000000"/>
              </a:buClr>
              <a:buSzPct val="45000"/>
              <a:buFont typeface="Courier New"/>
              <a:buChar char="o"/>
            </a:pPr>
            <a:r>
              <a:rPr lang="en-US" spc="-1" dirty="0">
                <a:solidFill>
                  <a:srgbClr val="000000"/>
                </a:solidFill>
                <a:latin typeface="Calibri" panose="020F0502020204030204" pitchFamily="34" charset="0"/>
                <a:cs typeface="Calibri" panose="020F0502020204030204" pitchFamily="34" charset="0"/>
              </a:rPr>
              <a:t>Distribution of propensity across all customers</a:t>
            </a:r>
            <a:endParaRPr lang="en-IN" spc="-1" dirty="0">
              <a:solidFill>
                <a:srgbClr val="000000"/>
              </a:solidFill>
              <a:latin typeface="Calibri" panose="020F0502020204030204" pitchFamily="34" charset="0"/>
              <a:cs typeface="Calibri" panose="020F0502020204030204" pitchFamily="34" charset="0"/>
            </a:endParaRPr>
          </a:p>
        </p:txBody>
      </p:sp>
      <p:sp>
        <p:nvSpPr>
          <p:cNvPr id="104" name="CustomShape 7"/>
          <p:cNvSpPr/>
          <p:nvPr/>
        </p:nvSpPr>
        <p:spPr>
          <a:xfrm>
            <a:off x="0" y="6151680"/>
            <a:ext cx="12191400" cy="328680"/>
          </a:xfrm>
          <a:prstGeom prst="rect">
            <a:avLst/>
          </a:prstGeom>
          <a:solidFill>
            <a:srgbClr val="00843C"/>
          </a:solidFill>
          <a:ln w="2232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
        <p:nvSpPr>
          <p:cNvPr id="2" name="CustomShape 5">
            <a:extLst>
              <a:ext uri="{FF2B5EF4-FFF2-40B4-BE49-F238E27FC236}">
                <a16:creationId xmlns:a16="http://schemas.microsoft.com/office/drawing/2014/main" id="{1E680ADF-AC78-C9D2-ACFE-290CA2BBE5B0}"/>
              </a:ext>
            </a:extLst>
          </p:cNvPr>
          <p:cNvSpPr/>
          <p:nvPr/>
        </p:nvSpPr>
        <p:spPr>
          <a:xfrm rot="16200000">
            <a:off x="10758240" y="-442800"/>
            <a:ext cx="870480" cy="199512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6">
            <a:extLst>
              <a:ext uri="{FF2B5EF4-FFF2-40B4-BE49-F238E27FC236}">
                <a16:creationId xmlns:a16="http://schemas.microsoft.com/office/drawing/2014/main" id="{334B60CE-2207-1DE9-ED10-C84A34FE9570}"/>
              </a:ext>
            </a:extLst>
          </p:cNvPr>
          <p:cNvSpPr/>
          <p:nvPr/>
        </p:nvSpPr>
        <p:spPr>
          <a:xfrm>
            <a:off x="10618965" y="256295"/>
            <a:ext cx="188316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Data Science</a:t>
            </a:r>
          </a:p>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Case Study</a:t>
            </a:r>
            <a:endParaRPr lang="en-IN" sz="1400" b="0" strike="noStrike" spc="-1"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4680" y="312840"/>
            <a:ext cx="112816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rPr>
              <a:t>Case Study: Venture Creed</a:t>
            </a:r>
            <a:endParaRPr lang="en-IN" sz="2400" b="0" strike="noStrike" spc="-1">
              <a:latin typeface="Arial"/>
            </a:endParaRPr>
          </a:p>
        </p:txBody>
      </p:sp>
      <p:sp>
        <p:nvSpPr>
          <p:cNvPr id="106" name="CustomShape 2"/>
          <p:cNvSpPr/>
          <p:nvPr/>
        </p:nvSpPr>
        <p:spPr>
          <a:xfrm>
            <a:off x="5961600" y="6528600"/>
            <a:ext cx="267840" cy="3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spc="-1" dirty="0">
                <a:solidFill>
                  <a:srgbClr val="FFFFFF"/>
                </a:solidFill>
                <a:latin typeface="Arial"/>
              </a:rPr>
              <a:t>4</a:t>
            </a:r>
            <a:endParaRPr lang="en-IN" sz="1000" b="0" strike="noStrike" spc="-1" dirty="0">
              <a:latin typeface="Arial"/>
            </a:endParaRPr>
          </a:p>
        </p:txBody>
      </p:sp>
      <p:sp>
        <p:nvSpPr>
          <p:cNvPr id="107" name="CustomShape 3"/>
          <p:cNvSpPr/>
          <p:nvPr/>
        </p:nvSpPr>
        <p:spPr>
          <a:xfrm>
            <a:off x="454680" y="740160"/>
            <a:ext cx="4370040" cy="58464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Questions</a:t>
            </a:r>
            <a:endParaRPr lang="en-IN" sz="2000" b="0" strike="noStrike" spc="-1">
              <a:latin typeface="Arial"/>
            </a:endParaRPr>
          </a:p>
        </p:txBody>
      </p:sp>
      <p:sp>
        <p:nvSpPr>
          <p:cNvPr id="108" name="CustomShape 4"/>
          <p:cNvSpPr/>
          <p:nvPr/>
        </p:nvSpPr>
        <p:spPr>
          <a:xfrm>
            <a:off x="298080" y="1515960"/>
            <a:ext cx="11650320" cy="450396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33840" rIns="33840" bIns="33840">
            <a:noAutofit/>
          </a:bodyPr>
          <a:lstStyle/>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Q1</a:t>
            </a:r>
            <a:r>
              <a:rPr lang="en-IN" sz="1600" b="0" strike="noStrike" spc="-1" dirty="0">
                <a:solidFill>
                  <a:srgbClr val="000000"/>
                </a:solidFill>
                <a:latin typeface="Calibri"/>
                <a:ea typeface="DejaVu Sans"/>
              </a:rPr>
              <a:t>. Explain the logic and algorithm (model) developed for calculating the </a:t>
            </a:r>
            <a:r>
              <a:rPr lang="en-IN" sz="1600" b="0" i="1" strike="noStrike" spc="-1" dirty="0">
                <a:solidFill>
                  <a:srgbClr val="000000"/>
                </a:solidFill>
                <a:latin typeface="Calibri"/>
                <a:ea typeface="DejaVu Sans"/>
              </a:rPr>
              <a:t>“propensity scores”  for each customer. </a:t>
            </a:r>
            <a:r>
              <a:rPr lang="en-IN" sz="1600" b="0" i="1" strike="noStrike" spc="-1" dirty="0">
                <a:solidFill>
                  <a:srgbClr val="000000"/>
                </a:solidFill>
                <a:latin typeface="Calibri" panose="020F0502020204030204" pitchFamily="34" charset="0"/>
                <a:ea typeface="DejaVu Sans"/>
                <a:cs typeface="Calibri" panose="020F0502020204030204" pitchFamily="34" charset="0"/>
              </a:rPr>
              <a:t>Summarize in an easy to read excel/PPT document highlighting statistical values for different customers.</a:t>
            </a:r>
            <a:endParaRPr lang="en-IN" sz="1600" b="0" strike="noStrike" spc="-1" dirty="0">
              <a:latin typeface="Arial"/>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Q2</a:t>
            </a:r>
            <a:r>
              <a:rPr lang="en-IN" sz="1600" b="0" strike="noStrike" spc="-1" dirty="0">
                <a:solidFill>
                  <a:srgbClr val="000000"/>
                </a:solidFill>
                <a:latin typeface="Calibri" panose="020F0502020204030204" pitchFamily="34" charset="0"/>
                <a:ea typeface="DejaVu Sans"/>
                <a:cs typeface="Calibri" panose="020F0502020204030204" pitchFamily="34" charset="0"/>
              </a:rPr>
              <a:t>. </a:t>
            </a:r>
            <a:r>
              <a:rPr lang="en-US" sz="1600" b="0" strike="noStrike" spc="-1" dirty="0">
                <a:solidFill>
                  <a:srgbClr val="000000"/>
                </a:solidFill>
                <a:latin typeface="Calibri" panose="020F0502020204030204" pitchFamily="34" charset="0"/>
                <a:ea typeface="DejaVu Sans"/>
                <a:cs typeface="Calibri" panose="020F0502020204030204" pitchFamily="34" charset="0"/>
              </a:rPr>
              <a:t>Explain the approach to identify feature selection from datasets to prepare input-data for the model (mention a good statistical reasoning if you are suggesting to drop a feature).</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Q3</a:t>
            </a:r>
            <a:r>
              <a:rPr lang="en-IN" sz="1600" b="0" strike="noStrike" spc="-1" dirty="0">
                <a:solidFill>
                  <a:srgbClr val="000000"/>
                </a:solidFill>
                <a:latin typeface="Calibri"/>
                <a:ea typeface="DejaVu Sans"/>
              </a:rPr>
              <a:t>. Segment the Propensity Scores calculated for each customer into High/Medium/Low buckets based on their statistical distribution.</a:t>
            </a:r>
            <a:endParaRPr lang="en-IN" sz="1600" b="0" strike="noStrike" spc="-1" dirty="0">
              <a:latin typeface="Arial"/>
            </a:endParaRPr>
          </a:p>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Q4. </a:t>
            </a:r>
            <a:r>
              <a:rPr lang="en-IN" sz="1600" b="0" strike="noStrike" spc="-1" dirty="0">
                <a:solidFill>
                  <a:srgbClr val="000000"/>
                </a:solidFill>
                <a:latin typeface="Calibri"/>
                <a:ea typeface="DejaVu Sans"/>
              </a:rPr>
              <a:t>Perform EDA and determine the logic and code required to develop Outlier detection algorithm.</a:t>
            </a:r>
            <a:endParaRPr lang="en-IN" sz="1600" b="0" strike="noStrike" spc="-1" dirty="0">
              <a:latin typeface="Arial"/>
            </a:endParaRPr>
          </a:p>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Q5</a:t>
            </a:r>
            <a:r>
              <a:rPr lang="en-IN" sz="1600" b="0" strike="noStrike" spc="-1" dirty="0">
                <a:solidFill>
                  <a:srgbClr val="000000"/>
                </a:solidFill>
                <a:latin typeface="Calibri"/>
                <a:ea typeface="DejaVu Sans"/>
              </a:rPr>
              <a:t>. Identify the quality issues in the provided datasets.</a:t>
            </a:r>
            <a:endParaRPr lang="en-IN" sz="1600" b="0" strike="noStrike" spc="-1" dirty="0">
              <a:latin typeface="Arial"/>
            </a:endParaRPr>
          </a:p>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Q6</a:t>
            </a:r>
            <a:r>
              <a:rPr lang="en-IN" sz="1600" b="0" strike="noStrike" spc="-1" dirty="0">
                <a:solidFill>
                  <a:srgbClr val="000000"/>
                </a:solidFill>
                <a:latin typeface="Calibri"/>
                <a:ea typeface="DejaVu Sans"/>
              </a:rPr>
              <a:t>. Create an exhaustive list of quality checks to validate the solution</a:t>
            </a:r>
            <a:endParaRPr lang="en-IN" sz="1600" b="0" strike="noStrike" spc="-1" dirty="0">
              <a:latin typeface="Arial"/>
            </a:endParaRPr>
          </a:p>
          <a:p>
            <a:pPr>
              <a:lnSpc>
                <a:spcPct val="100000"/>
              </a:lnSpc>
              <a:spcBef>
                <a:spcPts val="799"/>
              </a:spcBef>
              <a:spcAft>
                <a:spcPts val="400"/>
              </a:spcAft>
              <a:tabLst>
                <a:tab pos="0" algn="l"/>
              </a:tabLst>
            </a:pPr>
            <a:endParaRPr lang="en-IN" sz="1600" b="0" strike="noStrike" spc="-1" dirty="0">
              <a:latin typeface="Arial"/>
            </a:endParaRPr>
          </a:p>
          <a:p>
            <a:pPr>
              <a:lnSpc>
                <a:spcPct val="100000"/>
              </a:lnSpc>
              <a:spcBef>
                <a:spcPts val="799"/>
              </a:spcBef>
              <a:spcAft>
                <a:spcPts val="400"/>
              </a:spcAft>
              <a:tabLst>
                <a:tab pos="0" algn="l"/>
              </a:tabLst>
            </a:pPr>
            <a:endParaRPr lang="en-IN" sz="1600" b="0" strike="noStrike" spc="-1" dirty="0">
              <a:latin typeface="Arial"/>
            </a:endParaRPr>
          </a:p>
          <a:p>
            <a:pPr>
              <a:lnSpc>
                <a:spcPct val="100000"/>
              </a:lnSpc>
              <a:spcBef>
                <a:spcPts val="799"/>
              </a:spcBef>
              <a:spcAft>
                <a:spcPts val="400"/>
              </a:spcAft>
              <a:tabLst>
                <a:tab pos="0" algn="l"/>
              </a:tabLst>
            </a:pPr>
            <a:r>
              <a:rPr lang="en-IN" sz="1600" b="1" strike="noStrike" spc="-1" dirty="0">
                <a:solidFill>
                  <a:srgbClr val="000000"/>
                </a:solidFill>
                <a:latin typeface="Calibri"/>
                <a:ea typeface="DejaVu Sans"/>
              </a:rPr>
              <a:t>Note: </a:t>
            </a:r>
            <a:r>
              <a:rPr lang="en-IN" sz="1600" b="0" strike="noStrike" spc="-1" dirty="0">
                <a:solidFill>
                  <a:srgbClr val="000000"/>
                </a:solidFill>
                <a:latin typeface="Calibri"/>
                <a:ea typeface="DejaVu Sans"/>
              </a:rPr>
              <a:t>Use the dataset as provided in a zip file.</a:t>
            </a:r>
            <a:endParaRPr lang="en-IN" sz="1600" b="0" strike="noStrike" spc="-1" dirty="0">
              <a:latin typeface="Arial"/>
            </a:endParaRPr>
          </a:p>
          <a:p>
            <a:pPr>
              <a:lnSpc>
                <a:spcPct val="100000"/>
              </a:lnSpc>
              <a:spcBef>
                <a:spcPts val="799"/>
              </a:spcBef>
              <a:spcAft>
                <a:spcPts val="400"/>
              </a:spcAft>
              <a:tabLst>
                <a:tab pos="0" algn="l"/>
              </a:tabLst>
            </a:pPr>
            <a:endParaRPr lang="en-IN" sz="1600" b="0" strike="noStrike" spc="-1" dirty="0">
              <a:latin typeface="Arial"/>
            </a:endParaRPr>
          </a:p>
          <a:p>
            <a:pPr>
              <a:lnSpc>
                <a:spcPct val="100000"/>
              </a:lnSpc>
              <a:spcBef>
                <a:spcPts val="799"/>
              </a:spcBef>
              <a:spcAft>
                <a:spcPts val="400"/>
              </a:spcAft>
              <a:tabLst>
                <a:tab pos="0" algn="l"/>
              </a:tabLst>
            </a:pPr>
            <a:endParaRPr lang="en-IN" sz="1600" b="0" strike="noStrike" spc="-1" dirty="0">
              <a:latin typeface="Arial"/>
            </a:endParaRPr>
          </a:p>
        </p:txBody>
      </p:sp>
      <p:sp>
        <p:nvSpPr>
          <p:cNvPr id="111" name="CustomShape 7"/>
          <p:cNvSpPr/>
          <p:nvPr/>
        </p:nvSpPr>
        <p:spPr>
          <a:xfrm>
            <a:off x="0" y="6151680"/>
            <a:ext cx="12191400" cy="328680"/>
          </a:xfrm>
          <a:prstGeom prst="rect">
            <a:avLst/>
          </a:prstGeom>
          <a:solidFill>
            <a:srgbClr val="00843C"/>
          </a:solidFill>
          <a:ln w="2232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
        <p:nvSpPr>
          <p:cNvPr id="2" name="CustomShape 5">
            <a:extLst>
              <a:ext uri="{FF2B5EF4-FFF2-40B4-BE49-F238E27FC236}">
                <a16:creationId xmlns:a16="http://schemas.microsoft.com/office/drawing/2014/main" id="{2FCAD9A5-755C-F3E4-7F86-C6815F76B755}"/>
              </a:ext>
            </a:extLst>
          </p:cNvPr>
          <p:cNvSpPr/>
          <p:nvPr/>
        </p:nvSpPr>
        <p:spPr>
          <a:xfrm rot="16200000">
            <a:off x="10758240" y="-442800"/>
            <a:ext cx="870480" cy="199512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6">
            <a:extLst>
              <a:ext uri="{FF2B5EF4-FFF2-40B4-BE49-F238E27FC236}">
                <a16:creationId xmlns:a16="http://schemas.microsoft.com/office/drawing/2014/main" id="{D520E285-DB9B-4CAF-64AC-247A63D5558F}"/>
              </a:ext>
            </a:extLst>
          </p:cNvPr>
          <p:cNvSpPr/>
          <p:nvPr/>
        </p:nvSpPr>
        <p:spPr>
          <a:xfrm>
            <a:off x="10618965" y="256295"/>
            <a:ext cx="188316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Data Science</a:t>
            </a:r>
          </a:p>
          <a:p>
            <a:pPr>
              <a:lnSpc>
                <a:spcPct val="100000"/>
              </a:lnSpc>
              <a:spcBef>
                <a:spcPts val="601"/>
              </a:spcBef>
            </a:pPr>
            <a:r>
              <a:rPr lang="en-IN" sz="1400" b="0" i="1" strike="noStrike" spc="-1" dirty="0">
                <a:solidFill>
                  <a:srgbClr val="FFFFFF"/>
                </a:solidFill>
                <a:latin typeface="Calibri" panose="020F0502020204030204" pitchFamily="34" charset="0"/>
                <a:ea typeface="DejaVu Sans"/>
                <a:cs typeface="Calibri" panose="020F0502020204030204" pitchFamily="34" charset="0"/>
              </a:rPr>
              <a:t>Case Study</a:t>
            </a:r>
            <a:endParaRPr lang="en-IN" sz="1400" b="0" strike="noStrike" spc="-1"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60"/>
      </a:dk2>
      <a:lt2>
        <a:srgbClr val="0070C0"/>
      </a:lt2>
      <a:accent1>
        <a:srgbClr val="00A2ED"/>
      </a:accent1>
      <a:accent2>
        <a:srgbClr val="00B050"/>
      </a:accent2>
      <a:accent3>
        <a:srgbClr val="C00000"/>
      </a:accent3>
      <a:accent4>
        <a:srgbClr val="A10383"/>
      </a:accent4>
      <a:accent5>
        <a:srgbClr val="1E40CA"/>
      </a:accent5>
      <a:accent6>
        <a:srgbClr val="4EB3CF"/>
      </a:accent6>
      <a:hlink>
        <a:srgbClr val="002060"/>
      </a:hlink>
      <a:folHlink>
        <a:srgbClr val="0E243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C4F7A"/>
      </a:dk2>
      <a:lt2>
        <a:srgbClr val="002060"/>
      </a:lt2>
      <a:accent1>
        <a:srgbClr val="2572A7"/>
      </a:accent1>
      <a:accent2>
        <a:srgbClr val="16A085"/>
      </a:accent2>
      <a:accent3>
        <a:srgbClr val="9BBB59"/>
      </a:accent3>
      <a:accent4>
        <a:srgbClr val="B8382A"/>
      </a:accent4>
      <a:accent5>
        <a:srgbClr val="F39C12"/>
      </a:accent5>
      <a:accent6>
        <a:srgbClr val="4B2C5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60"/>
      </a:dk2>
      <a:lt2>
        <a:srgbClr val="0070C0"/>
      </a:lt2>
      <a:accent1>
        <a:srgbClr val="00A2ED"/>
      </a:accent1>
      <a:accent2>
        <a:srgbClr val="00B050"/>
      </a:accent2>
      <a:accent3>
        <a:srgbClr val="C00000"/>
      </a:accent3>
      <a:accent4>
        <a:srgbClr val="A10383"/>
      </a:accent4>
      <a:accent5>
        <a:srgbClr val="1E40CA"/>
      </a:accent5>
      <a:accent6>
        <a:srgbClr val="4EB3CF"/>
      </a:accent6>
      <a:hlink>
        <a:srgbClr val="002060"/>
      </a:hlink>
      <a:folHlink>
        <a:srgbClr val="0E243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2056</TotalTime>
  <Words>478</Words>
  <Application>Microsoft Office PowerPoint</Application>
  <PresentationFormat>Widescreen</PresentationFormat>
  <Paragraphs>47</Paragraphs>
  <Slides>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Calibri</vt:lpstr>
      <vt:lpstr>Courier New</vt:lpstr>
      <vt:lpstr>Gill Sans MT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Shubhangam Shrikara Trivedi</dc:creator>
  <dc:description/>
  <cp:lastModifiedBy>Nikhil Jain</cp:lastModifiedBy>
  <cp:revision>45</cp:revision>
  <cp:lastPrinted>2021-07-13T13:49:00Z</cp:lastPrinted>
  <dcterms:created xsi:type="dcterms:W3CDTF">2021-06-09T13:06:49Z</dcterms:created>
  <dcterms:modified xsi:type="dcterms:W3CDTF">2023-03-20T08:04:52Z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0x0101005FD2CABA4A82784EA5374EDEE17ABA26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